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433" r:id="rId3"/>
    <p:sldId id="432" r:id="rId4"/>
    <p:sldId id="434" r:id="rId5"/>
    <p:sldId id="435" r:id="rId6"/>
    <p:sldId id="388" r:id="rId7"/>
    <p:sldId id="410" r:id="rId8"/>
    <p:sldId id="389" r:id="rId9"/>
    <p:sldId id="411" r:id="rId10"/>
    <p:sldId id="390" r:id="rId11"/>
    <p:sldId id="416" r:id="rId12"/>
    <p:sldId id="391" r:id="rId13"/>
    <p:sldId id="414" r:id="rId14"/>
    <p:sldId id="392" r:id="rId15"/>
    <p:sldId id="393" r:id="rId16"/>
    <p:sldId id="394" r:id="rId17"/>
    <p:sldId id="413" r:id="rId18"/>
    <p:sldId id="412" r:id="rId19"/>
    <p:sldId id="415" r:id="rId20"/>
    <p:sldId id="397" r:id="rId21"/>
    <p:sldId id="398" r:id="rId22"/>
    <p:sldId id="403" r:id="rId23"/>
    <p:sldId id="404" r:id="rId24"/>
    <p:sldId id="400" r:id="rId25"/>
    <p:sldId id="417" r:id="rId26"/>
    <p:sldId id="401" r:id="rId27"/>
    <p:sldId id="402" r:id="rId28"/>
    <p:sldId id="405" r:id="rId29"/>
    <p:sldId id="406" r:id="rId30"/>
    <p:sldId id="407" r:id="rId31"/>
    <p:sldId id="408" r:id="rId32"/>
    <p:sldId id="409" r:id="rId33"/>
    <p:sldId id="436" r:id="rId34"/>
    <p:sldId id="431" r:id="rId35"/>
    <p:sldId id="418" r:id="rId36"/>
    <p:sldId id="426" r:id="rId37"/>
    <p:sldId id="419" r:id="rId38"/>
    <p:sldId id="427" r:id="rId39"/>
    <p:sldId id="420" r:id="rId40"/>
    <p:sldId id="428" r:id="rId41"/>
    <p:sldId id="421" r:id="rId42"/>
    <p:sldId id="429" r:id="rId43"/>
    <p:sldId id="422" r:id="rId44"/>
    <p:sldId id="430" r:id="rId45"/>
    <p:sldId id="42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35" d="100"/>
          <a:sy n="135" d="100"/>
        </p:scale>
        <p:origin x="-200" y="-112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July </a:t>
            </a:r>
            <a:r>
              <a:rPr lang="en-US" sz="1000" baseline="0" dirty="0" smtClean="0"/>
              <a:t>16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um.codecall.net/topic/63862-maze-tutorial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July </a:t>
            </a:r>
            <a:r>
              <a:rPr lang="en-US" sz="2400" dirty="0" smtClean="0"/>
              <a:t>16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7C6-3107-7941-BBE7-B5FAC91FFC5B}" type="slidenum">
              <a:rPr lang="en-US"/>
              <a:pPr/>
              <a:t>10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Equivalence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</a:t>
            </a:r>
            <a:r>
              <a:rPr lang="en-US" dirty="0">
                <a:cs typeface="Arial" charset="0"/>
              </a:rPr>
              <a:t>start with a collection of </a:t>
            </a:r>
            <a:r>
              <a:rPr lang="en-US" i="1" dirty="0">
                <a:latin typeface="Times New Roman" charset="0"/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sets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Each set has only one member.</a:t>
            </a:r>
          </a:p>
          <a:p>
            <a:pPr lvl="1"/>
            <a:r>
              <a:rPr lang="en-US" dirty="0">
                <a:cs typeface="Arial" charset="0"/>
              </a:rPr>
              <a:t>Therefore, all relations except for reflexive are false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/>
              <a:t>Initially, all the sets are disjoint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7C6-3107-7941-BBE7-B5FAC91FFC5B}" type="slidenum">
              <a:rPr lang="en-US"/>
              <a:pPr/>
              <a:t>11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 as a Tree</a:t>
            </a:r>
            <a:endParaRPr lang="en-US" i="1" dirty="0"/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/>
              <a:t>each disjoint set as a </a:t>
            </a:r>
            <a:r>
              <a:rPr lang="en-US" dirty="0">
                <a:solidFill>
                  <a:srgbClr val="B23C00"/>
                </a:solidFill>
              </a:rPr>
              <a:t>general tree</a:t>
            </a:r>
            <a:r>
              <a:rPr lang="en-US" dirty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A general tree can have more than two child nodes.</a:t>
            </a:r>
          </a:p>
          <a:p>
            <a:pPr lvl="1"/>
            <a:r>
              <a:rPr lang="en-US" dirty="0"/>
              <a:t>Name each tree by its root.</a:t>
            </a:r>
          </a:p>
          <a:p>
            <a:pPr lvl="1"/>
            <a:r>
              <a:rPr lang="en-US" dirty="0"/>
              <a:t>Only parent links are needed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 descr="Screen Shot 2015-07-15 at 5.4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585" y="3685389"/>
            <a:ext cx="6309341" cy="2303903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51141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4513" y="5166341"/>
            <a:ext cx="192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Four disjoint sets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109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C71-6951-8948-9A36-6A2B7EDD9D02}" type="slidenum">
              <a:rPr lang="en-US"/>
              <a:pPr/>
              <a:t>12</a:t>
            </a:fld>
            <a:endParaRPr lang="en-US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Union/Find</a:t>
            </a:r>
            <a:endParaRPr lang="en-US" dirty="0"/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 </a:t>
            </a:r>
            <a:r>
              <a:rPr lang="en-US" dirty="0" smtClean="0">
                <a:solidFill>
                  <a:srgbClr val="B23C00"/>
                </a:solidFill>
              </a:rPr>
              <a:t>find</a:t>
            </a:r>
          </a:p>
          <a:p>
            <a:pPr lvl="5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/>
              <a:t>Given an element, return </a:t>
            </a:r>
            <a:r>
              <a:rPr lang="en-US" dirty="0" smtClean="0"/>
              <a:t>the name (root) </a:t>
            </a:r>
            <a:r>
              <a:rPr lang="en-US" dirty="0"/>
              <a:t>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equivalence </a:t>
            </a:r>
            <a:r>
              <a:rPr lang="en-US" dirty="0"/>
              <a:t>set </a:t>
            </a:r>
            <a:r>
              <a:rPr lang="en-US" dirty="0" smtClean="0"/>
              <a:t>that </a:t>
            </a:r>
            <a:r>
              <a:rPr lang="en-US" dirty="0"/>
              <a:t>contains the element.</a:t>
            </a:r>
          </a:p>
          <a:p>
            <a:pPr lvl="4"/>
            <a:endParaRPr lang="en-US" sz="1050" dirty="0"/>
          </a:p>
          <a:p>
            <a:r>
              <a:rPr lang="en-US" dirty="0"/>
              <a:t>Operation </a:t>
            </a:r>
            <a:r>
              <a:rPr lang="en-US" dirty="0" smtClean="0">
                <a:solidFill>
                  <a:srgbClr val="B23C00"/>
                </a:solidFill>
              </a:rPr>
              <a:t>union</a:t>
            </a:r>
          </a:p>
          <a:p>
            <a:pPr lvl="5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/>
              <a:t>Test whether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b</a:t>
            </a:r>
            <a:r>
              <a:rPr lang="en-US" dirty="0"/>
              <a:t> are already related.</a:t>
            </a:r>
          </a:p>
          <a:p>
            <a:pPr lvl="2"/>
            <a:r>
              <a:rPr lang="en-US" dirty="0"/>
              <a:t>They are related if </a:t>
            </a:r>
            <a:r>
              <a:rPr lang="en-US" dirty="0" smtClean="0"/>
              <a:t>they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</a:t>
            </a:r>
            <a:r>
              <a:rPr lang="en-US" dirty="0"/>
              <a:t>in the same equivalence class.</a:t>
            </a:r>
          </a:p>
          <a:p>
            <a:pPr lvl="1"/>
            <a:r>
              <a:rPr lang="en-US" dirty="0"/>
              <a:t>If they are not related, add the relation </a:t>
            </a:r>
            <a:r>
              <a:rPr lang="en-US" i="1" dirty="0" err="1">
                <a:latin typeface="Times New Roman" charset="0"/>
              </a:rPr>
              <a:t>a~b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performing a </a:t>
            </a:r>
            <a:r>
              <a:rPr lang="en-US" dirty="0">
                <a:solidFill>
                  <a:schemeClr val="folHlink"/>
                </a:solidFill>
              </a:rPr>
              <a:t>union of their equivalence classes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equivalence classes of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b</a:t>
            </a:r>
            <a:r>
              <a:rPr lang="en-US" dirty="0"/>
              <a:t> are destroyed.</a:t>
            </a:r>
          </a:p>
          <a:p>
            <a:pPr lvl="2"/>
            <a:r>
              <a:rPr lang="en-US" dirty="0"/>
              <a:t>The union class is disjoint from the remaining classes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4451" y="1234465"/>
            <a:ext cx="3623306" cy="82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0197" y="2057415"/>
            <a:ext cx="3657560" cy="1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1" y="3246122"/>
            <a:ext cx="3578856" cy="121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0197" y="4526268"/>
            <a:ext cx="3657560" cy="16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51141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3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54C1-A170-9144-9678-AC2649C656FD}" type="slidenum">
              <a:rPr lang="en-US"/>
              <a:pPr/>
              <a:t>14</a:t>
            </a:fld>
            <a:endParaRPr 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</a:t>
            </a:r>
            <a:r>
              <a:rPr lang="en-US" dirty="0" smtClean="0"/>
              <a:t>Sets as Arrays</a:t>
            </a:r>
            <a:endParaRPr lang="en-US" dirty="0"/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the general </a:t>
            </a:r>
            <a:r>
              <a:rPr lang="en-US" dirty="0"/>
              <a:t>tree nodes as an array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Each entry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]</a:t>
            </a:r>
            <a:r>
              <a:rPr lang="en-US" dirty="0"/>
              <a:t> of the array represents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solidFill>
                  <a:srgbClr val="B23C00"/>
                </a:solidFill>
              </a:rPr>
              <a:t>parent</a:t>
            </a:r>
            <a:r>
              <a:rPr lang="en-US" dirty="0"/>
              <a:t> of node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node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is a root, then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]</a:t>
            </a:r>
            <a:r>
              <a:rPr lang="en-US" dirty="0"/>
              <a:t> = -1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806" y="4069073"/>
            <a:ext cx="4508000" cy="201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017755"/>
            <a:ext cx="4208152" cy="11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51141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2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3CF5-79FA-3940-9573-00B2B9364C72}" type="slidenum">
              <a:rPr lang="en-US"/>
              <a:pPr/>
              <a:t>15</a:t>
            </a:fld>
            <a:endParaRPr lang="en-US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Sets as </a:t>
            </a:r>
            <a:r>
              <a:rPr lang="en-US" dirty="0" smtClean="0"/>
              <a:t>Arrays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869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725" y="1271588"/>
            <a:ext cx="6180138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5943585" y="6080731"/>
            <a:ext cx="2390398" cy="584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808080"/>
                </a:solidFill>
              </a:rPr>
              <a:t>Data Structures &amp; Algorithm Analysis in </a:t>
            </a:r>
            <a:r>
              <a:rPr lang="en-US" sz="800" b="1" dirty="0" smtClean="0">
                <a:solidFill>
                  <a:srgbClr val="808080"/>
                </a:solidFill>
              </a:rPr>
              <a:t>Java</a:t>
            </a:r>
            <a:endParaRPr lang="en-US" sz="800" b="1" dirty="0">
              <a:solidFill>
                <a:srgbClr val="808080"/>
              </a:solidFill>
            </a:endParaRPr>
          </a:p>
          <a:p>
            <a:r>
              <a:rPr lang="en-US" sz="800" b="0" dirty="0">
                <a:solidFill>
                  <a:srgbClr val="808080"/>
                </a:solidFill>
              </a:rPr>
              <a:t>by Clifford A. </a:t>
            </a:r>
            <a:r>
              <a:rPr lang="en-US" sz="800" b="0" dirty="0" smtClean="0">
                <a:solidFill>
                  <a:srgbClr val="808080"/>
                </a:solidFill>
              </a:rPr>
              <a:t>Shaffer</a:t>
            </a:r>
            <a:endParaRPr lang="en-US" sz="800" dirty="0">
              <a:solidFill>
                <a:srgbClr val="808080"/>
              </a:solidFill>
            </a:endParaRPr>
          </a:p>
          <a:p>
            <a:r>
              <a:rPr lang="en-US" sz="800" b="0" dirty="0" smtClean="0">
                <a:solidFill>
                  <a:srgbClr val="808080"/>
                </a:solidFill>
              </a:rPr>
              <a:t>Dover </a:t>
            </a:r>
            <a:r>
              <a:rPr lang="en-US" sz="800" b="0" dirty="0">
                <a:solidFill>
                  <a:srgbClr val="808080"/>
                </a:solidFill>
              </a:rPr>
              <a:t>Publications, </a:t>
            </a:r>
            <a:r>
              <a:rPr lang="en-US" sz="800" b="0" dirty="0" smtClean="0">
                <a:solidFill>
                  <a:srgbClr val="808080"/>
                </a:solidFill>
              </a:rPr>
              <a:t>2011</a:t>
            </a:r>
          </a:p>
          <a:p>
            <a:r>
              <a:rPr lang="en-US" sz="800" dirty="0" smtClean="0">
                <a:solidFill>
                  <a:srgbClr val="808080"/>
                </a:solidFill>
              </a:rPr>
              <a:t>ISBN 978-0-486-48581-2</a:t>
            </a:r>
            <a:endParaRPr lang="en-US" sz="800" b="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7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1652-A392-A445-AA45-B3674B5C5B1F}" type="slidenum">
              <a:rPr lang="en-US"/>
              <a:pPr/>
              <a:t>16</a:t>
            </a:fld>
            <a:endParaRPr lang="en-US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find(x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)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Return </a:t>
            </a:r>
            <a:r>
              <a:rPr lang="en-US" dirty="0"/>
              <a:t>the root of the tree that contains node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x</a:t>
            </a:r>
            <a:r>
              <a:rPr lang="en-US" dirty="0"/>
              <a:t>.</a:t>
            </a:r>
          </a:p>
          <a:p>
            <a:pPr lvl="4"/>
            <a:endParaRPr lang="en-US" sz="1050" dirty="0"/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union(a, b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)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 smtClean="0"/>
              <a:t>Merge </a:t>
            </a:r>
            <a:r>
              <a:rPr lang="en-US" dirty="0"/>
              <a:t>the two trees representing the sets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making the parent link of one </a:t>
            </a:r>
            <a:r>
              <a:rPr lang="en-US" dirty="0" smtClean="0"/>
              <a:t>tree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</a:t>
            </a:r>
            <a:r>
              <a:rPr lang="en-US" dirty="0"/>
              <a:t>to the root node of the other 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1F7-A350-0641-9855-62E391D0D1F5}" type="slidenum">
              <a:rPr lang="en-US"/>
              <a:pPr/>
              <a:t>17</a:t>
            </a:fld>
            <a:endParaRPr 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Operation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194" y="1234465"/>
            <a:ext cx="3840439" cy="4023316"/>
          </a:xfr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r>
              <a:rPr lang="en-US" sz="2000" dirty="0"/>
              <a:t>Initial configuration: </a:t>
            </a:r>
            <a:br>
              <a:rPr lang="en-US" sz="2000" dirty="0"/>
            </a:br>
            <a:r>
              <a:rPr lang="en-US" sz="2000" dirty="0"/>
              <a:t>Each node is in its separate equivalence class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endParaRPr lang="en-US" sz="2000" dirty="0"/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r>
              <a:rPr lang="en-US" sz="2000" dirty="0"/>
              <a:t>The result of processing the equivalence relations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A,B), (C,H), (G,F), (D,E), and (I,F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endParaRPr lang="en-US" sz="2000" dirty="0" smtClean="0"/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r>
              <a:rPr lang="en-US" sz="2000" dirty="0"/>
              <a:t>Processing equivalence relations (H,A) and (E,G)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endParaRPr lang="en-US" sz="2000" dirty="0"/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r>
              <a:rPr lang="en-US" sz="2000" dirty="0"/>
              <a:t>Processing equivalence relation (H, E</a:t>
            </a:r>
            <a:r>
              <a:rPr lang="en-US" sz="2000" dirty="0"/>
              <a:t>)</a:t>
            </a:r>
            <a:endParaRPr lang="en-US" sz="2000" dirty="0"/>
          </a:p>
        </p:txBody>
      </p:sp>
      <p:pic>
        <p:nvPicPr>
          <p:cNvPr id="8724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894" y="1143000"/>
            <a:ext cx="4262545" cy="206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43585" y="6080731"/>
            <a:ext cx="2390398" cy="584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808080"/>
                </a:solidFill>
              </a:rPr>
              <a:t>Data Structures &amp; Algorithm Analysis in </a:t>
            </a:r>
            <a:r>
              <a:rPr lang="en-US" sz="800" b="1" dirty="0" smtClean="0">
                <a:solidFill>
                  <a:srgbClr val="808080"/>
                </a:solidFill>
              </a:rPr>
              <a:t>Java</a:t>
            </a:r>
            <a:endParaRPr lang="en-US" sz="800" b="1" dirty="0">
              <a:solidFill>
                <a:srgbClr val="808080"/>
              </a:solidFill>
            </a:endParaRPr>
          </a:p>
          <a:p>
            <a:r>
              <a:rPr lang="en-US" sz="800" b="0" dirty="0">
                <a:solidFill>
                  <a:srgbClr val="808080"/>
                </a:solidFill>
              </a:rPr>
              <a:t>by Clifford A. </a:t>
            </a:r>
            <a:r>
              <a:rPr lang="en-US" sz="800" b="0" dirty="0" smtClean="0">
                <a:solidFill>
                  <a:srgbClr val="808080"/>
                </a:solidFill>
              </a:rPr>
              <a:t>Shaffer</a:t>
            </a:r>
            <a:endParaRPr lang="en-US" sz="800" dirty="0">
              <a:solidFill>
                <a:srgbClr val="808080"/>
              </a:solidFill>
            </a:endParaRPr>
          </a:p>
          <a:p>
            <a:r>
              <a:rPr lang="en-US" sz="800" b="0" dirty="0" smtClean="0">
                <a:solidFill>
                  <a:srgbClr val="808080"/>
                </a:solidFill>
              </a:rPr>
              <a:t>Dover </a:t>
            </a:r>
            <a:r>
              <a:rPr lang="en-US" sz="800" b="0" dirty="0">
                <a:solidFill>
                  <a:srgbClr val="808080"/>
                </a:solidFill>
              </a:rPr>
              <a:t>Publications, </a:t>
            </a:r>
            <a:r>
              <a:rPr lang="en-US" sz="800" b="0" dirty="0" smtClean="0">
                <a:solidFill>
                  <a:srgbClr val="808080"/>
                </a:solidFill>
              </a:rPr>
              <a:t>2011</a:t>
            </a:r>
          </a:p>
          <a:p>
            <a:r>
              <a:rPr lang="en-US" sz="800" dirty="0" smtClean="0">
                <a:solidFill>
                  <a:srgbClr val="808080"/>
                </a:solidFill>
              </a:rPr>
              <a:t>ISBN 978-0-486-48581-2</a:t>
            </a:r>
            <a:endParaRPr lang="en-US" sz="800" b="0" dirty="0">
              <a:solidFill>
                <a:srgbClr val="80808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45" y="3180289"/>
            <a:ext cx="4114755" cy="305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83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8D5C-67E3-D14A-BB56-81507B570F2B}" type="slidenum">
              <a:rPr lang="en-US"/>
              <a:pPr/>
              <a:t>18</a:t>
            </a:fld>
            <a:endParaRPr 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Union </a:t>
            </a:r>
            <a:r>
              <a:rPr lang="en-US" dirty="0" smtClean="0"/>
              <a:t>Algorithm: Union-by-Size</a:t>
            </a:r>
            <a:endParaRPr lang="en-US" dirty="0"/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Union-by-size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AKA </a:t>
            </a:r>
            <a:r>
              <a:rPr lang="en-US" dirty="0">
                <a:solidFill>
                  <a:srgbClr val="B23C00"/>
                </a:solidFill>
              </a:rPr>
              <a:t>weighted union </a:t>
            </a:r>
            <a:r>
              <a:rPr lang="en-US" dirty="0" smtClean="0">
                <a:solidFill>
                  <a:srgbClr val="B23C00"/>
                </a:solidFill>
              </a:rPr>
              <a:t>rule</a:t>
            </a:r>
          </a:p>
          <a:p>
            <a:pPr lvl="6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Join the tree with the fewer nodes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tree with more </a:t>
            </a:r>
            <a:r>
              <a:rPr lang="en-US" dirty="0" smtClean="0"/>
              <a:t>nodes.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 </a:t>
            </a:r>
            <a:r>
              <a:rPr lang="en-US" dirty="0"/>
              <a:t>the smaller </a:t>
            </a:r>
            <a:r>
              <a:rPr lang="en-US" dirty="0" smtClean="0"/>
              <a:t>tree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root point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larger tree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root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r>
              <a:rPr lang="en-US" dirty="0"/>
              <a:t>Keep track of the </a:t>
            </a:r>
            <a:r>
              <a:rPr lang="en-US" dirty="0">
                <a:solidFill>
                  <a:srgbClr val="B23C00"/>
                </a:solidFill>
              </a:rPr>
              <a:t>size </a:t>
            </a:r>
            <a:r>
              <a:rPr lang="en-US" dirty="0"/>
              <a:t>of each tree.</a:t>
            </a:r>
          </a:p>
          <a:p>
            <a:pPr lvl="1"/>
            <a:r>
              <a:rPr lang="en-US" dirty="0"/>
              <a:t>In the array element for the root node,</a:t>
            </a:r>
            <a:br>
              <a:rPr lang="en-US" dirty="0"/>
            </a:br>
            <a:r>
              <a:rPr lang="en-US" dirty="0"/>
              <a:t>record the </a:t>
            </a:r>
            <a:r>
              <a:rPr lang="en-US" dirty="0">
                <a:solidFill>
                  <a:srgbClr val="B23C00"/>
                </a:solidFill>
              </a:rPr>
              <a:t>negative of the size </a:t>
            </a:r>
            <a:r>
              <a:rPr lang="en-US" dirty="0"/>
              <a:t>of the tree.</a:t>
            </a:r>
          </a:p>
          <a:p>
            <a:pPr lvl="1"/>
            <a:r>
              <a:rPr lang="en-US" dirty="0"/>
              <a:t>After a union, the new size is the sum of the old sizes</a:t>
            </a:r>
            <a:r>
              <a:rPr lang="en-US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429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Smart Union Algorithm: Union-by-</a:t>
            </a:r>
            <a:r>
              <a:rPr lang="en-US" dirty="0" smtClean="0"/>
              <a:t>Size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Screen Shot 2015-07-15 at 5.36.46 P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5389" y="3794757"/>
            <a:ext cx="4174098" cy="221673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1854" y="1325903"/>
            <a:ext cx="4297633" cy="231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63792" y="1600220"/>
            <a:ext cx="193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Arbitrary union: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76553" y="4034719"/>
            <a:ext cx="18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Union-by-size:</a:t>
            </a:r>
            <a:endParaRPr lang="en-US" sz="2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 and Its Moon Charon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9" y="1325903"/>
            <a:ext cx="8996367" cy="47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8D5C-67E3-D14A-BB56-81507B570F2B}" type="slidenum">
              <a:rPr lang="en-US"/>
              <a:pPr/>
              <a:t>20</a:t>
            </a:fld>
            <a:endParaRPr 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388" cy="655637"/>
          </a:xfrm>
        </p:spPr>
        <p:txBody>
          <a:bodyPr/>
          <a:lstStyle/>
          <a:p>
            <a:r>
              <a:rPr lang="en-US" dirty="0"/>
              <a:t>Smart Union Algorithm: Union-by-</a:t>
            </a:r>
            <a:r>
              <a:rPr lang="en-US" dirty="0" smtClean="0"/>
              <a:t>Size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5"/>
            <a:ext cx="8229600" cy="52120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Limit the total depth of the tree to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(log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)</a:t>
            </a:r>
            <a:r>
              <a:rPr lang="en-US" dirty="0" smtClean="0">
                <a:solidFill>
                  <a:schemeClr val="folHlink"/>
                </a:solidFill>
                <a:latin typeface="Times New Roman" charset="0"/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dirty="0">
              <a:solidFill>
                <a:schemeClr val="folHlink"/>
              </a:solidFill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 depth of the nodes in the in the smaller tree each increases by 1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depth of the deepest node in the combined tree increases by at most 1 deeper than the deepest node before the trees were combined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number of nodes in the combined tree is at least twice the number of nodes in the smaller tree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Therefore</a:t>
            </a:r>
            <a:r>
              <a:rPr lang="en-US" dirty="0"/>
              <a:t>, the depth of any node can increase at most </a:t>
            </a:r>
            <a:r>
              <a:rPr lang="en-US" dirty="0">
                <a:latin typeface="Times New Roman"/>
                <a:cs typeface="Times New Roman"/>
              </a:rPr>
              <a:t>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/>
              <a:t> times after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equivalences are processed. </a:t>
            </a:r>
          </a:p>
        </p:txBody>
      </p:sp>
    </p:spTree>
    <p:extLst>
      <p:ext uri="{BB962C8B-B14F-4D97-AF65-F5344CB8AC3E}">
        <p14:creationId xmlns:p14="http://schemas.microsoft.com/office/powerpoint/2010/main" val="13021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435-7BFE-274F-8CB6-44237D746962}" type="slidenum">
              <a:rPr lang="en-US"/>
              <a:pPr/>
              <a:t>21</a:t>
            </a:fld>
            <a:endParaRPr 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Union Algorithm: Union-by</a:t>
            </a:r>
            <a:r>
              <a:rPr lang="en-US" dirty="0" smtClean="0"/>
              <a:t>-Height</a:t>
            </a:r>
            <a:endParaRPr lang="en-US" dirty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Union</a:t>
            </a:r>
            <a:r>
              <a:rPr lang="en-US" dirty="0">
                <a:solidFill>
                  <a:srgbClr val="B23C00"/>
                </a:solidFill>
              </a:rPr>
              <a:t>-by-</a:t>
            </a:r>
            <a:r>
              <a:rPr lang="en-US" dirty="0" smtClean="0">
                <a:solidFill>
                  <a:srgbClr val="B23C00"/>
                </a:solidFill>
              </a:rPr>
              <a:t>height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Make the shallower tree a subtree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deeper tree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Keep track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height </a:t>
            </a:r>
            <a:r>
              <a:rPr lang="en-US" dirty="0" smtClean="0"/>
              <a:t>of </a:t>
            </a:r>
            <a:r>
              <a:rPr lang="en-US" dirty="0"/>
              <a:t>each tree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array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Screen Shot 2015-07-15 at 5.42.54 P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244" y="3520439"/>
            <a:ext cx="4507375" cy="1645902"/>
          </a:xfrm>
          <a:prstGeom prst="rect">
            <a:avLst/>
          </a:prstGeom>
        </p:spPr>
      </p:pic>
      <p:pic>
        <p:nvPicPr>
          <p:cNvPr id="8" name="Picture 7" descr="Screen Shot 2015-07-15 at 5.43.13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366" y="5257780"/>
            <a:ext cx="4754828" cy="547554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154-55D8-2146-B52D-69E742891256}" type="slidenum">
              <a:rPr lang="en-US"/>
              <a:pPr/>
              <a:t>22</a:t>
            </a:fld>
            <a:endParaRPr lang="en-US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Disjoint Set Class</a:t>
            </a:r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1188757" y="1216025"/>
            <a:ext cx="5263806" cy="540147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charset="0"/>
              </a:rPr>
              <a:t>public class </a:t>
            </a:r>
            <a:r>
              <a:rPr lang="en-US" sz="1500" b="1" dirty="0" err="1">
                <a:latin typeface="Courier New" charset="0"/>
              </a:rPr>
              <a:t>DisjointSet</a:t>
            </a:r>
            <a:r>
              <a:rPr lang="en-US" sz="1500" b="1" dirty="0">
                <a:latin typeface="Courier New" charset="0"/>
              </a:rPr>
              <a:t> </a:t>
            </a:r>
          </a:p>
          <a:p>
            <a:r>
              <a:rPr lang="en-US" sz="1500" b="1" dirty="0">
                <a:latin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</a:rPr>
              <a:t>    public </a:t>
            </a:r>
            <a:r>
              <a:rPr lang="en-US" sz="1500" b="1" dirty="0" err="1">
                <a:latin typeface="Courier New" charset="0"/>
              </a:rPr>
              <a:t>DisjointSet</a:t>
            </a:r>
            <a:r>
              <a:rPr lang="en-US" sz="1500" b="1" dirty="0">
                <a:latin typeface="Courier New" charset="0"/>
              </a:rPr>
              <a:t>(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 </a:t>
            </a:r>
            <a:r>
              <a:rPr lang="en-US" sz="1500" b="1" dirty="0" err="1">
                <a:latin typeface="Courier New" charset="0"/>
              </a:rPr>
              <a:t>numElements</a:t>
            </a:r>
            <a:r>
              <a:rPr lang="en-US" sz="1500" b="1" dirty="0">
                <a:latin typeface="Courier New" charset="0"/>
              </a:rPr>
              <a:t>) </a:t>
            </a:r>
          </a:p>
          <a:p>
            <a:r>
              <a:rPr lang="en-US" sz="1500" b="1" dirty="0">
                <a:latin typeface="Courier New" charset="0"/>
              </a:rPr>
              <a:t>    {</a:t>
            </a:r>
          </a:p>
          <a:p>
            <a:r>
              <a:rPr lang="en-US" sz="1500" b="1" dirty="0">
                <a:latin typeface="Courier New" charset="0"/>
              </a:rPr>
              <a:t>        s = new 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[</a:t>
            </a:r>
            <a:r>
              <a:rPr lang="en-US" sz="1500" b="1" dirty="0" err="1">
                <a:latin typeface="Courier New" charset="0"/>
              </a:rPr>
              <a:t>numElements</a:t>
            </a:r>
            <a:r>
              <a:rPr lang="en-US" sz="1500" b="1" dirty="0">
                <a:latin typeface="Courier New" charset="0"/>
              </a:rPr>
              <a:t>];</a:t>
            </a:r>
          </a:p>
          <a:p>
            <a:r>
              <a:rPr lang="en-US" sz="1500" b="1" dirty="0">
                <a:latin typeface="Courier New" charset="0"/>
              </a:rPr>
              <a:t>        </a:t>
            </a:r>
          </a:p>
          <a:p>
            <a:r>
              <a:rPr lang="en-US" sz="1500" b="1" dirty="0">
                <a:latin typeface="Courier New" charset="0"/>
              </a:rPr>
              <a:t>        for (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 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 = 0; 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 &lt; </a:t>
            </a:r>
            <a:r>
              <a:rPr lang="en-US" sz="1500" b="1" dirty="0" err="1">
                <a:latin typeface="Courier New" charset="0"/>
              </a:rPr>
              <a:t>s.length</a:t>
            </a:r>
            <a:r>
              <a:rPr lang="en-US" sz="1500" b="1" dirty="0">
                <a:latin typeface="Courier New" charset="0"/>
              </a:rPr>
              <a:t>; 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++) {</a:t>
            </a:r>
          </a:p>
          <a:p>
            <a:r>
              <a:rPr lang="en-US" sz="1500" b="1" dirty="0">
                <a:latin typeface="Courier New" charset="0"/>
              </a:rPr>
              <a:t>            s[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] = -1;</a:t>
            </a:r>
          </a:p>
          <a:p>
            <a:r>
              <a:rPr lang="en-US" sz="1500" b="1" dirty="0">
                <a:latin typeface="Courier New" charset="0"/>
              </a:rPr>
              <a:t>        }</a:t>
            </a:r>
          </a:p>
          <a:p>
            <a:r>
              <a:rPr lang="en-US" sz="1500" b="1" dirty="0">
                <a:latin typeface="Courier New" charset="0"/>
              </a:rPr>
              <a:t>    }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    </a:t>
            </a:r>
            <a:r>
              <a:rPr lang="en-US" sz="1500" b="1" dirty="0">
                <a:latin typeface="Courier New" charset="0"/>
              </a:rPr>
              <a:t>public 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find</a:t>
            </a:r>
            <a:r>
              <a:rPr lang="en-US" sz="1500" b="1" dirty="0">
                <a:latin typeface="Courier New" charset="0"/>
              </a:rPr>
              <a:t>(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 x) </a:t>
            </a:r>
          </a:p>
          <a:p>
            <a:r>
              <a:rPr lang="en-US" sz="1500" b="1" dirty="0">
                <a:latin typeface="Courier New" charset="0"/>
              </a:rPr>
              <a:t>    {</a:t>
            </a:r>
          </a:p>
          <a:p>
            <a:r>
              <a:rPr lang="en-US" sz="1500" b="1" dirty="0">
                <a:latin typeface="Courier New" charset="0"/>
              </a:rPr>
              <a:t>        if (s[x] &lt; 0) {</a:t>
            </a:r>
          </a:p>
          <a:p>
            <a:r>
              <a:rPr lang="en-US" sz="1500" b="1" dirty="0">
                <a:latin typeface="Courier New" charset="0"/>
              </a:rPr>
              <a:t>            return x;</a:t>
            </a:r>
          </a:p>
          <a:p>
            <a:r>
              <a:rPr lang="en-US" sz="1500" b="1" dirty="0">
                <a:latin typeface="Courier New" charset="0"/>
              </a:rPr>
              <a:t>        }</a:t>
            </a:r>
          </a:p>
          <a:p>
            <a:r>
              <a:rPr lang="en-US" sz="1500" b="1" dirty="0">
                <a:latin typeface="Courier New" charset="0"/>
              </a:rPr>
              <a:t>        else {</a:t>
            </a:r>
          </a:p>
          <a:p>
            <a:r>
              <a:rPr lang="en-US" sz="1500" b="1" dirty="0">
                <a:latin typeface="Courier New" charset="0"/>
              </a:rPr>
              <a:t>           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return </a:t>
            </a:r>
            <a:r>
              <a:rPr lang="en-US" sz="1500" b="1" dirty="0" smtClean="0">
                <a:solidFill>
                  <a:srgbClr val="B23C00"/>
                </a:solidFill>
                <a:latin typeface="Courier New" charset="0"/>
              </a:rPr>
              <a:t>find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(s[x]);</a:t>
            </a:r>
          </a:p>
          <a:p>
            <a:r>
              <a:rPr lang="en-US" sz="1500" b="1" dirty="0">
                <a:latin typeface="Courier New" charset="0"/>
              </a:rPr>
              <a:t>        }</a:t>
            </a:r>
          </a:p>
          <a:p>
            <a:r>
              <a:rPr lang="en-US" sz="1500" b="1" dirty="0">
                <a:latin typeface="Courier New" charset="0"/>
              </a:rPr>
              <a:t>    }</a:t>
            </a:r>
          </a:p>
          <a:p>
            <a:endParaRPr lang="en-US" sz="1500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    ...</a:t>
            </a:r>
          </a:p>
          <a:p>
            <a:r>
              <a:rPr lang="en-US" sz="15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40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06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06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06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06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02CD-90EA-DF4E-B110-837848BD358E}" type="slidenum">
              <a:rPr lang="en-US"/>
              <a:pPr/>
              <a:t>23</a:t>
            </a:fld>
            <a:endParaRPr lang="en-US"/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Disjoint Set Class</a:t>
            </a:r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1188757" y="1216025"/>
            <a:ext cx="6649026" cy="540147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charset="0"/>
              </a:rPr>
              <a:t>public class </a:t>
            </a:r>
            <a:r>
              <a:rPr lang="en-US" sz="1500" b="1" dirty="0" err="1">
                <a:latin typeface="Courier New" charset="0"/>
              </a:rPr>
              <a:t>DisjointSet</a:t>
            </a:r>
            <a:r>
              <a:rPr lang="en-US" sz="1500" b="1" dirty="0">
                <a:latin typeface="Courier New" charset="0"/>
              </a:rPr>
              <a:t> </a:t>
            </a:r>
          </a:p>
          <a:p>
            <a:r>
              <a:rPr lang="en-US" sz="1500" b="1" dirty="0">
                <a:latin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</a:rPr>
              <a:t>    ...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public void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union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root1,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root2) 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// root2 is deeper.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if (s[root2] &lt; s[root1]) 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s[root1] = root2; // make root2 the new root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// root 1 is the same or deeper.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else 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if (s[root1] == s[root2]) 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    s[root1]--;   // update height if same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}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s[root2] = root1; // make root1 the new root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endParaRPr lang="en-US" sz="1500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    ...</a:t>
            </a:r>
          </a:p>
          <a:p>
            <a:r>
              <a:rPr lang="en-US" sz="15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31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701-B7E3-E34E-B7BD-60B05502BA6D}" type="slidenum">
              <a:rPr lang="en-US"/>
              <a:pPr/>
              <a:t>24</a:t>
            </a:fld>
            <a:endParaRPr lang="en-US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A side effect of the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find(x)</a:t>
            </a:r>
            <a:r>
              <a:rPr lang="en-US" dirty="0"/>
              <a:t> operation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Change the parent of each node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x </a:t>
            </a:r>
            <a:r>
              <a:rPr lang="en-US" dirty="0"/>
              <a:t>to the </a:t>
            </a:r>
            <a:r>
              <a:rPr lang="en-US" dirty="0" smtClean="0"/>
              <a:t>root. </a:t>
            </a:r>
            <a:endParaRPr lang="en-US" dirty="0"/>
          </a:p>
          <a:p>
            <a:pPr lvl="1"/>
            <a:r>
              <a:rPr lang="en-US" dirty="0"/>
              <a:t>Make each parent point directly to the root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Keep the cost of find operations low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2429" y="4332214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</a:t>
            </a:r>
            <a:r>
              <a:rPr lang="en-US" dirty="0" smtClean="0"/>
              <a:t>Compression,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1708" y="1508781"/>
            <a:ext cx="521202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charset="0"/>
              </a:rPr>
              <a:t>public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find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x) </a:t>
            </a:r>
          </a:p>
          <a:p>
            <a:r>
              <a:rPr lang="en-US" sz="2000" b="1" dirty="0" smtClean="0">
                <a:latin typeface="Courier New" charset="0"/>
              </a:rPr>
              <a:t>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if (s[x] &lt; 0) {</a:t>
            </a:r>
          </a:p>
          <a:p>
            <a:r>
              <a:rPr lang="en-US" sz="2000" b="1" dirty="0" smtClean="0">
                <a:latin typeface="Courier New" charset="0"/>
              </a:rPr>
              <a:t>        </a:t>
            </a:r>
            <a:r>
              <a:rPr lang="en-US" sz="2000" b="1" dirty="0">
                <a:latin typeface="Courier New" charset="0"/>
              </a:rPr>
              <a:t>return x;</a:t>
            </a:r>
          </a:p>
          <a:p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}</a:t>
            </a:r>
          </a:p>
          <a:p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else {</a:t>
            </a:r>
          </a:p>
          <a:p>
            <a:r>
              <a:rPr lang="en-US" sz="2000" b="1" dirty="0" smtClean="0">
                <a:latin typeface="Courier New" charset="0"/>
              </a:rPr>
              <a:t>        </a:t>
            </a:r>
            <a:r>
              <a:rPr lang="en-US" sz="2000" b="1" dirty="0">
                <a:latin typeface="Courier New" charset="0"/>
              </a:rPr>
              <a:t>return 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</a:rPr>
              <a:t>s[x] = </a:t>
            </a:r>
            <a:r>
              <a:rPr lang="en-US" sz="2000" b="1" dirty="0" smtClean="0">
                <a:latin typeface="Courier New" charset="0"/>
              </a:rPr>
              <a:t>find</a:t>
            </a:r>
            <a:r>
              <a:rPr lang="en-US" sz="2000" b="1" dirty="0">
                <a:latin typeface="Courier New" charset="0"/>
              </a:rPr>
              <a:t>(s[x]);</a:t>
            </a:r>
          </a:p>
          <a:p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}</a:t>
            </a: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7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5B68-5794-BB47-9976-B5B530E03954}" type="slidenum">
              <a:rPr lang="en-US"/>
              <a:pPr/>
              <a:t>26</a:t>
            </a:fld>
            <a:endParaRPr lang="en-US"/>
          </a:p>
        </p:txBody>
      </p:sp>
      <p:pic>
        <p:nvPicPr>
          <p:cNvPr id="87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1279525"/>
            <a:ext cx="5124450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Compression</a:t>
            </a:r>
          </a:p>
        </p:txBody>
      </p:sp>
      <p:pic>
        <p:nvPicPr>
          <p:cNvPr id="875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2651125" cy="16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526" name="Text Box 6"/>
          <p:cNvSpPr txBox="1">
            <a:spLocks noChangeArrowheads="1"/>
          </p:cNvSpPr>
          <p:nvPr/>
        </p:nvSpPr>
        <p:spPr bwMode="auto">
          <a:xfrm>
            <a:off x="1279525" y="2971800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Figure 6.7(c)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05879" y="5623536"/>
            <a:ext cx="2390398" cy="584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808080"/>
                </a:solidFill>
              </a:rPr>
              <a:t>Data Structures &amp; Algorithm Analysis in </a:t>
            </a:r>
            <a:r>
              <a:rPr lang="en-US" sz="800" b="1" dirty="0" smtClean="0">
                <a:solidFill>
                  <a:srgbClr val="808080"/>
                </a:solidFill>
              </a:rPr>
              <a:t>Java</a:t>
            </a:r>
            <a:endParaRPr lang="en-US" sz="800" b="1" dirty="0">
              <a:solidFill>
                <a:srgbClr val="808080"/>
              </a:solidFill>
            </a:endParaRPr>
          </a:p>
          <a:p>
            <a:r>
              <a:rPr lang="en-US" sz="800" b="0" dirty="0">
                <a:solidFill>
                  <a:srgbClr val="808080"/>
                </a:solidFill>
              </a:rPr>
              <a:t>by Clifford A. </a:t>
            </a:r>
            <a:r>
              <a:rPr lang="en-US" sz="800" b="0" dirty="0" smtClean="0">
                <a:solidFill>
                  <a:srgbClr val="808080"/>
                </a:solidFill>
              </a:rPr>
              <a:t>Shaffer</a:t>
            </a:r>
            <a:endParaRPr lang="en-US" sz="800" dirty="0">
              <a:solidFill>
                <a:srgbClr val="808080"/>
              </a:solidFill>
            </a:endParaRPr>
          </a:p>
          <a:p>
            <a:r>
              <a:rPr lang="en-US" sz="800" b="0" dirty="0" smtClean="0">
                <a:solidFill>
                  <a:srgbClr val="808080"/>
                </a:solidFill>
              </a:rPr>
              <a:t>Dover </a:t>
            </a:r>
            <a:r>
              <a:rPr lang="en-US" sz="800" b="0" dirty="0">
                <a:solidFill>
                  <a:srgbClr val="808080"/>
                </a:solidFill>
              </a:rPr>
              <a:t>Publications, </a:t>
            </a:r>
            <a:r>
              <a:rPr lang="en-US" sz="800" b="0" dirty="0" smtClean="0">
                <a:solidFill>
                  <a:srgbClr val="808080"/>
                </a:solidFill>
              </a:rPr>
              <a:t>2011</a:t>
            </a:r>
          </a:p>
          <a:p>
            <a:r>
              <a:rPr lang="en-US" sz="800" dirty="0" smtClean="0">
                <a:solidFill>
                  <a:srgbClr val="808080"/>
                </a:solidFill>
              </a:rPr>
              <a:t>ISBN 978-0-486-48581-2</a:t>
            </a:r>
            <a:endParaRPr lang="en-US" sz="800" b="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401F-D8B6-D64F-AF25-BE84F53C15A4}" type="slidenum">
              <a:rPr lang="en-US"/>
              <a:pPr/>
              <a:t>27</a:t>
            </a:fld>
            <a:endParaRPr lang="en-US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Compression</a:t>
            </a:r>
          </a:p>
        </p:txBody>
      </p:sp>
      <p:pic>
        <p:nvPicPr>
          <p:cNvPr id="878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9038" y="1235075"/>
            <a:ext cx="6873875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78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6963" y="3194050"/>
            <a:ext cx="6964362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7498048" y="2423171"/>
            <a:ext cx="105429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B23C00"/>
                </a:solidFill>
              </a:rPr>
              <a:t>find(14)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CE0D-5670-744B-9946-CA82DC59FF64}" type="slidenum">
              <a:rPr lang="en-US"/>
              <a:pPr/>
              <a:t>28</a:t>
            </a:fld>
            <a:endParaRPr lang="en-US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2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4450" y="1373188"/>
            <a:ext cx="6513513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1A17-0910-264B-A04C-624C084ABF18}" type="slidenum">
              <a:rPr lang="en-US"/>
              <a:pPr/>
              <a:t>29</a:t>
            </a:fld>
            <a:endParaRPr lang="en-US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3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45" y="1417342"/>
            <a:ext cx="65595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27467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098" y="1508781"/>
            <a:ext cx="550275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Randomly target two adjacent cells</a:t>
            </a:r>
          </a:p>
          <a:p>
            <a:r>
              <a:rPr lang="en-US" sz="2000" dirty="0" smtClean="0"/>
              <a:t>that are separated by a wall.</a:t>
            </a:r>
          </a:p>
          <a:p>
            <a:endParaRPr lang="en-US" sz="2000" dirty="0"/>
          </a:p>
          <a:p>
            <a:r>
              <a:rPr lang="en-US" sz="2000" dirty="0" smtClean="0"/>
              <a:t>If the cells are not already connected (they</a:t>
            </a:r>
          </a:p>
          <a:p>
            <a:r>
              <a:rPr lang="en-US" sz="2000" dirty="0" smtClean="0"/>
              <a:t>are not in the same equivalence set), knock</a:t>
            </a:r>
          </a:p>
          <a:p>
            <a:r>
              <a:rPr lang="en-US" sz="2000" dirty="0" smtClean="0"/>
              <a:t>down the wall by performing a union operation.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581" y="4526268"/>
            <a:ext cx="6515401" cy="1631216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Repeat until the starting and ending cells are </a:t>
            </a:r>
            <a:r>
              <a:rPr lang="en-US" sz="2000" smtClean="0"/>
              <a:t>connected </a:t>
            </a:r>
            <a:br>
              <a:rPr lang="en-US" sz="2000" smtClean="0"/>
            </a:br>
            <a:r>
              <a:rPr lang="en-US" sz="2000" smtClean="0"/>
              <a:t>(</a:t>
            </a:r>
            <a:r>
              <a:rPr lang="en-US" sz="2000" dirty="0" smtClean="0"/>
              <a:t>they </a:t>
            </a:r>
            <a:r>
              <a:rPr lang="en-US" sz="2000" smtClean="0"/>
              <a:t>are in </a:t>
            </a:r>
            <a:r>
              <a:rPr lang="en-US" sz="2000" dirty="0" smtClean="0"/>
              <a:t>the same equivalence set).</a:t>
            </a:r>
          </a:p>
          <a:p>
            <a:endParaRPr lang="en-US" sz="2000" dirty="0"/>
          </a:p>
          <a:p>
            <a:r>
              <a:rPr lang="en-US" sz="2000" dirty="0" smtClean="0"/>
              <a:t>For a better maze with more false leads: </a:t>
            </a:r>
          </a:p>
          <a:p>
            <a:r>
              <a:rPr lang="en-US" sz="2000" dirty="0" smtClean="0"/>
              <a:t>Repeat until all the cells are connected.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97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24" y="320073"/>
            <a:ext cx="6492169" cy="649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FE1D-23D1-3C49-9A79-A5D30767945C}" type="slidenum">
              <a:rPr lang="en-US"/>
              <a:pPr/>
              <a:t>30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4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796" y="1417342"/>
            <a:ext cx="700881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098" y="1590386"/>
            <a:ext cx="5117782" cy="1323439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knock down the wall </a:t>
            </a:r>
          </a:p>
          <a:p>
            <a:r>
              <a:rPr lang="en-US" sz="2000" dirty="0" smtClean="0"/>
              <a:t>between cells 8 and 13</a:t>
            </a:r>
          </a:p>
          <a:p>
            <a:r>
              <a:rPr lang="en-US" sz="2000" dirty="0" smtClean="0"/>
              <a:t>because they’re already connected. </a:t>
            </a:r>
          </a:p>
          <a:p>
            <a:r>
              <a:rPr lang="en-US" sz="2000" dirty="0" smtClean="0"/>
              <a:t>(8 and 13 are in the same equivalence set.)</a:t>
            </a:r>
          </a:p>
        </p:txBody>
      </p:sp>
    </p:spTree>
    <p:extLst>
      <p:ext uri="{BB962C8B-B14F-4D97-AF65-F5344CB8AC3E}">
        <p14:creationId xmlns:p14="http://schemas.microsoft.com/office/powerpoint/2010/main" val="383100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24A1-E7B3-C146-8168-8796C4F73E51}" type="slidenum">
              <a:rPr lang="en-US"/>
              <a:pPr/>
              <a:t>31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5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806" y="1359836"/>
            <a:ext cx="6918325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6098" y="1556927"/>
            <a:ext cx="5417719" cy="1323439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Knock down the wall between cells 13 and 18</a:t>
            </a:r>
          </a:p>
          <a:p>
            <a:r>
              <a:rPr lang="en-US" sz="2000" dirty="0" smtClean="0"/>
              <a:t>because they’re not connected (13 and 18 are</a:t>
            </a:r>
          </a:p>
          <a:p>
            <a:r>
              <a:rPr lang="en-US" sz="2000" dirty="0" smtClean="0"/>
              <a:t>in different equivalence sets) by performing a</a:t>
            </a:r>
          </a:p>
          <a:p>
            <a:r>
              <a:rPr lang="en-US" sz="2000" dirty="0" smtClean="0"/>
              <a:t>union operation.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18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379-A0A0-5143-AC88-731A922A1681}" type="slidenum">
              <a:rPr lang="en-US"/>
              <a:pPr/>
              <a:t>32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45" y="1417342"/>
            <a:ext cx="6423025" cy="317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6098" y="1556927"/>
            <a:ext cx="2749521" cy="1015663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maze is done. </a:t>
            </a:r>
          </a:p>
          <a:p>
            <a:r>
              <a:rPr lang="en-US" sz="2000" dirty="0" smtClean="0"/>
              <a:t>All the cells are in the </a:t>
            </a:r>
          </a:p>
          <a:p>
            <a:r>
              <a:rPr lang="en-US" sz="2000" dirty="0" smtClean="0"/>
              <a:t>same equivalence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0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http://forum.codecall.net/topic/63862-maze-tutorial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83658" y="5714975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073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470-76D4-B640-A689-1EBA71C488FB}" type="slidenum">
              <a:rPr lang="en-US"/>
              <a:pPr/>
              <a:t>35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graph </a:t>
            </a:r>
            <a:r>
              <a:rPr lang="en-US" dirty="0"/>
              <a:t>is one of the </a:t>
            </a:r>
            <a:r>
              <a:rPr lang="en-US" dirty="0">
                <a:solidFill>
                  <a:srgbClr val="B23C00"/>
                </a:solidFill>
              </a:rPr>
              <a:t>most versatile data structures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computer science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8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470-76D4-B640-A689-1EBA71C488FB}" type="slidenum">
              <a:rPr lang="en-US"/>
              <a:pPr/>
              <a:t>36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Graphs</a:t>
            </a:r>
            <a:endParaRPr lang="en-US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Model </a:t>
            </a:r>
            <a:r>
              <a:rPr lang="en-US" sz="2400" dirty="0">
                <a:solidFill>
                  <a:srgbClr val="B23C00"/>
                </a:solidFill>
              </a:rPr>
              <a:t>connectivity</a:t>
            </a:r>
            <a:r>
              <a:rPr lang="en-US" sz="2400" dirty="0"/>
              <a:t> in computer </a:t>
            </a:r>
            <a:br>
              <a:rPr lang="en-US" sz="2400" dirty="0"/>
            </a:br>
            <a:r>
              <a:rPr lang="en-US" sz="2400" dirty="0" smtClean="0"/>
              <a:t>and </a:t>
            </a:r>
            <a:r>
              <a:rPr lang="en-US" sz="2400" dirty="0"/>
              <a:t>communications networks.</a:t>
            </a:r>
          </a:p>
          <a:p>
            <a:r>
              <a:rPr lang="en-US" sz="2400" dirty="0"/>
              <a:t>Represent a </a:t>
            </a:r>
            <a:r>
              <a:rPr lang="en-US" sz="2400" dirty="0">
                <a:solidFill>
                  <a:srgbClr val="B23C00"/>
                </a:solidFill>
              </a:rPr>
              <a:t>map</a:t>
            </a:r>
            <a:r>
              <a:rPr lang="en-US" sz="2400" dirty="0"/>
              <a:t> of locations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distances between them.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flow capacities </a:t>
            </a:r>
            <a:r>
              <a:rPr lang="en-US" sz="2400" dirty="0"/>
              <a:t>in transportation networks.</a:t>
            </a:r>
          </a:p>
          <a:p>
            <a:r>
              <a:rPr lang="en-US" sz="2400" dirty="0"/>
              <a:t>Find a </a:t>
            </a:r>
            <a:r>
              <a:rPr lang="en-US" sz="2400" dirty="0">
                <a:solidFill>
                  <a:srgbClr val="B23C00"/>
                </a:solidFill>
              </a:rPr>
              <a:t>path</a:t>
            </a:r>
            <a:r>
              <a:rPr lang="en-US" sz="2400" dirty="0"/>
              <a:t> from a starting condition to a goal condition.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state transitions </a:t>
            </a:r>
            <a:r>
              <a:rPr lang="en-US" sz="2400" dirty="0"/>
              <a:t>in computer algorithms.</a:t>
            </a:r>
          </a:p>
          <a:p>
            <a:r>
              <a:rPr lang="en-US" sz="2400" dirty="0"/>
              <a:t>Model an </a:t>
            </a:r>
            <a:r>
              <a:rPr lang="en-US" sz="2400" dirty="0">
                <a:solidFill>
                  <a:srgbClr val="B23C00"/>
                </a:solidFill>
              </a:rPr>
              <a:t>order</a:t>
            </a:r>
            <a:r>
              <a:rPr lang="en-US" sz="2400" dirty="0"/>
              <a:t> for finishing subtasks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a complex activity.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relationships</a:t>
            </a:r>
            <a:r>
              <a:rPr lang="en-US" sz="2400" dirty="0"/>
              <a:t> such as family trees, business and military organizations, and scientific taxonomies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2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3C7-5B4F-6647-A492-DCDD3930C2E8}" type="slidenum">
              <a:rPr lang="en-US"/>
              <a:pPr/>
              <a:t>37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Terms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graph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is a set of </a:t>
            </a:r>
            <a:r>
              <a:rPr lang="en-US" dirty="0">
                <a:solidFill>
                  <a:srgbClr val="B23C00"/>
                </a:solidFill>
              </a:rPr>
              <a:t>vertices </a:t>
            </a:r>
            <a:r>
              <a:rPr lang="en-US" i="1" dirty="0"/>
              <a:t>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 set of </a:t>
            </a:r>
            <a:r>
              <a:rPr lang="en-US" dirty="0">
                <a:solidFill>
                  <a:srgbClr val="B23C00"/>
                </a:solidFill>
              </a:rPr>
              <a:t>edges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arcs</a:t>
            </a:r>
            <a:r>
              <a:rPr lang="en-US" dirty="0"/>
              <a:t>) </a:t>
            </a:r>
            <a:r>
              <a:rPr lang="en-US" i="1" dirty="0"/>
              <a:t>E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5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3C7-5B4F-6647-A492-DCDD3930C2E8}" type="slidenum">
              <a:rPr lang="en-US"/>
              <a:pPr/>
              <a:t>38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>
                <a:solidFill>
                  <a:srgbClr val="B23C00"/>
                </a:solidFill>
              </a:rPr>
              <a:t>edge </a:t>
            </a:r>
            <a:r>
              <a:rPr lang="en-US" dirty="0"/>
              <a:t>is a pair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), where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are in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If the pair is ordered, the graph is </a:t>
            </a:r>
            <a:r>
              <a:rPr lang="en-US" dirty="0">
                <a:solidFill>
                  <a:srgbClr val="B23C00"/>
                </a:solidFill>
              </a:rPr>
              <a:t>directed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is called a </a:t>
            </a:r>
            <a:r>
              <a:rPr lang="en-US" dirty="0">
                <a:solidFill>
                  <a:srgbClr val="B23C00"/>
                </a:solidFill>
              </a:rPr>
              <a:t>digraph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Vertex </a:t>
            </a:r>
            <a:r>
              <a:rPr lang="en-US" i="1" dirty="0"/>
              <a:t>w</a:t>
            </a:r>
            <a:r>
              <a:rPr lang="en-US" dirty="0"/>
              <a:t> is </a:t>
            </a:r>
            <a:r>
              <a:rPr lang="en-US" dirty="0">
                <a:solidFill>
                  <a:srgbClr val="B23C00"/>
                </a:solidFill>
              </a:rPr>
              <a:t>adjacent </a:t>
            </a:r>
            <a:r>
              <a:rPr lang="en-US" dirty="0"/>
              <a:t>to vertex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and only if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 is in </a:t>
            </a:r>
            <a:r>
              <a:rPr lang="en-US" i="1" dirty="0"/>
              <a:t>E.</a:t>
            </a:r>
          </a:p>
          <a:p>
            <a:r>
              <a:rPr lang="en-US" dirty="0"/>
              <a:t>In an undirected graph,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, w) and 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are in </a:t>
            </a:r>
            <a:r>
              <a:rPr lang="en-US" i="1" dirty="0"/>
              <a:t>E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is adjacent to </a:t>
            </a:r>
            <a:r>
              <a:rPr lang="en-US" i="1" dirty="0"/>
              <a:t>w</a:t>
            </a:r>
            <a:r>
              <a:rPr lang="en-US" dirty="0"/>
              <a:t>, and </a:t>
            </a:r>
            <a:r>
              <a:rPr lang="en-US" i="1" dirty="0"/>
              <a:t>w</a:t>
            </a:r>
            <a:r>
              <a:rPr lang="en-US" dirty="0"/>
              <a:t> is adjacent to </a:t>
            </a:r>
            <a:r>
              <a:rPr lang="en-US" i="1" dirty="0"/>
              <a:t>v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An edge can have a </a:t>
            </a:r>
            <a:r>
              <a:rPr lang="en-US" dirty="0">
                <a:solidFill>
                  <a:srgbClr val="B23C00"/>
                </a:solidFill>
              </a:rPr>
              <a:t>weight </a:t>
            </a:r>
            <a:r>
              <a:rPr lang="en-US" dirty="0"/>
              <a:t>or </a:t>
            </a:r>
            <a:r>
              <a:rPr lang="en-US" dirty="0">
                <a:solidFill>
                  <a:srgbClr val="B23C00"/>
                </a:solidFill>
              </a:rPr>
              <a:t>cost </a:t>
            </a:r>
            <a:r>
              <a:rPr lang="en-US" dirty="0"/>
              <a:t>component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DC5-CFA1-CF47-898D-AB8972DA3912}" type="slidenum">
              <a:rPr lang="en-US"/>
              <a:pPr/>
              <a:t>39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path </a:t>
            </a:r>
            <a:r>
              <a:rPr lang="en-US" dirty="0"/>
              <a:t>is a sequence of vertices 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baseline="-25000" dirty="0"/>
              <a:t>3</a:t>
            </a:r>
            <a:r>
              <a:rPr lang="en-US" dirty="0"/>
              <a:t>, ..., 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dirty="0"/>
              <a:t> where (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) is in </a:t>
            </a:r>
            <a:r>
              <a:rPr lang="en-US" i="1" dirty="0"/>
              <a:t>E</a:t>
            </a:r>
            <a:r>
              <a:rPr lang="en-US" dirty="0"/>
              <a:t>, for 1 </a:t>
            </a:r>
            <a:r>
              <a:rPr lang="en-US" dirty="0">
                <a:cs typeface="Arial" charset="0"/>
              </a:rPr>
              <a:t>≤ </a:t>
            </a:r>
            <a:r>
              <a:rPr lang="en-US" i="1" dirty="0" err="1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&lt; </a:t>
            </a:r>
            <a:r>
              <a:rPr lang="en-US" i="1" dirty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The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length </a:t>
            </a:r>
            <a:r>
              <a:rPr lang="en-US" dirty="0" smtClean="0">
                <a:cs typeface="Arial" charset="0"/>
              </a:rPr>
              <a:t>of the </a:t>
            </a:r>
            <a:r>
              <a:rPr lang="en-US" dirty="0">
                <a:cs typeface="Arial" charset="0"/>
              </a:rPr>
              <a:t>path is the number of edges on the path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simple path </a:t>
            </a:r>
            <a:r>
              <a:rPr lang="en-US" dirty="0">
                <a:cs typeface="Arial" charset="0"/>
              </a:rPr>
              <a:t>has all distinct vertices,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except that the first and last can be the same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1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 </a:t>
            </a:r>
            <a:r>
              <a:rPr lang="en-US" dirty="0" err="1" smtClean="0"/>
              <a:t>Closeup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31" y="1179697"/>
            <a:ext cx="7772302" cy="55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7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DC5-CFA1-CF47-898D-AB8972DA3912}" type="slidenum">
              <a:rPr lang="en-US"/>
              <a:pPr/>
              <a:t>40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cycle </a:t>
            </a:r>
            <a:r>
              <a:rPr lang="en-US" dirty="0"/>
              <a:t>in a directed graph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path </a:t>
            </a:r>
            <a:r>
              <a:rPr lang="en-US" dirty="0"/>
              <a:t>of length </a:t>
            </a:r>
            <a:r>
              <a:rPr lang="en-US" dirty="0">
                <a:cs typeface="Arial" charset="0"/>
              </a:rPr>
              <a:t>≥ 1 </a:t>
            </a:r>
            <a:r>
              <a:rPr lang="en-US" dirty="0" smtClean="0">
                <a:cs typeface="Arial" charset="0"/>
              </a:rPr>
              <a:t>where </a:t>
            </a:r>
            <a:r>
              <a:rPr lang="en-US" i="1" dirty="0">
                <a:cs typeface="Arial" charset="0"/>
              </a:rPr>
              <a:t>w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= </a:t>
            </a:r>
            <a:r>
              <a:rPr lang="en-US" i="1" dirty="0" err="1">
                <a:cs typeface="Arial" charset="0"/>
              </a:rPr>
              <a:t>w</a:t>
            </a:r>
            <a:r>
              <a:rPr lang="en-US" i="1" baseline="-25000" dirty="0" err="1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directed graph with </a:t>
            </a:r>
            <a:r>
              <a:rPr lang="en-US" dirty="0" smtClean="0">
                <a:cs typeface="Arial" charset="0"/>
              </a:rPr>
              <a:t>no </a:t>
            </a:r>
            <a:r>
              <a:rPr lang="en-US" dirty="0">
                <a:cs typeface="Arial" charset="0"/>
              </a:rPr>
              <a:t>cycles is </a:t>
            </a:r>
            <a:r>
              <a:rPr lang="en-US" dirty="0">
                <a:solidFill>
                  <a:schemeClr val="folHlink"/>
                </a:solidFill>
                <a:cs typeface="Arial" charset="0"/>
              </a:rPr>
              <a:t>acyclic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DAG </a:t>
            </a:r>
            <a:r>
              <a:rPr lang="en-US" dirty="0">
                <a:cs typeface="Arial" charset="0"/>
              </a:rPr>
              <a:t>is a </a:t>
            </a:r>
            <a:r>
              <a:rPr lang="en-US" dirty="0" smtClean="0">
                <a:solidFill>
                  <a:srgbClr val="B23C00"/>
                </a:solidFill>
                <a:cs typeface="Arial" charset="0"/>
              </a:rPr>
              <a:t>directed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acyclic graph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  <p:pic>
        <p:nvPicPr>
          <p:cNvPr id="889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903" y="3794756"/>
            <a:ext cx="3984625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6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E6C-B770-F34B-88BB-FF26BF27C924}" type="slidenum">
              <a:rPr lang="en-US"/>
              <a:pPr/>
              <a:t>41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An undirected graph is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connected </a:t>
            </a:r>
            <a:r>
              <a:rPr lang="en-US" dirty="0">
                <a:cs typeface="Arial" charset="0"/>
              </a:rPr>
              <a:t>if there is a path from every vertex to every other vertex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directed graph with this property is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solidFill>
                  <a:srgbClr val="B23C00"/>
                </a:solidFill>
                <a:cs typeface="Arial" charset="0"/>
              </a:rPr>
              <a:t>strongly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connected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directed graph is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weakly connected </a:t>
            </a:r>
            <a:r>
              <a:rPr lang="en-US" dirty="0" smtClean="0">
                <a:solidFill>
                  <a:srgbClr val="B23C00"/>
                </a:solidFill>
                <a:cs typeface="Arial" charset="0"/>
              </a:rPr>
              <a:t/>
            </a:r>
            <a:br>
              <a:rPr lang="en-US" dirty="0" smtClean="0">
                <a:solidFill>
                  <a:srgbClr val="B23C00"/>
                </a:solidFill>
                <a:cs typeface="Arial" charset="0"/>
              </a:rPr>
            </a:br>
            <a:r>
              <a:rPr lang="en-US" dirty="0" smtClean="0">
                <a:cs typeface="Arial" charset="0"/>
              </a:rPr>
              <a:t>if </a:t>
            </a:r>
            <a:r>
              <a:rPr lang="en-US" dirty="0">
                <a:cs typeface="Arial" charset="0"/>
              </a:rPr>
              <a:t>it is not strongly connected but the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underlying </a:t>
            </a:r>
            <a:r>
              <a:rPr lang="en-US" dirty="0">
                <a:cs typeface="Arial" charset="0"/>
              </a:rPr>
              <a:t>undirected graph is connected.</a:t>
            </a:r>
          </a:p>
          <a:p>
            <a:pPr lvl="4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2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E6C-B770-F34B-88BB-FF26BF27C924}" type="slidenum">
              <a:rPr lang="en-US"/>
              <a:pPr/>
              <a:t>42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complete </a:t>
            </a:r>
            <a:r>
              <a:rPr lang="en-US" dirty="0">
                <a:cs typeface="Arial" charset="0"/>
              </a:rPr>
              <a:t>graph has an edge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between every pair of vertices.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The </a:t>
            </a:r>
            <a:r>
              <a:rPr lang="en-US" dirty="0" err="1">
                <a:solidFill>
                  <a:srgbClr val="B23C00"/>
                </a:solidFill>
                <a:cs typeface="Arial" charset="0"/>
              </a:rPr>
              <a:t>indegree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of a vertex </a:t>
            </a:r>
            <a:r>
              <a:rPr lang="en-US" i="1" dirty="0">
                <a:cs typeface="Arial" charset="0"/>
              </a:rPr>
              <a:t>v</a:t>
            </a:r>
            <a:r>
              <a:rPr lang="en-US" dirty="0">
                <a:cs typeface="Arial" charset="0"/>
              </a:rPr>
              <a:t> is the number of incoming edges (</a:t>
            </a:r>
            <a:r>
              <a:rPr lang="en-US" i="1" dirty="0">
                <a:cs typeface="Arial" charset="0"/>
              </a:rPr>
              <a:t>u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v</a:t>
            </a:r>
            <a:r>
              <a:rPr lang="en-US" dirty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1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8524" y="1874537"/>
            <a:ext cx="3963987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3496-98C3-D34B-8123-3ABC5738B0ED}" type="slidenum">
              <a:rPr lang="en-US"/>
              <a:pPr/>
              <a:t>43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Representation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/>
              <a:t>Represent a directed graph with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adjacency </a:t>
            </a:r>
            <a:r>
              <a:rPr lang="en-US" dirty="0">
                <a:solidFill>
                  <a:srgbClr val="B23C00"/>
                </a:solidFill>
              </a:rPr>
              <a:t>list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For each vertex, keep a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adjacent vertices.</a:t>
            </a:r>
          </a:p>
        </p:txBody>
      </p:sp>
      <p:pic>
        <p:nvPicPr>
          <p:cNvPr id="891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73" y="3337561"/>
            <a:ext cx="45720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44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6171" y="2017052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596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can use a graph </a:t>
            </a:r>
            <a:r>
              <a:rPr lang="en-US" dirty="0" smtClean="0"/>
              <a:t>to </a:t>
            </a:r>
            <a:r>
              <a:rPr lang="en-US" dirty="0"/>
              <a:t>represent the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prerequisites</a:t>
            </a:r>
            <a:r>
              <a:rPr lang="en-US" dirty="0"/>
              <a:t> in a </a:t>
            </a:r>
            <a:br>
              <a:rPr lang="en-US" dirty="0"/>
            </a:br>
            <a:r>
              <a:rPr lang="en-US" dirty="0"/>
              <a:t>course of study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directed edge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Course </a:t>
            </a:r>
            <a:r>
              <a:rPr lang="en-US" dirty="0"/>
              <a:t>A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B </a:t>
            </a:r>
            <a:r>
              <a:rPr lang="en-US" dirty="0" smtClean="0"/>
              <a:t>means </a:t>
            </a:r>
            <a:br>
              <a:rPr lang="en-US" dirty="0" smtClean="0"/>
            </a:br>
            <a:r>
              <a:rPr lang="en-US" dirty="0" smtClean="0"/>
              <a:t>that  </a:t>
            </a:r>
            <a:r>
              <a:rPr lang="en-US" dirty="0"/>
              <a:t>Course A </a:t>
            </a:r>
            <a:br>
              <a:rPr lang="en-US" dirty="0"/>
            </a:br>
            <a:r>
              <a:rPr lang="en-US" dirty="0"/>
              <a:t>is a prerequisite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Course </a:t>
            </a:r>
            <a:r>
              <a:rPr lang="en-US" dirty="0"/>
              <a:t>B.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6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45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0748" y="1192213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 dirty="0" smtClean="0"/>
              <a:t>Sort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16" y="1325904"/>
            <a:ext cx="8229600" cy="42061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topological sort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directed graph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an ordering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vertices </a:t>
            </a:r>
            <a:r>
              <a:rPr lang="en-US" dirty="0"/>
              <a:t>such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if </a:t>
            </a:r>
            <a:r>
              <a:rPr lang="en-US" dirty="0">
                <a:solidFill>
                  <a:srgbClr val="B23C00"/>
                </a:solidFill>
              </a:rPr>
              <a:t>there is a path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from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i="1" baseline="-25000" dirty="0">
                <a:solidFill>
                  <a:srgbClr val="B23C00"/>
                </a:solidFill>
              </a:rPr>
              <a:t>i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 err="1">
                <a:solidFill>
                  <a:srgbClr val="B23C00"/>
                </a:solidFill>
              </a:rPr>
              <a:t>v</a:t>
            </a:r>
            <a:r>
              <a:rPr lang="en-US" i="1" baseline="-25000" dirty="0" err="1">
                <a:solidFill>
                  <a:srgbClr val="B23C00"/>
                </a:solidFill>
              </a:rPr>
              <a:t>j</a:t>
            </a:r>
            <a:r>
              <a:rPr lang="en-US" dirty="0">
                <a:solidFill>
                  <a:srgbClr val="B23C00"/>
                </a:solidFill>
              </a:rPr>
              <a:t>, then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i="1" baseline="-25000" dirty="0" smtClean="0">
                <a:solidFill>
                  <a:srgbClr val="B23C00"/>
                </a:solidFill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comes before </a:t>
            </a:r>
            <a:r>
              <a:rPr lang="en-US" i="1" dirty="0" err="1">
                <a:solidFill>
                  <a:srgbClr val="B23C00"/>
                </a:solidFill>
              </a:rPr>
              <a:t>v</a:t>
            </a:r>
            <a:r>
              <a:rPr lang="en-US" i="1" baseline="-25000" dirty="0" err="1">
                <a:solidFill>
                  <a:srgbClr val="B23C00"/>
                </a:solidFill>
              </a:rPr>
              <a:t>j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the ordering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order is 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necessarily </a:t>
            </a:r>
            <a:r>
              <a:rPr lang="en-US" dirty="0"/>
              <a:t>unique.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Pluto’s Moon Charon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79" y="1212856"/>
            <a:ext cx="7406559" cy="55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65A6-B31C-BB46-9798-2020F4417CAE}" type="slidenum">
              <a:rPr lang="en-US"/>
              <a:pPr/>
              <a:t>6</a:t>
            </a:fld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Disjoint Set Class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ADT to solve the </a:t>
            </a:r>
            <a:r>
              <a:rPr lang="en-US" dirty="0">
                <a:solidFill>
                  <a:srgbClr val="B23C00"/>
                </a:solidFill>
              </a:rPr>
              <a:t>equivalence problem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Used as an auxiliary data structure </a:t>
            </a:r>
            <a:br>
              <a:rPr lang="en-US" dirty="0" smtClean="0"/>
            </a:br>
            <a:r>
              <a:rPr lang="en-US" dirty="0" smtClean="0"/>
              <a:t>for other algorithms.</a:t>
            </a:r>
            <a:endParaRPr lang="en-US" dirty="0"/>
          </a:p>
          <a:p>
            <a:pPr lvl="4"/>
            <a:endParaRPr lang="en-US" sz="1050" dirty="0"/>
          </a:p>
          <a:p>
            <a:r>
              <a:rPr lang="en-US" dirty="0"/>
              <a:t>Define a </a:t>
            </a:r>
            <a:r>
              <a:rPr lang="en-US" dirty="0">
                <a:solidFill>
                  <a:srgbClr val="B23C00"/>
                </a:solidFill>
              </a:rPr>
              <a:t>relation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on members of a set 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For each pair of elements 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/>
              <a:t> are </a:t>
            </a:r>
            <a:r>
              <a:rPr lang="en-US" dirty="0">
                <a:cs typeface="Arial" charset="0"/>
              </a:rPr>
              <a:t>in </a:t>
            </a:r>
            <a:r>
              <a:rPr lang="en-US" i="1" dirty="0">
                <a:latin typeface="Times New Roman" charset="0"/>
                <a:cs typeface="Arial" charset="0"/>
              </a:rPr>
              <a:t>S</a:t>
            </a:r>
            <a:r>
              <a:rPr lang="en-US" dirty="0">
                <a:cs typeface="Arial" charset="0"/>
              </a:rPr>
              <a:t>,</a:t>
            </a:r>
            <a:br>
              <a:rPr lang="en-US" dirty="0">
                <a:cs typeface="Arial" charset="0"/>
              </a:rPr>
            </a:br>
            <a:r>
              <a:rPr lang="en-US" i="1" dirty="0">
                <a:solidFill>
                  <a:srgbClr val="B23C00"/>
                </a:solidFill>
                <a:latin typeface="Times New Roman" charset="0"/>
                <a:cs typeface="Arial" charset="0"/>
              </a:rPr>
              <a:t>a R b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 is either true or false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pPr lvl="1"/>
            <a:r>
              <a:rPr lang="en-US" dirty="0">
                <a:cs typeface="Arial" charset="0"/>
              </a:rPr>
              <a:t>If </a:t>
            </a:r>
            <a:r>
              <a:rPr lang="en-US" i="1" dirty="0">
                <a:latin typeface="Times New Roman" charset="0"/>
                <a:cs typeface="Arial" charset="0"/>
              </a:rPr>
              <a:t>a R b</a:t>
            </a:r>
            <a:r>
              <a:rPr lang="en-US" dirty="0">
                <a:cs typeface="Arial" charset="0"/>
              </a:rPr>
              <a:t> is true, </a:t>
            </a:r>
            <a:r>
              <a:rPr lang="en-US" dirty="0" smtClean="0">
                <a:cs typeface="Arial" charset="0"/>
              </a:rPr>
              <a:t>then 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cs typeface="Arial" charset="0"/>
              </a:rPr>
              <a:t>a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is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related to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.</a:t>
            </a:r>
          </a:p>
          <a:p>
            <a:pPr lvl="4"/>
            <a:endParaRPr lang="en-US" sz="105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2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65A6-B31C-BB46-9798-2020F4417CAE}" type="slidenum">
              <a:rPr lang="en-US"/>
              <a:pPr/>
              <a:t>7</a:t>
            </a:fld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Properties of an Equivalence Relation </a:t>
            </a:r>
            <a:r>
              <a:rPr lang="en-US" i="1" dirty="0">
                <a:latin typeface="Times New Roman" charset="0"/>
                <a:cs typeface="Arial" charset="0"/>
              </a:rPr>
              <a:t>R</a:t>
            </a:r>
            <a:r>
              <a:rPr lang="en-US" dirty="0"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  <a:cs typeface="Arial" charset="0"/>
              </a:rPr>
              <a:t>Reflexive</a:t>
            </a:r>
            <a:r>
              <a:rPr lang="en-US" dirty="0">
                <a:cs typeface="Arial" charset="0"/>
              </a:rPr>
              <a:t>: </a:t>
            </a:r>
            <a:r>
              <a:rPr lang="en-US" i="1" dirty="0">
                <a:latin typeface="Times New Roman" charset="0"/>
                <a:cs typeface="Arial" charset="0"/>
              </a:rPr>
              <a:t>a R a</a:t>
            </a:r>
            <a:r>
              <a:rPr lang="en-US" dirty="0">
                <a:cs typeface="Arial" charset="0"/>
              </a:rPr>
              <a:t> for all 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in </a:t>
            </a:r>
            <a:r>
              <a:rPr lang="en-US" i="1" dirty="0">
                <a:latin typeface="Times New Roman" charset="0"/>
                <a:cs typeface="Arial" charset="0"/>
              </a:rPr>
              <a:t>S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solidFill>
                  <a:srgbClr val="B23C00"/>
                </a:solidFill>
                <a:cs typeface="Arial" charset="0"/>
              </a:rPr>
              <a:t>Symmetric</a:t>
            </a:r>
            <a:r>
              <a:rPr lang="en-US" dirty="0">
                <a:cs typeface="Arial" charset="0"/>
              </a:rPr>
              <a:t>: </a:t>
            </a:r>
            <a:r>
              <a:rPr lang="en-US" i="1" dirty="0">
                <a:latin typeface="Times New Roman" charset="0"/>
                <a:cs typeface="Arial" charset="0"/>
              </a:rPr>
              <a:t>a R b</a:t>
            </a:r>
            <a:r>
              <a:rPr lang="en-US" dirty="0">
                <a:cs typeface="Arial" charset="0"/>
              </a:rPr>
              <a:t> if and only if </a:t>
            </a:r>
            <a:r>
              <a:rPr lang="en-US" i="1" dirty="0">
                <a:latin typeface="Times New Roman" charset="0"/>
                <a:cs typeface="Arial" charset="0"/>
              </a:rPr>
              <a:t>b R a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solidFill>
                  <a:srgbClr val="B23C00"/>
                </a:solidFill>
                <a:cs typeface="Arial" charset="0"/>
              </a:rPr>
              <a:t>Transitive</a:t>
            </a:r>
            <a:r>
              <a:rPr lang="en-US" dirty="0">
                <a:cs typeface="Arial" charset="0"/>
              </a:rPr>
              <a:t>: If </a:t>
            </a:r>
            <a:r>
              <a:rPr lang="en-US" i="1" dirty="0">
                <a:latin typeface="Times New Roman" charset="0"/>
                <a:cs typeface="Arial" charset="0"/>
              </a:rPr>
              <a:t>a R b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latin typeface="Times New Roman" charset="0"/>
                <a:cs typeface="Arial" charset="0"/>
              </a:rPr>
              <a:t>b R c</a:t>
            </a:r>
            <a:r>
              <a:rPr lang="en-US" dirty="0">
                <a:cs typeface="Arial" charset="0"/>
              </a:rPr>
              <a:t> then </a:t>
            </a:r>
            <a:r>
              <a:rPr lang="en-US" i="1" dirty="0">
                <a:latin typeface="Times New Roman" charset="0"/>
                <a:cs typeface="Arial" charset="0"/>
              </a:rPr>
              <a:t>a R c</a:t>
            </a:r>
            <a:r>
              <a:rPr lang="en-US" dirty="0" smtClean="0">
                <a:cs typeface="Arial" charset="0"/>
              </a:rPr>
              <a:t>.</a:t>
            </a:r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2263" y="1234464"/>
            <a:ext cx="3894492" cy="201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941F-3029-7E4A-A0EA-3E089975638D}" type="slidenum">
              <a:rPr lang="en-US"/>
              <a:pPr/>
              <a:t>8</a:t>
            </a:fld>
            <a:endParaRPr 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Disjoint </a:t>
            </a:r>
            <a:r>
              <a:rPr lang="en-US" dirty="0"/>
              <a:t>Set Class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805022"/>
          </a:xfrm>
        </p:spPr>
        <p:txBody>
          <a:bodyPr/>
          <a:lstStyle/>
          <a:p>
            <a:r>
              <a:rPr lang="en-US" dirty="0" smtClean="0"/>
              <a:t>Nodes </a:t>
            </a:r>
            <a:r>
              <a:rPr lang="en-US" dirty="0"/>
              <a:t>A </a:t>
            </a:r>
            <a:r>
              <a:rPr lang="en-US" dirty="0" smtClean="0"/>
              <a:t>through </a:t>
            </a:r>
            <a:r>
              <a:rPr lang="en-US" dirty="0"/>
              <a:t>I </a:t>
            </a:r>
            <a:r>
              <a:rPr lang="en-US" dirty="0" smtClean="0"/>
              <a:t>are </a:t>
            </a:r>
            <a:br>
              <a:rPr lang="en-US" dirty="0" smtClean="0"/>
            </a:br>
            <a:r>
              <a:rPr lang="en-US" dirty="0" smtClean="0"/>
              <a:t>interconnected</a:t>
            </a:r>
            <a:r>
              <a:rPr lang="en-US" dirty="0"/>
              <a:t>, </a:t>
            </a:r>
            <a:r>
              <a:rPr lang="en-US" dirty="0" smtClean="0"/>
              <a:t>but </a:t>
            </a:r>
            <a:br>
              <a:rPr lang="en-US" dirty="0" smtClean="0"/>
            </a:br>
            <a:r>
              <a:rPr lang="en-US" dirty="0" smtClean="0"/>
              <a:t>node </a:t>
            </a:r>
            <a:r>
              <a:rPr lang="en-US" dirty="0"/>
              <a:t>J is </a:t>
            </a:r>
            <a:r>
              <a:rPr lang="en-US" dirty="0" smtClean="0"/>
              <a:t>disconnected </a:t>
            </a:r>
            <a:br>
              <a:rPr lang="en-US" dirty="0" smtClean="0"/>
            </a:br>
            <a:r>
              <a:rPr lang="en-US" dirty="0" smtClean="0"/>
              <a:t>from the </a:t>
            </a:r>
            <a:r>
              <a:rPr lang="en-US" dirty="0"/>
              <a:t>others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nodes can represent cities and the edges can represent (two-way) roads between the cities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Two cities are </a:t>
            </a:r>
            <a:r>
              <a:rPr lang="en-US" dirty="0">
                <a:solidFill>
                  <a:srgbClr val="B23C00"/>
                </a:solidFill>
              </a:rPr>
              <a:t>equivalent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there is a path between them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6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 smtClean="0"/>
              <a:t>Nodes </a:t>
            </a:r>
            <a:r>
              <a:rPr lang="en-US" dirty="0"/>
              <a:t>A, H, and E are equivalent,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node J is not equivalent to any other node.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51141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7C6-3107-7941-BBE7-B5FAC91FFC5B}" type="slidenum">
              <a:rPr lang="en-US"/>
              <a:pPr/>
              <a:t>9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Equivalence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an equivalence relation </a:t>
            </a:r>
            <a:r>
              <a:rPr lang="en-US" dirty="0">
                <a:latin typeface="Times New Roman" charset="0"/>
              </a:rPr>
              <a:t>~</a:t>
            </a:r>
          </a:p>
          <a:p>
            <a:r>
              <a:rPr lang="en-US" dirty="0">
                <a:solidFill>
                  <a:srgbClr val="B23C00"/>
                </a:solidFill>
              </a:rPr>
              <a:t>Solve: For any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Arial" charset="0"/>
              </a:rPr>
              <a:t>a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Arial" charset="0"/>
              </a:rPr>
              <a:t>b</a:t>
            </a:r>
            <a:r>
              <a:rPr lang="en-US" dirty="0">
                <a:solidFill>
                  <a:srgbClr val="B23C00"/>
                </a:solidFill>
              </a:rPr>
              <a:t>, is 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  <a:cs typeface="Arial" charset="0"/>
              </a:rPr>
              <a:t>a~b</a:t>
            </a:r>
            <a:r>
              <a:rPr lang="en-US" dirty="0">
                <a:solidFill>
                  <a:srgbClr val="B23C00"/>
                </a:solidFill>
              </a:rPr>
              <a:t>?</a:t>
            </a:r>
          </a:p>
          <a:p>
            <a:pPr lvl="4"/>
            <a:endParaRPr lang="en-US" sz="1050" dirty="0">
              <a:solidFill>
                <a:schemeClr val="folHlink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equivalence class </a:t>
            </a:r>
            <a:r>
              <a:rPr lang="en-US" dirty="0"/>
              <a:t>of an element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/>
              <a:t> in 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smtClean="0"/>
              <a:t>subset </a:t>
            </a:r>
            <a:r>
              <a:rPr lang="en-US" dirty="0"/>
              <a:t>of 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/>
              <a:t> containing all elements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are related to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>
                <a:cs typeface="Arial" charset="0"/>
              </a:rPr>
              <a:t>If </a:t>
            </a:r>
            <a:r>
              <a:rPr lang="en-US" i="1" dirty="0" err="1">
                <a:latin typeface="Times New Roman" charset="0"/>
                <a:cs typeface="Arial" charset="0"/>
              </a:rPr>
              <a:t>a~b</a:t>
            </a:r>
            <a:r>
              <a:rPr lang="en-US" dirty="0">
                <a:cs typeface="Arial" charset="0"/>
              </a:rPr>
              <a:t> is true, then 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is related to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.</a:t>
            </a:r>
          </a:p>
          <a:p>
            <a:pPr lvl="1"/>
            <a:r>
              <a:rPr lang="en-US" dirty="0">
                <a:cs typeface="Arial" charset="0"/>
              </a:rPr>
              <a:t>Every member of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  <a:r>
              <a:rPr lang="en-US" dirty="0">
                <a:cs typeface="Arial" charset="0"/>
              </a:rPr>
              <a:t> belongs to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exactly </a:t>
            </a:r>
            <a:r>
              <a:rPr lang="en-US" dirty="0">
                <a:cs typeface="Arial" charset="0"/>
              </a:rPr>
              <a:t>one equivalence class.</a:t>
            </a:r>
          </a:p>
          <a:p>
            <a:pPr lvl="1"/>
            <a:r>
              <a:rPr lang="en-US" dirty="0">
                <a:cs typeface="Arial" charset="0"/>
              </a:rPr>
              <a:t>If 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 are in the same equivalence class,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then </a:t>
            </a:r>
            <a:r>
              <a:rPr lang="en-US" i="1" dirty="0" err="1">
                <a:latin typeface="Times New Roman" charset="0"/>
                <a:cs typeface="Arial" charset="0"/>
              </a:rPr>
              <a:t>a~b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5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43659</TotalTime>
  <Words>1741</Words>
  <Application>Microsoft Macintosh PowerPoint</Application>
  <PresentationFormat>On-screen Show (4:3)</PresentationFormat>
  <Paragraphs>394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Quadrant</vt:lpstr>
      <vt:lpstr>CS 146: Data Structures and Algorithms July 16 Class Meeting</vt:lpstr>
      <vt:lpstr>Pluto and Its Moon Charon</vt:lpstr>
      <vt:lpstr>Pluto</vt:lpstr>
      <vt:lpstr>Pluto Closeup</vt:lpstr>
      <vt:lpstr>Pluto’s Moon Charon</vt:lpstr>
      <vt:lpstr>The Disjoint Set Class</vt:lpstr>
      <vt:lpstr>Properties of an Equivalence Relation R </vt:lpstr>
      <vt:lpstr>Example Disjoint Set Class</vt:lpstr>
      <vt:lpstr>Dynamic Equivalence</vt:lpstr>
      <vt:lpstr>Dynamic Equivalence, cont’d</vt:lpstr>
      <vt:lpstr>Disjoint Set as a Tree</vt:lpstr>
      <vt:lpstr>Union/Find</vt:lpstr>
      <vt:lpstr>Union Examples</vt:lpstr>
      <vt:lpstr>Disjoint Sets as Arrays</vt:lpstr>
      <vt:lpstr>Disjoint Sets as Arrays, cont’d</vt:lpstr>
      <vt:lpstr>Methods</vt:lpstr>
      <vt:lpstr>Union Operation</vt:lpstr>
      <vt:lpstr>Smart Union Algorithm: Union-by-Size</vt:lpstr>
      <vt:lpstr>Smart Union Algorithm: Union-by-Size, cont’d</vt:lpstr>
      <vt:lpstr>Smart Union Algorithm: Union-by-Size, cont’d</vt:lpstr>
      <vt:lpstr>Smart Union Algorithm: Union-by-Height</vt:lpstr>
      <vt:lpstr>Disjoint Set Class</vt:lpstr>
      <vt:lpstr>Disjoint Set Class</vt:lpstr>
      <vt:lpstr>Path Compression</vt:lpstr>
      <vt:lpstr>Path Compression, cont’d</vt:lpstr>
      <vt:lpstr>Path Compression</vt:lpstr>
      <vt:lpstr>Path Compression</vt:lpstr>
      <vt:lpstr>An Application: Maze Generation</vt:lpstr>
      <vt:lpstr>An Application: Maze Generation</vt:lpstr>
      <vt:lpstr>An Application: Maze Generation</vt:lpstr>
      <vt:lpstr>An Application: Maze Generation</vt:lpstr>
      <vt:lpstr>An Application: Maze Generation</vt:lpstr>
      <vt:lpstr>Maze Generation Tutorial</vt:lpstr>
      <vt:lpstr>Break</vt:lpstr>
      <vt:lpstr>Graphs</vt:lpstr>
      <vt:lpstr>Uses of Graphs</vt:lpstr>
      <vt:lpstr>Graph Terms</vt:lpstr>
      <vt:lpstr>Graph Terms, cont’d</vt:lpstr>
      <vt:lpstr>Graph Terms, cont’d</vt:lpstr>
      <vt:lpstr>Graph Terms, cont’d</vt:lpstr>
      <vt:lpstr>Graph Terms, cont’d</vt:lpstr>
      <vt:lpstr>Graph Terms, cont’d</vt:lpstr>
      <vt:lpstr>Graph Representation</vt:lpstr>
      <vt:lpstr>Topological Sort</vt:lpstr>
      <vt:lpstr>Topological Sort,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630</cp:revision>
  <cp:lastPrinted>2015-07-07T08:11:41Z</cp:lastPrinted>
  <dcterms:created xsi:type="dcterms:W3CDTF">2008-01-12T03:52:55Z</dcterms:created>
  <dcterms:modified xsi:type="dcterms:W3CDTF">2015-07-16T18:46:33Z</dcterms:modified>
  <cp:category/>
</cp:coreProperties>
</file>