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0949bc7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060949bc7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0949bc7b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060949bc7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0949bc7b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060949bc7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0949bc7b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060949bc7b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0949bc7b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060949bc7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0949bc7b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060949bc7b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0949bc7b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060949bc7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0949bc7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060949bc7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0949bc7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060949bc7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0949bc7b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060949bc7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33333"/>
                </a:solidFill>
                <a:highlight>
                  <a:srgbClr val="FFFFFF"/>
                </a:highlight>
                <a:latin typeface="Verdana"/>
                <a:ea typeface="Verdana"/>
                <a:cs typeface="Verdana"/>
                <a:sym typeface="Verdana"/>
              </a:rPr>
              <a:t>"All that is needed is there, and all that is there is needed". Meaning: All data elements required by the database transactions must be defined in the model, and all data elements defined in the model must be used by at least one database transaction.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0949bc7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060949bc7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0949bc7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60949bc7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Process of transforming a conceptual design of an app into a schema or a logical representation of the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0949bc7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60949bc7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Process of transforming your system’s schema into a tabular, human-readable format.</a:t>
            </a:r>
            <a:endParaRPr/>
          </a:p>
          <a:p>
            <a:pPr indent="0" lvl="0" marL="0" rtl="0" algn="l">
              <a:lnSpc>
                <a:spcPct val="100000"/>
              </a:lnSpc>
              <a:spcBef>
                <a:spcPts val="0"/>
              </a:spcBef>
              <a:spcAft>
                <a:spcPts val="0"/>
              </a:spcAft>
              <a:buSzPts val="1100"/>
              <a:buNone/>
            </a:pPr>
            <a:r>
              <a:rPr lang="en"/>
              <a:t>Ensures data integrity, means data is always consistent throughout the database. Avoids unnecessary redundancies by normalizing the data in rows. This in turn improves efficiency of the system.</a:t>
            </a:r>
            <a:endParaRPr/>
          </a:p>
          <a:p>
            <a:pPr indent="0" lvl="0" marL="0" rtl="0" algn="l">
              <a:lnSpc>
                <a:spcPct val="100000"/>
              </a:lnSpc>
              <a:spcBef>
                <a:spcPts val="0"/>
              </a:spcBef>
              <a:spcAft>
                <a:spcPts val="0"/>
              </a:spcAft>
              <a:buSzPts val="1100"/>
              <a:buNone/>
            </a:pPr>
            <a:r>
              <a:rPr lang="en"/>
              <a:t>Describes data requirements for one and only one system. </a:t>
            </a:r>
            <a:endParaRPr/>
          </a:p>
          <a:p>
            <a:pPr indent="0" lvl="0" marL="0" rtl="0" algn="l">
              <a:lnSpc>
                <a:spcPct val="100000"/>
              </a:lnSpc>
              <a:spcBef>
                <a:spcPts val="0"/>
              </a:spcBef>
              <a:spcAft>
                <a:spcPts val="0"/>
              </a:spcAft>
              <a:buSzPts val="1100"/>
              <a:buNone/>
            </a:pPr>
            <a:r>
              <a:rPr lang="en"/>
              <a:t>As I mentioned, data is present in the form of tables.</a:t>
            </a:r>
            <a:endParaRPr/>
          </a:p>
          <a:p>
            <a:pPr indent="0" lvl="0" marL="0" rtl="0" algn="l">
              <a:lnSpc>
                <a:spcPct val="100000"/>
              </a:lnSpc>
              <a:spcBef>
                <a:spcPts val="0"/>
              </a:spcBef>
              <a:spcAft>
                <a:spcPts val="0"/>
              </a:spcAft>
              <a:buSzPts val="1100"/>
              <a:buNone/>
            </a:pPr>
            <a:r>
              <a:rPr lang="en"/>
              <a:t>Foreign keys are present to connect two tables sharing a relationship.</a:t>
            </a:r>
            <a:endParaRPr/>
          </a:p>
          <a:p>
            <a:pPr indent="0" lvl="0" marL="0" rtl="0" algn="l">
              <a:lnSpc>
                <a:spcPct val="100000"/>
              </a:lnSpc>
              <a:spcBef>
                <a:spcPts val="0"/>
              </a:spcBef>
              <a:spcAft>
                <a:spcPts val="0"/>
              </a:spcAft>
              <a:buSzPts val="1100"/>
              <a:buNone/>
            </a:pPr>
            <a:r>
              <a:rPr lang="en"/>
              <a:t>Physical and Logical designs may vary depending on the type of attributes present.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0949bc7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060949bc7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145309"/>
            <a:ext cx="7136700" cy="142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t>Apartment Reviews </a:t>
            </a:r>
            <a:br>
              <a:rPr lang="en" sz="4000"/>
            </a:br>
            <a:r>
              <a:rPr lang="en" sz="4000"/>
              <a:t>Database Management</a:t>
            </a:r>
            <a:endParaRPr sz="4000"/>
          </a:p>
        </p:txBody>
      </p:sp>
      <p:sp>
        <p:nvSpPr>
          <p:cNvPr id="67" name="Google Shape;67;p13"/>
          <p:cNvSpPr txBox="1"/>
          <p:nvPr>
            <p:ph idx="1" type="subTitle"/>
          </p:nvPr>
        </p:nvSpPr>
        <p:spPr>
          <a:xfrm>
            <a:off x="2137225" y="2661381"/>
            <a:ext cx="4870500" cy="12111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ctr">
              <a:lnSpc>
                <a:spcPct val="115000"/>
              </a:lnSpc>
              <a:spcBef>
                <a:spcPts val="0"/>
              </a:spcBef>
              <a:spcAft>
                <a:spcPts val="0"/>
              </a:spcAft>
              <a:buSzPct val="150824"/>
              <a:buNone/>
            </a:pPr>
            <a:r>
              <a:rPr b="1" lang="en" sz="3350">
                <a:latin typeface="Times New Roman"/>
                <a:ea typeface="Times New Roman"/>
                <a:cs typeface="Times New Roman"/>
                <a:sym typeface="Times New Roman"/>
              </a:rPr>
              <a:t>By Data WhereHouse</a:t>
            </a:r>
            <a:endParaRPr b="1" sz="3350">
              <a:latin typeface="Times New Roman"/>
              <a:ea typeface="Times New Roman"/>
              <a:cs typeface="Times New Roman"/>
              <a:sym typeface="Times New Roman"/>
            </a:endParaRPr>
          </a:p>
          <a:p>
            <a:pPr indent="0" lvl="0" marL="0" rtl="0" algn="ctr">
              <a:lnSpc>
                <a:spcPct val="115000"/>
              </a:lnSpc>
              <a:spcBef>
                <a:spcPts val="0"/>
              </a:spcBef>
              <a:spcAft>
                <a:spcPts val="0"/>
              </a:spcAft>
              <a:buSzPct val="198142"/>
              <a:buNone/>
            </a:pPr>
            <a:r>
              <a:t/>
            </a:r>
            <a:endParaRPr sz="2550">
              <a:latin typeface="Times New Roman"/>
              <a:ea typeface="Times New Roman"/>
              <a:cs typeface="Times New Roman"/>
              <a:sym typeface="Times New Roman"/>
            </a:endParaRPr>
          </a:p>
          <a:p>
            <a:pPr indent="0" lvl="0" marL="0" rtl="0" algn="ctr">
              <a:lnSpc>
                <a:spcPct val="115000"/>
              </a:lnSpc>
              <a:spcBef>
                <a:spcPts val="0"/>
              </a:spcBef>
              <a:spcAft>
                <a:spcPts val="0"/>
              </a:spcAft>
              <a:buSzPct val="202105"/>
              <a:buNone/>
            </a:pPr>
            <a:r>
              <a:rPr lang="en" sz="2500">
                <a:latin typeface="Times New Roman"/>
                <a:ea typeface="Times New Roman"/>
                <a:cs typeface="Times New Roman"/>
                <a:sym typeface="Times New Roman"/>
              </a:rPr>
              <a:t>Group number: 11</a:t>
            </a:r>
            <a:br>
              <a:rPr lang="en" sz="2500">
                <a:latin typeface="Times New Roman"/>
                <a:ea typeface="Times New Roman"/>
                <a:cs typeface="Times New Roman"/>
                <a:sym typeface="Times New Roman"/>
              </a:rPr>
            </a:br>
            <a:r>
              <a:rPr lang="en" sz="2500">
                <a:latin typeface="Times New Roman"/>
                <a:ea typeface="Times New Roman"/>
                <a:cs typeface="Times New Roman"/>
                <a:sym typeface="Times New Roman"/>
              </a:rPr>
              <a:t>Member: Andy Mao, Zhaoyi Li, Parth Kodnani, Heng Zhuang</a:t>
            </a:r>
            <a:endParaRPr/>
          </a:p>
          <a:p>
            <a:pPr indent="0" lvl="0" marL="0" rtl="0" algn="ctr">
              <a:lnSpc>
                <a:spcPct val="115000"/>
              </a:lnSpc>
              <a:spcBef>
                <a:spcPts val="0"/>
              </a:spcBef>
              <a:spcAft>
                <a:spcPts val="0"/>
              </a:spcAft>
              <a:buSzPct val="202105"/>
              <a:buNone/>
            </a:pPr>
            <a:r>
              <a:rPr lang="en" sz="2500">
                <a:latin typeface="Times New Roman"/>
                <a:ea typeface="Times New Roman"/>
                <a:cs typeface="Times New Roman"/>
                <a:sym typeface="Times New Roman"/>
              </a:rPr>
              <a:t>Date: 12/6/2021</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SzPct val="210526"/>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210526"/>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Potential used cases</a:t>
            </a:r>
            <a:endParaRPr/>
          </a:p>
        </p:txBody>
      </p:sp>
      <p:sp>
        <p:nvSpPr>
          <p:cNvPr id="127" name="Google Shape;127;p22"/>
          <p:cNvSpPr txBox="1"/>
          <p:nvPr>
            <p:ph idx="1" type="body"/>
          </p:nvPr>
        </p:nvSpPr>
        <p:spPr>
          <a:xfrm>
            <a:off x="311700" y="1266175"/>
            <a:ext cx="88323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Lato"/>
              <a:buAutoNum type="arabicPeriod"/>
            </a:pPr>
            <a:r>
              <a:rPr b="1" lang="en">
                <a:solidFill>
                  <a:srgbClr val="695D46"/>
                </a:solidFill>
                <a:latin typeface="Times New Roman"/>
                <a:ea typeface="Times New Roman"/>
                <a:cs typeface="Times New Roman"/>
                <a:sym typeface="Times New Roman"/>
              </a:rPr>
              <a:t>Which apartments have high quality or satisfaction rate?</a:t>
            </a:r>
            <a:endParaRPr b="1">
              <a:solidFill>
                <a:srgbClr val="695D46"/>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Lato"/>
              <a:buChar char="-"/>
            </a:pPr>
            <a:r>
              <a:rPr lang="en" sz="1400">
                <a:solidFill>
                  <a:srgbClr val="695D46"/>
                </a:solidFill>
                <a:latin typeface="Times New Roman"/>
                <a:ea typeface="Times New Roman"/>
                <a:cs typeface="Times New Roman"/>
                <a:sym typeface="Times New Roman"/>
              </a:rPr>
              <a:t>What are the apartment id, apartment name and apartment address of the apartments with average rating over 4.5?</a:t>
            </a:r>
            <a:endParaRPr sz="1400">
              <a:solidFill>
                <a:srgbClr val="695D46"/>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600">
              <a:solidFill>
                <a:srgbClr val="695D46"/>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Arial"/>
              <a:buAutoNum type="arabicPeriod" startAt="2"/>
            </a:pPr>
            <a:r>
              <a:rPr b="1" lang="en">
                <a:solidFill>
                  <a:srgbClr val="695D46"/>
                </a:solidFill>
                <a:latin typeface="Times New Roman"/>
                <a:ea typeface="Times New Roman"/>
                <a:cs typeface="Times New Roman"/>
                <a:sym typeface="Times New Roman"/>
              </a:rPr>
              <a:t>Which apartment has the worst quality or satisfaction rate?</a:t>
            </a:r>
            <a:endParaRPr b="1">
              <a:solidFill>
                <a:srgbClr val="695D46"/>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Lato"/>
              <a:buChar char="-"/>
            </a:pPr>
            <a:r>
              <a:rPr lang="en" sz="1400">
                <a:solidFill>
                  <a:srgbClr val="695D46"/>
                </a:solidFill>
                <a:latin typeface="Times New Roman"/>
                <a:ea typeface="Times New Roman"/>
                <a:cs typeface="Times New Roman"/>
                <a:sym typeface="Times New Roman"/>
              </a:rPr>
              <a:t>What is the apartment id, apartment name and apartment address of the apartment with the worst average rating?</a:t>
            </a:r>
            <a:endParaRPr sz="1400">
              <a:solidFill>
                <a:srgbClr val="695D4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377190" lvl="0" marL="457200" rtl="0" algn="l">
              <a:lnSpc>
                <a:spcPct val="100000"/>
              </a:lnSpc>
              <a:spcBef>
                <a:spcPts val="0"/>
              </a:spcBef>
              <a:spcAft>
                <a:spcPts val="0"/>
              </a:spcAft>
              <a:buSzPts val="2340"/>
              <a:buFont typeface="PT Sans Narrow"/>
              <a:buChar char="-"/>
            </a:pPr>
            <a:r>
              <a:rPr lang="en" sz="2340"/>
              <a:t>What are the apartment id, apartment name and apartment address of the apartments with average rating over 4.5?</a:t>
            </a:r>
            <a:br>
              <a:rPr lang="en" sz="2340"/>
            </a:br>
            <a:endParaRPr sz="2340"/>
          </a:p>
        </p:txBody>
      </p:sp>
      <p:sp>
        <p:nvSpPr>
          <p:cNvPr id="133" name="Google Shape;133;p23"/>
          <p:cNvSpPr txBox="1"/>
          <p:nvPr/>
        </p:nvSpPr>
        <p:spPr>
          <a:xfrm>
            <a:off x="637825" y="1453575"/>
            <a:ext cx="74574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GO</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CREATE VIEW Q1 AS</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SELECT a.aptId, a.aptName, a.aptStreet + ' ' + a.aptCity + ' ' + a.aptState + ' ' + a.aptZipCode as 'aptAddress', AVG(w.revRate) as 'Average Rating'</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	FROM [Review.Apartment] a, [Review.Write] w</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	WHERE a.aptId = w.aptId</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	GROUP BY a.aptId, a.aptName, a.aptStreet, a.aptCity, aptState, aptZipCode</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	HAVING AVG(w.revRate) &gt; 4.5</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WITH CHECK OPTION</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SELECT *</a:t>
            </a:r>
            <a:endParaRPr b="0" i="0" sz="105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050"/>
              <a:buFont typeface="Arial"/>
              <a:buNone/>
            </a:pPr>
            <a:r>
              <a:rPr b="0" i="0" lang="en" sz="1050" u="none" cap="none" strike="noStrike">
                <a:solidFill>
                  <a:srgbClr val="695D46"/>
                </a:solidFill>
                <a:highlight>
                  <a:srgbClr val="FFFFFF"/>
                </a:highlight>
                <a:latin typeface="Times New Roman"/>
                <a:ea typeface="Times New Roman"/>
                <a:cs typeface="Times New Roman"/>
                <a:sym typeface="Times New Roman"/>
              </a:rPr>
              <a:t>FROM Q1</a:t>
            </a:r>
            <a:endParaRPr b="0" i="0" sz="1050" u="none" cap="none" strike="noStrike">
              <a:solidFill>
                <a:srgbClr val="695D46"/>
              </a:solidFill>
              <a:highlight>
                <a:srgbClr val="FFFFFF"/>
              </a:highlight>
              <a:latin typeface="Times New Roman"/>
              <a:ea typeface="Times New Roman"/>
              <a:cs typeface="Times New Roman"/>
              <a:sym typeface="Times New Roman"/>
            </a:endParaRPr>
          </a:p>
        </p:txBody>
      </p:sp>
      <p:pic>
        <p:nvPicPr>
          <p:cNvPr id="134" name="Google Shape;134;p23"/>
          <p:cNvPicPr preferRelativeResize="0"/>
          <p:nvPr/>
        </p:nvPicPr>
        <p:blipFill rotWithShape="1">
          <a:blip r:embed="rId3">
            <a:alphaModFix/>
          </a:blip>
          <a:srcRect b="0" l="0" r="0" t="0"/>
          <a:stretch/>
        </p:blipFill>
        <p:spPr>
          <a:xfrm>
            <a:off x="711500" y="3878725"/>
            <a:ext cx="6991350" cy="50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377190" lvl="0" marL="457200" rtl="0" algn="l">
              <a:lnSpc>
                <a:spcPct val="100000"/>
              </a:lnSpc>
              <a:spcBef>
                <a:spcPts val="0"/>
              </a:spcBef>
              <a:spcAft>
                <a:spcPts val="0"/>
              </a:spcAft>
              <a:buSzPts val="2340"/>
              <a:buFont typeface="PT Sans Narrow"/>
              <a:buChar char="-"/>
            </a:pPr>
            <a:r>
              <a:rPr lang="en" sz="2340"/>
              <a:t>What is the apartment id, apartment name and apartment address of the apartment with the worst average rating?</a:t>
            </a:r>
            <a:br>
              <a:rPr lang="en" sz="2340"/>
            </a:br>
            <a:endParaRPr sz="2340"/>
          </a:p>
        </p:txBody>
      </p:sp>
      <p:sp>
        <p:nvSpPr>
          <p:cNvPr id="140" name="Google Shape;140;p24"/>
          <p:cNvSpPr txBox="1"/>
          <p:nvPr/>
        </p:nvSpPr>
        <p:spPr>
          <a:xfrm>
            <a:off x="627899" y="1301175"/>
            <a:ext cx="79803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95D46"/>
                </a:solidFill>
                <a:highlight>
                  <a:srgbClr val="FFFFFF"/>
                </a:highlight>
                <a:latin typeface="Times New Roman"/>
                <a:ea typeface="Times New Roman"/>
                <a:cs typeface="Times New Roman"/>
                <a:sym typeface="Times New Roman"/>
              </a:rPr>
              <a:t>Solution 1:</a:t>
            </a:r>
            <a:endParaRPr b="1" i="0" sz="140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GO</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CREATE VIEW Q2_1 AS</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SELECT TOP 1 a.aptId, a.aptName, a.aptStreet + ' ' + a.aptCity + ' ‘ + 	a.aptState + ' ' + a.aptZipCode as 'aptAddress', AVG(w.revRate) as 'Average Rating'</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FROM [Review.Apartment] a, [Review.Write] w</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WHERE a.aptId = w.aptId</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GROUP BY a.aptId, a.aptName, a.aptStreet, a.aptCity, aptState, aptZipCode</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ORDER BY AVG(w.revRate) ASC</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WITH CHECK OPTION</a:t>
            </a:r>
            <a:endParaRPr/>
          </a:p>
          <a:p>
            <a:pPr indent="0" lvl="0" marL="0" marR="0" rtl="0" algn="l">
              <a:lnSpc>
                <a:spcPct val="100000"/>
              </a:lnSpc>
              <a:spcBef>
                <a:spcPts val="0"/>
              </a:spcBef>
              <a:spcAft>
                <a:spcPts val="0"/>
              </a:spcAft>
              <a:buNone/>
            </a:pPr>
            <a:r>
              <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SELECT *</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FROM Q2_1</a:t>
            </a:r>
            <a:endParaRPr b="0" i="0" sz="1050" u="none" cap="none" strike="noStrike">
              <a:solidFill>
                <a:srgbClr val="695D46"/>
              </a:solidFill>
              <a:highlight>
                <a:srgbClr val="FFFFFF"/>
              </a:highlight>
              <a:latin typeface="Times New Roman"/>
              <a:ea typeface="Times New Roman"/>
              <a:cs typeface="Times New Roman"/>
              <a:sym typeface="Times New Roman"/>
            </a:endParaRPr>
          </a:p>
        </p:txBody>
      </p:sp>
      <p:pic>
        <p:nvPicPr>
          <p:cNvPr id="141" name="Google Shape;141;p24"/>
          <p:cNvPicPr preferRelativeResize="0"/>
          <p:nvPr/>
        </p:nvPicPr>
        <p:blipFill rotWithShape="1">
          <a:blip r:embed="rId3">
            <a:alphaModFix/>
          </a:blip>
          <a:srcRect b="0" l="0" r="0" t="0"/>
          <a:stretch/>
        </p:blipFill>
        <p:spPr>
          <a:xfrm>
            <a:off x="311700" y="4233375"/>
            <a:ext cx="8245376" cy="58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377190" lvl="0" marL="457200" rtl="0" algn="l">
              <a:lnSpc>
                <a:spcPct val="100000"/>
              </a:lnSpc>
              <a:spcBef>
                <a:spcPts val="0"/>
              </a:spcBef>
              <a:spcAft>
                <a:spcPts val="0"/>
              </a:spcAft>
              <a:buSzPts val="2340"/>
              <a:buFont typeface="PT Sans Narrow"/>
              <a:buChar char="-"/>
            </a:pPr>
            <a:r>
              <a:rPr lang="en" sz="2340"/>
              <a:t>What is the apartment id, apartment name and apartment address of the apartment with the worst average rating?</a:t>
            </a:r>
            <a:br>
              <a:rPr lang="en" sz="2340"/>
            </a:br>
            <a:endParaRPr sz="2340"/>
          </a:p>
        </p:txBody>
      </p:sp>
      <p:sp>
        <p:nvSpPr>
          <p:cNvPr id="147" name="Google Shape;147;p25"/>
          <p:cNvSpPr txBox="1"/>
          <p:nvPr/>
        </p:nvSpPr>
        <p:spPr>
          <a:xfrm>
            <a:off x="627900" y="1301175"/>
            <a:ext cx="74124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95D46"/>
                </a:solidFill>
                <a:highlight>
                  <a:srgbClr val="FFFFFF"/>
                </a:highlight>
                <a:latin typeface="Times New Roman"/>
                <a:ea typeface="Times New Roman"/>
                <a:cs typeface="Times New Roman"/>
                <a:sym typeface="Times New Roman"/>
              </a:rPr>
              <a:t>Solution 2:</a:t>
            </a:r>
            <a:endParaRPr b="1" i="0" sz="1400" u="none" cap="none" strike="noStrike">
              <a:solidFill>
                <a:srgbClr val="695D4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GO</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CREATE VIEW Q2_2 AS</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SELECT a.aptId, a.aptName, a.aptStreet + ' ' + a.aptCity + ' ' + a.aptState + ‘ ‘ + a.aptZipCode as 'aptAddress’, 	AVG(w.revRate) as 'Average_Rating'</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FROM [Review.Apartment] a, [Review.Write] w, (</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SELECT aa.aptId, AVG(ww.revRate) as 'AR'</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FROM [Review.Apartment] aa, [Review.Write] ww</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WHERE aa.aptId=ww.aptId</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GROUP BY aa.aptId) av</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WHERE a.aptId = w.aptId</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GROUP BY a.aptId, a.aptName, a.aptStreet, a.aptCity, aptState, aptZipCode</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	HAVING AVG(w.revRate) = MIN(av.AR)</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WITH CHECK OPTION</a:t>
            </a:r>
            <a:endParaRPr/>
          </a:p>
          <a:p>
            <a:pPr indent="0" lvl="0" marL="0" marR="0" rtl="0" algn="l">
              <a:lnSpc>
                <a:spcPct val="100000"/>
              </a:lnSpc>
              <a:spcBef>
                <a:spcPts val="0"/>
              </a:spcBef>
              <a:spcAft>
                <a:spcPts val="0"/>
              </a:spcAft>
              <a:buNone/>
            </a:pPr>
            <a:r>
              <a:t/>
            </a:r>
            <a:endParaRPr b="0" i="0" sz="1050" u="none" cap="none" strike="noStrike">
              <a:solidFill>
                <a:srgbClr val="695D4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SELECT *</a:t>
            </a:r>
            <a:endParaRPr/>
          </a:p>
          <a:p>
            <a:pPr indent="0" lvl="0" marL="0" marR="0" rtl="0" algn="l">
              <a:lnSpc>
                <a:spcPct val="100000"/>
              </a:lnSpc>
              <a:spcBef>
                <a:spcPts val="0"/>
              </a:spcBef>
              <a:spcAft>
                <a:spcPts val="0"/>
              </a:spcAft>
              <a:buNone/>
            </a:pPr>
            <a:r>
              <a:rPr b="0" i="0" lang="en" sz="1050" u="none" cap="none" strike="noStrike">
                <a:solidFill>
                  <a:srgbClr val="695D46"/>
                </a:solidFill>
                <a:latin typeface="Times New Roman"/>
                <a:ea typeface="Times New Roman"/>
                <a:cs typeface="Times New Roman"/>
                <a:sym typeface="Times New Roman"/>
              </a:rPr>
              <a:t>FROM Q2_2</a:t>
            </a:r>
            <a:endParaRPr b="0" i="0" sz="1050" u="none" cap="none" strike="noStrike">
              <a:solidFill>
                <a:srgbClr val="695D46"/>
              </a:solidFill>
              <a:highlight>
                <a:srgbClr val="FFFFFF"/>
              </a:highlight>
              <a:latin typeface="Times New Roman"/>
              <a:ea typeface="Times New Roman"/>
              <a:cs typeface="Times New Roman"/>
              <a:sym typeface="Times New Roman"/>
            </a:endParaRPr>
          </a:p>
        </p:txBody>
      </p:sp>
      <p:pic>
        <p:nvPicPr>
          <p:cNvPr id="148" name="Google Shape;148;p25"/>
          <p:cNvPicPr preferRelativeResize="0"/>
          <p:nvPr/>
        </p:nvPicPr>
        <p:blipFill rotWithShape="1">
          <a:blip r:embed="rId3">
            <a:alphaModFix/>
          </a:blip>
          <a:srcRect b="0" l="0" r="0" t="0"/>
          <a:stretch/>
        </p:blipFill>
        <p:spPr>
          <a:xfrm>
            <a:off x="311700" y="4233375"/>
            <a:ext cx="8245376" cy="58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90250" y="526350"/>
            <a:ext cx="8426700" cy="4090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400"/>
              <a:buNone/>
            </a:pPr>
            <a:r>
              <a:rPr lang="en">
                <a:latin typeface="Impact"/>
                <a:ea typeface="Impact"/>
                <a:cs typeface="Impact"/>
                <a:sym typeface="Impact"/>
              </a:rPr>
              <a:t>Thank You</a:t>
            </a:r>
            <a:endParaRPr>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Background</a:t>
            </a:r>
            <a:endParaRPr/>
          </a:p>
        </p:txBody>
      </p:sp>
      <p:sp>
        <p:nvSpPr>
          <p:cNvPr id="73" name="Google Shape;73;p14"/>
          <p:cNvSpPr txBox="1"/>
          <p:nvPr>
            <p:ph idx="2" type="body"/>
          </p:nvPr>
        </p:nvSpPr>
        <p:spPr>
          <a:xfrm>
            <a:off x="4750800" y="336400"/>
            <a:ext cx="4268700" cy="44904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sz="1600">
                <a:latin typeface="Times New Roman"/>
                <a:ea typeface="Times New Roman"/>
                <a:cs typeface="Times New Roman"/>
                <a:sym typeface="Times New Roman"/>
              </a:rPr>
              <a:t>Project Goal:</a:t>
            </a:r>
            <a:endParaRPr b="1" sz="1600">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a:latin typeface="Times New Roman"/>
                <a:ea typeface="Times New Roman"/>
                <a:cs typeface="Times New Roman"/>
                <a:sym typeface="Times New Roman"/>
              </a:rPr>
              <a:t>Display all the reviews of apartments around College Park in a consolidated manner</a:t>
            </a:r>
            <a:endParaRPr>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Char char="➢"/>
            </a:pPr>
            <a:r>
              <a:rPr b="1" lang="en" sz="1600">
                <a:latin typeface="Times New Roman"/>
                <a:ea typeface="Times New Roman"/>
                <a:cs typeface="Times New Roman"/>
                <a:sym typeface="Times New Roman"/>
              </a:rPr>
              <a:t>Users: </a:t>
            </a:r>
            <a:endParaRPr b="1" sz="1600">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a:latin typeface="Times New Roman"/>
                <a:ea typeface="Times New Roman"/>
                <a:cs typeface="Times New Roman"/>
                <a:sym typeface="Times New Roman"/>
              </a:rPr>
              <a:t>Anyone willing to live around College Park Campus</a:t>
            </a:r>
            <a:endParaRPr>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Char char="➢"/>
            </a:pPr>
            <a:r>
              <a:rPr b="1" lang="en" sz="1600">
                <a:latin typeface="Times New Roman"/>
                <a:ea typeface="Times New Roman"/>
                <a:cs typeface="Times New Roman"/>
                <a:sym typeface="Times New Roman"/>
              </a:rPr>
              <a:t>Data source:</a:t>
            </a:r>
            <a:endParaRPr b="1" sz="1600">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a:latin typeface="Times New Roman"/>
                <a:ea typeface="Times New Roman"/>
                <a:cs typeface="Times New Roman"/>
                <a:sym typeface="Times New Roman"/>
              </a:rPr>
              <a:t>Google Reviews</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Char char="○"/>
            </a:pPr>
            <a:r>
              <a:rPr lang="en">
                <a:latin typeface="Times New Roman"/>
                <a:ea typeface="Times New Roman"/>
                <a:cs typeface="Times New Roman"/>
                <a:sym typeface="Times New Roman"/>
              </a:rPr>
              <a:t>Apartments.com</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Char char="○"/>
            </a:pPr>
            <a:r>
              <a:rPr lang="en">
                <a:latin typeface="Times New Roman"/>
                <a:ea typeface="Times New Roman"/>
                <a:cs typeface="Times New Roman"/>
                <a:sym typeface="Times New Roman"/>
              </a:rPr>
              <a:t>Official website</a:t>
            </a:r>
            <a:endParaRPr/>
          </a:p>
          <a:p>
            <a:pPr indent="0" lvl="0" marL="0" rtl="0" algn="l">
              <a:lnSpc>
                <a:spcPct val="115000"/>
              </a:lnSpc>
              <a:spcBef>
                <a:spcPts val="0"/>
              </a:spcBef>
              <a:spcAft>
                <a:spcPts val="12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Information </a:t>
            </a:r>
            <a:endParaRPr/>
          </a:p>
        </p:txBody>
      </p:sp>
      <p:sp>
        <p:nvSpPr>
          <p:cNvPr id="79" name="Google Shape;79;p15"/>
          <p:cNvSpPr txBox="1"/>
          <p:nvPr>
            <p:ph idx="1" type="body"/>
          </p:nvPr>
        </p:nvSpPr>
        <p:spPr>
          <a:xfrm>
            <a:off x="311700" y="1266325"/>
            <a:ext cx="43881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33333"/>
              </a:buClr>
              <a:buSzPts val="1800"/>
              <a:buChar char="➢"/>
            </a:pPr>
            <a:r>
              <a:rPr b="1" lang="en">
                <a:solidFill>
                  <a:srgbClr val="695D46"/>
                </a:solidFill>
                <a:latin typeface="Times New Roman"/>
                <a:ea typeface="Times New Roman"/>
                <a:cs typeface="Times New Roman"/>
                <a:sym typeface="Times New Roman"/>
              </a:rPr>
              <a:t>Apartment List:</a:t>
            </a:r>
            <a:endParaRPr b="1">
              <a:solidFill>
                <a:srgbClr val="695D46"/>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Hyattsville:</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Lync at Alterra</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Vie Towers   </a:t>
            </a:r>
            <a:endParaRPr>
              <a:solidFill>
                <a:srgbClr val="695D46"/>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 College Park:</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Seven Springs Apartments </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Camden College Park</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Westchester Tower Apartments</a:t>
            </a:r>
            <a:endParaRPr>
              <a:solidFill>
                <a:srgbClr val="695D46"/>
              </a:solidFill>
              <a:latin typeface="Times New Roman"/>
              <a:ea typeface="Times New Roman"/>
              <a:cs typeface="Times New Roman"/>
              <a:sym typeface="Times New Roman"/>
            </a:endParaRPr>
          </a:p>
          <a:p>
            <a:pPr indent="-317500" lvl="1" marL="914400" rtl="0" algn="l">
              <a:lnSpc>
                <a:spcPct val="115000"/>
              </a:lnSpc>
              <a:spcBef>
                <a:spcPts val="100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Greenbelt:</a:t>
            </a:r>
            <a:endParaRPr>
              <a:solidFill>
                <a:srgbClr val="695D46"/>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333333"/>
              </a:buClr>
              <a:buSzPts val="1400"/>
              <a:buChar char="■"/>
            </a:pPr>
            <a:r>
              <a:rPr lang="en">
                <a:solidFill>
                  <a:srgbClr val="695D46"/>
                </a:solidFill>
                <a:latin typeface="Times New Roman"/>
                <a:ea typeface="Times New Roman"/>
                <a:cs typeface="Times New Roman"/>
                <a:sym typeface="Times New Roman"/>
              </a:rPr>
              <a:t>Verde at Greenbelt Station  </a:t>
            </a:r>
            <a:endParaRPr>
              <a:solidFill>
                <a:srgbClr val="695D46"/>
              </a:solidFill>
              <a:latin typeface="Times New Roman"/>
              <a:ea typeface="Times New Roman"/>
              <a:cs typeface="Times New Roman"/>
              <a:sym typeface="Times New Roman"/>
            </a:endParaRPr>
          </a:p>
        </p:txBody>
      </p:sp>
      <p:sp>
        <p:nvSpPr>
          <p:cNvPr id="80" name="Google Shape;80;p15"/>
          <p:cNvSpPr txBox="1"/>
          <p:nvPr/>
        </p:nvSpPr>
        <p:spPr>
          <a:xfrm>
            <a:off x="4142601" y="1263669"/>
            <a:ext cx="3968700" cy="2581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Open Sans"/>
              <a:buChar char="➢"/>
            </a:pPr>
            <a:r>
              <a:rPr b="1" i="0" lang="en" sz="1800" u="none" cap="none" strike="noStrike">
                <a:solidFill>
                  <a:srgbClr val="695D46"/>
                </a:solidFill>
                <a:latin typeface="Times New Roman"/>
                <a:ea typeface="Times New Roman"/>
                <a:cs typeface="Times New Roman"/>
                <a:sym typeface="Times New Roman"/>
              </a:rPr>
              <a:t>Data:</a:t>
            </a:r>
            <a:endParaRPr b="1" i="0" sz="1800" u="none" cap="none" strike="noStrike">
              <a:solidFill>
                <a:srgbClr val="695D46"/>
              </a:solidFill>
              <a:latin typeface="Times New Roman"/>
              <a:ea typeface="Times New Roman"/>
              <a:cs typeface="Times New Roman"/>
              <a:sym typeface="Times New Roman"/>
            </a:endParaRPr>
          </a:p>
          <a:p>
            <a:pPr indent="-317500" lvl="1" marL="914400" marR="0" rtl="0" algn="l">
              <a:lnSpc>
                <a:spcPct val="115000"/>
              </a:lnSpc>
              <a:spcBef>
                <a:spcPts val="0"/>
              </a:spcBef>
              <a:spcAft>
                <a:spcPts val="0"/>
              </a:spcAft>
              <a:buClr>
                <a:srgbClr val="000000"/>
              </a:buClr>
              <a:buSzPts val="1400"/>
              <a:buFont typeface="Open Sans"/>
              <a:buChar char="○"/>
            </a:pPr>
            <a:r>
              <a:rPr b="0" i="0" lang="en" sz="1400" u="none" cap="none" strike="noStrike">
                <a:solidFill>
                  <a:srgbClr val="695D46"/>
                </a:solidFill>
                <a:latin typeface="Times New Roman"/>
                <a:ea typeface="Times New Roman"/>
                <a:cs typeface="Times New Roman"/>
                <a:sym typeface="Times New Roman"/>
              </a:rPr>
              <a:t>Apartment information:</a:t>
            </a:r>
            <a:endParaRPr b="0" i="0" sz="1400" u="none" cap="none" strike="noStrike">
              <a:solidFill>
                <a:srgbClr val="695D46"/>
              </a:solidFill>
              <a:latin typeface="Times New Roman"/>
              <a:ea typeface="Times New Roman"/>
              <a:cs typeface="Times New Roman"/>
              <a:sym typeface="Times New Roman"/>
            </a:endParaRPr>
          </a:p>
          <a:p>
            <a:pPr indent="-317500" lvl="2" marL="1371600" marR="0" rtl="0" algn="l">
              <a:lnSpc>
                <a:spcPct val="115000"/>
              </a:lnSpc>
              <a:spcBef>
                <a:spcPts val="0"/>
              </a:spcBef>
              <a:spcAft>
                <a:spcPts val="0"/>
              </a:spcAft>
              <a:buClr>
                <a:srgbClr val="000000"/>
              </a:buClr>
              <a:buSzPts val="1400"/>
              <a:buFont typeface="Open Sans"/>
              <a:buChar char="■"/>
            </a:pPr>
            <a:r>
              <a:rPr b="0" i="0" lang="en" sz="1400" u="none" cap="none" strike="noStrike">
                <a:solidFill>
                  <a:srgbClr val="695D46"/>
                </a:solidFill>
                <a:latin typeface="Times New Roman"/>
                <a:ea typeface="Times New Roman"/>
                <a:cs typeface="Times New Roman"/>
                <a:sym typeface="Times New Roman"/>
              </a:rPr>
              <a:t>Room type, rent, amenities informations, address, etc.</a:t>
            </a:r>
            <a:endParaRPr b="0" i="0" sz="1400" u="none" cap="none" strike="noStrike">
              <a:solidFill>
                <a:srgbClr val="695D46"/>
              </a:solidFill>
              <a:latin typeface="Times New Roman"/>
              <a:ea typeface="Times New Roman"/>
              <a:cs typeface="Times New Roman"/>
              <a:sym typeface="Times New Roman"/>
            </a:endParaRPr>
          </a:p>
          <a:p>
            <a:pPr indent="-317500" lvl="1" marL="914400" marR="0" rtl="0" algn="l">
              <a:lnSpc>
                <a:spcPct val="115000"/>
              </a:lnSpc>
              <a:spcBef>
                <a:spcPts val="1000"/>
              </a:spcBef>
              <a:spcAft>
                <a:spcPts val="0"/>
              </a:spcAft>
              <a:buClr>
                <a:srgbClr val="000000"/>
              </a:buClr>
              <a:buSzPts val="1400"/>
              <a:buFont typeface="Open Sans"/>
              <a:buChar char="○"/>
            </a:pPr>
            <a:r>
              <a:rPr b="0" i="0" lang="en" sz="1400" u="none" cap="none" strike="noStrike">
                <a:solidFill>
                  <a:srgbClr val="695D46"/>
                </a:solidFill>
                <a:latin typeface="Times New Roman"/>
                <a:ea typeface="Times New Roman"/>
                <a:cs typeface="Times New Roman"/>
                <a:sym typeface="Times New Roman"/>
              </a:rPr>
              <a:t>Apartment reviews:</a:t>
            </a:r>
            <a:endParaRPr b="0" i="0" sz="1400" u="none" cap="none" strike="noStrike">
              <a:solidFill>
                <a:srgbClr val="695D46"/>
              </a:solidFill>
              <a:latin typeface="Times New Roman"/>
              <a:ea typeface="Times New Roman"/>
              <a:cs typeface="Times New Roman"/>
              <a:sym typeface="Times New Roman"/>
            </a:endParaRPr>
          </a:p>
          <a:p>
            <a:pPr indent="-317500" lvl="2" marL="1371600" marR="0" rtl="0" algn="l">
              <a:lnSpc>
                <a:spcPct val="115000"/>
              </a:lnSpc>
              <a:spcBef>
                <a:spcPts val="0"/>
              </a:spcBef>
              <a:spcAft>
                <a:spcPts val="0"/>
              </a:spcAft>
              <a:buClr>
                <a:srgbClr val="000000"/>
              </a:buClr>
              <a:buSzPts val="1400"/>
              <a:buFont typeface="Open Sans"/>
              <a:buChar char="■"/>
            </a:pPr>
            <a:r>
              <a:rPr b="0" i="0" lang="en" sz="1400" u="none" cap="none" strike="noStrike">
                <a:solidFill>
                  <a:srgbClr val="695D46"/>
                </a:solidFill>
                <a:latin typeface="Times New Roman"/>
                <a:ea typeface="Times New Roman"/>
                <a:cs typeface="Times New Roman"/>
                <a:sym typeface="Times New Roman"/>
              </a:rPr>
              <a:t>Reviewer name, review content, rate and review date </a:t>
            </a:r>
            <a:endParaRPr b="0" i="0" sz="1400" u="none" cap="none" strike="noStrike">
              <a:solidFill>
                <a:srgbClr val="695D4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695D4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695D46"/>
              </a:solidFill>
              <a:latin typeface="Times New Roman"/>
              <a:ea typeface="Times New Roman"/>
              <a:cs typeface="Times New Roman"/>
              <a:sym typeface="Times New Roman"/>
            </a:endParaRPr>
          </a:p>
        </p:txBody>
      </p:sp>
      <p:pic>
        <p:nvPicPr>
          <p:cNvPr id="81" name="Google Shape;81;p15"/>
          <p:cNvPicPr preferRelativeResize="0"/>
          <p:nvPr/>
        </p:nvPicPr>
        <p:blipFill rotWithShape="1">
          <a:blip r:embed="rId3">
            <a:alphaModFix/>
          </a:blip>
          <a:srcRect b="0" l="0" r="0" t="0"/>
          <a:stretch/>
        </p:blipFill>
        <p:spPr>
          <a:xfrm>
            <a:off x="4890654" y="3303644"/>
            <a:ext cx="3133464" cy="16065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Introduction</a:t>
            </a:r>
            <a:endParaRPr/>
          </a:p>
        </p:txBody>
      </p:sp>
      <p:sp>
        <p:nvSpPr>
          <p:cNvPr id="87" name="Google Shape;87;p16"/>
          <p:cNvSpPr txBox="1"/>
          <p:nvPr>
            <p:ph idx="1" type="body"/>
          </p:nvPr>
        </p:nvSpPr>
        <p:spPr>
          <a:xfrm>
            <a:off x="311700" y="1315800"/>
            <a:ext cx="39999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n" sz="1800">
                <a:latin typeface="Times New Roman"/>
                <a:ea typeface="Times New Roman"/>
                <a:cs typeface="Times New Roman"/>
                <a:sym typeface="Times New Roman"/>
              </a:rPr>
              <a:t>Mission Statement:</a:t>
            </a:r>
            <a:endParaRPr b="1" sz="18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en">
                <a:latin typeface="Times New Roman"/>
                <a:ea typeface="Times New Roman"/>
                <a:cs typeface="Times New Roman"/>
                <a:sym typeface="Times New Roman"/>
              </a:rPr>
              <a:t>To </a:t>
            </a:r>
            <a:r>
              <a:rPr lang="en">
                <a:solidFill>
                  <a:srgbClr val="695D46"/>
                </a:solidFill>
                <a:latin typeface="Times New Roman"/>
                <a:ea typeface="Times New Roman"/>
                <a:cs typeface="Times New Roman"/>
                <a:sym typeface="Times New Roman"/>
              </a:rPr>
              <a:t>provide the </a:t>
            </a:r>
            <a:r>
              <a:rPr lang="en">
                <a:latin typeface="Times New Roman"/>
                <a:ea typeface="Times New Roman"/>
                <a:cs typeface="Times New Roman"/>
                <a:sym typeface="Times New Roman"/>
              </a:rPr>
              <a:t>future residents with more information</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To let the current residents give their feedback about the apartment units</a:t>
            </a:r>
            <a:endParaRPr>
              <a:latin typeface="Times New Roman"/>
              <a:ea typeface="Times New Roman"/>
              <a:cs typeface="Times New Roman"/>
              <a:sym typeface="Times New Roman"/>
            </a:endParaRPr>
          </a:p>
          <a:p>
            <a:pPr indent="0" lvl="0" marL="0" rtl="0" algn="l">
              <a:lnSpc>
                <a:spcPct val="115000"/>
              </a:lnSpc>
              <a:spcBef>
                <a:spcPts val="0"/>
              </a:spcBef>
              <a:spcAft>
                <a:spcPts val="1200"/>
              </a:spcAft>
              <a:buSzPts val="1400"/>
              <a:buNone/>
            </a:pPr>
            <a:r>
              <a:t/>
            </a:r>
            <a:endParaRPr>
              <a:latin typeface="Times New Roman"/>
              <a:ea typeface="Times New Roman"/>
              <a:cs typeface="Times New Roman"/>
              <a:sym typeface="Times New Roman"/>
            </a:endParaRPr>
          </a:p>
        </p:txBody>
      </p:sp>
      <p:sp>
        <p:nvSpPr>
          <p:cNvPr id="88" name="Google Shape;88;p16"/>
          <p:cNvSpPr txBox="1"/>
          <p:nvPr>
            <p:ph idx="2" type="body"/>
          </p:nvPr>
        </p:nvSpPr>
        <p:spPr>
          <a:xfrm>
            <a:off x="4832400" y="1315800"/>
            <a:ext cx="39999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n" sz="1800">
                <a:latin typeface="Times New Roman"/>
                <a:ea typeface="Times New Roman"/>
                <a:cs typeface="Times New Roman"/>
                <a:sym typeface="Times New Roman"/>
              </a:rPr>
              <a:t>Mission Objective: </a:t>
            </a:r>
            <a:endParaRPr sz="1200">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Find the apartments with the worst and the best review</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Find the apartments with the least and most number of amenities</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Find the cheapest and the most expensive apartment units in College Park area</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Find the top 5 longest comments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Conceptual Database Design</a:t>
            </a:r>
            <a:endParaRPr/>
          </a:p>
        </p:txBody>
      </p:sp>
      <p:sp>
        <p:nvSpPr>
          <p:cNvPr id="94" name="Google Shape;94;p17"/>
          <p:cNvSpPr txBox="1"/>
          <p:nvPr>
            <p:ph idx="1" type="body"/>
          </p:nvPr>
        </p:nvSpPr>
        <p:spPr>
          <a:xfrm>
            <a:off x="311700" y="14436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First Stage of Database design process</a:t>
            </a:r>
            <a:endParaRPr sz="1400">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Describes the main data entities, attributes, relationships, and constraints of a given problem domain</a:t>
            </a:r>
            <a:endParaRPr sz="1400">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Design is descriptive and narrative in form. E.g. Entity-Relationship Diagram</a:t>
            </a:r>
            <a:endParaRPr sz="1400">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"All that is needed is there, and all that is there is needed"</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856800"/>
            <a:ext cx="2270100" cy="1181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2400"/>
              <a:buNone/>
            </a:pPr>
            <a:r>
              <a:rPr lang="en" sz="3200"/>
              <a:t>ER Diagram</a:t>
            </a:r>
            <a:endParaRPr sz="3200"/>
          </a:p>
        </p:txBody>
      </p:sp>
      <p:pic>
        <p:nvPicPr>
          <p:cNvPr id="100" name="Google Shape;100;p18"/>
          <p:cNvPicPr preferRelativeResize="0"/>
          <p:nvPr/>
        </p:nvPicPr>
        <p:blipFill rotWithShape="1">
          <a:blip r:embed="rId3">
            <a:alphaModFix/>
          </a:blip>
          <a:srcRect b="0" l="0" r="0" t="0"/>
          <a:stretch/>
        </p:blipFill>
        <p:spPr>
          <a:xfrm>
            <a:off x="2646625" y="810587"/>
            <a:ext cx="6272800" cy="3522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200"/>
              <a:t>Logical Database Design</a:t>
            </a:r>
            <a:endParaRPr sz="3200"/>
          </a:p>
        </p:txBody>
      </p:sp>
      <p:sp>
        <p:nvSpPr>
          <p:cNvPr id="106" name="Google Shape;106;p19"/>
          <p:cNvSpPr txBox="1"/>
          <p:nvPr>
            <p:ph idx="1" type="subTitle"/>
          </p:nvPr>
        </p:nvSpPr>
        <p:spPr>
          <a:xfrm>
            <a:off x="265500" y="2885750"/>
            <a:ext cx="4045200" cy="12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400">
                <a:latin typeface="Times New Roman"/>
                <a:ea typeface="Times New Roman"/>
                <a:cs typeface="Times New Roman"/>
                <a:sym typeface="Times New Roman"/>
              </a:rPr>
              <a:t>Logical Database Design is the process of transforming (or mapping) a conceptual schema of an application domain into a schema for the data model underlying a particular DBMS, such as the relational data model.</a:t>
            </a:r>
            <a:endParaRPr sz="1400">
              <a:latin typeface="Times New Roman"/>
              <a:ea typeface="Times New Roman"/>
              <a:cs typeface="Times New Roman"/>
              <a:sym typeface="Times New Roman"/>
            </a:endParaRPr>
          </a:p>
        </p:txBody>
      </p:sp>
      <p:sp>
        <p:nvSpPr>
          <p:cNvPr id="107" name="Google Shape;107;p19"/>
          <p:cNvSpPr txBox="1"/>
          <p:nvPr/>
        </p:nvSpPr>
        <p:spPr>
          <a:xfrm>
            <a:off x="4701309" y="1025237"/>
            <a:ext cx="4271700" cy="3819300"/>
          </a:xfrm>
          <a:prstGeom prst="rect">
            <a:avLst/>
          </a:prstGeom>
          <a:noFill/>
          <a:ln>
            <a:noFill/>
          </a:ln>
        </p:spPr>
        <p:txBody>
          <a:bodyPr anchorCtr="0" anchor="t" bIns="91425" lIns="91425" spcFirstLastPara="1" rIns="91425" wrap="square" tIns="91425">
            <a:noAutofit/>
          </a:bodyPr>
          <a:lstStyle/>
          <a:p>
            <a:pPr indent="-285750" lvl="0" marL="742950" marR="0" rtl="0" algn="l">
              <a:lnSpc>
                <a:spcPct val="100000"/>
              </a:lnSpc>
              <a:spcBef>
                <a:spcPts val="1200"/>
              </a:spcBef>
              <a:spcAft>
                <a:spcPts val="0"/>
              </a:spcAft>
              <a:buClr>
                <a:schemeClr val="lt1"/>
              </a:buClr>
              <a:buSzPts val="1400"/>
              <a:buFont typeface="Noto Sans Symbols"/>
              <a:buChar char="⮚"/>
            </a:pPr>
            <a:r>
              <a:rPr b="0" i="0" lang="en" sz="1400" u="none" cap="none" strike="noStrike">
                <a:solidFill>
                  <a:schemeClr val="lt1"/>
                </a:solidFill>
                <a:latin typeface="Times New Roman"/>
                <a:ea typeface="Times New Roman"/>
                <a:cs typeface="Times New Roman"/>
                <a:sym typeface="Times New Roman"/>
              </a:rPr>
              <a:t>Apartment (</a:t>
            </a:r>
            <a:r>
              <a:rPr b="1" i="0" lang="en" sz="1400" u="sng" cap="none" strike="noStrike">
                <a:solidFill>
                  <a:schemeClr val="lt1"/>
                </a:solidFill>
                <a:latin typeface="Times New Roman"/>
                <a:ea typeface="Times New Roman"/>
                <a:cs typeface="Times New Roman"/>
                <a:sym typeface="Times New Roman"/>
              </a:rPr>
              <a:t>aptId</a:t>
            </a:r>
            <a:r>
              <a:rPr b="0" i="0" lang="en" sz="1400" u="none" cap="none" strike="noStrike">
                <a:solidFill>
                  <a:schemeClr val="lt1"/>
                </a:solidFill>
                <a:latin typeface="Times New Roman"/>
                <a:ea typeface="Times New Roman"/>
                <a:cs typeface="Times New Roman"/>
                <a:sym typeface="Times New Roman"/>
              </a:rPr>
              <a:t>, aptName, aptStreet, aptCity, aptState, aptZipCode)</a:t>
            </a:r>
            <a:endParaRPr/>
          </a:p>
          <a:p>
            <a:pPr indent="-285750" lvl="0" marL="742950" marR="0" rtl="0" algn="l">
              <a:lnSpc>
                <a:spcPct val="100000"/>
              </a:lnSpc>
              <a:spcBef>
                <a:spcPts val="1200"/>
              </a:spcBef>
              <a:spcAft>
                <a:spcPts val="0"/>
              </a:spcAft>
              <a:buClr>
                <a:schemeClr val="lt1"/>
              </a:buClr>
              <a:buSzPts val="1400"/>
              <a:buFont typeface="Noto Sans Symbols"/>
              <a:buChar char="⮚"/>
            </a:pPr>
            <a:r>
              <a:rPr b="0" i="0" lang="en" sz="1400" u="none" cap="none" strike="noStrike">
                <a:solidFill>
                  <a:schemeClr val="lt1"/>
                </a:solidFill>
                <a:latin typeface="Times New Roman"/>
                <a:ea typeface="Times New Roman"/>
                <a:cs typeface="Times New Roman"/>
                <a:sym typeface="Times New Roman"/>
              </a:rPr>
              <a:t>Unit (</a:t>
            </a:r>
            <a:r>
              <a:rPr b="1" i="0" lang="en" sz="1400" u="sng" cap="none" strike="noStrike">
                <a:solidFill>
                  <a:schemeClr val="lt1"/>
                </a:solidFill>
                <a:latin typeface="Times New Roman"/>
                <a:ea typeface="Times New Roman"/>
                <a:cs typeface="Times New Roman"/>
                <a:sym typeface="Times New Roman"/>
              </a:rPr>
              <a:t>unitId</a:t>
            </a:r>
            <a:r>
              <a:rPr b="0" i="0" lang="en" sz="1400" u="none" cap="none" strike="noStrike">
                <a:solidFill>
                  <a:schemeClr val="lt1"/>
                </a:solidFill>
                <a:latin typeface="Times New Roman"/>
                <a:ea typeface="Times New Roman"/>
                <a:cs typeface="Times New Roman"/>
                <a:sym typeface="Times New Roman"/>
              </a:rPr>
              <a:t>, </a:t>
            </a:r>
            <a:r>
              <a:rPr b="1" i="1" lang="en" sz="1400" u="sng" cap="none" strike="noStrike">
                <a:solidFill>
                  <a:schemeClr val="lt1"/>
                </a:solidFill>
                <a:latin typeface="Times New Roman"/>
                <a:ea typeface="Times New Roman"/>
                <a:cs typeface="Times New Roman"/>
                <a:sym typeface="Times New Roman"/>
              </a:rPr>
              <a:t>aptId</a:t>
            </a:r>
            <a:r>
              <a:rPr b="0" i="0" lang="en" sz="1400" u="none" cap="none" strike="noStrike">
                <a:solidFill>
                  <a:schemeClr val="lt1"/>
                </a:solidFill>
                <a:latin typeface="Times New Roman"/>
                <a:ea typeface="Times New Roman"/>
                <a:cs typeface="Times New Roman"/>
                <a:sym typeface="Times New Roman"/>
              </a:rPr>
              <a:t>, unitBuilding, unitFloor, unitNumber, unitBeds, unitBaths, unitFurnished, unitRent)</a:t>
            </a:r>
            <a:endParaRPr/>
          </a:p>
          <a:p>
            <a:pPr indent="-285750" lvl="0" marL="742950" marR="0" rtl="0" algn="l">
              <a:lnSpc>
                <a:spcPct val="100000"/>
              </a:lnSpc>
              <a:spcBef>
                <a:spcPts val="1200"/>
              </a:spcBef>
              <a:spcAft>
                <a:spcPts val="0"/>
              </a:spcAft>
              <a:buClr>
                <a:schemeClr val="lt1"/>
              </a:buClr>
              <a:buSzPts val="1400"/>
              <a:buFont typeface="Noto Sans Symbols"/>
              <a:buChar char="⮚"/>
            </a:pPr>
            <a:r>
              <a:rPr b="0" i="0" lang="en" sz="1400" u="none" cap="none" strike="noStrike">
                <a:solidFill>
                  <a:schemeClr val="lt1"/>
                </a:solidFill>
                <a:latin typeface="Times New Roman"/>
                <a:ea typeface="Times New Roman"/>
                <a:cs typeface="Times New Roman"/>
                <a:sym typeface="Times New Roman"/>
              </a:rPr>
              <a:t>Amenity </a:t>
            </a:r>
            <a:r>
              <a:rPr b="1" i="0" lang="en" sz="1400" u="none" cap="none" strike="noStrike">
                <a:solidFill>
                  <a:schemeClr val="lt1"/>
                </a:solidFill>
                <a:latin typeface="Times New Roman"/>
                <a:ea typeface="Times New Roman"/>
                <a:cs typeface="Times New Roman"/>
                <a:sym typeface="Times New Roman"/>
              </a:rPr>
              <a:t>(</a:t>
            </a:r>
            <a:r>
              <a:rPr b="1" i="0" lang="en" sz="1400" u="sng" cap="none" strike="noStrike">
                <a:solidFill>
                  <a:schemeClr val="lt1"/>
                </a:solidFill>
                <a:latin typeface="Times New Roman"/>
                <a:ea typeface="Times New Roman"/>
                <a:cs typeface="Times New Roman"/>
                <a:sym typeface="Times New Roman"/>
              </a:rPr>
              <a:t>amenId</a:t>
            </a:r>
            <a:r>
              <a:rPr b="0" i="0" lang="en" sz="1400" u="none" cap="none" strike="noStrike">
                <a:solidFill>
                  <a:schemeClr val="lt1"/>
                </a:solidFill>
                <a:latin typeface="Times New Roman"/>
                <a:ea typeface="Times New Roman"/>
                <a:cs typeface="Times New Roman"/>
                <a:sym typeface="Times New Roman"/>
              </a:rPr>
              <a:t>, </a:t>
            </a:r>
            <a:r>
              <a:rPr b="1" i="1" lang="en" sz="1400" u="sng" cap="none" strike="noStrike">
                <a:solidFill>
                  <a:schemeClr val="lt1"/>
                </a:solidFill>
                <a:latin typeface="Times New Roman"/>
                <a:ea typeface="Times New Roman"/>
                <a:cs typeface="Times New Roman"/>
                <a:sym typeface="Times New Roman"/>
              </a:rPr>
              <a:t>aptId</a:t>
            </a:r>
            <a:r>
              <a:rPr b="0" i="0" lang="en" sz="1400" u="none" cap="none" strike="noStrike">
                <a:solidFill>
                  <a:schemeClr val="lt1"/>
                </a:solidFill>
                <a:latin typeface="Times New Roman"/>
                <a:ea typeface="Times New Roman"/>
                <a:cs typeface="Times New Roman"/>
                <a:sym typeface="Times New Roman"/>
              </a:rPr>
              <a:t>, amenElectricity, amenGas, amenWater, amenMaintenance, amenGym, amenPool, amenClub)</a:t>
            </a:r>
            <a:endParaRPr/>
          </a:p>
          <a:p>
            <a:pPr indent="-285750" lvl="0" marL="742950" marR="0" rtl="0" algn="l">
              <a:lnSpc>
                <a:spcPct val="100000"/>
              </a:lnSpc>
              <a:spcBef>
                <a:spcPts val="1200"/>
              </a:spcBef>
              <a:spcAft>
                <a:spcPts val="0"/>
              </a:spcAft>
              <a:buClr>
                <a:schemeClr val="lt1"/>
              </a:buClr>
              <a:buSzPts val="1400"/>
              <a:buFont typeface="Noto Sans Symbols"/>
              <a:buChar char="⮚"/>
            </a:pPr>
            <a:r>
              <a:rPr b="0" i="0" lang="en" sz="1400" u="none" cap="none" strike="noStrike">
                <a:solidFill>
                  <a:schemeClr val="lt1"/>
                </a:solidFill>
                <a:latin typeface="Times New Roman"/>
                <a:ea typeface="Times New Roman"/>
                <a:cs typeface="Times New Roman"/>
                <a:sym typeface="Times New Roman"/>
              </a:rPr>
              <a:t>Reviewer (</a:t>
            </a:r>
            <a:r>
              <a:rPr b="1" i="0" lang="en" sz="1400" u="sng" cap="none" strike="noStrike">
                <a:solidFill>
                  <a:schemeClr val="lt1"/>
                </a:solidFill>
                <a:latin typeface="Times New Roman"/>
                <a:ea typeface="Times New Roman"/>
                <a:cs typeface="Times New Roman"/>
                <a:sym typeface="Times New Roman"/>
              </a:rPr>
              <a:t>rwerId</a:t>
            </a:r>
            <a:r>
              <a:rPr b="0" i="0" lang="en" sz="1400" u="none" cap="none" strike="noStrike">
                <a:solidFill>
                  <a:schemeClr val="lt1"/>
                </a:solidFill>
                <a:latin typeface="Times New Roman"/>
                <a:ea typeface="Times New Roman"/>
                <a:cs typeface="Times New Roman"/>
                <a:sym typeface="Times New Roman"/>
              </a:rPr>
              <a:t>, rwerName)</a:t>
            </a:r>
            <a:endParaRPr/>
          </a:p>
          <a:p>
            <a:pPr indent="-285750" lvl="0" marL="742950" marR="0" rtl="0" algn="l">
              <a:lnSpc>
                <a:spcPct val="100000"/>
              </a:lnSpc>
              <a:spcBef>
                <a:spcPts val="1200"/>
              </a:spcBef>
              <a:spcAft>
                <a:spcPts val="0"/>
              </a:spcAft>
              <a:buClr>
                <a:schemeClr val="lt1"/>
              </a:buClr>
              <a:buSzPts val="1400"/>
              <a:buFont typeface="Noto Sans Symbols"/>
              <a:buChar char="⮚"/>
            </a:pPr>
            <a:r>
              <a:rPr b="0" i="0" lang="en" sz="1400" u="none" cap="none" strike="noStrike">
                <a:solidFill>
                  <a:schemeClr val="lt1"/>
                </a:solidFill>
                <a:latin typeface="Times New Roman"/>
                <a:ea typeface="Times New Roman"/>
                <a:cs typeface="Times New Roman"/>
                <a:sym typeface="Times New Roman"/>
              </a:rPr>
              <a:t>Write (</a:t>
            </a:r>
            <a:r>
              <a:rPr b="1" i="0" lang="en" sz="1400" u="sng" cap="none" strike="noStrike">
                <a:solidFill>
                  <a:schemeClr val="lt1"/>
                </a:solidFill>
                <a:latin typeface="Times New Roman"/>
                <a:ea typeface="Times New Roman"/>
                <a:cs typeface="Times New Roman"/>
                <a:sym typeface="Times New Roman"/>
              </a:rPr>
              <a:t>revId</a:t>
            </a:r>
            <a:r>
              <a:rPr b="0" i="0" lang="en" sz="1400" u="none" cap="none" strike="noStrike">
                <a:solidFill>
                  <a:schemeClr val="lt1"/>
                </a:solidFill>
                <a:latin typeface="Times New Roman"/>
                <a:ea typeface="Times New Roman"/>
                <a:cs typeface="Times New Roman"/>
                <a:sym typeface="Times New Roman"/>
              </a:rPr>
              <a:t>, </a:t>
            </a:r>
            <a:r>
              <a:rPr b="0" i="1" lang="en" sz="1400" u="none" cap="none" strike="noStrike">
                <a:solidFill>
                  <a:schemeClr val="lt1"/>
                </a:solidFill>
                <a:latin typeface="Times New Roman"/>
                <a:ea typeface="Times New Roman"/>
                <a:cs typeface="Times New Roman"/>
                <a:sym typeface="Times New Roman"/>
              </a:rPr>
              <a:t>aptId, rwerId</a:t>
            </a:r>
            <a:r>
              <a:rPr b="0" i="0" lang="en" sz="1400" u="none" cap="none" strike="noStrike">
                <a:solidFill>
                  <a:schemeClr val="lt1"/>
                </a:solidFill>
                <a:latin typeface="Times New Roman"/>
                <a:ea typeface="Times New Roman"/>
                <a:cs typeface="Times New Roman"/>
                <a:sym typeface="Times New Roman"/>
              </a:rPr>
              <a:t>, revRate, revContent, revDate)</a:t>
            </a:r>
            <a:endParaRPr b="0" i="0" sz="1400" u="none" cap="none" strike="noStrike">
              <a:solidFill>
                <a:schemeClr val="lt1"/>
              </a:solidFill>
              <a:latin typeface="Times New Roman"/>
              <a:ea typeface="Times New Roman"/>
              <a:cs typeface="Times New Roman"/>
              <a:sym typeface="Times New Roman"/>
            </a:endParaRPr>
          </a:p>
        </p:txBody>
      </p:sp>
      <p:sp>
        <p:nvSpPr>
          <p:cNvPr id="108" name="Google Shape;108;p19"/>
          <p:cNvSpPr txBox="1"/>
          <p:nvPr/>
        </p:nvSpPr>
        <p:spPr>
          <a:xfrm>
            <a:off x="4848650" y="217053"/>
            <a:ext cx="4045200" cy="6921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accent1"/>
              </a:buClr>
              <a:buSzPts val="4200"/>
              <a:buFont typeface="PT Sans Narrow"/>
              <a:buNone/>
            </a:pPr>
            <a:r>
              <a:rPr b="1" i="0" lang="en" sz="3200" u="none" cap="none" strike="noStrike">
                <a:solidFill>
                  <a:schemeClr val="lt1"/>
                </a:solidFill>
                <a:latin typeface="PT Sans Narrow"/>
                <a:ea typeface="PT Sans Narrow"/>
                <a:cs typeface="PT Sans Narrow"/>
                <a:sym typeface="PT Sans Narrow"/>
              </a:rPr>
              <a:t>Relational Schema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Physical Database Design</a:t>
            </a:r>
            <a:endParaRPr/>
          </a:p>
        </p:txBody>
      </p:sp>
      <p:sp>
        <p:nvSpPr>
          <p:cNvPr id="114" name="Google Shape;114;p20"/>
          <p:cNvSpPr txBox="1"/>
          <p:nvPr/>
        </p:nvSpPr>
        <p:spPr>
          <a:xfrm>
            <a:off x="377325" y="2820000"/>
            <a:ext cx="86973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Process of transforming a logical data model into the physical data structure of a particular database management system (DBMS); in our case, the relational database.</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Optimizes performance while ensuring data integrity by avoiding unnecessary data redundancies.</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Characteristics:</a:t>
            </a:r>
            <a:endParaRPr b="0" i="0" sz="1400" u="none" cap="none" strike="noStrike">
              <a:solidFill>
                <a:schemeClr val="lt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Describes data requirements for a single project or application.</a:t>
            </a:r>
            <a:endParaRPr b="0" i="0" sz="1400" u="none" cap="none" strike="noStrike">
              <a:solidFill>
                <a:schemeClr val="lt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Specifies all tables and columns.</a:t>
            </a:r>
            <a:endParaRPr b="0" i="0" sz="1400" u="none" cap="none" strike="noStrike">
              <a:solidFill>
                <a:schemeClr val="lt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Contains foreign keys used to identify relationships between tables.</a:t>
            </a:r>
            <a:endParaRPr b="0" i="0" sz="1400" u="none" cap="none" strike="noStrike">
              <a:solidFill>
                <a:schemeClr val="lt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lt1"/>
              </a:buClr>
              <a:buSzPts val="1400"/>
              <a:buFont typeface="Lato"/>
              <a:buChar char="○"/>
            </a:pPr>
            <a:r>
              <a:rPr b="0" i="0" lang="en" sz="1400" u="none" cap="none" strike="noStrike">
                <a:solidFill>
                  <a:schemeClr val="lt1"/>
                </a:solidFill>
                <a:latin typeface="Times New Roman"/>
                <a:ea typeface="Times New Roman"/>
                <a:cs typeface="Times New Roman"/>
                <a:sym typeface="Times New Roman"/>
              </a:rPr>
              <a:t>Physical considerations may cause the physical data model to be different from the logical data model.</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Query and Output</a:t>
            </a:r>
            <a:endParaRPr/>
          </a:p>
        </p:txBody>
      </p:sp>
      <p:sp>
        <p:nvSpPr>
          <p:cNvPr id="120" name="Google Shape;120;p21"/>
          <p:cNvSpPr txBox="1"/>
          <p:nvPr>
            <p:ph idx="1" type="body"/>
          </p:nvPr>
        </p:nvSpPr>
        <p:spPr>
          <a:xfrm>
            <a:off x="311699" y="1266175"/>
            <a:ext cx="8520600" cy="372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CREATE TABLE [Review.Unit] (</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unitId CHAR(4) NOT NULL,</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aptId CHAR(4) NOT NULL,</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unitBuilding VARCHAR(10),</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unitFloor VARCHAR(2),</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unitNumber VARCHAR(8),</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unitBeds NUMERIC(2),</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unitBaths NUMERIC(2),</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unitFurnished VARCHAR(70),</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unitRent NUMERIC(6,2),</a:t>
            </a:r>
            <a:endParaRPr sz="1200">
              <a:solidFill>
                <a:srgbClr val="695D46"/>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CONSTRAINT pk_Unit_unitId_aptId PRIMARY KEY (unitId, aptId),</a:t>
            </a:r>
            <a:endParaRPr sz="1200">
              <a:solidFill>
                <a:srgbClr val="695D46"/>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	CONSTRAINT fk_Unit_aptId FOREIGN KEY (aptId)</a:t>
            </a:r>
            <a:endParaRPr sz="1200">
              <a:solidFill>
                <a:srgbClr val="695D46"/>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REFERENCES [Review.Apartment] (aptId)</a:t>
            </a:r>
            <a:endParaRPr sz="1200">
              <a:solidFill>
                <a:srgbClr val="695D46"/>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ON DELETE CASCADE ON UPDATE CASCADE</a:t>
            </a:r>
            <a:endParaRPr sz="1200">
              <a:solidFill>
                <a:srgbClr val="695D4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 sz="1200">
                <a:solidFill>
                  <a:srgbClr val="695D46"/>
                </a:solidFill>
                <a:latin typeface="Times New Roman"/>
                <a:ea typeface="Times New Roman"/>
                <a:cs typeface="Times New Roman"/>
                <a:sym typeface="Times New Roman"/>
              </a:rPr>
              <a:t>);</a:t>
            </a:r>
            <a:endParaRPr sz="1200">
              <a:solidFill>
                <a:srgbClr val="695D46"/>
              </a:solidFill>
              <a:latin typeface="Times New Roman"/>
              <a:ea typeface="Times New Roman"/>
              <a:cs typeface="Times New Roman"/>
              <a:sym typeface="Times New Roman"/>
            </a:endParaRPr>
          </a:p>
        </p:txBody>
      </p:sp>
      <p:pic>
        <p:nvPicPr>
          <p:cNvPr descr="https://lh3.googleusercontent.com/Nwl-ELBnUPrhJ9zdOebO-zIEUKIJMZccmscRIvkwR_tsBpuNwBCWa76BOyARqbrAkzd_xOj50VsK_lcOIJmzZzaKfl24X7vWDU54L7k7nSGR-dE9emPUZ4xdNn10F4eqy9V-WTjwYSYf" id="121" name="Google Shape;121;p21"/>
          <p:cNvPicPr preferRelativeResize="0"/>
          <p:nvPr/>
        </p:nvPicPr>
        <p:blipFill rotWithShape="1">
          <a:blip r:embed="rId3">
            <a:alphaModFix/>
          </a:blip>
          <a:srcRect b="0" l="0" r="0" t="0"/>
          <a:stretch/>
        </p:blipFill>
        <p:spPr>
          <a:xfrm>
            <a:off x="3399487" y="1721909"/>
            <a:ext cx="5472187" cy="7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