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guo/BSVqbRGRb4Ob0UQSyJTdE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47193C-129B-463A-8540-EE3245AA8EC7}">
  <a:tblStyle styleId="{A347193C-129B-463A-8540-EE3245AA8E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 Memory comparison, creation of matrices such as Qk and Bk made Lanczos more memory consuming.</a:t>
            </a:r>
            <a:endParaRPr/>
          </a:p>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01921d3d2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01921d3d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4. All matrices were orthogonal but the scikit learn implementation output was slightly perturbed, however the perturbations in power iteration and Lanczos  iteration were less than machine epsilon and therefore can be ignored.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5. Finally, we were able to generate recommendations using all the three implementations. However, we concluded that Lanczos iteration outperformed all the other implementations, and we think it is the most suitable implementation for recommender systems that are usually built up on large, sparse, symmetric matrices.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Based on the previous purchases made we will give recommendation to the user. we are trying to get opinions from the users to give finest recomm. this is useful for bith users and the sellers. users will get good recom and sellers will get profits</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Now-a days all the ecommerce websites are using recomm s</a:t>
            </a:r>
            <a:r>
              <a:rPr lang="en-US"/>
              <a:t>yst</a:t>
            </a:r>
            <a:r>
              <a:rPr lang="en-US"/>
              <a:t> in order to get more profits. there are many kinds of recomm syste which are used for </a:t>
            </a:r>
            <a:r>
              <a:rPr lang="en-US"/>
              <a:t>recommending</a:t>
            </a:r>
            <a:r>
              <a:rPr lang="en-US"/>
              <a:t> books,movies,music and so on. collo content</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first we collect the data from various places then filter out all the unwanted data using preprocessors, then we use singular value decomposition to convert the huge datamatrix into smaller sub matrices. In this </a:t>
            </a:r>
            <a:r>
              <a:rPr lang="en-US"/>
              <a:t>project</a:t>
            </a:r>
            <a:r>
              <a:rPr lang="en-US"/>
              <a:t> we are using 2 different eigen value decomposition methods . power iteration and lanczos bidiagonalization iteration. these algorithms will give the most useful singular values of the dataset. Later we built a recommendation systems which uses the above generated singular values and at the end we will gives recommendations to the user</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SVD is generally used in linear algebra to decompose a matrix into sub matrices where we get 2 unitary matrices u and vt and 1 diagonal singular matrix. In machine learning it is used in a similar way. here we use svd to reduce the dimensions of a datamatrix. this approach lowers the features in the dataset. we are using it as a </a:t>
            </a:r>
            <a:r>
              <a:rPr lang="en-US"/>
              <a:t>collaborative</a:t>
            </a:r>
            <a:r>
              <a:rPr lang="en-US"/>
              <a:t> filtering technique. the dataset contains the ratings given by the users.</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first SVD implementation we used was power iteration, which is an algorithm that is typically used to compute the most dominant eigenvalue-eigenvector pair. We used Power iteration to compute the most significant </a:t>
            </a:r>
            <a:r>
              <a:rPr lang="en-US"/>
              <a:t>eigenvalues</a:t>
            </a:r>
            <a:r>
              <a:rPr lang="en-US"/>
              <a:t> of A*A, which is the most significant singular value-vector pair for our original matrix A. After computing the second unitary matrix U, once we have our first singular triplet, we iteratively subtract these singular components from the original matrix and run the power iteration on resultant matrix again till we get all our k most significant singular components. The algorithm has a complexity of O(mn2) but it typically takes much longer due to its slow rate of convergence.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second algorithm that we used was Lanczos Iteration. This is a widely used iterative algorithm for computing the extremal eigenvalues and corresponding eigenvectors of a large, sparse, symmetric matrice. This algorithm converts the input matrix to a bidiagonal matrix by creating a Kyrov subspace and then restricting and projecting A onto it. Once, we </a:t>
            </a:r>
            <a:r>
              <a:rPr lang="en-US"/>
              <a:t>have</a:t>
            </a:r>
            <a:r>
              <a:rPr lang="en-US"/>
              <a:t> our bidiagonal matrix, we can then pass that as an input to a regular SVD implementation (in our case we used numpy), to get first k singular values, using which we computed first k singular triplets. With bidiagonalization, we should have a faster SVD implementation and lesser round-off errors due to fewer non zero components and orthogonalization of residuals respectively.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3"/>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3"/>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8" name="Shape 28"/>
        <p:cNvGrpSpPr/>
        <p:nvPr/>
      </p:nvGrpSpPr>
      <p:grpSpPr>
        <a:xfrm>
          <a:off x="0" y="0"/>
          <a:ext cx="0" cy="0"/>
          <a:chOff x="0" y="0"/>
          <a:chExt cx="0" cy="0"/>
        </a:xfrm>
      </p:grpSpPr>
      <p:sp>
        <p:nvSpPr>
          <p:cNvPr id="29" name="Google Shape;29;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1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1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1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1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1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1"/>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21"/>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21"/>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2"/>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1507"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ph type="ctrTitle"/>
          </p:nvPr>
        </p:nvSpPr>
        <p:spPr>
          <a:xfrm>
            <a:off x="1100051" y="75840"/>
            <a:ext cx="10058400" cy="3892168"/>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6000"/>
              <a:buFont typeface="Calibri"/>
              <a:buNone/>
            </a:pPr>
            <a:r>
              <a:rPr lang="en-US" sz="6000"/>
              <a:t>Analyzing Iterative SVD’s for Large Scale Recommendation Systems</a:t>
            </a:r>
            <a:endParaRPr/>
          </a:p>
        </p:txBody>
      </p:sp>
      <p:sp>
        <p:nvSpPr>
          <p:cNvPr id="103" name="Google Shape;103;p1"/>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txBox="1"/>
          <p:nvPr>
            <p:ph idx="1" type="subTitle"/>
          </p:nvPr>
        </p:nvSpPr>
        <p:spPr>
          <a:xfrm>
            <a:off x="1100051" y="522524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500"/>
              <a:buNone/>
            </a:pPr>
            <a:r>
              <a:rPr lang="en-US" sz="1500">
                <a:solidFill>
                  <a:srgbClr val="FFFFFF"/>
                </a:solidFill>
              </a:rPr>
              <a:t>BY</a:t>
            </a:r>
            <a:endParaRPr/>
          </a:p>
          <a:p>
            <a:pPr indent="0" lvl="0" marL="0" rtl="0" algn="l">
              <a:lnSpc>
                <a:spcPct val="90000"/>
              </a:lnSpc>
              <a:spcBef>
                <a:spcPts val="1400"/>
              </a:spcBef>
              <a:spcAft>
                <a:spcPts val="0"/>
              </a:spcAft>
              <a:buSzPts val="1500"/>
              <a:buNone/>
            </a:pPr>
            <a:r>
              <a:rPr lang="en-US" sz="1500">
                <a:solidFill>
                  <a:srgbClr val="FFFFFF"/>
                </a:solidFill>
              </a:rPr>
              <a:t>PARTH MAHESHWARI</a:t>
            </a:r>
            <a:endParaRPr/>
          </a:p>
          <a:p>
            <a:pPr indent="0" lvl="0" marL="0" rtl="0" algn="l">
              <a:lnSpc>
                <a:spcPct val="90000"/>
              </a:lnSpc>
              <a:spcBef>
                <a:spcPts val="1400"/>
              </a:spcBef>
              <a:spcAft>
                <a:spcPts val="0"/>
              </a:spcAft>
              <a:buSzPts val="1500"/>
              <a:buNone/>
            </a:pPr>
            <a:r>
              <a:rPr lang="en-US" sz="1500">
                <a:solidFill>
                  <a:srgbClr val="FFFFFF"/>
                </a:solidFill>
              </a:rPr>
              <a:t>SAI DIVYA TEJA KONDA</a:t>
            </a:r>
            <a:endParaRPr/>
          </a:p>
        </p:txBody>
      </p:sp>
      <p:sp>
        <p:nvSpPr>
          <p:cNvPr id="105" name="Google Shape;105;p1"/>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Results</a:t>
            </a:r>
            <a:endParaRPr/>
          </a:p>
        </p:txBody>
      </p:sp>
      <p:graphicFrame>
        <p:nvGraphicFramePr>
          <p:cNvPr id="171" name="Google Shape;171;p10"/>
          <p:cNvGraphicFramePr/>
          <p:nvPr/>
        </p:nvGraphicFramePr>
        <p:xfrm>
          <a:off x="2276475" y="3705225"/>
          <a:ext cx="3000000" cy="3000000"/>
        </p:xfrm>
        <a:graphic>
          <a:graphicData uri="http://schemas.openxmlformats.org/drawingml/2006/table">
            <a:tbl>
              <a:tblPr>
                <a:noFill/>
                <a:tableStyleId>{A347193C-129B-463A-8540-EE3245AA8EC7}</a:tableStyleId>
              </a:tblPr>
              <a:tblGrid>
                <a:gridCol w="3514800"/>
                <a:gridCol w="3514800"/>
              </a:tblGrid>
              <a:tr h="507375">
                <a:tc>
                  <a:txBody>
                    <a:bodyPr/>
                    <a:lstStyle/>
                    <a:p>
                      <a:pPr indent="0" lvl="0" marL="0" marR="0" rtl="0" algn="ctr">
                        <a:spcBef>
                          <a:spcPts val="0"/>
                        </a:spcBef>
                        <a:spcAft>
                          <a:spcPts val="0"/>
                        </a:spcAft>
                        <a:buNone/>
                      </a:pPr>
                      <a:r>
                        <a:rPr b="0" i="0" lang="en-US" sz="1200" u="none" cap="none" strike="noStrike">
                          <a:solidFill>
                            <a:srgbClr val="000000"/>
                          </a:solidFill>
                          <a:latin typeface="Arial"/>
                          <a:ea typeface="Arial"/>
                          <a:cs typeface="Arial"/>
                          <a:sym typeface="Arial"/>
                        </a:rPr>
                        <a:t>Algorithm</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just">
                        <a:spcBef>
                          <a:spcPts val="0"/>
                        </a:spcBef>
                        <a:spcAft>
                          <a:spcPts val="0"/>
                        </a:spcAft>
                        <a:buNone/>
                      </a:pPr>
                      <a:r>
                        <a:rPr b="0" i="0" lang="en-US" sz="1200" u="none" cap="none" strike="noStrike">
                          <a:solidFill>
                            <a:srgbClr val="000000"/>
                          </a:solidFill>
                          <a:latin typeface="Arial"/>
                          <a:ea typeface="Arial"/>
                          <a:cs typeface="Arial"/>
                          <a:sym typeface="Arial"/>
                        </a:rPr>
                        <a:t>Time taken(seconds)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375">
                <a:tc>
                  <a:txBody>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Scikit-learn’s TruncatedSVD (ARPACK)</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50" u="none" cap="none" strike="noStrike">
                          <a:solidFill>
                            <a:srgbClr val="000000"/>
                          </a:solidFill>
                          <a:latin typeface="Arial"/>
                          <a:ea typeface="Arial"/>
                          <a:cs typeface="Arial"/>
                          <a:sym typeface="Arial"/>
                        </a:rPr>
                        <a:t>0.57</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375">
                <a:tc>
                  <a:txBody>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Power Iteration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50" u="none" cap="none" strike="noStrike">
                          <a:solidFill>
                            <a:srgbClr val="000000"/>
                          </a:solidFill>
                          <a:latin typeface="Arial"/>
                          <a:ea typeface="Arial"/>
                          <a:cs typeface="Arial"/>
                          <a:sym typeface="Arial"/>
                        </a:rPr>
                        <a:t>0.85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375">
                <a:tc>
                  <a:txBody>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Lanczos Iteration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50" u="none" cap="none" strike="noStrike">
                          <a:solidFill>
                            <a:srgbClr val="000000"/>
                          </a:solidFill>
                          <a:latin typeface="Arial"/>
                          <a:ea typeface="Arial"/>
                          <a:cs typeface="Arial"/>
                          <a:sym typeface="Arial"/>
                        </a:rPr>
                        <a:t>0.31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72" name="Google Shape;172;p10"/>
          <p:cNvSpPr/>
          <p:nvPr/>
        </p:nvSpPr>
        <p:spPr>
          <a:xfrm>
            <a:off x="3260725" y="32385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73" name="Google Shape;173;p10"/>
          <p:cNvSpPr txBox="1"/>
          <p:nvPr/>
        </p:nvSpPr>
        <p:spPr>
          <a:xfrm>
            <a:off x="1114425" y="2085975"/>
            <a:ext cx="97345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2.We found that the Lanczos Algorithm finished much faster than our Benchmark as well as the Power Iteration for calculating top 10 singular pairs in a 360 x 3794 matrix.</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c01921d3d2_2_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179" name="Google Shape;179;g1c01921d3d2_2_2"/>
          <p:cNvSpPr txBox="1"/>
          <p:nvPr/>
        </p:nvSpPr>
        <p:spPr>
          <a:xfrm>
            <a:off x="1097275" y="2075800"/>
            <a:ext cx="9649500" cy="109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800">
                <a:solidFill>
                  <a:schemeClr val="dk1"/>
                </a:solidFill>
                <a:highlight>
                  <a:srgbClr val="FFFFFF"/>
                </a:highlight>
              </a:rPr>
              <a:t>3. Orthogonality</a:t>
            </a:r>
            <a:r>
              <a:rPr lang="en-US" sz="1800">
                <a:solidFill>
                  <a:schemeClr val="dk1"/>
                </a:solidFill>
                <a:highlight>
                  <a:srgbClr val="FFFFFF"/>
                </a:highlight>
              </a:rPr>
              <a:t> - We found that all algorithms returned slightly perturbed orthonormal matrices (∈&lt;∈</a:t>
            </a:r>
            <a:r>
              <a:rPr baseline="-25000" lang="en-US" sz="1800">
                <a:solidFill>
                  <a:schemeClr val="dk1"/>
                </a:solidFill>
                <a:highlight>
                  <a:srgbClr val="FFFFFF"/>
                </a:highlight>
              </a:rPr>
              <a:t>m</a:t>
            </a:r>
            <a:r>
              <a:rPr lang="en-US" sz="1800">
                <a:solidFill>
                  <a:schemeClr val="dk1"/>
                </a:solidFill>
                <a:highlight>
                  <a:srgbClr val="FFFFFF"/>
                </a:highlight>
              </a:rPr>
              <a:t>), however, sklearn’s implementation seems to be the most perturbed, and slightly more than the machine epsilon.</a:t>
            </a:r>
            <a:endParaRPr sz="1800"/>
          </a:p>
        </p:txBody>
      </p:sp>
      <p:pic>
        <p:nvPicPr>
          <p:cNvPr id="180" name="Google Shape;180;g1c01921d3d2_2_2"/>
          <p:cNvPicPr preferRelativeResize="0"/>
          <p:nvPr/>
        </p:nvPicPr>
        <p:blipFill>
          <a:blip r:embed="rId3">
            <a:alphaModFix/>
          </a:blip>
          <a:stretch>
            <a:fillRect/>
          </a:stretch>
        </p:blipFill>
        <p:spPr>
          <a:xfrm>
            <a:off x="4198000" y="3432200"/>
            <a:ext cx="3448050" cy="246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1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1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88" name="Google Shape;188;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1"/>
          <p:cNvSpPr txBox="1"/>
          <p:nvPr/>
        </p:nvSpPr>
        <p:spPr>
          <a:xfrm>
            <a:off x="5220928" y="965200"/>
            <a:ext cx="5999002" cy="492760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None/>
            </a:pPr>
            <a:r>
              <a:rPr lang="en-US" sz="8000">
                <a:solidFill>
                  <a:schemeClr val="dk2"/>
                </a:solidFill>
                <a:latin typeface="Calibri"/>
                <a:ea typeface="Calibri"/>
                <a:cs typeface="Calibri"/>
                <a:sym typeface="Calibri"/>
              </a:rPr>
              <a:t>Thank you</a:t>
            </a:r>
            <a:endParaRPr/>
          </a:p>
        </p:txBody>
      </p:sp>
      <p:sp>
        <p:nvSpPr>
          <p:cNvPr id="190" name="Google Shape;190;p11"/>
          <p:cNvSpPr/>
          <p:nvPr/>
        </p:nvSpPr>
        <p:spPr>
          <a:xfrm>
            <a:off x="0"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584734"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097280" y="14068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Abstract</a:t>
            </a:r>
            <a:endParaRPr/>
          </a:p>
        </p:txBody>
      </p:sp>
      <p:sp>
        <p:nvSpPr>
          <p:cNvPr id="111" name="Google Shape;111;p2"/>
          <p:cNvSpPr txBox="1"/>
          <p:nvPr/>
        </p:nvSpPr>
        <p:spPr>
          <a:xfrm>
            <a:off x="1116796" y="1747424"/>
            <a:ext cx="9562289"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000000"/>
                </a:solidFill>
                <a:latin typeface="Arial"/>
                <a:ea typeface="Arial"/>
                <a:cs typeface="Arial"/>
                <a:sym typeface="Arial"/>
              </a:rPr>
              <a:t>Recommender systems are generally used to recommend products to the user based on the previous purchases made. We are </a:t>
            </a:r>
            <a:r>
              <a:rPr b="0" i="0" lang="en-US" sz="1800" u="none" cap="none" strike="noStrike">
                <a:solidFill>
                  <a:srgbClr val="202124"/>
                </a:solidFill>
                <a:latin typeface="Arial"/>
                <a:ea typeface="Arial"/>
                <a:cs typeface="Arial"/>
                <a:sym typeface="Arial"/>
              </a:rPr>
              <a:t>trying to forecast the opinion the users will have on the dissimilar substance and be able to recommend the finest product to each user.</a:t>
            </a:r>
            <a:r>
              <a:rPr b="0" i="0" lang="en-US" sz="1800" u="none" cap="none" strike="noStrike">
                <a:solidFill>
                  <a:srgbClr val="000000"/>
                </a:solidFill>
                <a:latin typeface="Arial"/>
                <a:ea typeface="Arial"/>
                <a:cs typeface="Arial"/>
                <a:sym typeface="Arial"/>
              </a:rPr>
              <a:t> It is very useful for both the customers and the sellers. For</a:t>
            </a:r>
            <a:r>
              <a:rPr b="0" i="0" lang="en-US" sz="1800" u="none" cap="none" strike="noStrike">
                <a:solidFill>
                  <a:srgbClr val="202124"/>
                </a:solidFill>
                <a:latin typeface="Arial"/>
                <a:ea typeface="Arial"/>
                <a:cs typeface="Arial"/>
                <a:sym typeface="Arial"/>
              </a:rPr>
              <a:t> the customers, recommender systems will help them to find the products which they are interested in and for the sellers, recommender systems will improve the loyalty of their customers by enhancing the user experience and further converting more browsers to consumers. </a:t>
            </a:r>
            <a:r>
              <a:rPr b="0" i="0" lang="en-US" sz="1800" u="none" cap="none" strike="noStrike">
                <a:solidFill>
                  <a:srgbClr val="000000"/>
                </a:solidFill>
                <a:latin typeface="Arial"/>
                <a:ea typeface="Arial"/>
                <a:cs typeface="Arial"/>
                <a:sym typeface="Arial"/>
              </a:rPr>
              <a:t>By using Singular Value Decomposition (SVD) we discover the relationships between the products which are in turn useful to recommending products to users.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19" name="Google Shape;119;p3"/>
          <p:cNvSpPr txBox="1"/>
          <p:nvPr>
            <p:ph type="title"/>
          </p:nvPr>
        </p:nvSpPr>
        <p:spPr>
          <a:xfrm>
            <a:off x="1097280" y="286602"/>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Recommedation Systems</a:t>
            </a:r>
            <a:endParaRPr/>
          </a:p>
        </p:txBody>
      </p:sp>
      <p:sp>
        <p:nvSpPr>
          <p:cNvPr id="120" name="Google Shape;120;p3"/>
          <p:cNvSpPr txBox="1"/>
          <p:nvPr/>
        </p:nvSpPr>
        <p:spPr>
          <a:xfrm>
            <a:off x="1097279" y="1845734"/>
            <a:ext cx="6454987" cy="4023360"/>
          </a:xfrm>
          <a:prstGeom prst="rect">
            <a:avLst/>
          </a:prstGeom>
          <a:noFill/>
          <a:ln>
            <a:noFill/>
          </a:ln>
        </p:spPr>
        <p:txBody>
          <a:bodyPr anchorCtr="0" anchor="t" bIns="45700" lIns="0" spcFirstLastPara="1" rIns="0" wrap="square" tIns="45700">
            <a:normAutofit/>
          </a:bodyPr>
          <a:lstStyle/>
          <a:p>
            <a:pPr indent="-457200" lvl="0" marL="457200" marR="0" rtl="0" algn="l">
              <a:lnSpc>
                <a:spcPct val="90000"/>
              </a:lnSpc>
              <a:spcBef>
                <a:spcPts val="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Systems for recommending items (e.g. books, music, movies, CD’s, web pages, newsgroup messages) to users based on previous data of the user.</a:t>
            </a:r>
            <a:endParaRPr/>
          </a:p>
          <a:p>
            <a:pPr indent="-457200" lvl="0" marL="457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All the marketing companies use recommendations systems</a:t>
            </a:r>
            <a:endParaRPr/>
          </a:p>
          <a:p>
            <a:pPr indent="-457200" lvl="0" marL="457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Recommenders have shown substantial increase of sales at on-line stores.</a:t>
            </a:r>
            <a:endParaRPr/>
          </a:p>
          <a:p>
            <a:pPr indent="-457200" lvl="0" marL="457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There are 2 approaches for recommender systems </a:t>
            </a:r>
            <a:endParaRPr/>
          </a:p>
          <a:p>
            <a:pPr indent="0" lvl="0" marL="0" marR="0" rtl="0" algn="l">
              <a:lnSpc>
                <a:spcPct val="90000"/>
              </a:lnSpc>
              <a:spcBef>
                <a:spcPts val="600"/>
              </a:spcBef>
              <a:spcAft>
                <a:spcPts val="0"/>
              </a:spcAft>
              <a:buNone/>
            </a:pPr>
            <a:r>
              <a:rPr b="0" i="0" lang="en-US" sz="1800" u="none" cap="none" strike="noStrike">
                <a:solidFill>
                  <a:srgbClr val="3F3F3F"/>
                </a:solidFill>
                <a:latin typeface="Calibri"/>
                <a:ea typeface="Calibri"/>
                <a:cs typeface="Calibri"/>
                <a:sym typeface="Calibri"/>
              </a:rPr>
              <a:t>	- Collaborative filtering</a:t>
            </a:r>
            <a:endParaRPr/>
          </a:p>
          <a:p>
            <a:pPr indent="0" lvl="0" marL="0" marR="0" rtl="0" algn="l">
              <a:lnSpc>
                <a:spcPct val="90000"/>
              </a:lnSpc>
              <a:spcBef>
                <a:spcPts val="600"/>
              </a:spcBef>
              <a:spcAft>
                <a:spcPts val="0"/>
              </a:spcAft>
              <a:buNone/>
            </a:pPr>
            <a:r>
              <a:rPr b="0" i="0" lang="en-US" sz="1800" u="none" cap="none" strike="noStrike">
                <a:solidFill>
                  <a:srgbClr val="3F3F3F"/>
                </a:solidFill>
                <a:latin typeface="Calibri"/>
                <a:ea typeface="Calibri"/>
                <a:cs typeface="Calibri"/>
                <a:sym typeface="Calibri"/>
              </a:rPr>
              <a:t>	- Content Based filtering</a:t>
            </a:r>
            <a:endParaRPr/>
          </a:p>
          <a:p>
            <a:pPr indent="-285750" lvl="0" marL="285750" marR="0" rtl="0" algn="l">
              <a:lnSpc>
                <a:spcPct val="90000"/>
              </a:lnSpc>
              <a:spcBef>
                <a:spcPts val="600"/>
              </a:spcBef>
              <a:spcAft>
                <a:spcPts val="0"/>
              </a:spcAft>
              <a:buClr>
                <a:schemeClr val="accent1"/>
              </a:buClr>
              <a:buSzPts val="1800"/>
              <a:buFont typeface="Arial"/>
              <a:buChar char="•"/>
            </a:pPr>
            <a:r>
              <a:rPr b="0" i="0" lang="en-US" sz="1800" u="none" cap="none" strike="noStrike">
                <a:solidFill>
                  <a:srgbClr val="3F3F3F"/>
                </a:solidFill>
                <a:latin typeface="Calibri"/>
                <a:ea typeface="Calibri"/>
                <a:cs typeface="Calibri"/>
                <a:sym typeface="Calibri"/>
              </a:rPr>
              <a:t>In this project we are using collaborative filtering</a:t>
            </a:r>
            <a:endParaRPr/>
          </a:p>
        </p:txBody>
      </p:sp>
      <p:pic>
        <p:nvPicPr>
          <p:cNvPr descr="Diagram" id="121" name="Google Shape;121;p3"/>
          <p:cNvPicPr preferRelativeResize="0"/>
          <p:nvPr/>
        </p:nvPicPr>
        <p:blipFill rotWithShape="1">
          <a:blip r:embed="rId3">
            <a:alphaModFix/>
          </a:blip>
          <a:srcRect b="0" l="0" r="0" t="0"/>
          <a:stretch/>
        </p:blipFill>
        <p:spPr>
          <a:xfrm>
            <a:off x="7794427" y="2497393"/>
            <a:ext cx="3898996" cy="23910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4"/>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29" name="Google Shape;129;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Collaborative Filtering</a:t>
            </a:r>
            <a:endParaRPr/>
          </a:p>
        </p:txBody>
      </p:sp>
      <p:sp>
        <p:nvSpPr>
          <p:cNvPr id="130" name="Google Shape;130;p4"/>
          <p:cNvSpPr txBox="1"/>
          <p:nvPr/>
        </p:nvSpPr>
        <p:spPr>
          <a:xfrm>
            <a:off x="1097279" y="1845734"/>
            <a:ext cx="6046471" cy="4023360"/>
          </a:xfrm>
          <a:prstGeom prst="rect">
            <a:avLst/>
          </a:prstGeom>
          <a:noFill/>
          <a:ln>
            <a:noFill/>
          </a:ln>
        </p:spPr>
        <p:txBody>
          <a:bodyPr anchorCtr="0" anchor="t" bIns="45700" lIns="0" spcFirstLastPara="1" rIns="0" wrap="square" tIns="45700">
            <a:normAutofit/>
          </a:bodyPr>
          <a:lstStyle/>
          <a:p>
            <a:pPr indent="-457200" lvl="0" marL="457200" marR="0" rtl="0" algn="l">
              <a:lnSpc>
                <a:spcPct val="90000"/>
              </a:lnSpc>
              <a:spcBef>
                <a:spcPts val="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Maintain a database of many users’ ratings of a variety of items.</a:t>
            </a:r>
            <a:endParaRPr/>
          </a:p>
          <a:p>
            <a:pPr indent="-457200" lvl="0" marL="457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For a given user, find other similar users whose ratings strongly correlate with the current user.</a:t>
            </a:r>
            <a:endParaRPr/>
          </a:p>
          <a:p>
            <a:pPr indent="-457200" lvl="0" marL="457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Recommend items rated highly by these similar users, but not rated by the current user.</a:t>
            </a:r>
            <a:endParaRPr/>
          </a:p>
          <a:p>
            <a:pPr indent="-457200" lvl="0" marL="457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Almost all existing commercial recommenders use this approach (e.g. Amazon).</a:t>
            </a:r>
            <a:endParaRPr/>
          </a:p>
        </p:txBody>
      </p:sp>
      <p:pic>
        <p:nvPicPr>
          <p:cNvPr descr="Graphical user interface, application, timeline" id="131" name="Google Shape;131;p4"/>
          <p:cNvPicPr preferRelativeResize="0"/>
          <p:nvPr/>
        </p:nvPicPr>
        <p:blipFill rotWithShape="1">
          <a:blip r:embed="rId3">
            <a:alphaModFix/>
          </a:blip>
          <a:srcRect b="0" l="0" r="0" t="0"/>
          <a:stretch/>
        </p:blipFill>
        <p:spPr>
          <a:xfrm>
            <a:off x="7053025" y="1857698"/>
            <a:ext cx="4805600" cy="26190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Work Flow</a:t>
            </a:r>
            <a:endParaRPr/>
          </a:p>
        </p:txBody>
      </p:sp>
      <p:sp>
        <p:nvSpPr>
          <p:cNvPr id="137" name="Google Shape;137;p5"/>
          <p:cNvSpPr txBox="1"/>
          <p:nvPr/>
        </p:nvSpPr>
        <p:spPr>
          <a:xfrm flipH="1">
            <a:off x="1152525" y="2038350"/>
            <a:ext cx="9953624"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Data collection and preprocessing</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Converting the huge data matrix into smaller matrices using SVD’s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Power Iteration Method will give the largest eigenvalues of the data matrix</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Lanczos Bidiagonalization Iteration will give the important eigenvalues of the data matrix</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Building a Recommendation model using the important data</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Giving recommendations to the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Singular Value Decomposition</a:t>
            </a:r>
            <a:endParaRPr/>
          </a:p>
        </p:txBody>
      </p:sp>
      <p:sp>
        <p:nvSpPr>
          <p:cNvPr id="143" name="Google Shape;143;p6"/>
          <p:cNvSpPr txBox="1"/>
          <p:nvPr/>
        </p:nvSpPr>
        <p:spPr>
          <a:xfrm flipH="1">
            <a:off x="1162050" y="2409825"/>
            <a:ext cx="9944099"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machine learning, the Singular Value Decomposition (SVD), a technique from linear algebra, has typically been utilized as a dimensionality reduction method. </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By lowering the spatial dimension, the SVD matrix factorization approach lowers the number of features in a dataset. </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is utilized as a collaborative filtering method within the context of the recommender system. </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makes use of a matrix structure, where each row stands in for a user and each column for an object. </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ratings that people assign to items make up the constituents of this matrix.</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Let A be a data matrix then after applying Singular value decomposition it will be converted into 3 sub matrices U, Σ, V(transpose)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A=UΣVᵗ</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Where Σ is the singular value diagonal matrix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Power Iteration</a:t>
            </a:r>
            <a:endParaRPr/>
          </a:p>
        </p:txBody>
      </p:sp>
      <p:pic>
        <p:nvPicPr>
          <p:cNvPr id="149" name="Google Shape;149;p7"/>
          <p:cNvPicPr preferRelativeResize="0"/>
          <p:nvPr/>
        </p:nvPicPr>
        <p:blipFill rotWithShape="1">
          <a:blip r:embed="rId3">
            <a:alphaModFix/>
          </a:blip>
          <a:srcRect b="0" l="0" r="0" t="0"/>
          <a:stretch/>
        </p:blipFill>
        <p:spPr>
          <a:xfrm>
            <a:off x="8020050" y="1947863"/>
            <a:ext cx="2724150" cy="1914525"/>
          </a:xfrm>
          <a:prstGeom prst="rect">
            <a:avLst/>
          </a:prstGeom>
          <a:noFill/>
          <a:ln>
            <a:noFill/>
          </a:ln>
        </p:spPr>
      </p:pic>
      <p:sp>
        <p:nvSpPr>
          <p:cNvPr id="150" name="Google Shape;150;p7"/>
          <p:cNvSpPr txBox="1"/>
          <p:nvPr/>
        </p:nvSpPr>
        <p:spPr>
          <a:xfrm>
            <a:off x="1085850" y="2038261"/>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given a diagonalizable matrix A, the eigenvalue method power iteration will generate a number λ, the largest eigenvalue of A, and a nonzero vector v, associated eigenvector of λ, such that Av=λv.</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Lanczos Bidiagonalization Iteration</a:t>
            </a:r>
            <a:endParaRPr/>
          </a:p>
        </p:txBody>
      </p:sp>
      <p:pic>
        <p:nvPicPr>
          <p:cNvPr id="156" name="Google Shape;156;p8"/>
          <p:cNvPicPr preferRelativeResize="0"/>
          <p:nvPr/>
        </p:nvPicPr>
        <p:blipFill rotWithShape="1">
          <a:blip r:embed="rId3">
            <a:alphaModFix/>
          </a:blip>
          <a:srcRect b="0" l="0" r="0" t="0"/>
          <a:stretch/>
        </p:blipFill>
        <p:spPr>
          <a:xfrm>
            <a:off x="7215188" y="2019300"/>
            <a:ext cx="4524375" cy="2457450"/>
          </a:xfrm>
          <a:prstGeom prst="rect">
            <a:avLst/>
          </a:prstGeom>
          <a:noFill/>
          <a:ln>
            <a:noFill/>
          </a:ln>
        </p:spPr>
      </p:pic>
      <p:sp>
        <p:nvSpPr>
          <p:cNvPr id="157" name="Google Shape;157;p8"/>
          <p:cNvSpPr txBox="1"/>
          <p:nvPr/>
        </p:nvSpPr>
        <p:spPr>
          <a:xfrm>
            <a:off x="1057275" y="2047786"/>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Lanczos algorithm, developed by Cornelius Lanczos, is an iterative technique that adapts power methods to identify the m most useful eigenvalues and eigenvectors of an n x n Hermitian matrix, where m is much less than 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Results</a:t>
            </a:r>
            <a:endParaRPr/>
          </a:p>
        </p:txBody>
      </p:sp>
      <p:pic>
        <p:nvPicPr>
          <p:cNvPr id="163" name="Google Shape;163;p9"/>
          <p:cNvPicPr preferRelativeResize="0"/>
          <p:nvPr/>
        </p:nvPicPr>
        <p:blipFill rotWithShape="1">
          <a:blip r:embed="rId3">
            <a:alphaModFix/>
          </a:blip>
          <a:srcRect b="0" l="0" r="0" t="0"/>
          <a:stretch/>
        </p:blipFill>
        <p:spPr>
          <a:xfrm>
            <a:off x="1882774" y="3222786"/>
            <a:ext cx="3710173" cy="2674777"/>
          </a:xfrm>
          <a:prstGeom prst="rect">
            <a:avLst/>
          </a:prstGeom>
          <a:noFill/>
          <a:ln>
            <a:noFill/>
          </a:ln>
        </p:spPr>
      </p:pic>
      <p:pic>
        <p:nvPicPr>
          <p:cNvPr id="164" name="Google Shape;164;p9"/>
          <p:cNvPicPr preferRelativeResize="0"/>
          <p:nvPr/>
        </p:nvPicPr>
        <p:blipFill rotWithShape="1">
          <a:blip r:embed="rId4">
            <a:alphaModFix/>
          </a:blip>
          <a:srcRect b="0" l="0" r="0" t="0"/>
          <a:stretch/>
        </p:blipFill>
        <p:spPr>
          <a:xfrm>
            <a:off x="6624638" y="3203736"/>
            <a:ext cx="3681412" cy="2674777"/>
          </a:xfrm>
          <a:prstGeom prst="rect">
            <a:avLst/>
          </a:prstGeom>
          <a:noFill/>
          <a:ln>
            <a:noFill/>
          </a:ln>
        </p:spPr>
      </p:pic>
      <p:sp>
        <p:nvSpPr>
          <p:cNvPr id="165" name="Google Shape;165;p9"/>
          <p:cNvSpPr txBox="1"/>
          <p:nvPr/>
        </p:nvSpPr>
        <p:spPr>
          <a:xfrm>
            <a:off x="952499" y="1866900"/>
            <a:ext cx="10582275" cy="1200329"/>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While both algorithms were numerically stable (for top k singular values), Lanczos Iteration converged within 2 iterations as compared to over 40 iterations required by Power Iteration, for 10th singular value. We also observed that Lanczos algorithm was converging equally fast for all singular values, whereas Power iteration convergence rate increases for singular values.</a:t>
            </a:r>
            <a:endParaRPr b="1" i="0" sz="1800" u="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2022-12-17T00:33:10Z</dcterms:created>
  <dc:creator>Konda, Sai Divya Teja</dc:creator>
</cp:coreProperties>
</file>