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3" d="100"/>
          <a:sy n="83"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270666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257000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876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301451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8329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4024809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3289642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367253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141258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2550A-636C-40AE-A512-75DBDA0D3858}" type="datetimeFigureOut">
              <a:rPr lang="en-SG" smtClean="0"/>
              <a:t>6/10/2020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128050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2550A-636C-40AE-A512-75DBDA0D3858}" type="datetimeFigureOut">
              <a:rPr lang="en-SG" smtClean="0"/>
              <a:t>6/10/2020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321291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2550A-636C-40AE-A512-75DBDA0D3858}" type="datetimeFigureOut">
              <a:rPr lang="en-SG" smtClean="0"/>
              <a:t>6/10/2020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223749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2550A-636C-40AE-A512-75DBDA0D3858}" type="datetimeFigureOut">
              <a:rPr lang="en-SG" smtClean="0"/>
              <a:t>6/10/2020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381974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2550A-636C-40AE-A512-75DBDA0D3858}" type="datetimeFigureOut">
              <a:rPr lang="en-SG" smtClean="0"/>
              <a:t>6/10/2020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64023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62550A-636C-40AE-A512-75DBDA0D3858}" type="datetimeFigureOut">
              <a:rPr lang="en-SG" smtClean="0"/>
              <a:t>6/10/2020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369461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2550A-636C-40AE-A512-75DBDA0D3858}" type="datetimeFigureOut">
              <a:rPr lang="en-SG" smtClean="0"/>
              <a:t>6/10/2020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FE7CEA5-ADCC-4DC1-AB42-CC29D3E64825}" type="slidenum">
              <a:rPr lang="en-SG" smtClean="0"/>
              <a:t>‹#›</a:t>
            </a:fld>
            <a:endParaRPr lang="en-SG"/>
          </a:p>
        </p:txBody>
      </p:sp>
    </p:spTree>
    <p:extLst>
      <p:ext uri="{BB962C8B-B14F-4D97-AF65-F5344CB8AC3E}">
        <p14:creationId xmlns:p14="http://schemas.microsoft.com/office/powerpoint/2010/main" val="254700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62550A-636C-40AE-A512-75DBDA0D3858}" type="datetimeFigureOut">
              <a:rPr lang="en-SG" smtClean="0"/>
              <a:t>6/10/2020</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E7CEA5-ADCC-4DC1-AB42-CC29D3E64825}" type="slidenum">
              <a:rPr lang="en-SG" smtClean="0"/>
              <a:t>‹#›</a:t>
            </a:fld>
            <a:endParaRPr lang="en-SG"/>
          </a:p>
        </p:txBody>
      </p:sp>
    </p:spTree>
    <p:extLst>
      <p:ext uri="{BB962C8B-B14F-4D97-AF65-F5344CB8AC3E}">
        <p14:creationId xmlns:p14="http://schemas.microsoft.com/office/powerpoint/2010/main" val="168611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71E7-9DBD-4AAE-BBD0-F9DBF9E533EE}"/>
              </a:ext>
            </a:extLst>
          </p:cNvPr>
          <p:cNvSpPr>
            <a:spLocks noGrp="1"/>
          </p:cNvSpPr>
          <p:nvPr>
            <p:ph type="ctrTitle"/>
          </p:nvPr>
        </p:nvSpPr>
        <p:spPr/>
        <p:txBody>
          <a:bodyPr>
            <a:normAutofit fontScale="90000"/>
          </a:bodyPr>
          <a:lstStyle/>
          <a:p>
            <a:r>
              <a:rPr lang="en-SG" dirty="0"/>
              <a:t>Accident Severity Prediction </a:t>
            </a:r>
            <a:br>
              <a:rPr lang="en-SG" dirty="0"/>
            </a:br>
            <a:endParaRPr lang="en-SG" dirty="0"/>
          </a:p>
        </p:txBody>
      </p:sp>
      <p:sp>
        <p:nvSpPr>
          <p:cNvPr id="3" name="Subtitle 2">
            <a:extLst>
              <a:ext uri="{FF2B5EF4-FFF2-40B4-BE49-F238E27FC236}">
                <a16:creationId xmlns:a16="http://schemas.microsoft.com/office/drawing/2014/main" id="{1E4A79C3-D34E-45EE-A705-BC64938217BE}"/>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7619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9800-3BF9-4323-BDAB-F3FEEECFBD66}"/>
              </a:ext>
            </a:extLst>
          </p:cNvPr>
          <p:cNvSpPr>
            <a:spLocks noGrp="1"/>
          </p:cNvSpPr>
          <p:nvPr>
            <p:ph type="title"/>
          </p:nvPr>
        </p:nvSpPr>
        <p:spPr>
          <a:xfrm>
            <a:off x="308113" y="272360"/>
            <a:ext cx="8557591" cy="602284"/>
          </a:xfrm>
        </p:spPr>
        <p:txBody>
          <a:bodyPr>
            <a:normAutofit/>
          </a:bodyPr>
          <a:lstStyle/>
          <a:p>
            <a:r>
              <a:rPr lang="en-SG" sz="2400" dirty="0"/>
              <a:t>INTRODUCTION </a:t>
            </a:r>
          </a:p>
        </p:txBody>
      </p:sp>
      <p:sp>
        <p:nvSpPr>
          <p:cNvPr id="12" name="Content Placeholder 11">
            <a:extLst>
              <a:ext uri="{FF2B5EF4-FFF2-40B4-BE49-F238E27FC236}">
                <a16:creationId xmlns:a16="http://schemas.microsoft.com/office/drawing/2014/main" id="{9C8BCF57-3000-465C-9D6E-A370DD6FBA12}"/>
              </a:ext>
            </a:extLst>
          </p:cNvPr>
          <p:cNvSpPr>
            <a:spLocks noGrp="1"/>
          </p:cNvSpPr>
          <p:nvPr>
            <p:ph idx="1"/>
          </p:nvPr>
        </p:nvSpPr>
        <p:spPr/>
        <p:txBody>
          <a:bodyPr/>
          <a:lstStyle/>
          <a:p>
            <a:pPr>
              <a:lnSpc>
                <a:spcPct val="107000"/>
              </a:lnSpc>
              <a:spcBef>
                <a:spcPts val="1200"/>
              </a:spcBef>
            </a:pPr>
            <a:r>
              <a:rPr lang="en-SG" sz="18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Outcome of this project is to predicting the severity of the accident, which is mainly targeted for Traffic departments. This will would also help to monitor the traffic due to accident since Traffic congestion is a big problem for all countries, especially in big cities. The higher severity level the accident is, the longer time the congestion lasted for. We analyse a wide variety of factors, including weather conditions, roadworks, traffic jams among others, an accurate prediction of the severity of the accidents can be performed. We use the collision data from Seattle to study and predict the severity level a road accident.</a:t>
            </a:r>
            <a:endParaRPr lang="en-IN" sz="18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SG" sz="1800" kern="0" dirty="0">
                <a:solidFill>
                  <a:srgbClr val="2F5597"/>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8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
        <p:nvSpPr>
          <p:cNvPr id="5" name="Title 1">
            <a:extLst>
              <a:ext uri="{FF2B5EF4-FFF2-40B4-BE49-F238E27FC236}">
                <a16:creationId xmlns:a16="http://schemas.microsoft.com/office/drawing/2014/main" id="{25A396F0-5146-4685-B14A-76795B521DDA}"/>
              </a:ext>
            </a:extLst>
          </p:cNvPr>
          <p:cNvSpPr txBox="1">
            <a:spLocks/>
          </p:cNvSpPr>
          <p:nvPr/>
        </p:nvSpPr>
        <p:spPr>
          <a:xfrm>
            <a:off x="308111" y="2987921"/>
            <a:ext cx="8557591" cy="6022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SG" sz="2400" dirty="0"/>
          </a:p>
        </p:txBody>
      </p:sp>
      <p:sp>
        <p:nvSpPr>
          <p:cNvPr id="8" name="Content Placeholder 2">
            <a:extLst>
              <a:ext uri="{FF2B5EF4-FFF2-40B4-BE49-F238E27FC236}">
                <a16:creationId xmlns:a16="http://schemas.microsoft.com/office/drawing/2014/main" id="{18D1DFD0-DE52-4246-922F-046F06DE089F}"/>
              </a:ext>
            </a:extLst>
          </p:cNvPr>
          <p:cNvSpPr txBox="1">
            <a:spLocks/>
          </p:cNvSpPr>
          <p:nvPr/>
        </p:nvSpPr>
        <p:spPr>
          <a:xfrm>
            <a:off x="417444" y="3531951"/>
            <a:ext cx="10515600" cy="9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sz="1600" dirty="0"/>
          </a:p>
        </p:txBody>
      </p:sp>
    </p:spTree>
    <p:extLst>
      <p:ext uri="{BB962C8B-B14F-4D97-AF65-F5344CB8AC3E}">
        <p14:creationId xmlns:p14="http://schemas.microsoft.com/office/powerpoint/2010/main" val="175600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D814-6C0C-45A7-B170-2286B57D497D}"/>
              </a:ext>
            </a:extLst>
          </p:cNvPr>
          <p:cNvSpPr>
            <a:spLocks noGrp="1"/>
          </p:cNvSpPr>
          <p:nvPr>
            <p:ph type="title"/>
          </p:nvPr>
        </p:nvSpPr>
        <p:spPr/>
        <p:txBody>
          <a:bodyPr>
            <a:normAutofit fontScale="90000"/>
          </a:bodyPr>
          <a:lstStyle/>
          <a:p>
            <a:r>
              <a:rPr lang="en-SG" sz="4400" dirty="0"/>
              <a:t>Data Set</a:t>
            </a:r>
            <a:br>
              <a:rPr lang="en-SG" sz="4400" dirty="0"/>
            </a:br>
            <a:br>
              <a:rPr lang="en-SG" sz="4400" dirty="0"/>
            </a:br>
            <a:endParaRPr lang="en-IN" dirty="0"/>
          </a:p>
        </p:txBody>
      </p:sp>
      <p:sp>
        <p:nvSpPr>
          <p:cNvPr id="3" name="Content Placeholder 2">
            <a:extLst>
              <a:ext uri="{FF2B5EF4-FFF2-40B4-BE49-F238E27FC236}">
                <a16:creationId xmlns:a16="http://schemas.microsoft.com/office/drawing/2014/main" id="{B712A933-5D3B-4091-AA88-300C0F2371C0}"/>
              </a:ext>
            </a:extLst>
          </p:cNvPr>
          <p:cNvSpPr>
            <a:spLocks noGrp="1"/>
          </p:cNvSpPr>
          <p:nvPr>
            <p:ph idx="1"/>
          </p:nvPr>
        </p:nvSpPr>
        <p:spPr/>
        <p:txBody>
          <a:bodyPr>
            <a:normAutofit fontScale="85000" lnSpcReduction="10000"/>
          </a:bodyPr>
          <a:lstStyle/>
          <a:p>
            <a:pPr>
              <a:lnSpc>
                <a:spcPct val="107000"/>
              </a:lnSpc>
              <a:spcAft>
                <a:spcPts val="800"/>
              </a:spcAft>
            </a:pPr>
            <a:r>
              <a:rPr lang="en-SG"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data made available to us by Coursera includes all types of collisions from the year 2004 to 2020-May. There were total 195K collision records with 37 variables. The data also contains many other useful information including the severity level, collision type, weather condition, road condition, the number of vehicles involved, the number of pedestrians involved, etc. variable SEVERITYCODE has 2 variables 1&amp;2. 1 – low level, 2- high level.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SG" sz="1800" dirty="0">
                <a:effectLst/>
                <a:latin typeface="Calibri" panose="020F0502020204030204" pitchFamily="34" charset="0"/>
                <a:ea typeface="Calibri" panose="020F0502020204030204" pitchFamily="34" charset="0"/>
                <a:cs typeface="Times New Roman" panose="02020603050405020304" pitchFamily="18" charset="0"/>
              </a:rPr>
              <a:t>Data Count: 194673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Font typeface="Symbol" panose="05050102010706020507" pitchFamily="18" charset="2"/>
              <a:buChar char=""/>
            </a:pPr>
            <a:r>
              <a:rPr lang="en-SG"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Attributes- 37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spcAft>
                <a:spcPts val="800"/>
              </a:spcAft>
              <a:buFont typeface="Symbol" panose="05050102010706020507" pitchFamily="18" charset="2"/>
              <a:buChar char=""/>
            </a:pPr>
            <a:r>
              <a:rPr lang="en-SG"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Target Variable: SEVERITYCODE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lvl="0" indent="0" fontAlgn="base" latinLnBrk="1">
              <a:lnSpc>
                <a:spcPct val="107000"/>
              </a:lnSpc>
              <a:spcAft>
                <a:spcPts val="800"/>
              </a:spcAft>
              <a:buNone/>
            </a:pPr>
            <a:r>
              <a:rPr lang="en-SG" sz="1800" b="1" dirty="0">
                <a:solidFill>
                  <a:srgbClr val="2F5597"/>
                </a:solidFill>
                <a:effectLst/>
                <a:latin typeface="Calibri Light" panose="020F0302020204030204" pitchFamily="34" charset="0"/>
                <a:ea typeface="Times New Roman" panose="02020603050405020304" pitchFamily="18" charset="0"/>
                <a:cs typeface="Times New Roman" panose="02020603050405020304" pitchFamily="18" charset="0"/>
              </a:rPr>
              <a:t>Nan variables -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SG" sz="1800" dirty="0">
                <a:effectLst/>
                <a:latin typeface="Calibri" panose="020F0502020204030204" pitchFamily="34" charset="0"/>
                <a:ea typeface="Calibri" panose="020F0502020204030204" pitchFamily="34" charset="0"/>
                <a:cs typeface="Times New Roman" panose="02020603050405020304" pitchFamily="18" charset="0"/>
              </a:rPr>
              <a:t>The columns which were not significant and had NAN have been dropped from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SG" sz="1800" dirty="0">
                <a:effectLst/>
                <a:latin typeface="Calibri" panose="020F0502020204030204" pitchFamily="34" charset="0"/>
                <a:ea typeface="Calibri" panose="020F0502020204030204" pitchFamily="34" charset="0"/>
                <a:cs typeface="Times New Roman" panose="02020603050405020304" pitchFamily="18" charset="0"/>
              </a:rPr>
              <a:t>Columns with 1 % of Nan compared to complete data set were dropped.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846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9800-3BF9-4323-BDAB-F3FEEECFBD66}"/>
              </a:ext>
            </a:extLst>
          </p:cNvPr>
          <p:cNvSpPr>
            <a:spLocks noGrp="1"/>
          </p:cNvSpPr>
          <p:nvPr>
            <p:ph type="title"/>
          </p:nvPr>
        </p:nvSpPr>
        <p:spPr>
          <a:xfrm>
            <a:off x="143481" y="140138"/>
            <a:ext cx="8557591" cy="602284"/>
          </a:xfrm>
        </p:spPr>
        <p:txBody>
          <a:bodyPr>
            <a:normAutofit/>
          </a:bodyPr>
          <a:lstStyle/>
          <a:p>
            <a:r>
              <a:rPr lang="en-SG" sz="2400" dirty="0"/>
              <a:t>Data Correlation </a:t>
            </a:r>
          </a:p>
        </p:txBody>
      </p:sp>
      <p:sp>
        <p:nvSpPr>
          <p:cNvPr id="3" name="Content Placeholder 2">
            <a:extLst>
              <a:ext uri="{FF2B5EF4-FFF2-40B4-BE49-F238E27FC236}">
                <a16:creationId xmlns:a16="http://schemas.microsoft.com/office/drawing/2014/main" id="{E13B271D-EF7D-477A-9907-3C896B79E949}"/>
              </a:ext>
            </a:extLst>
          </p:cNvPr>
          <p:cNvSpPr>
            <a:spLocks noGrp="1"/>
          </p:cNvSpPr>
          <p:nvPr>
            <p:ph idx="1"/>
          </p:nvPr>
        </p:nvSpPr>
        <p:spPr>
          <a:xfrm>
            <a:off x="352565" y="640128"/>
            <a:ext cx="10515600" cy="914399"/>
          </a:xfrm>
        </p:spPr>
        <p:txBody>
          <a:bodyPr>
            <a:normAutofit/>
          </a:bodyPr>
          <a:lstStyle/>
          <a:p>
            <a:r>
              <a:rPr lang="en-SG" sz="1600" dirty="0">
                <a:effectLst/>
                <a:latin typeface="Calibri" panose="020F0502020204030204" pitchFamily="34" charset="0"/>
                <a:ea typeface="Calibri" panose="020F0502020204030204" pitchFamily="34" charset="0"/>
                <a:cs typeface="Times New Roman" panose="02020603050405020304" pitchFamily="18" charset="0"/>
              </a:rPr>
              <a:t>Method – Pearson</a:t>
            </a:r>
          </a:p>
          <a:p>
            <a:endParaRPr lang="en-SG" sz="1600" dirty="0"/>
          </a:p>
        </p:txBody>
      </p:sp>
      <p:sp>
        <p:nvSpPr>
          <p:cNvPr id="4" name="Title 1">
            <a:extLst>
              <a:ext uri="{FF2B5EF4-FFF2-40B4-BE49-F238E27FC236}">
                <a16:creationId xmlns:a16="http://schemas.microsoft.com/office/drawing/2014/main" id="{5535F7CA-BA78-4BF1-9E58-4627FBCE6566}"/>
              </a:ext>
            </a:extLst>
          </p:cNvPr>
          <p:cNvSpPr txBox="1">
            <a:spLocks/>
          </p:cNvSpPr>
          <p:nvPr/>
        </p:nvSpPr>
        <p:spPr>
          <a:xfrm>
            <a:off x="354496" y="4268013"/>
            <a:ext cx="8557591" cy="6022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SG" sz="2400" dirty="0"/>
          </a:p>
        </p:txBody>
      </p:sp>
      <p:pic>
        <p:nvPicPr>
          <p:cNvPr id="12" name="Picture 11">
            <a:extLst>
              <a:ext uri="{FF2B5EF4-FFF2-40B4-BE49-F238E27FC236}">
                <a16:creationId xmlns:a16="http://schemas.microsoft.com/office/drawing/2014/main" id="{093F256B-69B9-4161-9439-EBC5D98A044B}"/>
              </a:ext>
            </a:extLst>
          </p:cNvPr>
          <p:cNvPicPr/>
          <p:nvPr/>
        </p:nvPicPr>
        <p:blipFill>
          <a:blip r:embed="rId2"/>
          <a:stretch>
            <a:fillRect/>
          </a:stretch>
        </p:blipFill>
        <p:spPr>
          <a:xfrm>
            <a:off x="2218311" y="2054517"/>
            <a:ext cx="6186815" cy="3231923"/>
          </a:xfrm>
          <a:prstGeom prst="rect">
            <a:avLst/>
          </a:prstGeom>
        </p:spPr>
      </p:pic>
    </p:spTree>
    <p:extLst>
      <p:ext uri="{BB962C8B-B14F-4D97-AF65-F5344CB8AC3E}">
        <p14:creationId xmlns:p14="http://schemas.microsoft.com/office/powerpoint/2010/main" val="3232173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928</TotalTime>
  <Words>255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Helvetica</vt:lpstr>
      <vt:lpstr>Symbol</vt:lpstr>
      <vt:lpstr>Trebuchet MS</vt:lpstr>
      <vt:lpstr>Wingdings 3</vt:lpstr>
      <vt:lpstr>Facet</vt:lpstr>
      <vt:lpstr>Accident Severity Prediction  </vt:lpstr>
      <vt:lpstr>INTRODUCTION </vt:lpstr>
      <vt:lpstr>Data Set  </vt:lpstr>
      <vt:lpstr>Data Correlation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  Using  Random Forest Algorithms</dc:title>
  <dc:creator>Radhika Thilakar</dc:creator>
  <cp:lastModifiedBy>Parth Maken</cp:lastModifiedBy>
  <cp:revision>7</cp:revision>
  <dcterms:created xsi:type="dcterms:W3CDTF">2020-09-22T13:59:19Z</dcterms:created>
  <dcterms:modified xsi:type="dcterms:W3CDTF">2020-10-06T10:30:10Z</dcterms:modified>
</cp:coreProperties>
</file>