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78" r:id="rId3"/>
    <p:sldId id="288" r:id="rId4"/>
    <p:sldId id="286" r:id="rId5"/>
    <p:sldId id="289" r:id="rId6"/>
    <p:sldId id="287" r:id="rId7"/>
    <p:sldId id="283" r:id="rId8"/>
    <p:sldId id="284" r:id="rId9"/>
    <p:sldId id="285" r:id="rId10"/>
  </p:sldIdLst>
  <p:sldSz cx="5765800" cy="3244850"/>
  <p:notesSz cx="5765800" cy="3244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447" autoAdjust="0"/>
  </p:normalViewPr>
  <p:slideViewPr>
    <p:cSldViewPr>
      <p:cViewPr varScale="1">
        <p:scale>
          <a:sx n="131" d="100"/>
          <a:sy n="131" d="100"/>
        </p:scale>
        <p:origin x="832" y="6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265488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91661-7FCC-4AFF-B380-876F587444F9}" type="datetimeFigureOut">
              <a:rPr lang="en-CA" smtClean="0"/>
              <a:t>2025-04-17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6263" y="1562100"/>
            <a:ext cx="4613275" cy="1277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265488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586DE-E32B-496D-951E-9C85F3ECBD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0725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586DE-E32B-496D-951E-9C85F3ECBD73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248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F038E-2A8E-04F1-8CF3-5D3F45494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B0EBAC-90A6-E10D-AEFA-922B5D9525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EF388D-6493-ED41-7C26-4CD6513044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47A03D-3B02-8624-2FBC-84BB3B471E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586DE-E32B-496D-951E-9C85F3ECBD73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6670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E18AD-CD58-B896-486E-D2726E4BB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11E7AA-9E0E-FBE8-94A6-9A2D6A732C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E0BE1C-C359-DDEF-8D6D-C5AE8E0047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C3476D-78CE-2450-ECE5-571D79C7A9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586DE-E32B-496D-951E-9C85F3ECBD73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0197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BBD343-CE68-FDAD-EC9D-679F69B53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2C7C2B-3925-32DA-C842-5446D7DAB3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A848C0-02BE-1073-B337-143C559F52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D3FC1-35C1-9669-3A39-DCEA66EABC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586DE-E32B-496D-951E-9C85F3ECBD73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8928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844DB8-5F4D-7BAA-CD7E-7D3F7A276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49F75-9691-FAFD-3BA3-EE230962CB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6D2EC9-687A-0838-4DDA-9D38EB3197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4CCF3-EFFD-6B6F-4FA1-B53B6C8A75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586DE-E32B-496D-951E-9C85F3ECBD73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1852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5CA65F-34DC-C72D-E191-B096E5785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C36D79-0F62-749A-082C-5DFC7D65AC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4C9D4B-0A87-3F95-A94F-1977BB5CB0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8F865-511B-7DB0-0099-3D156754C5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586DE-E32B-496D-951E-9C85F3ECBD73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8756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241BEB-A414-0DEF-D6CC-90ED304569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EE44CA-5A8F-C4D8-EB64-4522576CC9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E22CD1-991B-3913-57DA-45C309A0E7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6F016-7614-A7BC-5251-EC6EF9F00F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586DE-E32B-496D-951E-9C85F3ECBD73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8012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FE1280-6C91-462A-2D81-32330854E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990313-836E-5CB8-DADA-41B2CC092A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67ECB1-AC0E-630B-5DD2-18952A389B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8692A-C467-01E9-4826-E4AB191A1C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586DE-E32B-496D-951E-9C85F3ECBD73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8812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2435" y="1005903"/>
            <a:ext cx="4900930" cy="6814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5" dirty="0"/>
              <a:t>‹#›</a:t>
            </a:fld>
            <a:r>
              <a:rPr spc="-25" dirty="0"/>
              <a:t>/4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5" dirty="0"/>
              <a:t>‹#›</a:t>
            </a:fld>
            <a:r>
              <a:rPr spc="-25" dirty="0"/>
              <a:t>/4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5" dirty="0"/>
              <a:t>‹#›</a:t>
            </a:fld>
            <a:r>
              <a:rPr spc="-25" dirty="0"/>
              <a:t>/4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028" y="1644072"/>
            <a:ext cx="5039995" cy="63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5" dirty="0"/>
              <a:t>‹#›</a:t>
            </a:fld>
            <a:r>
              <a:rPr spc="-25" dirty="0"/>
              <a:t>/4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5" dirty="0"/>
              <a:t>‹#›</a:t>
            </a:fld>
            <a:r>
              <a:rPr spc="-25" dirty="0"/>
              <a:t>/4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87279" y="153334"/>
            <a:ext cx="852721" cy="30748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16070" y="1241472"/>
            <a:ext cx="2733658" cy="536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38186" y="953361"/>
            <a:ext cx="3289426" cy="704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57301" y="3105948"/>
            <a:ext cx="172085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5" dirty="0"/>
              <a:t>‹#›</a:t>
            </a:fld>
            <a:r>
              <a:rPr spc="-25" dirty="0"/>
              <a:t>/4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1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hyperlink" Target="https://www.researchgate.net/publication/265214279_Current_perspectives_the_impact_of_cyberbullying_on_adolescent_health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publication/265214279_Current_perspectives_the_impact_of_cyberbullying_on_adolescent_healt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7232" y="201629"/>
            <a:ext cx="5334000" cy="459852"/>
          </a:xfrm>
          <a:custGeom>
            <a:avLst/>
            <a:gdLst/>
            <a:ahLst/>
            <a:cxnLst/>
            <a:rect l="l" t="t" r="r" b="b"/>
            <a:pathLst>
              <a:path w="5035550" h="304800">
                <a:moveTo>
                  <a:pt x="4984393" y="0"/>
                </a:moveTo>
                <a:lnTo>
                  <a:pt x="50610" y="0"/>
                </a:lnTo>
                <a:lnTo>
                  <a:pt x="30910" y="3977"/>
                </a:lnTo>
                <a:lnTo>
                  <a:pt x="14823" y="14823"/>
                </a:lnTo>
                <a:lnTo>
                  <a:pt x="3977" y="30910"/>
                </a:lnTo>
                <a:lnTo>
                  <a:pt x="0" y="50610"/>
                </a:lnTo>
                <a:lnTo>
                  <a:pt x="0" y="254064"/>
                </a:lnTo>
                <a:lnTo>
                  <a:pt x="3977" y="273764"/>
                </a:lnTo>
                <a:lnTo>
                  <a:pt x="14823" y="289852"/>
                </a:lnTo>
                <a:lnTo>
                  <a:pt x="30910" y="300698"/>
                </a:lnTo>
                <a:lnTo>
                  <a:pt x="50610" y="304675"/>
                </a:lnTo>
                <a:lnTo>
                  <a:pt x="4984393" y="304675"/>
                </a:lnTo>
                <a:lnTo>
                  <a:pt x="5004093" y="300698"/>
                </a:lnTo>
                <a:lnTo>
                  <a:pt x="5020180" y="289852"/>
                </a:lnTo>
                <a:lnTo>
                  <a:pt x="5031026" y="273764"/>
                </a:lnTo>
                <a:lnTo>
                  <a:pt x="5035004" y="254064"/>
                </a:lnTo>
                <a:lnTo>
                  <a:pt x="5035004" y="50610"/>
                </a:lnTo>
                <a:lnTo>
                  <a:pt x="5031026" y="30910"/>
                </a:lnTo>
                <a:lnTo>
                  <a:pt x="5020180" y="14823"/>
                </a:lnTo>
                <a:lnTo>
                  <a:pt x="5004093" y="3977"/>
                </a:lnTo>
                <a:lnTo>
                  <a:pt x="4984393" y="0"/>
                </a:lnTo>
                <a:close/>
              </a:path>
            </a:pathLst>
          </a:custGeom>
          <a:solidFill>
            <a:srgbClr val="DCB2B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7232" y="231401"/>
            <a:ext cx="5257800" cy="3866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Evaluating the Performance of Faster-RCNN and its Variants for Small Object Detection</a:t>
            </a:r>
            <a:endParaRPr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273432" y="717177"/>
            <a:ext cx="5257800" cy="7764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765"/>
              </a:spcBef>
            </a:pPr>
            <a:r>
              <a:rPr lang="en-CA" sz="1200" b="1" spc="-7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    Course Name:- Computer Vision	                          </a:t>
            </a:r>
          </a:p>
          <a:p>
            <a:pPr algn="l">
              <a:lnSpc>
                <a:spcPct val="100000"/>
              </a:lnSpc>
              <a:spcBef>
                <a:spcPts val="765"/>
              </a:spcBef>
            </a:pPr>
            <a:r>
              <a:rPr lang="en-CA" sz="1200" b="1" spc="-7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	Group name:- Tech Trio</a:t>
            </a:r>
          </a:p>
          <a:p>
            <a:pPr algn="l">
              <a:lnSpc>
                <a:spcPct val="100000"/>
              </a:lnSpc>
              <a:spcBef>
                <a:spcPts val="765"/>
              </a:spcBef>
            </a:pPr>
            <a:r>
              <a:rPr lang="en-CA" sz="1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CA" sz="1050" spc="-7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59300" y="2768446"/>
            <a:ext cx="1105457" cy="301472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08001" y="154748"/>
            <a:ext cx="5519420" cy="22225"/>
            <a:chOff x="108001" y="154748"/>
            <a:chExt cx="5519420" cy="22225"/>
          </a:xfrm>
        </p:grpSpPr>
        <p:sp>
          <p:nvSpPr>
            <p:cNvPr id="8" name="object 8"/>
            <p:cNvSpPr/>
            <p:nvPr/>
          </p:nvSpPr>
          <p:spPr>
            <a:xfrm>
              <a:off x="108001" y="174548"/>
              <a:ext cx="5519420" cy="0"/>
            </a:xfrm>
            <a:custGeom>
              <a:avLst/>
              <a:gdLst/>
              <a:ahLst/>
              <a:cxnLst/>
              <a:rect l="l" t="t" r="r" b="b"/>
              <a:pathLst>
                <a:path w="5519420">
                  <a:moveTo>
                    <a:pt x="0" y="0"/>
                  </a:moveTo>
                  <a:lnTo>
                    <a:pt x="5518871" y="0"/>
                  </a:lnTo>
                </a:path>
              </a:pathLst>
            </a:custGeom>
            <a:ln w="3599">
              <a:solidFill>
                <a:srgbClr val="6450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001" y="156548"/>
              <a:ext cx="5519420" cy="0"/>
            </a:xfrm>
            <a:custGeom>
              <a:avLst/>
              <a:gdLst/>
              <a:ahLst/>
              <a:cxnLst/>
              <a:rect l="l" t="t" r="r" b="b"/>
              <a:pathLst>
                <a:path w="5519420">
                  <a:moveTo>
                    <a:pt x="0" y="0"/>
                  </a:moveTo>
                  <a:lnTo>
                    <a:pt x="5518871" y="0"/>
                  </a:lnTo>
                </a:path>
              </a:pathLst>
            </a:custGeom>
            <a:ln w="3599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08001" y="3099536"/>
            <a:ext cx="5519420" cy="22225"/>
            <a:chOff x="108001" y="3099536"/>
            <a:chExt cx="5519420" cy="22225"/>
          </a:xfrm>
        </p:grpSpPr>
        <p:sp>
          <p:nvSpPr>
            <p:cNvPr id="11" name="object 11"/>
            <p:cNvSpPr/>
            <p:nvPr/>
          </p:nvSpPr>
          <p:spPr>
            <a:xfrm>
              <a:off x="108001" y="3101335"/>
              <a:ext cx="5519420" cy="0"/>
            </a:xfrm>
            <a:custGeom>
              <a:avLst/>
              <a:gdLst/>
              <a:ahLst/>
              <a:cxnLst/>
              <a:rect l="l" t="t" r="r" b="b"/>
              <a:pathLst>
                <a:path w="5519420">
                  <a:moveTo>
                    <a:pt x="0" y="0"/>
                  </a:moveTo>
                  <a:lnTo>
                    <a:pt x="5518871" y="0"/>
                  </a:lnTo>
                </a:path>
              </a:pathLst>
            </a:custGeom>
            <a:ln w="3599">
              <a:solidFill>
                <a:srgbClr val="6450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8001" y="3119335"/>
              <a:ext cx="5519420" cy="0"/>
            </a:xfrm>
            <a:custGeom>
              <a:avLst/>
              <a:gdLst/>
              <a:ahLst/>
              <a:cxnLst/>
              <a:rect l="l" t="t" r="r" b="b"/>
              <a:pathLst>
                <a:path w="5519420">
                  <a:moveTo>
                    <a:pt x="0" y="0"/>
                  </a:moveTo>
                  <a:lnTo>
                    <a:pt x="5518871" y="0"/>
                  </a:lnTo>
                </a:path>
              </a:pathLst>
            </a:custGeom>
            <a:ln w="3599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5F0DE4B-5FFA-726D-EF96-FE2464AE12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636721"/>
              </p:ext>
            </p:extLst>
          </p:nvPr>
        </p:nvGraphicFramePr>
        <p:xfrm>
          <a:off x="1644475" y="1325992"/>
          <a:ext cx="2551936" cy="15547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5968">
                  <a:extLst>
                    <a:ext uri="{9D8B030D-6E8A-4147-A177-3AD203B41FA5}">
                      <a16:colId xmlns:a16="http://schemas.microsoft.com/office/drawing/2014/main" val="1943592831"/>
                    </a:ext>
                  </a:extLst>
                </a:gridCol>
                <a:gridCol w="1275968">
                  <a:extLst>
                    <a:ext uri="{9D8B030D-6E8A-4147-A177-3AD203B41FA5}">
                      <a16:colId xmlns:a16="http://schemas.microsoft.com/office/drawing/2014/main" val="246021619"/>
                    </a:ext>
                  </a:extLst>
                </a:gridCol>
              </a:tblGrid>
              <a:tr h="388694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Enrollment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726257"/>
                  </a:ext>
                </a:extLst>
              </a:tr>
              <a:tr h="388694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Kaushik Gohil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AU2444022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81863"/>
                  </a:ext>
                </a:extLst>
              </a:tr>
              <a:tr h="388694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Parth </a:t>
                      </a:r>
                      <a:r>
                        <a:rPr lang="en-CA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Mevada</a:t>
                      </a:r>
                      <a:endParaRPr lang="en-CA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AU2240172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080987"/>
                  </a:ext>
                </a:extLst>
              </a:tr>
              <a:tr h="388694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Richa Saraiya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AU2444002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1585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A86F388-F89E-E77A-FA15-0E8DA5145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808DB74A-D9E0-9D28-592D-80EF2A1C59D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87279" y="153334"/>
            <a:ext cx="852721" cy="307483"/>
          </a:xfrm>
          <a:prstGeom prst="rect">
            <a:avLst/>
          </a:prstGeom>
        </p:spPr>
      </p:pic>
      <p:grpSp>
        <p:nvGrpSpPr>
          <p:cNvPr id="11" name="object 11">
            <a:extLst>
              <a:ext uri="{FF2B5EF4-FFF2-40B4-BE49-F238E27FC236}">
                <a16:creationId xmlns:a16="http://schemas.microsoft.com/office/drawing/2014/main" id="{9E1BD56A-AFFD-BD50-7D74-02CC47E9C60F}"/>
              </a:ext>
            </a:extLst>
          </p:cNvPr>
          <p:cNvGrpSpPr/>
          <p:nvPr/>
        </p:nvGrpSpPr>
        <p:grpSpPr>
          <a:xfrm>
            <a:off x="116666" y="3096458"/>
            <a:ext cx="5508625" cy="22225"/>
            <a:chOff x="116666" y="3096458"/>
            <a:chExt cx="5508625" cy="22225"/>
          </a:xfrm>
        </p:grpSpPr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DBDCF9F6-E8A7-2804-E7D8-9F9DBF7E3708}"/>
                </a:ext>
              </a:extLst>
            </p:cNvPr>
            <p:cNvSpPr/>
            <p:nvPr/>
          </p:nvSpPr>
          <p:spPr>
            <a:xfrm>
              <a:off x="116666" y="3098258"/>
              <a:ext cx="5508625" cy="0"/>
            </a:xfrm>
            <a:custGeom>
              <a:avLst/>
              <a:gdLst/>
              <a:ahLst/>
              <a:cxnLst/>
              <a:rect l="l" t="t" r="r" b="b"/>
              <a:pathLst>
                <a:path w="5508625">
                  <a:moveTo>
                    <a:pt x="0" y="0"/>
                  </a:moveTo>
                  <a:lnTo>
                    <a:pt x="5508069" y="0"/>
                  </a:lnTo>
                </a:path>
              </a:pathLst>
            </a:custGeom>
            <a:ln w="3599">
              <a:solidFill>
                <a:srgbClr val="6450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ADC2B356-DC61-4FEA-34D6-A54F14132A16}"/>
                </a:ext>
              </a:extLst>
            </p:cNvPr>
            <p:cNvSpPr/>
            <p:nvPr/>
          </p:nvSpPr>
          <p:spPr>
            <a:xfrm>
              <a:off x="116666" y="3116258"/>
              <a:ext cx="5508625" cy="0"/>
            </a:xfrm>
            <a:custGeom>
              <a:avLst/>
              <a:gdLst/>
              <a:ahLst/>
              <a:cxnLst/>
              <a:rect l="l" t="t" r="r" b="b"/>
              <a:pathLst>
                <a:path w="5508625">
                  <a:moveTo>
                    <a:pt x="0" y="0"/>
                  </a:moveTo>
                  <a:lnTo>
                    <a:pt x="5508069" y="0"/>
                  </a:lnTo>
                </a:path>
              </a:pathLst>
            </a:custGeom>
            <a:ln w="3599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6CDAA78-2032-A651-2DB7-D3FDF7816DBA}"/>
              </a:ext>
            </a:extLst>
          </p:cNvPr>
          <p:cNvSpPr txBox="1"/>
          <p:nvPr/>
        </p:nvSpPr>
        <p:spPr>
          <a:xfrm>
            <a:off x="5473700" y="3078408"/>
            <a:ext cx="2921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7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3BAB95AB-D060-08CF-51B2-A0AF961D07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2238" y="131763"/>
            <a:ext cx="47879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01295" algn="l"/>
                <a:tab pos="4775200" algn="l"/>
              </a:tabLst>
            </a:pPr>
            <a:r>
              <a:rPr lang="en-CA" sz="1400" b="1" u="db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8B0000"/>
                  </a:solidFill>
                </a:uFill>
                <a:latin typeface="Bahnschrift" panose="020B0502040204020203" pitchFamily="34" charset="0"/>
                <a:cs typeface="Arial MT"/>
              </a:rPr>
              <a:t>Problem Statement	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3D40DED-45F3-41C4-D3B4-FBEE108A5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" y="860425"/>
            <a:ext cx="52578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Faster R-CNN struggles with small object detection due to poor RPN proposals, low-resolution features, and loss of fine details in deeper layers. This often leads to missed or incorrect detections. To address this, FPN uses multi-scale features to retain detail, M2F2-RCNN improves feature fusion and proposal quality, Libra R-CNN balances feature representation, and Cascade RPN refines proposals in multiple stages for better accuracy.</a:t>
            </a:r>
          </a:p>
        </p:txBody>
      </p:sp>
    </p:spTree>
    <p:extLst>
      <p:ext uri="{BB962C8B-B14F-4D97-AF65-F5344CB8AC3E}">
        <p14:creationId xmlns:p14="http://schemas.microsoft.com/office/powerpoint/2010/main" val="3990553921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A22F3C8-313D-57E3-7744-F7B65D6A6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4E422367-D0B0-748D-8606-95A84831E4F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87279" y="153334"/>
            <a:ext cx="852721" cy="307483"/>
          </a:xfrm>
          <a:prstGeom prst="rect">
            <a:avLst/>
          </a:prstGeom>
        </p:spPr>
      </p:pic>
      <p:grpSp>
        <p:nvGrpSpPr>
          <p:cNvPr id="11" name="object 11">
            <a:extLst>
              <a:ext uri="{FF2B5EF4-FFF2-40B4-BE49-F238E27FC236}">
                <a16:creationId xmlns:a16="http://schemas.microsoft.com/office/drawing/2014/main" id="{A8FF8D22-E53A-96F7-20AB-604FD5618393}"/>
              </a:ext>
            </a:extLst>
          </p:cNvPr>
          <p:cNvGrpSpPr/>
          <p:nvPr/>
        </p:nvGrpSpPr>
        <p:grpSpPr>
          <a:xfrm>
            <a:off x="116666" y="3096458"/>
            <a:ext cx="5508625" cy="22225"/>
            <a:chOff x="116666" y="3096458"/>
            <a:chExt cx="5508625" cy="22225"/>
          </a:xfrm>
        </p:grpSpPr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CE9E0AA1-5A9D-0F84-8AB1-53B2D50A19A6}"/>
                </a:ext>
              </a:extLst>
            </p:cNvPr>
            <p:cNvSpPr/>
            <p:nvPr/>
          </p:nvSpPr>
          <p:spPr>
            <a:xfrm>
              <a:off x="116666" y="3098258"/>
              <a:ext cx="5508625" cy="0"/>
            </a:xfrm>
            <a:custGeom>
              <a:avLst/>
              <a:gdLst/>
              <a:ahLst/>
              <a:cxnLst/>
              <a:rect l="l" t="t" r="r" b="b"/>
              <a:pathLst>
                <a:path w="5508625">
                  <a:moveTo>
                    <a:pt x="0" y="0"/>
                  </a:moveTo>
                  <a:lnTo>
                    <a:pt x="5508069" y="0"/>
                  </a:lnTo>
                </a:path>
              </a:pathLst>
            </a:custGeom>
            <a:ln w="3599">
              <a:solidFill>
                <a:srgbClr val="6450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27BAF5FD-01DC-9FBA-7FE5-CCA50E57F6EB}"/>
                </a:ext>
              </a:extLst>
            </p:cNvPr>
            <p:cNvSpPr/>
            <p:nvPr/>
          </p:nvSpPr>
          <p:spPr>
            <a:xfrm>
              <a:off x="116666" y="3116258"/>
              <a:ext cx="5508625" cy="0"/>
            </a:xfrm>
            <a:custGeom>
              <a:avLst/>
              <a:gdLst/>
              <a:ahLst/>
              <a:cxnLst/>
              <a:rect l="l" t="t" r="r" b="b"/>
              <a:pathLst>
                <a:path w="5508625">
                  <a:moveTo>
                    <a:pt x="0" y="0"/>
                  </a:moveTo>
                  <a:lnTo>
                    <a:pt x="5508069" y="0"/>
                  </a:lnTo>
                </a:path>
              </a:pathLst>
            </a:custGeom>
            <a:ln w="3599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776E2B9-6188-EFE8-3F32-75B5E960F72A}"/>
              </a:ext>
            </a:extLst>
          </p:cNvPr>
          <p:cNvSpPr txBox="1"/>
          <p:nvPr/>
        </p:nvSpPr>
        <p:spPr>
          <a:xfrm>
            <a:off x="5473700" y="3078408"/>
            <a:ext cx="2921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7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F9503708-08A8-BFA4-13C7-E131C159BB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2238" y="131763"/>
            <a:ext cx="47879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01295" algn="l"/>
                <a:tab pos="4775200" algn="l"/>
              </a:tabLst>
            </a:pPr>
            <a:r>
              <a:rPr lang="en-CA" sz="1400" b="1" u="db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8B0000"/>
                  </a:solidFill>
                </a:uFill>
                <a:latin typeface="Bahnschrift" panose="020B0502040204020203" pitchFamily="34" charset="0"/>
                <a:cs typeface="Arial MT"/>
              </a:rPr>
              <a:t>Instructor’s Feedback	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EED9FDE-1381-0A7B-166F-62977EAB3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" y="681954"/>
            <a:ext cx="5105400" cy="161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 for Small Object Detection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perform small object detection effectively, it's important to evaluate multiple models. FPN uses multi-scale features, while M2F2-RCNN, Libra R-CNN, and Cascade RPN enhance detection through better fusion, balanced features, and refined proposals.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 Metrics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models should be compared using evaluation metrics like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precision, and recall to determine which performs best for small object detection.</a:t>
            </a:r>
          </a:p>
        </p:txBody>
      </p:sp>
    </p:spTree>
    <p:extLst>
      <p:ext uri="{BB962C8B-B14F-4D97-AF65-F5344CB8AC3E}">
        <p14:creationId xmlns:p14="http://schemas.microsoft.com/office/powerpoint/2010/main" val="1338674324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C975DBA-37B0-B5DF-3A4F-19F1472C2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1F52F38F-D0B6-D7E0-14FB-0218F899C0D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87279" y="153334"/>
            <a:ext cx="852721" cy="307483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D83B4D57-09E3-DBAC-D6DD-E9D01E4D61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2187" y="132394"/>
            <a:ext cx="478853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01295" algn="l"/>
                <a:tab pos="4775200" algn="l"/>
              </a:tabLst>
            </a:pPr>
            <a:r>
              <a:rPr lang="en-CA" sz="1400" b="1" u="db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8B0000"/>
                  </a:solidFill>
                </a:uFill>
                <a:latin typeface="Bahnschrift" panose="020B0502040204020203" pitchFamily="34" charset="0"/>
                <a:cs typeface="Arial MT"/>
              </a:rPr>
              <a:t>Approach</a:t>
            </a:r>
            <a:r>
              <a:rPr sz="1400" b="1" u="db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8B0000"/>
                  </a:solidFill>
                </a:uFill>
                <a:latin typeface="Bahnschrift" panose="020B0502040204020203" pitchFamily="34" charset="0"/>
                <a:cs typeface="Arial MT"/>
              </a:rPr>
              <a:t>	</a:t>
            </a:r>
            <a:endParaRPr sz="1400" dirty="0">
              <a:latin typeface="Arial MT"/>
              <a:cs typeface="Arial MT"/>
            </a:endParaRPr>
          </a:p>
        </p:txBody>
      </p:sp>
      <p:grpSp>
        <p:nvGrpSpPr>
          <p:cNvPr id="11" name="object 11">
            <a:extLst>
              <a:ext uri="{FF2B5EF4-FFF2-40B4-BE49-F238E27FC236}">
                <a16:creationId xmlns:a16="http://schemas.microsoft.com/office/drawing/2014/main" id="{2B9857C0-B62B-3790-592A-156099ED01AA}"/>
              </a:ext>
            </a:extLst>
          </p:cNvPr>
          <p:cNvGrpSpPr/>
          <p:nvPr/>
        </p:nvGrpSpPr>
        <p:grpSpPr>
          <a:xfrm>
            <a:off x="116666" y="3096458"/>
            <a:ext cx="5508625" cy="22225"/>
            <a:chOff x="116666" y="3096458"/>
            <a:chExt cx="5508625" cy="22225"/>
          </a:xfrm>
        </p:grpSpPr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D88A7252-76F2-4E93-82F5-65463C5D95B6}"/>
                </a:ext>
              </a:extLst>
            </p:cNvPr>
            <p:cNvSpPr/>
            <p:nvPr/>
          </p:nvSpPr>
          <p:spPr>
            <a:xfrm>
              <a:off x="116666" y="3098258"/>
              <a:ext cx="5508625" cy="0"/>
            </a:xfrm>
            <a:custGeom>
              <a:avLst/>
              <a:gdLst/>
              <a:ahLst/>
              <a:cxnLst/>
              <a:rect l="l" t="t" r="r" b="b"/>
              <a:pathLst>
                <a:path w="5508625">
                  <a:moveTo>
                    <a:pt x="0" y="0"/>
                  </a:moveTo>
                  <a:lnTo>
                    <a:pt x="5508069" y="0"/>
                  </a:lnTo>
                </a:path>
              </a:pathLst>
            </a:custGeom>
            <a:ln w="3599">
              <a:solidFill>
                <a:srgbClr val="6450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E766312E-F65D-F564-DD7E-9FA38AFE0B1A}"/>
                </a:ext>
              </a:extLst>
            </p:cNvPr>
            <p:cNvSpPr/>
            <p:nvPr/>
          </p:nvSpPr>
          <p:spPr>
            <a:xfrm>
              <a:off x="116666" y="3116258"/>
              <a:ext cx="5508625" cy="0"/>
            </a:xfrm>
            <a:custGeom>
              <a:avLst/>
              <a:gdLst/>
              <a:ahLst/>
              <a:cxnLst/>
              <a:rect l="l" t="t" r="r" b="b"/>
              <a:pathLst>
                <a:path w="5508625">
                  <a:moveTo>
                    <a:pt x="0" y="0"/>
                  </a:moveTo>
                  <a:lnTo>
                    <a:pt x="5508069" y="0"/>
                  </a:lnTo>
                </a:path>
              </a:pathLst>
            </a:custGeom>
            <a:ln w="3599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1858D06-5C42-195C-B348-4C08B78A3620}"/>
              </a:ext>
            </a:extLst>
          </p:cNvPr>
          <p:cNvSpPr txBox="1"/>
          <p:nvPr/>
        </p:nvSpPr>
        <p:spPr>
          <a:xfrm>
            <a:off x="5473700" y="3078408"/>
            <a:ext cx="2921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7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E31B6D60-4E6C-FFB7-8CAA-67741EF57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63" y="1625187"/>
            <a:ext cx="53408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Approach for M2F2-RCNN:-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1FC0011-77DB-6CB5-4053-BD6093FB4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188" y="381957"/>
            <a:ext cx="4788534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indent="-171450" algn="l" rtl="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Approach for FPN:-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ABD1EC1-EBB7-1FF3-5177-9CA33A2C4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48" y="1922036"/>
            <a:ext cx="489373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pre-trained Faster R-CNN with ResNet50-FPN was used for object detection.</a:t>
            </a:r>
          </a:p>
          <a:p>
            <a:pPr marL="171450" marR="0" lvl="0" indent="-1714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 images were converted to tensors using torch</a:t>
            </a:r>
            <a:r>
              <a:rPr lang="en-US" alt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vision transforms.</a:t>
            </a:r>
          </a:p>
          <a:p>
            <a:pPr marL="171450" marR="0" lvl="0" indent="-1714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model generated predictions, and Non-Maximum Suppression (NMS) was applied to filter overlapping boxes.</a:t>
            </a:r>
          </a:p>
          <a:p>
            <a:pPr marL="171450" marR="0" lvl="0" indent="-1714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Bounding boxes were shrunk using a custom method to better capture small objects. Final detections were drawn on the images and labels and confidence scores.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83D6CBB-E2F5-4FBE-6265-4D9A40C29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48" y="541298"/>
            <a:ext cx="501314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pre-trained Faster R-CNN model with ResNet50-FPN was loaded and set to evaluation mode on the available device (GPU or CPU).</a:t>
            </a:r>
          </a:p>
          <a:p>
            <a:pPr marL="171450" marR="0" lvl="0" indent="-1714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Images were read from a specified folder, transformed to tensors, and prepared for inference.</a:t>
            </a:r>
          </a:p>
          <a:p>
            <a:pPr marL="171450" marR="0" lvl="0" indent="-1714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Inference was performed on each image, generating predictions including bounding boxes, labels, and scores.</a:t>
            </a:r>
          </a:p>
          <a:p>
            <a:pPr marL="171450" marR="0" lvl="0" indent="-1714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Bounding boxes with scores above 0.5 were drawn on the images, along with their corresponding class labels from the COCO dataset.</a:t>
            </a:r>
          </a:p>
          <a:p>
            <a:pPr marL="171450" marR="0" lvl="0" indent="-1714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processed images, with detected objects and annotations, were displayed using OpenCV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7205098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86761E2-69FE-95F6-F946-B95667963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AE09D22E-B8CE-B9E3-45A6-F63B500C7EC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87279" y="153334"/>
            <a:ext cx="852721" cy="307483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B9C5DEA5-A2C4-34F7-4437-1FDE33014A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2187" y="132394"/>
            <a:ext cx="478853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01295" algn="l"/>
                <a:tab pos="4775200" algn="l"/>
              </a:tabLst>
            </a:pPr>
            <a:r>
              <a:rPr lang="en-CA" sz="1400" b="1" u="db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8B0000"/>
                  </a:solidFill>
                </a:uFill>
                <a:latin typeface="Bahnschrift" panose="020B0502040204020203" pitchFamily="34" charset="0"/>
                <a:cs typeface="Arial MT"/>
              </a:rPr>
              <a:t>Approach [cont..]</a:t>
            </a:r>
            <a:r>
              <a:rPr sz="1400" b="1" u="db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8B0000"/>
                  </a:solidFill>
                </a:uFill>
                <a:latin typeface="Bahnschrift" panose="020B0502040204020203" pitchFamily="34" charset="0"/>
                <a:cs typeface="Arial MT"/>
              </a:rPr>
              <a:t>	</a:t>
            </a:r>
            <a:endParaRPr sz="1400" dirty="0">
              <a:latin typeface="Arial MT"/>
              <a:cs typeface="Arial MT"/>
            </a:endParaRPr>
          </a:p>
        </p:txBody>
      </p:sp>
      <p:grpSp>
        <p:nvGrpSpPr>
          <p:cNvPr id="11" name="object 11">
            <a:extLst>
              <a:ext uri="{FF2B5EF4-FFF2-40B4-BE49-F238E27FC236}">
                <a16:creationId xmlns:a16="http://schemas.microsoft.com/office/drawing/2014/main" id="{6D0CD1B6-8E2F-7F23-0015-267219616552}"/>
              </a:ext>
            </a:extLst>
          </p:cNvPr>
          <p:cNvGrpSpPr/>
          <p:nvPr/>
        </p:nvGrpSpPr>
        <p:grpSpPr>
          <a:xfrm>
            <a:off x="116666" y="3096458"/>
            <a:ext cx="5508625" cy="22225"/>
            <a:chOff x="116666" y="3096458"/>
            <a:chExt cx="5508625" cy="22225"/>
          </a:xfrm>
        </p:grpSpPr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F7C65B44-CFED-345D-ACB8-7209C475EF5B}"/>
                </a:ext>
              </a:extLst>
            </p:cNvPr>
            <p:cNvSpPr/>
            <p:nvPr/>
          </p:nvSpPr>
          <p:spPr>
            <a:xfrm>
              <a:off x="116666" y="3098258"/>
              <a:ext cx="5508625" cy="0"/>
            </a:xfrm>
            <a:custGeom>
              <a:avLst/>
              <a:gdLst/>
              <a:ahLst/>
              <a:cxnLst/>
              <a:rect l="l" t="t" r="r" b="b"/>
              <a:pathLst>
                <a:path w="5508625">
                  <a:moveTo>
                    <a:pt x="0" y="0"/>
                  </a:moveTo>
                  <a:lnTo>
                    <a:pt x="5508069" y="0"/>
                  </a:lnTo>
                </a:path>
              </a:pathLst>
            </a:custGeom>
            <a:ln w="3599">
              <a:solidFill>
                <a:srgbClr val="6450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21549F4B-1A98-5212-8005-510807305032}"/>
                </a:ext>
              </a:extLst>
            </p:cNvPr>
            <p:cNvSpPr/>
            <p:nvPr/>
          </p:nvSpPr>
          <p:spPr>
            <a:xfrm>
              <a:off x="116666" y="3116258"/>
              <a:ext cx="5508625" cy="0"/>
            </a:xfrm>
            <a:custGeom>
              <a:avLst/>
              <a:gdLst/>
              <a:ahLst/>
              <a:cxnLst/>
              <a:rect l="l" t="t" r="r" b="b"/>
              <a:pathLst>
                <a:path w="5508625">
                  <a:moveTo>
                    <a:pt x="0" y="0"/>
                  </a:moveTo>
                  <a:lnTo>
                    <a:pt x="5508069" y="0"/>
                  </a:lnTo>
                </a:path>
              </a:pathLst>
            </a:custGeom>
            <a:ln w="3599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A2872BA-F01F-5A53-543C-5ADAF3AA23C6}"/>
              </a:ext>
            </a:extLst>
          </p:cNvPr>
          <p:cNvSpPr txBox="1"/>
          <p:nvPr/>
        </p:nvSpPr>
        <p:spPr>
          <a:xfrm>
            <a:off x="5473700" y="3078408"/>
            <a:ext cx="2921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7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E291C2A6-7436-2D88-0D36-2C629E3F1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552" y="390843"/>
            <a:ext cx="5340851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Approach fo</a:t>
            </a:r>
            <a:r>
              <a:rPr lang="en-US" altLang="en-US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Cascade RPN:-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27932D6-5A1F-C2E5-5C42-22E36D2C2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397" y="601666"/>
            <a:ext cx="4394152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Load Model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Initialized a pre-trained Cascade RPN detector with config and weights.</a:t>
            </a:r>
          </a:p>
          <a:p>
            <a:pPr marL="171450" marR="0" lvl="0" indent="-1714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Read Images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Fetched images from the input folder.</a:t>
            </a:r>
          </a:p>
          <a:p>
            <a:pPr marL="171450" marR="0" lvl="0" indent="-1714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 Detection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Applied the model to detect objects in each image.</a:t>
            </a:r>
          </a:p>
          <a:p>
            <a:pPr marL="171450" marR="0" lvl="0" indent="-1714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Draw Boxes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Marked objects with bounding boxes and labels if score &gt; 0.3.</a:t>
            </a:r>
          </a:p>
          <a:p>
            <a:pPr marL="171450" marR="0" lvl="0" indent="-1714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Save Output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Saved and displayed the processed images with detections.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83FDDEB-E878-1BE7-5BE9-FE11014D8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397" y="1725342"/>
            <a:ext cx="4394153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Initialized Libra R-CNN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Loaded the Libra R-CNN model using its specific config and weights.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Loaded Input Images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Read images from the dataset folder (e.g.,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VisDrone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Performed Inference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Ran object detection using Libra R-CNN on each image.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Filtered &amp; Annotated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Filtered out low-confidence detections (score &lt; 0.3) and added bounding boxes with class names.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Saved Results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Saved the detected images to an output folder and displayed them.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9935C8-201F-A136-C99E-D937A63769B4}"/>
              </a:ext>
            </a:extLst>
          </p:cNvPr>
          <p:cNvSpPr txBox="1"/>
          <p:nvPr/>
        </p:nvSpPr>
        <p:spPr>
          <a:xfrm>
            <a:off x="224397" y="1542637"/>
            <a:ext cx="24406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CA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for Libra-RCNN:-</a:t>
            </a:r>
          </a:p>
        </p:txBody>
      </p:sp>
    </p:spTree>
    <p:extLst>
      <p:ext uri="{BB962C8B-B14F-4D97-AF65-F5344CB8AC3E}">
        <p14:creationId xmlns:p14="http://schemas.microsoft.com/office/powerpoint/2010/main" val="546618302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3C05410-3E15-CAA1-4193-A24324C0BC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4CFD9EA2-582C-05B7-392E-43B8109D8A3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87279" y="153334"/>
            <a:ext cx="852721" cy="307483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6ADB6FF8-AE89-DA8C-C191-26597BCA6C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744" y="115964"/>
            <a:ext cx="478853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01295" algn="l"/>
                <a:tab pos="4775200" algn="l"/>
              </a:tabLst>
            </a:pPr>
            <a:r>
              <a:rPr lang="en-CA" sz="1400" b="1" u="db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8B0000"/>
                  </a:solidFill>
                </a:uFill>
                <a:latin typeface="Bahnschrift" panose="020B0502040204020203" pitchFamily="34" charset="0"/>
                <a:cs typeface="Arial MT"/>
              </a:rPr>
              <a:t>Results and Analysis 	</a:t>
            </a:r>
            <a:endParaRPr sz="1400" dirty="0">
              <a:latin typeface="Arial MT"/>
              <a:cs typeface="Arial MT"/>
            </a:endParaRPr>
          </a:p>
        </p:txBody>
      </p:sp>
      <p:grpSp>
        <p:nvGrpSpPr>
          <p:cNvPr id="11" name="object 11">
            <a:extLst>
              <a:ext uri="{FF2B5EF4-FFF2-40B4-BE49-F238E27FC236}">
                <a16:creationId xmlns:a16="http://schemas.microsoft.com/office/drawing/2014/main" id="{ADA77C81-8C4B-0408-4B56-C79827AA053B}"/>
              </a:ext>
            </a:extLst>
          </p:cNvPr>
          <p:cNvGrpSpPr/>
          <p:nvPr/>
        </p:nvGrpSpPr>
        <p:grpSpPr>
          <a:xfrm>
            <a:off x="116666" y="3096458"/>
            <a:ext cx="5508625" cy="22225"/>
            <a:chOff x="116666" y="3096458"/>
            <a:chExt cx="5508625" cy="22225"/>
          </a:xfrm>
        </p:grpSpPr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AE9CE3E0-2F60-7362-3560-9EA4BC3E2257}"/>
                </a:ext>
              </a:extLst>
            </p:cNvPr>
            <p:cNvSpPr/>
            <p:nvPr/>
          </p:nvSpPr>
          <p:spPr>
            <a:xfrm>
              <a:off x="116666" y="3098258"/>
              <a:ext cx="5508625" cy="0"/>
            </a:xfrm>
            <a:custGeom>
              <a:avLst/>
              <a:gdLst/>
              <a:ahLst/>
              <a:cxnLst/>
              <a:rect l="l" t="t" r="r" b="b"/>
              <a:pathLst>
                <a:path w="5508625">
                  <a:moveTo>
                    <a:pt x="0" y="0"/>
                  </a:moveTo>
                  <a:lnTo>
                    <a:pt x="5508069" y="0"/>
                  </a:lnTo>
                </a:path>
              </a:pathLst>
            </a:custGeom>
            <a:ln w="3599">
              <a:solidFill>
                <a:srgbClr val="6450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2623CA2A-D0A7-9B19-9674-5A7DEDB0645A}"/>
                </a:ext>
              </a:extLst>
            </p:cNvPr>
            <p:cNvSpPr/>
            <p:nvPr/>
          </p:nvSpPr>
          <p:spPr>
            <a:xfrm>
              <a:off x="116666" y="3116258"/>
              <a:ext cx="5508625" cy="0"/>
            </a:xfrm>
            <a:custGeom>
              <a:avLst/>
              <a:gdLst/>
              <a:ahLst/>
              <a:cxnLst/>
              <a:rect l="l" t="t" r="r" b="b"/>
              <a:pathLst>
                <a:path w="5508625">
                  <a:moveTo>
                    <a:pt x="0" y="0"/>
                  </a:moveTo>
                  <a:lnTo>
                    <a:pt x="5508069" y="0"/>
                  </a:lnTo>
                </a:path>
              </a:pathLst>
            </a:custGeom>
            <a:ln w="3599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5D75EE4-C0D7-F751-1837-0120AF012A44}"/>
              </a:ext>
            </a:extLst>
          </p:cNvPr>
          <p:cNvSpPr txBox="1"/>
          <p:nvPr/>
        </p:nvSpPr>
        <p:spPr>
          <a:xfrm>
            <a:off x="5473700" y="3078408"/>
            <a:ext cx="2921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7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8" name="TextBox 7">
            <a:hlinkClick r:id="rId4"/>
            <a:extLst>
              <a:ext uri="{FF2B5EF4-FFF2-40B4-BE49-F238E27FC236}">
                <a16:creationId xmlns:a16="http://schemas.microsoft.com/office/drawing/2014/main" id="{C010BA60-EE0B-2EEA-0497-174D0D853C28}"/>
              </a:ext>
            </a:extLst>
          </p:cNvPr>
          <p:cNvSpPr txBox="1"/>
          <p:nvPr/>
        </p:nvSpPr>
        <p:spPr>
          <a:xfrm>
            <a:off x="2965796" y="2007515"/>
            <a:ext cx="2806700" cy="10618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CA" sz="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B9FBFE-FF1F-D96F-0C33-12E788C5141D}"/>
              </a:ext>
            </a:extLst>
          </p:cNvPr>
          <p:cNvSpPr txBox="1"/>
          <p:nvPr/>
        </p:nvSpPr>
        <p:spPr>
          <a:xfrm>
            <a:off x="534587" y="1615767"/>
            <a:ext cx="20983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Fig-1 Output of FPN  </a:t>
            </a:r>
            <a:r>
              <a:rPr lang="en-US" sz="800" b="1" dirty="0"/>
              <a:t>                  </a:t>
            </a:r>
            <a:endParaRPr lang="en-CA" sz="8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75961A-C86A-0B5A-C57C-1AD570706489}"/>
              </a:ext>
            </a:extLst>
          </p:cNvPr>
          <p:cNvSpPr txBox="1"/>
          <p:nvPr/>
        </p:nvSpPr>
        <p:spPr>
          <a:xfrm>
            <a:off x="3485109" y="1657420"/>
            <a:ext cx="180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Fig-3 Metrics of FPN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82F78B-D1B3-FBEA-2DB9-13985763010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379377"/>
            <a:ext cx="1928182" cy="124304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EF85B61-B6CF-E0E4-3164-0E87D1A6356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796" y="335612"/>
            <a:ext cx="1917511" cy="13552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CCD98C-59F8-1CB8-A191-63CEB88F80E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248" y="1844829"/>
            <a:ext cx="1992496" cy="10644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6AED5F-B24B-74A8-6841-6069654CCD13}"/>
              </a:ext>
            </a:extLst>
          </p:cNvPr>
          <p:cNvSpPr txBox="1"/>
          <p:nvPr/>
        </p:nvSpPr>
        <p:spPr>
          <a:xfrm>
            <a:off x="3256126" y="2913442"/>
            <a:ext cx="16311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Fig-4 Metrics of M2F2-RCNN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5BE1956-3D76-3F0C-99F5-D2168A933BB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26" y="1805976"/>
            <a:ext cx="1966040" cy="11058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DBD62B8-5513-F7D2-4D61-DED2AB4A6847}"/>
              </a:ext>
            </a:extLst>
          </p:cNvPr>
          <p:cNvSpPr txBox="1"/>
          <p:nvPr/>
        </p:nvSpPr>
        <p:spPr>
          <a:xfrm>
            <a:off x="535424" y="2933136"/>
            <a:ext cx="150714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Fig-2 Output of M2f2-RCNN</a:t>
            </a:r>
          </a:p>
        </p:txBody>
      </p:sp>
    </p:spTree>
    <p:extLst>
      <p:ext uri="{BB962C8B-B14F-4D97-AF65-F5344CB8AC3E}">
        <p14:creationId xmlns:p14="http://schemas.microsoft.com/office/powerpoint/2010/main" val="4070159282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23ED764-F753-16F6-0D59-26957D9A7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2543FCF8-D473-F326-16DF-15428D1ECCF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87279" y="153334"/>
            <a:ext cx="852721" cy="307483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9E7F1A5D-9BB4-76E8-1E13-DC6BE4D01A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2187" y="132394"/>
            <a:ext cx="478853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01295" algn="l"/>
                <a:tab pos="4775200" algn="l"/>
              </a:tabLst>
            </a:pPr>
            <a:r>
              <a:rPr lang="en-CA" sz="1400" b="1" u="db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8B0000"/>
                  </a:solidFill>
                </a:uFill>
                <a:latin typeface="Bahnschrift" panose="020B0502040204020203" pitchFamily="34" charset="0"/>
                <a:cs typeface="Arial MT"/>
              </a:rPr>
              <a:t>Results and Analysis [cont..]	</a:t>
            </a:r>
            <a:endParaRPr sz="1400" dirty="0">
              <a:latin typeface="Arial MT"/>
              <a:cs typeface="Arial MT"/>
            </a:endParaRPr>
          </a:p>
        </p:txBody>
      </p:sp>
      <p:grpSp>
        <p:nvGrpSpPr>
          <p:cNvPr id="11" name="object 11">
            <a:extLst>
              <a:ext uri="{FF2B5EF4-FFF2-40B4-BE49-F238E27FC236}">
                <a16:creationId xmlns:a16="http://schemas.microsoft.com/office/drawing/2014/main" id="{39357F04-129B-6D90-0978-8818FD9B03E0}"/>
              </a:ext>
            </a:extLst>
          </p:cNvPr>
          <p:cNvGrpSpPr/>
          <p:nvPr/>
        </p:nvGrpSpPr>
        <p:grpSpPr>
          <a:xfrm>
            <a:off x="116666" y="3096458"/>
            <a:ext cx="5508625" cy="22225"/>
            <a:chOff x="116666" y="3096458"/>
            <a:chExt cx="5508625" cy="22225"/>
          </a:xfrm>
        </p:grpSpPr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B037B9F1-1FB1-4656-92C6-2D3960832E16}"/>
                </a:ext>
              </a:extLst>
            </p:cNvPr>
            <p:cNvSpPr/>
            <p:nvPr/>
          </p:nvSpPr>
          <p:spPr>
            <a:xfrm>
              <a:off x="116666" y="3098258"/>
              <a:ext cx="5508625" cy="0"/>
            </a:xfrm>
            <a:custGeom>
              <a:avLst/>
              <a:gdLst/>
              <a:ahLst/>
              <a:cxnLst/>
              <a:rect l="l" t="t" r="r" b="b"/>
              <a:pathLst>
                <a:path w="5508625">
                  <a:moveTo>
                    <a:pt x="0" y="0"/>
                  </a:moveTo>
                  <a:lnTo>
                    <a:pt x="5508069" y="0"/>
                  </a:lnTo>
                </a:path>
              </a:pathLst>
            </a:custGeom>
            <a:ln w="3599">
              <a:solidFill>
                <a:srgbClr val="6450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2832B103-768F-0019-5A9E-25EAC6F85C38}"/>
                </a:ext>
              </a:extLst>
            </p:cNvPr>
            <p:cNvSpPr/>
            <p:nvPr/>
          </p:nvSpPr>
          <p:spPr>
            <a:xfrm>
              <a:off x="116666" y="3116258"/>
              <a:ext cx="5508625" cy="0"/>
            </a:xfrm>
            <a:custGeom>
              <a:avLst/>
              <a:gdLst/>
              <a:ahLst/>
              <a:cxnLst/>
              <a:rect l="l" t="t" r="r" b="b"/>
              <a:pathLst>
                <a:path w="5508625">
                  <a:moveTo>
                    <a:pt x="0" y="0"/>
                  </a:moveTo>
                  <a:lnTo>
                    <a:pt x="5508069" y="0"/>
                  </a:lnTo>
                </a:path>
              </a:pathLst>
            </a:custGeom>
            <a:ln w="3599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917A493-F5C5-0697-67A8-CACA7CABB31B}"/>
              </a:ext>
            </a:extLst>
          </p:cNvPr>
          <p:cNvSpPr txBox="1"/>
          <p:nvPr/>
        </p:nvSpPr>
        <p:spPr>
          <a:xfrm>
            <a:off x="5473700" y="3078408"/>
            <a:ext cx="2921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7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3E165FFF-70FE-39CE-DE27-9F0BB4D75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66" y="1334281"/>
            <a:ext cx="500616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171450" marR="0" lvl="0" indent="-1714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8015CC-A732-C0BC-ED4E-5950BB125441}"/>
              </a:ext>
            </a:extLst>
          </p:cNvPr>
          <p:cNvSpPr txBox="1"/>
          <p:nvPr/>
        </p:nvSpPr>
        <p:spPr>
          <a:xfrm>
            <a:off x="520700" y="2909641"/>
            <a:ext cx="175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Fig-6 Output of Libra RCNN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65B6D0-CB54-C760-2B38-532654AA5D75}"/>
              </a:ext>
            </a:extLst>
          </p:cNvPr>
          <p:cNvSpPr txBox="1"/>
          <p:nvPr/>
        </p:nvSpPr>
        <p:spPr>
          <a:xfrm>
            <a:off x="-317500" y="1641590"/>
            <a:ext cx="35052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Fig-5 Output of Cascade RPN</a:t>
            </a:r>
            <a:endParaRPr lang="en-CA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FA1C3B-9C13-7779-1837-07496B7DDC8C}"/>
              </a:ext>
            </a:extLst>
          </p:cNvPr>
          <p:cNvSpPr txBox="1"/>
          <p:nvPr/>
        </p:nvSpPr>
        <p:spPr>
          <a:xfrm>
            <a:off x="3109658" y="1659589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Fig-7 Metrics of Cascade RPN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D5B473-6B53-3C3D-3AA0-A31272D05F6C}"/>
              </a:ext>
            </a:extLst>
          </p:cNvPr>
          <p:cNvSpPr txBox="1"/>
          <p:nvPr/>
        </p:nvSpPr>
        <p:spPr>
          <a:xfrm>
            <a:off x="3160409" y="2920370"/>
            <a:ext cx="17503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Fig-8 Metrics of Libra RCNN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D4F741-2B69-0954-5B12-F2243C13AF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83" y="383149"/>
            <a:ext cx="2259872" cy="130499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B4193A6-ABD2-D2CB-4841-361D2A693B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006" y="388122"/>
            <a:ext cx="2019273" cy="131144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21DF0C1-FBF9-47B7-8D34-8EC7C735F28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900" y="1850724"/>
            <a:ext cx="2087112" cy="109854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4653A07-53E3-33AC-1CE6-FBB06527068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38" y="1830815"/>
            <a:ext cx="2342861" cy="113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2214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E1DA8A8-3D55-EF98-B91E-8182FDBD1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7EB1674A-ABCF-1282-9E54-9C741BF46C3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87279" y="153334"/>
            <a:ext cx="852721" cy="307483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B087CC55-C19E-07D0-2DCC-F51D32ADF3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2187" y="132394"/>
            <a:ext cx="478853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01295" algn="l"/>
                <a:tab pos="4775200" algn="l"/>
              </a:tabLst>
            </a:pPr>
            <a:r>
              <a:rPr lang="en-CA" sz="1400" b="1" u="db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8B0000"/>
                  </a:solidFill>
                </a:uFill>
                <a:latin typeface="Bahnschrift" panose="020B0502040204020203" pitchFamily="34" charset="0"/>
                <a:cs typeface="Arial MT"/>
              </a:rPr>
              <a:t>Future Scope</a:t>
            </a:r>
            <a:r>
              <a:rPr sz="1400" b="1" u="db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8B0000"/>
                  </a:solidFill>
                </a:uFill>
                <a:latin typeface="Bahnschrift" panose="020B0502040204020203" pitchFamily="34" charset="0"/>
                <a:cs typeface="Arial MT"/>
              </a:rPr>
              <a:t>	</a:t>
            </a:r>
            <a:endParaRPr sz="1400" dirty="0">
              <a:latin typeface="Arial MT"/>
              <a:cs typeface="Arial MT"/>
            </a:endParaRPr>
          </a:p>
        </p:txBody>
      </p:sp>
      <p:grpSp>
        <p:nvGrpSpPr>
          <p:cNvPr id="11" name="object 11">
            <a:extLst>
              <a:ext uri="{FF2B5EF4-FFF2-40B4-BE49-F238E27FC236}">
                <a16:creationId xmlns:a16="http://schemas.microsoft.com/office/drawing/2014/main" id="{FE525B72-398F-32BB-876D-B04528BD1922}"/>
              </a:ext>
            </a:extLst>
          </p:cNvPr>
          <p:cNvGrpSpPr/>
          <p:nvPr/>
        </p:nvGrpSpPr>
        <p:grpSpPr>
          <a:xfrm>
            <a:off x="116666" y="3096458"/>
            <a:ext cx="5508625" cy="22225"/>
            <a:chOff x="116666" y="3096458"/>
            <a:chExt cx="5508625" cy="22225"/>
          </a:xfrm>
        </p:grpSpPr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1AF54DC0-82A1-7AD6-1CA9-A21952EF5AA8}"/>
                </a:ext>
              </a:extLst>
            </p:cNvPr>
            <p:cNvSpPr/>
            <p:nvPr/>
          </p:nvSpPr>
          <p:spPr>
            <a:xfrm>
              <a:off x="116666" y="3098258"/>
              <a:ext cx="5508625" cy="0"/>
            </a:xfrm>
            <a:custGeom>
              <a:avLst/>
              <a:gdLst/>
              <a:ahLst/>
              <a:cxnLst/>
              <a:rect l="l" t="t" r="r" b="b"/>
              <a:pathLst>
                <a:path w="5508625">
                  <a:moveTo>
                    <a:pt x="0" y="0"/>
                  </a:moveTo>
                  <a:lnTo>
                    <a:pt x="5508069" y="0"/>
                  </a:lnTo>
                </a:path>
              </a:pathLst>
            </a:custGeom>
            <a:ln w="3599">
              <a:solidFill>
                <a:srgbClr val="6450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81E51F99-9EB2-DC67-4969-56E052C5B1E1}"/>
                </a:ext>
              </a:extLst>
            </p:cNvPr>
            <p:cNvSpPr/>
            <p:nvPr/>
          </p:nvSpPr>
          <p:spPr>
            <a:xfrm>
              <a:off x="116666" y="3116258"/>
              <a:ext cx="5508625" cy="0"/>
            </a:xfrm>
            <a:custGeom>
              <a:avLst/>
              <a:gdLst/>
              <a:ahLst/>
              <a:cxnLst/>
              <a:rect l="l" t="t" r="r" b="b"/>
              <a:pathLst>
                <a:path w="5508625">
                  <a:moveTo>
                    <a:pt x="0" y="0"/>
                  </a:moveTo>
                  <a:lnTo>
                    <a:pt x="5508069" y="0"/>
                  </a:lnTo>
                </a:path>
              </a:pathLst>
            </a:custGeom>
            <a:ln w="3599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026B644-251E-9210-0BBD-F157E7F7A54F}"/>
              </a:ext>
            </a:extLst>
          </p:cNvPr>
          <p:cNvSpPr txBox="1"/>
          <p:nvPr/>
        </p:nvSpPr>
        <p:spPr>
          <a:xfrm>
            <a:off x="5473700" y="3078408"/>
            <a:ext cx="2921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7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31AD0B1-E630-922D-19B8-32BA870A2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" y="668317"/>
            <a:ext cx="5029200" cy="190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can be extended by integrating deep learning-based object tracking models along with the current detection frameworks like Libra R-CNN and Cascade RPN. Tracking models such as STC-MOT or Deep SORT can help maintain the identity of small objects across multiple frames, especially in UAV videos where motion is fast and objects often get occluded.</a:t>
            </a:r>
          </a:p>
          <a:p>
            <a:pPr algn="just"/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future direction is to optimize the system for real-time performance and reduce false positives to improve accuracy in dynamic environments. The approach can also be expanded to work with multi-camera setups or 3D tracking, enhancing the reliability of detection and tracking in complex, real-world scenarios like traffic monitoring, aerial surveillance, or public safety systems.</a:t>
            </a:r>
          </a:p>
        </p:txBody>
      </p:sp>
    </p:spTree>
    <p:extLst>
      <p:ext uri="{BB962C8B-B14F-4D97-AF65-F5344CB8AC3E}">
        <p14:creationId xmlns:p14="http://schemas.microsoft.com/office/powerpoint/2010/main" val="743396349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1A19344-9D2E-FE3F-C430-726842172A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318768B1-14BA-E8C8-AF6F-F716FCA488B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87279" y="153334"/>
            <a:ext cx="852721" cy="307483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C7151606-F1B6-6C8C-C800-86D22B6191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2187" y="132394"/>
            <a:ext cx="478853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01295" algn="l"/>
                <a:tab pos="4775200" algn="l"/>
              </a:tabLst>
            </a:pPr>
            <a:r>
              <a:rPr lang="en-CA" sz="1400" b="1" u="db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8B0000"/>
                  </a:solidFill>
                </a:uFill>
                <a:latin typeface="Bahnschrift" panose="020B0502040204020203" pitchFamily="34" charset="0"/>
                <a:cs typeface="Arial MT"/>
              </a:rPr>
              <a:t>References</a:t>
            </a:r>
            <a:r>
              <a:rPr lang="en-IN" sz="1400" b="1" u="db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8B0000"/>
                  </a:solidFill>
                </a:uFill>
                <a:latin typeface="Bahnschrift" panose="020B0502040204020203" pitchFamily="34" charset="0"/>
                <a:cs typeface="Arial MT"/>
              </a:rPr>
              <a:t>	</a:t>
            </a:r>
            <a:endParaRPr sz="1400" dirty="0">
              <a:latin typeface="Arial MT"/>
              <a:cs typeface="Arial MT"/>
            </a:endParaRPr>
          </a:p>
        </p:txBody>
      </p:sp>
      <p:grpSp>
        <p:nvGrpSpPr>
          <p:cNvPr id="11" name="object 11">
            <a:extLst>
              <a:ext uri="{FF2B5EF4-FFF2-40B4-BE49-F238E27FC236}">
                <a16:creationId xmlns:a16="http://schemas.microsoft.com/office/drawing/2014/main" id="{EC32BB14-4B00-1546-1637-F3F2CFEFF76F}"/>
              </a:ext>
            </a:extLst>
          </p:cNvPr>
          <p:cNvGrpSpPr/>
          <p:nvPr/>
        </p:nvGrpSpPr>
        <p:grpSpPr>
          <a:xfrm>
            <a:off x="116666" y="3096458"/>
            <a:ext cx="5508625" cy="22225"/>
            <a:chOff x="116666" y="3096458"/>
            <a:chExt cx="5508625" cy="22225"/>
          </a:xfrm>
        </p:grpSpPr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90164E9A-FD6C-B33D-7629-9F6717CD94B8}"/>
                </a:ext>
              </a:extLst>
            </p:cNvPr>
            <p:cNvSpPr/>
            <p:nvPr/>
          </p:nvSpPr>
          <p:spPr>
            <a:xfrm>
              <a:off x="116666" y="3098258"/>
              <a:ext cx="5508625" cy="0"/>
            </a:xfrm>
            <a:custGeom>
              <a:avLst/>
              <a:gdLst/>
              <a:ahLst/>
              <a:cxnLst/>
              <a:rect l="l" t="t" r="r" b="b"/>
              <a:pathLst>
                <a:path w="5508625">
                  <a:moveTo>
                    <a:pt x="0" y="0"/>
                  </a:moveTo>
                  <a:lnTo>
                    <a:pt x="5508069" y="0"/>
                  </a:lnTo>
                </a:path>
              </a:pathLst>
            </a:custGeom>
            <a:ln w="3599">
              <a:solidFill>
                <a:srgbClr val="6450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9DEEF759-D315-4FAE-3B1B-5BC7392A1152}"/>
                </a:ext>
              </a:extLst>
            </p:cNvPr>
            <p:cNvSpPr/>
            <p:nvPr/>
          </p:nvSpPr>
          <p:spPr>
            <a:xfrm>
              <a:off x="116666" y="3116258"/>
              <a:ext cx="5508625" cy="0"/>
            </a:xfrm>
            <a:custGeom>
              <a:avLst/>
              <a:gdLst/>
              <a:ahLst/>
              <a:cxnLst/>
              <a:rect l="l" t="t" r="r" b="b"/>
              <a:pathLst>
                <a:path w="5508625">
                  <a:moveTo>
                    <a:pt x="0" y="0"/>
                  </a:moveTo>
                  <a:lnTo>
                    <a:pt x="5508069" y="0"/>
                  </a:lnTo>
                </a:path>
              </a:pathLst>
            </a:custGeom>
            <a:ln w="3599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TextBox 7">
            <a:hlinkClick r:id="rId4"/>
            <a:extLst>
              <a:ext uri="{FF2B5EF4-FFF2-40B4-BE49-F238E27FC236}">
                <a16:creationId xmlns:a16="http://schemas.microsoft.com/office/drawing/2014/main" id="{E1895ADD-1B36-5F9D-C85D-5DD362409E28}"/>
              </a:ext>
            </a:extLst>
          </p:cNvPr>
          <p:cNvSpPr txBox="1"/>
          <p:nvPr/>
        </p:nvSpPr>
        <p:spPr>
          <a:xfrm>
            <a:off x="219497" y="513828"/>
            <a:ext cx="5074957" cy="24432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 et al. (2017) introduced </a:t>
            </a:r>
            <a:r>
              <a:rPr lang="en-US" sz="10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Pyramid Networks (FPN)</a:t>
            </a:r>
            <a:r>
              <a:rPr lang="en-US" sz="1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improve small object detection using a top-down feature pyramid, enhancing multiscale </a:t>
            </a:r>
            <a:r>
              <a:rPr lang="en-CA" sz="1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representation.</a:t>
            </a:r>
          </a:p>
          <a:p>
            <a:pPr marL="228600" indent="-228600" algn="l">
              <a:buFont typeface="+mj-lt"/>
              <a:buAutoNum type="arabicPeriod"/>
            </a:pPr>
            <a:endParaRPr lang="en-CA" sz="10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en-US" sz="1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Yin et al. (2022) proposed </a:t>
            </a:r>
            <a:r>
              <a:rPr lang="en-US" sz="10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M2F2-RCNN</a:t>
            </a:r>
            <a:r>
              <a:rPr lang="en-US" sz="1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combines deep and shallow feature fusion with </a:t>
            </a:r>
            <a:r>
              <a:rPr lang="en-US" sz="10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CBAM</a:t>
            </a:r>
            <a:r>
              <a:rPr lang="en-US" sz="1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attention to improve small object detection but requires high computational power.</a:t>
            </a:r>
          </a:p>
          <a:p>
            <a:pPr marL="228600" indent="-228600" algn="l">
              <a:buFont typeface="+mj-lt"/>
              <a:buAutoNum type="arabicPeriod"/>
            </a:pPr>
            <a:endParaRPr lang="en-US" sz="10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en-CA" sz="1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Cai, Z., &amp; Vasconcelos, N. (2018). </a:t>
            </a:r>
            <a:r>
              <a:rPr lang="en-CA" sz="10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Cascade RCNN</a:t>
            </a:r>
            <a:r>
              <a:rPr lang="en-CA" sz="1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Delving into high quality object detection. CVPR. Cascade R-CNN improves detection by using a multi-stage refinement process to enhance predictions, especially for small or densely packed </a:t>
            </a:r>
            <a:r>
              <a:rPr lang="en-CA" sz="1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objects.</a:t>
            </a:r>
          </a:p>
          <a:p>
            <a:pPr marL="228600" indent="-228600" algn="l">
              <a:buFont typeface="+mj-lt"/>
              <a:buAutoNum type="arabicPeriod"/>
            </a:pPr>
            <a:endParaRPr lang="en-CA" sz="10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pt-BR" sz="1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Qi, X., Wang, P., &amp; Gao, H. (2019). </a:t>
            </a:r>
            <a:r>
              <a:rPr lang="pt-BR" sz="10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 R-CNN</a:t>
            </a:r>
            <a:r>
              <a:rPr lang="pt-BR" sz="1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Towards balanced learning for object detection. ICCV. Libra R-CNN balances feature learning and introduces balanced feature pyramids to improve </a:t>
            </a:r>
            <a:r>
              <a:rPr lang="en-CA" sz="1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object detection.</a:t>
            </a:r>
            <a:br>
              <a:rPr lang="en-CA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CA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l">
              <a:buFont typeface="+mj-lt"/>
              <a:buAutoNum type="arabicPeriod"/>
            </a:pPr>
            <a:endParaRPr lang="en-CA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l">
              <a:buFont typeface="+mj-lt"/>
              <a:buAutoNum type="arabicPeriod"/>
            </a:pPr>
            <a:endParaRPr lang="en-CA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l">
              <a:buFont typeface="+mj-lt"/>
              <a:buAutoNum type="arabicPeriod"/>
            </a:pPr>
            <a:endParaRPr lang="en-CA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l">
              <a:buFont typeface="+mj-lt"/>
              <a:buAutoNum type="arabicPeriod"/>
            </a:pPr>
            <a:endParaRPr lang="en-CA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l">
              <a:buFont typeface="+mj-lt"/>
              <a:buAutoNum type="arabicPeriod"/>
            </a:pPr>
            <a:endParaRPr lang="en-CA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CA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075718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2991</TotalTime>
  <Words>870</Words>
  <Application>Microsoft Office PowerPoint</Application>
  <PresentationFormat>Custom</PresentationFormat>
  <Paragraphs>86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MT</vt:lpstr>
      <vt:lpstr>Bahnschrift</vt:lpstr>
      <vt:lpstr>Calibri</vt:lpstr>
      <vt:lpstr>Tahoma</vt:lpstr>
      <vt:lpstr>Times New Roman</vt:lpstr>
      <vt:lpstr>Wingdings</vt:lpstr>
      <vt:lpstr>Office Theme</vt:lpstr>
      <vt:lpstr>Evaluating the Performance of Faster-RCNN and its Variants for Small Object Detection</vt:lpstr>
      <vt:lpstr>Problem Statement </vt:lpstr>
      <vt:lpstr>Instructor’s Feedback </vt:lpstr>
      <vt:lpstr>Approach </vt:lpstr>
      <vt:lpstr>Approach [cont..] </vt:lpstr>
      <vt:lpstr>Results and Analysis  </vt:lpstr>
      <vt:lpstr>Results and Analysis [cont..] </vt:lpstr>
      <vt:lpstr>Future Scope 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work</dc:title>
  <dc:creator>Your name0.3cmSchool of Engineering and Applied Science, Ahmedabad University0.15cmEmail: email.id@ahduni.edu.in</dc:creator>
  <cp:lastModifiedBy>User</cp:lastModifiedBy>
  <cp:revision>53</cp:revision>
  <dcterms:created xsi:type="dcterms:W3CDTF">2025-02-07T04:30:56Z</dcterms:created>
  <dcterms:modified xsi:type="dcterms:W3CDTF">2025-04-17T05:46:20Z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2025-01-09T00:00:00Z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2025-02-07T00:00:00Z</vt:filetime>
  </property>
  <property fmtid="{D5CDD505-2E9C-101B-9397-08002B2CF9AE}" pid="5" name="PTEX.Fullbanner">
    <vt:lpwstr>This is MiKTeX-pdfTeX 4.18.0 (1.40.25)</vt:lpwstr>
  </property>
  <property fmtid="{D5CDD505-2E9C-101B-9397-08002B2CF9AE}" pid="6" name="Producer">
    <vt:lpwstr>MiKTeX pdfTeX-1.40.25</vt:lpwstr>
  </property>
</Properties>
</file>