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TSans-bold.fntdata"/><Relationship Id="rId10" Type="http://schemas.openxmlformats.org/officeDocument/2006/relationships/slide" Target="slides/slide6.xml"/><Relationship Id="rId21" Type="http://schemas.openxmlformats.org/officeDocument/2006/relationships/font" Target="fonts/PTSans-regular.fntdata"/><Relationship Id="rId13" Type="http://schemas.openxmlformats.org/officeDocument/2006/relationships/slide" Target="slides/slide9.xml"/><Relationship Id="rId24" Type="http://schemas.openxmlformats.org/officeDocument/2006/relationships/font" Target="fonts/PTSans-boldItalic.fntdata"/><Relationship Id="rId12" Type="http://schemas.openxmlformats.org/officeDocument/2006/relationships/slide" Target="slides/slide8.xml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acd75e6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5acd75e6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acd75e6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5acd75e6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ceaaf46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5ceaaf46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ceaaf465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5ceaaf465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ceaaf465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5ceaaf465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acd75e6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5acd75e6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ceaaf46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5ceaaf46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5acd75e6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5acd75e6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acd75e6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d5acd75e6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acd75e6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d5acd75e6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acd75e60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d5acd75e60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acd75e6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d5acd75e6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acd75e6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5acd75e6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acd75e6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d5acd75e6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1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666754" y="1750088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62893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289366" y="2292510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3457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45766" y="2292510"/>
            <a:ext cx="575263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ichiganTech_Horizontal_TwoColor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64845" y="6280062"/>
            <a:ext cx="2274952" cy="460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838200" y="6176963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1524000" y="1122375"/>
            <a:ext cx="91440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</a:pPr>
            <a:r>
              <a:rPr lang="en-US"/>
              <a:t>Stock Catcher - CS5841 </a:t>
            </a:r>
            <a:endParaRPr b="1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/>
              <a:t>By-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/>
              <a:t>Ali Moazzam			Parth Mishra			Aaron Filip</a:t>
            </a:r>
            <a:endParaRPr/>
          </a:p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616368" y="620142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</a:t>
            </a: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rgbClr val="7F7F7F"/>
                </a:solidFill>
              </a:rPr>
              <a:t>28</a:t>
            </a:r>
            <a:r>
              <a:rPr lang="en-US" sz="1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-US">
                <a:solidFill>
                  <a:srgbClr val="7F7F7F"/>
                </a:solidFill>
              </a:rPr>
              <a:t>2021</a:t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Overview Architecture 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875825" y="17501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Data Preprocessing for each model.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Generate predictions .csv file from LSTM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Generate predictions .csv file from ARIMA.</a:t>
            </a:r>
            <a:endParaRPr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Char char="•"/>
            </a:pPr>
            <a:r>
              <a:rPr lang="en-US" sz="2800"/>
              <a:t>Combine the .csv’s and perform risk and profitability analysis.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Output recommendations based on high, medium and low risk.</a:t>
            </a:r>
            <a:endParaRPr/>
          </a:p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Experimental Results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75825" y="17501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LSTM and ARIMA model prediction </a:t>
            </a:r>
            <a:r>
              <a:rPr lang="en-US" sz="2800"/>
              <a:t>demonstration</a:t>
            </a:r>
            <a:r>
              <a:rPr lang="en-US" sz="2800"/>
              <a:t> over “Google stock”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This is extended to all other stocks.</a:t>
            </a:r>
            <a:endParaRPr sz="2800"/>
          </a:p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600" y="2890231"/>
            <a:ext cx="4493651" cy="311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37" y="3766538"/>
            <a:ext cx="5884112" cy="223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Results Low Risk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725" y="2181698"/>
            <a:ext cx="8062551" cy="27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Results Medium Risk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956" y="3779125"/>
            <a:ext cx="7064818" cy="23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084" y="1396072"/>
            <a:ext cx="7021826" cy="2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Results High Risk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512" y="3772850"/>
            <a:ext cx="6978926" cy="22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475" y="1342676"/>
            <a:ext cx="7038987" cy="2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Conclusion and Future Work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More complex market data, statistics and attempt to measure predictability with external events taken into account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Realtime, connect it up to a live data source from an exchange</a:t>
            </a:r>
            <a:endParaRPr/>
          </a:p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1524000" y="665175"/>
            <a:ext cx="91440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</a:pPr>
            <a:r>
              <a:rPr lang="en-US"/>
              <a:t>Stock Catcher - CS5841 </a:t>
            </a:r>
            <a:endParaRPr b="1" i="0" sz="6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1524000" y="4821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/>
              <a:t>By-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/>
              <a:t>Ali Moazzam			Parth Mishra			Aaron Filip</a:t>
            </a:r>
            <a:endParaRPr/>
          </a:p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524000" y="2459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4000"/>
              <a:t>Thank you!</a:t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rPr lang="en-US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Background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875825" y="1750100"/>
            <a:ext cx="102243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Data collection increasing Exponentially.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Markets are hard to predict and there has been a lot of research in this space.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Efficient market hypothesis states that stock price includes every information.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We try to recommend stocks based on the profit and risk associated with them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We do this by using different machine learning models like: ARIMA, LSTM, K-Means</a:t>
            </a:r>
            <a:endParaRPr/>
          </a:p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616368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Motivation</a:t>
            </a:r>
            <a:endParaRPr sz="4000"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875825" y="1676563"/>
            <a:ext cx="59481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Financial Companies investing billions into modelling and technology</a:t>
            </a:r>
            <a:endParaRPr sz="2100"/>
          </a:p>
          <a:p>
            <a:pPr indent="-3238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Hard to model, like predicting the future with the high volatility</a:t>
            </a:r>
            <a:endParaRPr sz="2100"/>
          </a:p>
          <a:p>
            <a:pPr indent="-3238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Combines the Stock Market + Machine Learning Concepts</a:t>
            </a:r>
            <a:endParaRPr sz="2100"/>
          </a:p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25" y="1676562"/>
            <a:ext cx="5236500" cy="381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875816" y="4606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Existing Solutions </a:t>
            </a:r>
            <a:endParaRPr sz="4000"/>
          </a:p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875825" y="14453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Fundamental Analysis:</a:t>
            </a:r>
            <a:endParaRPr sz="28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Based on  the  financial  statements  of  the  company</a:t>
            </a:r>
            <a:endParaRPr sz="23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Calculate and compare different ratios and compare with peers</a:t>
            </a:r>
            <a:endParaRPr sz="23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Technical Analysis:</a:t>
            </a:r>
            <a:endParaRPr sz="28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Look  at  different  graphs  to  analyze  trends  and  patterns and  make  different  indicators  that  facilitate  in  predicting  the future price of a security.</a:t>
            </a:r>
            <a:endParaRPr sz="23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A more novel approach:   iRDPG(imitative  recurrent  policy  gradient):</a:t>
            </a:r>
            <a:endParaRPr sz="28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Defines  the  stock  market  as  a  partially observable  MDP  and  uses  the  iRDPG  model  to  solve  this partially observable MDP.</a:t>
            </a:r>
            <a:endParaRPr sz="2300"/>
          </a:p>
          <a:p>
            <a:pPr indent="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Problem Review</a:t>
            </a:r>
            <a:endParaRPr sz="4000"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875825" y="17501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Recommend stocks based in risk and profit appetite of the user. Problem?</a:t>
            </a:r>
            <a:endParaRPr sz="23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Stock data is extremely volatile, non-seasonal and random but it is still a time series.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We can use time series prediction models to mine information from this data.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We will be using two different approaches to reinforce decision making: </a:t>
            </a:r>
            <a:r>
              <a:rPr b="1" lang="en-US" sz="2800"/>
              <a:t>ARIMA</a:t>
            </a:r>
            <a:r>
              <a:rPr lang="en-US" sz="2800"/>
              <a:t> and </a:t>
            </a:r>
            <a:r>
              <a:rPr b="1" lang="en-US" sz="2800"/>
              <a:t>LSTM</a:t>
            </a:r>
            <a:endParaRPr b="1"/>
          </a:p>
          <a:p>
            <a:pPr indent="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LSTM (Long-Short Term Memory)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875825" y="1738250"/>
            <a:ext cx="64839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Extension</a:t>
            </a:r>
            <a:r>
              <a:rPr lang="en-US" sz="2800"/>
              <a:t> of RNNs.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Mitigate the exploding/vanishing gradient problem.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Does this by passing through different gates:</a:t>
            </a:r>
            <a:endParaRPr sz="28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Input Gate </a:t>
            </a:r>
            <a:endParaRPr sz="28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Forget Gate</a:t>
            </a:r>
            <a:endParaRPr sz="2800"/>
          </a:p>
          <a:p>
            <a:pPr indent="-2540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Output Gate</a:t>
            </a:r>
            <a:endParaRPr sz="2800"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11711" r="5983" t="0"/>
          <a:stretch/>
        </p:blipFill>
        <p:spPr>
          <a:xfrm>
            <a:off x="8066125" y="1738250"/>
            <a:ext cx="2819025" cy="29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7359575" y="4695625"/>
            <a:ext cx="3740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Example of an LSTM cell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ARIMA Model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875825" y="17501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ARIMA: Mixture of:</a:t>
            </a:r>
            <a:endParaRPr sz="28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Autoregressive</a:t>
            </a:r>
            <a:endParaRPr sz="23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Integral</a:t>
            </a:r>
            <a:endParaRPr sz="2300"/>
          </a:p>
          <a:p>
            <a:pPr indent="-2222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Moving Average</a:t>
            </a:r>
            <a:endParaRPr sz="2300"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 sz="2800"/>
              <a:t>Best approach for sequential data sets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  <a:p>
            <a:pPr indent="-3683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"/>
              <a:buChar char="•"/>
            </a:pPr>
            <a:r>
              <a:rPr lang="en-US" sz="2800"/>
              <a:t>Low computational time </a:t>
            </a:r>
            <a:r>
              <a:rPr lang="en-US" sz="2800"/>
              <a:t>compared</a:t>
            </a:r>
            <a:r>
              <a:rPr lang="en-US" sz="2800"/>
              <a:t> to other conventional models</a:t>
            </a:r>
            <a:endParaRPr sz="2800"/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Risk and Profitability 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875825" y="1750100"/>
            <a:ext cx="10224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3 Categories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High Risk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Medium Risk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Low Risk</a:t>
            </a:r>
            <a:endParaRPr sz="2500"/>
          </a:p>
          <a:p>
            <a:pPr indent="-3238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Risk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Variance between LSTM and ARIMA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Trend Correlation between Model Output</a:t>
            </a:r>
            <a:endParaRPr sz="2500"/>
          </a:p>
          <a:p>
            <a:pPr indent="-3238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Profitability</a:t>
            </a:r>
            <a:endParaRPr sz="2500"/>
          </a:p>
          <a:p>
            <a:pPr indent="-23495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500"/>
              <a:buFont typeface="Arial"/>
              <a:buChar char="•"/>
            </a:pPr>
            <a:r>
              <a:rPr lang="en-US" sz="2500"/>
              <a:t>Average of models with a generated percent to normalize against other stocks for comparison</a:t>
            </a:r>
            <a:r>
              <a:rPr b="0" i="0" lang="en-US" sz="25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2100"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lang="en-US" sz="4000"/>
              <a:t>Dataset Description</a:t>
            </a:r>
            <a:endParaRPr b="1" i="0" sz="4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875825" y="1750100"/>
            <a:ext cx="102243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/>
              <a:t>S&amp;P 500 stock data has  been  used  for  the  purpose  of this project.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/>
              <a:t>Dataset sourced from kaggle, includes open, high, low, close and volumes of over five </a:t>
            </a:r>
            <a:r>
              <a:rPr lang="en-US"/>
              <a:t>hundred</a:t>
            </a:r>
            <a:r>
              <a:rPr lang="en-US"/>
              <a:t> stocks from the S&amp;P 500.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/>
              <a:t>Data set  has  the  information  of  each  stock  for  five years,  from  2013  till  2018.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/>
              <a:t>Conducting analysis for 500 stocks is computationally expensive.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FFC000"/>
              </a:buClr>
              <a:buSzPts val="2800"/>
              <a:buFont typeface="Arial"/>
              <a:buChar char="•"/>
            </a:pPr>
            <a:r>
              <a:rPr lang="en-US"/>
              <a:t>We conduct analysis on the first 25 stocks of the dataset but the results can easily be recreated for a larger dataset.</a:t>
            </a:r>
            <a:endParaRPr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4616368" y="624437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4/28/2021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