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Poppins Bold" charset="1" panose="00000800000000000000"/>
      <p:regular r:id="rId16"/>
    </p:embeddedFont>
    <p:embeddedFont>
      <p:font typeface="Poppins" charset="1" panose="00000500000000000000"/>
      <p:regular r:id="rId17"/>
    </p:embeddedFont>
    <p:embeddedFont>
      <p:font typeface="Canva Sans Bold" charset="1" panose="020B0803030501040103"/>
      <p:regular r:id="rId18"/>
    </p:embeddedFont>
    <p:embeddedFont>
      <p:font typeface="Canva Sans" charset="1" panose="020B05030305010401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5.jpeg" Type="http://schemas.openxmlformats.org/officeDocument/2006/relationships/image"/><Relationship Id="rId4" Target="../media/image6.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6931823" cy="10287000"/>
            <a:chOff x="0" y="0"/>
            <a:chExt cx="812800" cy="1206216"/>
          </a:xfrm>
        </p:grpSpPr>
        <p:sp>
          <p:nvSpPr>
            <p:cNvPr name="Freeform 3" id="3"/>
            <p:cNvSpPr/>
            <p:nvPr/>
          </p:nvSpPr>
          <p:spPr>
            <a:xfrm flipH="false" flipV="false" rot="0">
              <a:off x="0" y="0"/>
              <a:ext cx="812800" cy="1206216"/>
            </a:xfrm>
            <a:custGeom>
              <a:avLst/>
              <a:gdLst/>
              <a:ahLst/>
              <a:cxnLst/>
              <a:rect r="r" b="b" t="t" l="l"/>
              <a:pathLst>
                <a:path h="1206216" w="812800">
                  <a:moveTo>
                    <a:pt x="0" y="0"/>
                  </a:moveTo>
                  <a:lnTo>
                    <a:pt x="812800" y="0"/>
                  </a:lnTo>
                  <a:lnTo>
                    <a:pt x="812800" y="1206216"/>
                  </a:lnTo>
                  <a:lnTo>
                    <a:pt x="0" y="1206216"/>
                  </a:lnTo>
                  <a:close/>
                </a:path>
              </a:pathLst>
            </a:custGeom>
            <a:blipFill>
              <a:blip r:embed="rId2"/>
              <a:stretch>
                <a:fillRect l="-98653" t="0" r="-104983" b="0"/>
              </a:stretch>
            </a:blipFill>
          </p:spPr>
        </p:sp>
      </p:grpSp>
      <p:sp>
        <p:nvSpPr>
          <p:cNvPr name="TextBox 4" id="4"/>
          <p:cNvSpPr txBox="true"/>
          <p:nvPr/>
        </p:nvSpPr>
        <p:spPr>
          <a:xfrm rot="0">
            <a:off x="8565922" y="1259613"/>
            <a:ext cx="8693378" cy="2943225"/>
          </a:xfrm>
          <a:prstGeom prst="rect">
            <a:avLst/>
          </a:prstGeom>
        </p:spPr>
        <p:txBody>
          <a:bodyPr anchor="t" rtlCol="false" tIns="0" lIns="0" bIns="0" rIns="0">
            <a:spAutoFit/>
          </a:bodyPr>
          <a:lstStyle/>
          <a:p>
            <a:pPr algn="ctr">
              <a:lnSpc>
                <a:spcPts val="5759"/>
              </a:lnSpc>
            </a:pPr>
            <a:r>
              <a:rPr lang="en-US" b="true" sz="4800">
                <a:solidFill>
                  <a:srgbClr val="000000"/>
                </a:solidFill>
                <a:latin typeface="Poppins Bold"/>
                <a:ea typeface="Poppins Bold"/>
                <a:cs typeface="Poppins Bold"/>
                <a:sym typeface="Poppins Bold"/>
              </a:rPr>
              <a:t>Player Performance Prediction Using Python: Integrating Probability &amp; Machine Learning</a:t>
            </a:r>
          </a:p>
        </p:txBody>
      </p:sp>
      <p:sp>
        <p:nvSpPr>
          <p:cNvPr name="TextBox 5" id="5"/>
          <p:cNvSpPr txBox="true"/>
          <p:nvPr/>
        </p:nvSpPr>
        <p:spPr>
          <a:xfrm rot="0">
            <a:off x="8565922" y="4760822"/>
            <a:ext cx="8693378" cy="4218940"/>
          </a:xfrm>
          <a:prstGeom prst="rect">
            <a:avLst/>
          </a:prstGeom>
        </p:spPr>
        <p:txBody>
          <a:bodyPr anchor="t" rtlCol="false" tIns="0" lIns="0" bIns="0" rIns="0">
            <a:spAutoFit/>
          </a:bodyPr>
          <a:lstStyle/>
          <a:p>
            <a:pPr algn="ctr" marL="0" indent="0" lvl="0">
              <a:lnSpc>
                <a:spcPts val="4759"/>
              </a:lnSpc>
            </a:pPr>
            <a:r>
              <a:rPr lang="en-US" sz="3399">
                <a:solidFill>
                  <a:srgbClr val="000000"/>
                </a:solidFill>
                <a:latin typeface="Poppins"/>
                <a:ea typeface="Poppins"/>
                <a:cs typeface="Poppins"/>
                <a:sym typeface="Poppins"/>
              </a:rPr>
              <a:t>Arnav Verma (23BDS0123)</a:t>
            </a:r>
          </a:p>
          <a:p>
            <a:pPr algn="ctr" marL="0" indent="0" lvl="0">
              <a:lnSpc>
                <a:spcPts val="4759"/>
              </a:lnSpc>
            </a:pPr>
            <a:r>
              <a:rPr lang="en-US" sz="3399">
                <a:solidFill>
                  <a:srgbClr val="000000"/>
                </a:solidFill>
                <a:latin typeface="Poppins"/>
                <a:ea typeface="Poppins"/>
                <a:cs typeface="Poppins"/>
                <a:sym typeface="Poppins"/>
              </a:rPr>
              <a:t>Parth Mital (23BCE0842)</a:t>
            </a:r>
          </a:p>
          <a:p>
            <a:pPr algn="ctr" marL="0" indent="0" lvl="0">
              <a:lnSpc>
                <a:spcPts val="4759"/>
              </a:lnSpc>
            </a:pPr>
            <a:r>
              <a:rPr lang="en-US" sz="3399">
                <a:solidFill>
                  <a:srgbClr val="000000"/>
                </a:solidFill>
                <a:latin typeface="Poppins"/>
                <a:ea typeface="Poppins"/>
                <a:cs typeface="Poppins"/>
                <a:sym typeface="Poppins"/>
              </a:rPr>
              <a:t>Ved Lawand (23BDS0141)</a:t>
            </a:r>
          </a:p>
          <a:p>
            <a:pPr algn="ctr" marL="0" indent="0" lvl="0">
              <a:lnSpc>
                <a:spcPts val="4759"/>
              </a:lnSpc>
            </a:pPr>
            <a:r>
              <a:rPr lang="en-US" sz="3399">
                <a:solidFill>
                  <a:srgbClr val="000000"/>
                </a:solidFill>
                <a:latin typeface="Poppins"/>
                <a:ea typeface="Poppins"/>
                <a:cs typeface="Poppins"/>
                <a:sym typeface="Poppins"/>
              </a:rPr>
              <a:t>Anshul Naphade (23BCE0061)</a:t>
            </a:r>
          </a:p>
          <a:p>
            <a:pPr algn="ctr" marL="0" indent="0" lvl="0">
              <a:lnSpc>
                <a:spcPts val="4759"/>
              </a:lnSpc>
            </a:pPr>
          </a:p>
          <a:p>
            <a:pPr algn="ctr" marL="0" indent="0" lvl="0">
              <a:lnSpc>
                <a:spcPts val="4759"/>
              </a:lnSpc>
            </a:pPr>
            <a:r>
              <a:rPr lang="en-US" b="true" sz="3399">
                <a:solidFill>
                  <a:srgbClr val="000000"/>
                </a:solidFill>
                <a:latin typeface="Poppins Bold"/>
                <a:ea typeface="Poppins Bold"/>
                <a:cs typeface="Poppins Bold"/>
                <a:sym typeface="Poppins Bold"/>
              </a:rPr>
              <a:t>Faculty:</a:t>
            </a:r>
            <a:r>
              <a:rPr lang="en-US" sz="3399">
                <a:solidFill>
                  <a:srgbClr val="000000"/>
                </a:solidFill>
                <a:latin typeface="Poppins"/>
                <a:ea typeface="Poppins"/>
                <a:cs typeface="Poppins"/>
                <a:sym typeface="Poppins"/>
              </a:rPr>
              <a:t> Dr. Manimaran A.</a:t>
            </a:r>
          </a:p>
          <a:p>
            <a:pPr algn="ctr" marL="0" indent="0" lvl="0">
              <a:lnSpc>
                <a:spcPts val="4759"/>
              </a:lnSpc>
            </a:pPr>
            <a:r>
              <a:rPr lang="en-US" sz="3399">
                <a:solidFill>
                  <a:srgbClr val="000000"/>
                </a:solidFill>
                <a:latin typeface="Poppins"/>
                <a:ea typeface="Poppins"/>
                <a:cs typeface="Poppins"/>
                <a:sym typeface="Poppins"/>
              </a:rPr>
              <a:t>Vellore Institute of Technology, Vellore</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60404" y="2994660"/>
            <a:ext cx="16167193" cy="6263640"/>
          </a:xfrm>
          <a:prstGeom prst="rect">
            <a:avLst/>
          </a:prstGeom>
        </p:spPr>
        <p:txBody>
          <a:bodyPr anchor="t" rtlCol="false" tIns="0" lIns="0" bIns="0" rIns="0">
            <a:spAutoFit/>
          </a:bodyPr>
          <a:lstStyle/>
          <a:p>
            <a:pPr algn="just" marL="518157" indent="-259078" lvl="1">
              <a:lnSpc>
                <a:spcPts val="3359"/>
              </a:lnSpc>
              <a:buAutoNum type="arabicPeriod" startAt="1"/>
            </a:pPr>
            <a:r>
              <a:rPr lang="en-US" sz="2399">
                <a:solidFill>
                  <a:srgbClr val="000000"/>
                </a:solidFill>
                <a:latin typeface="Canva Sans"/>
                <a:ea typeface="Canva Sans"/>
                <a:cs typeface="Canva Sans"/>
                <a:sym typeface="Canva Sans"/>
              </a:rPr>
              <a:t>Smith, J., et al. "Machine Learning in Sports Analytics: A Comprehensive Review." Journal of Sports Science and Technology, vol. 15, no. 3, pp. 45–60, 2020.</a:t>
            </a:r>
          </a:p>
          <a:p>
            <a:pPr algn="just" marL="518157" indent="-259078" lvl="1">
              <a:lnSpc>
                <a:spcPts val="3359"/>
              </a:lnSpc>
              <a:buAutoNum type="arabicPeriod" startAt="1"/>
            </a:pPr>
            <a:r>
              <a:rPr lang="en-US" sz="2399">
                <a:solidFill>
                  <a:srgbClr val="000000"/>
                </a:solidFill>
                <a:latin typeface="Canva Sans"/>
                <a:ea typeface="Canva Sans"/>
                <a:cs typeface="Canva Sans"/>
                <a:sym typeface="Canva Sans"/>
              </a:rPr>
              <a:t>Jones, A., et al. "Bayesian Methods for Player Performance Prediction in Team Sports." International Journal of Data Science and Analytics, vol. 8, no. 2, pp. 123–135, 2019.</a:t>
            </a:r>
          </a:p>
          <a:p>
            <a:pPr algn="just" marL="518157" indent="-259078" lvl="1">
              <a:lnSpc>
                <a:spcPts val="3359"/>
              </a:lnSpc>
              <a:buAutoNum type="arabicPeriod" startAt="1"/>
            </a:pPr>
            <a:r>
              <a:rPr lang="en-US" sz="2399">
                <a:solidFill>
                  <a:srgbClr val="000000"/>
                </a:solidFill>
                <a:latin typeface="Canva Sans"/>
                <a:ea typeface="Canva Sans"/>
                <a:cs typeface="Canva Sans"/>
                <a:sym typeface="Canva Sans"/>
              </a:rPr>
              <a:t>Kaggle. "NBA Player Stats Dataset." [Online]. Available: https://www.kaggle.com/datasets/drgilermo/nba-players-stats</a:t>
            </a:r>
          </a:p>
          <a:p>
            <a:pPr algn="just" marL="518157" indent="-259078" lvl="1">
              <a:lnSpc>
                <a:spcPts val="3359"/>
              </a:lnSpc>
              <a:buAutoNum type="arabicPeriod" startAt="1"/>
            </a:pPr>
            <a:r>
              <a:rPr lang="en-US" sz="2399">
                <a:solidFill>
                  <a:srgbClr val="000000"/>
                </a:solidFill>
                <a:latin typeface="Canva Sans"/>
                <a:ea typeface="Canva Sans"/>
                <a:cs typeface="Canva Sans"/>
                <a:sym typeface="Canva Sans"/>
              </a:rPr>
              <a:t>Scikit-learn. "Machine Learning in Python." [Online]. Available: https://scikit-learn.org</a:t>
            </a:r>
          </a:p>
          <a:p>
            <a:pPr algn="just" marL="518157" indent="-259078" lvl="1">
              <a:lnSpc>
                <a:spcPts val="3359"/>
              </a:lnSpc>
              <a:buAutoNum type="arabicPeriod" startAt="1"/>
            </a:pPr>
            <a:r>
              <a:rPr lang="en-US" sz="2399">
                <a:solidFill>
                  <a:srgbClr val="000000"/>
                </a:solidFill>
                <a:latin typeface="Canva Sans"/>
                <a:ea typeface="Canva Sans"/>
                <a:cs typeface="Canva Sans"/>
                <a:sym typeface="Canva Sans"/>
              </a:rPr>
              <a:t>Pandas. "Python Data Analysis Library." [Online]. Available: https://pandas.pydata.org</a:t>
            </a:r>
          </a:p>
          <a:p>
            <a:pPr algn="just" marL="518157" indent="-259078" lvl="1">
              <a:lnSpc>
                <a:spcPts val="3359"/>
              </a:lnSpc>
              <a:buAutoNum type="arabicPeriod" startAt="1"/>
            </a:pPr>
            <a:r>
              <a:rPr lang="en-US" sz="2399">
                <a:solidFill>
                  <a:srgbClr val="000000"/>
                </a:solidFill>
                <a:latin typeface="Canva Sans"/>
                <a:ea typeface="Canva Sans"/>
                <a:cs typeface="Canva Sans"/>
                <a:sym typeface="Canva Sans"/>
              </a:rPr>
              <a:t>Matplotlib. "Python Visualization Library." [Online]. Available: https://matplotlib.org</a:t>
            </a:r>
          </a:p>
          <a:p>
            <a:pPr algn="just" marL="518157" indent="-259078" lvl="1">
              <a:lnSpc>
                <a:spcPts val="3359"/>
              </a:lnSpc>
              <a:buAutoNum type="arabicPeriod" startAt="1"/>
            </a:pPr>
            <a:r>
              <a:rPr lang="en-US" sz="2399">
                <a:solidFill>
                  <a:srgbClr val="000000"/>
                </a:solidFill>
                <a:latin typeface="Canva Sans"/>
                <a:ea typeface="Canva Sans"/>
                <a:cs typeface="Canva Sans"/>
                <a:sym typeface="Canva Sans"/>
              </a:rPr>
              <a:t>TensorFlow. "Deep Learning Framework." [Online]. Available: https://www.tensorflow.org</a:t>
            </a:r>
          </a:p>
          <a:p>
            <a:pPr algn="just" marL="518157" indent="-259078" lvl="1">
              <a:lnSpc>
                <a:spcPts val="3359"/>
              </a:lnSpc>
              <a:buAutoNum type="arabicPeriod" startAt="1"/>
            </a:pPr>
            <a:r>
              <a:rPr lang="en-US" sz="2399">
                <a:solidFill>
                  <a:srgbClr val="000000"/>
                </a:solidFill>
                <a:latin typeface="Canva Sans"/>
                <a:ea typeface="Canva Sans"/>
                <a:cs typeface="Canva Sans"/>
                <a:sym typeface="Canva Sans"/>
              </a:rPr>
              <a:t>James, G., et al. An Introduction to Statistical Learning: With Applications in Python. Springer, 2021.</a:t>
            </a:r>
          </a:p>
          <a:p>
            <a:pPr algn="just" marL="518157" indent="-259078" lvl="1">
              <a:lnSpc>
                <a:spcPts val="3359"/>
              </a:lnSpc>
              <a:buAutoNum type="arabicPeriod" startAt="1"/>
            </a:pPr>
            <a:r>
              <a:rPr lang="en-US" sz="2399">
                <a:solidFill>
                  <a:srgbClr val="000000"/>
                </a:solidFill>
                <a:latin typeface="Canva Sans"/>
                <a:ea typeface="Canva Sans"/>
                <a:cs typeface="Canva Sans"/>
                <a:sym typeface="Canva Sans"/>
              </a:rPr>
              <a:t>Brownlee, J. "Machine Learning for Time Series Forecasting in Python." Machine Learning Mastery, 2020. [Online]. Available: https://machinelearningmastery.com</a:t>
            </a:r>
          </a:p>
          <a:p>
            <a:pPr algn="just" marL="518157" indent="-259078" lvl="1">
              <a:lnSpc>
                <a:spcPts val="3359"/>
              </a:lnSpc>
              <a:buAutoNum type="arabicPeriod" startAt="1"/>
            </a:pPr>
            <a:r>
              <a:rPr lang="en-US" sz="2399">
                <a:solidFill>
                  <a:srgbClr val="000000"/>
                </a:solidFill>
                <a:latin typeface="Canva Sans"/>
                <a:ea typeface="Canva Sans"/>
                <a:cs typeface="Canva Sans"/>
                <a:sym typeface="Canva Sans"/>
              </a:rPr>
              <a:t>Miller, T., et al. "Sports Analytics: The Future of Performance Prediction." IEEE Transactions on Computational Intelligence and AI in Games, vol. 12, no. 4, pp. 345–357, 2021.</a:t>
            </a:r>
          </a:p>
        </p:txBody>
      </p:sp>
      <p:sp>
        <p:nvSpPr>
          <p:cNvPr name="TextBox 3" id="3"/>
          <p:cNvSpPr txBox="true"/>
          <p:nvPr/>
        </p:nvSpPr>
        <p:spPr>
          <a:xfrm rot="0">
            <a:off x="2831228" y="942975"/>
            <a:ext cx="12625545" cy="1457325"/>
          </a:xfrm>
          <a:prstGeom prst="rect">
            <a:avLst/>
          </a:prstGeom>
        </p:spPr>
        <p:txBody>
          <a:bodyPr anchor="t" rtlCol="false" tIns="0" lIns="0" bIns="0" rIns="0">
            <a:spAutoFit/>
          </a:bodyPr>
          <a:lstStyle/>
          <a:p>
            <a:pPr algn="ctr" marL="0" indent="0" lvl="0">
              <a:lnSpc>
                <a:spcPts val="11700"/>
              </a:lnSpc>
            </a:pPr>
            <a:r>
              <a:rPr lang="en-US" b="true" sz="9000">
                <a:solidFill>
                  <a:srgbClr val="000000"/>
                </a:solidFill>
                <a:latin typeface="Canva Sans Bold"/>
                <a:ea typeface="Canva Sans Bold"/>
                <a:cs typeface="Canva Sans Bold"/>
                <a:sym typeface="Canva Sans Bold"/>
              </a:rPr>
              <a:t>References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5400000">
            <a:off x="-638078" y="4448905"/>
            <a:ext cx="4722745" cy="1389189"/>
            <a:chOff x="0" y="0"/>
            <a:chExt cx="6296994" cy="1852253"/>
          </a:xfrm>
        </p:grpSpPr>
        <p:grpSp>
          <p:nvGrpSpPr>
            <p:cNvPr name="Group 3" id="3"/>
            <p:cNvGrpSpPr>
              <a:grpSpLocks noChangeAspect="true"/>
            </p:cNvGrpSpPr>
            <p:nvPr/>
          </p:nvGrpSpPr>
          <p:grpSpPr>
            <a:xfrm rot="-10800000">
              <a:off x="0" y="0"/>
              <a:ext cx="1848345" cy="1848345"/>
              <a:chOff x="0" y="0"/>
              <a:chExt cx="2653030" cy="2653030"/>
            </a:xfrm>
          </p:grpSpPr>
          <p:sp>
            <p:nvSpPr>
              <p:cNvPr name="Freeform 4" id="4"/>
              <p:cNvSpPr/>
              <p:nvPr/>
            </p:nvSpPr>
            <p:spPr>
              <a:xfrm flipH="false" flipV="false" rot="0">
                <a:off x="0" y="0"/>
                <a:ext cx="2653030" cy="2654300"/>
              </a:xfrm>
              <a:custGeom>
                <a:avLst/>
                <a:gdLst/>
                <a:ahLst/>
                <a:cxnLst/>
                <a:rect r="r" b="b" t="t" l="l"/>
                <a:pathLst>
                  <a:path h="2654300" w="265303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000000"/>
              </a:solidFill>
            </p:spPr>
          </p:sp>
        </p:grpSp>
        <p:sp>
          <p:nvSpPr>
            <p:cNvPr name="AutoShape 5" id="5"/>
            <p:cNvSpPr/>
            <p:nvPr/>
          </p:nvSpPr>
          <p:spPr>
            <a:xfrm rot="-10800000">
              <a:off x="4448649" y="7814"/>
              <a:ext cx="1848345" cy="1840531"/>
            </a:xfrm>
            <a:prstGeom prst="rect">
              <a:avLst/>
            </a:prstGeom>
            <a:solidFill>
              <a:srgbClr val="000000"/>
            </a:solidFill>
          </p:spPr>
        </p:sp>
        <p:grpSp>
          <p:nvGrpSpPr>
            <p:cNvPr name="Group 6" id="6"/>
            <p:cNvGrpSpPr>
              <a:grpSpLocks noChangeAspect="true"/>
            </p:cNvGrpSpPr>
            <p:nvPr/>
          </p:nvGrpSpPr>
          <p:grpSpPr>
            <a:xfrm rot="-10800000">
              <a:off x="2224324" y="3907"/>
              <a:ext cx="1848345" cy="1848345"/>
              <a:chOff x="0" y="0"/>
              <a:chExt cx="1708150" cy="1708150"/>
            </a:xfrm>
          </p:grpSpPr>
          <p:sp>
            <p:nvSpPr>
              <p:cNvPr name="Freeform 7" id="7"/>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000000"/>
              </a:solidFill>
            </p:spPr>
          </p:sp>
        </p:grpSp>
      </p:grpSp>
      <p:sp>
        <p:nvSpPr>
          <p:cNvPr name="TextBox 8" id="8"/>
          <p:cNvSpPr txBox="true"/>
          <p:nvPr/>
        </p:nvSpPr>
        <p:spPr>
          <a:xfrm rot="0">
            <a:off x="3702094" y="1449199"/>
            <a:ext cx="13557206" cy="1332928"/>
          </a:xfrm>
          <a:prstGeom prst="rect">
            <a:avLst/>
          </a:prstGeom>
        </p:spPr>
        <p:txBody>
          <a:bodyPr anchor="t" rtlCol="false" tIns="0" lIns="0" bIns="0" rIns="0">
            <a:spAutoFit/>
          </a:bodyPr>
          <a:lstStyle/>
          <a:p>
            <a:pPr algn="l" marL="0" indent="0" lvl="0">
              <a:lnSpc>
                <a:spcPts val="10783"/>
              </a:lnSpc>
            </a:pPr>
            <a:r>
              <a:rPr lang="en-US" b="true" sz="8294">
                <a:solidFill>
                  <a:srgbClr val="000000"/>
                </a:solidFill>
                <a:latin typeface="Canva Sans Bold"/>
                <a:ea typeface="Canva Sans Bold"/>
                <a:cs typeface="Canva Sans Bold"/>
                <a:sym typeface="Canva Sans Bold"/>
              </a:rPr>
              <a:t>Abstract</a:t>
            </a:r>
          </a:p>
        </p:txBody>
      </p:sp>
      <p:sp>
        <p:nvSpPr>
          <p:cNvPr name="TextBox 9" id="9"/>
          <p:cNvSpPr txBox="true"/>
          <p:nvPr/>
        </p:nvSpPr>
        <p:spPr>
          <a:xfrm rot="0">
            <a:off x="3702094" y="3906719"/>
            <a:ext cx="13557206" cy="4850130"/>
          </a:xfrm>
          <a:prstGeom prst="rect">
            <a:avLst/>
          </a:prstGeom>
        </p:spPr>
        <p:txBody>
          <a:bodyPr anchor="t" rtlCol="false" tIns="0" lIns="0" bIns="0" rIns="0">
            <a:spAutoFit/>
          </a:bodyPr>
          <a:lstStyle/>
          <a:p>
            <a:pPr algn="just" marL="0" indent="0" lvl="0">
              <a:lnSpc>
                <a:spcPts val="4800"/>
              </a:lnSpc>
            </a:pPr>
            <a:r>
              <a:rPr lang="en-US" sz="3200" u="none">
                <a:solidFill>
                  <a:srgbClr val="000000"/>
                </a:solidFill>
                <a:latin typeface="Canva Sans"/>
                <a:ea typeface="Canva Sans"/>
                <a:cs typeface="Canva Sans"/>
                <a:sym typeface="Canva Sans"/>
              </a:rPr>
              <a:t>This project explores the application of probability and statistical models to predict player performance in sports. Using historical player data, we analyze key performance metrics and apply machine learning techniques to forecast future outcomes. The results demonstrate the effectiveness of data-driven approaches in enhancing decision-making for coaches and team managers. This study highlights the role of probability and statistics in modern sports analytics.</a:t>
            </a:r>
          </a:p>
        </p:txBody>
      </p:sp>
      <p:sp>
        <p:nvSpPr>
          <p:cNvPr name="AutoShape 10" id="10"/>
          <p:cNvSpPr/>
          <p:nvPr/>
        </p:nvSpPr>
        <p:spPr>
          <a:xfrm rot="0">
            <a:off x="3702094" y="3308378"/>
            <a:ext cx="993471" cy="167340"/>
          </a:xfrm>
          <a:prstGeom prst="rect">
            <a:avLst/>
          </a:prstGeom>
          <a:solidFill>
            <a:srgbClr val="000000"/>
          </a:solid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309383" y="893559"/>
            <a:ext cx="5949917" cy="8499882"/>
            <a:chOff x="0" y="0"/>
            <a:chExt cx="4445000" cy="6350000"/>
          </a:xfrm>
        </p:grpSpPr>
        <p:sp>
          <p:nvSpPr>
            <p:cNvPr name="Freeform 3" id="3"/>
            <p:cNvSpPr/>
            <p:nvPr/>
          </p:nvSpPr>
          <p:spPr>
            <a:xfrm flipH="false" flipV="false" rot="0">
              <a:off x="0" y="0"/>
              <a:ext cx="4445000" cy="6350000"/>
            </a:xfrm>
            <a:custGeom>
              <a:avLst/>
              <a:gdLst/>
              <a:ahLst/>
              <a:cxnLst/>
              <a:rect r="r" b="b" t="t" l="l"/>
              <a:pathLst>
                <a:path h="6350000" w="4445000">
                  <a:moveTo>
                    <a:pt x="3429000" y="6350000"/>
                  </a:moveTo>
                  <a:lnTo>
                    <a:pt x="1016000" y="6350000"/>
                  </a:lnTo>
                  <a:cubicBezTo>
                    <a:pt x="454660" y="6350000"/>
                    <a:pt x="0" y="5895340"/>
                    <a:pt x="0" y="5334000"/>
                  </a:cubicBezTo>
                  <a:lnTo>
                    <a:pt x="0" y="1016000"/>
                  </a:lnTo>
                  <a:cubicBezTo>
                    <a:pt x="0" y="454660"/>
                    <a:pt x="454660" y="0"/>
                    <a:pt x="1016000" y="0"/>
                  </a:cubicBezTo>
                  <a:lnTo>
                    <a:pt x="3429000" y="0"/>
                  </a:lnTo>
                  <a:cubicBezTo>
                    <a:pt x="3990340" y="0"/>
                    <a:pt x="4445000" y="454660"/>
                    <a:pt x="4445000" y="1016000"/>
                  </a:cubicBezTo>
                  <a:lnTo>
                    <a:pt x="4445000" y="5334000"/>
                  </a:lnTo>
                  <a:cubicBezTo>
                    <a:pt x="4445000" y="5895340"/>
                    <a:pt x="3990340" y="6350000"/>
                    <a:pt x="3429000" y="6350000"/>
                  </a:cubicBezTo>
                  <a:close/>
                </a:path>
              </a:pathLst>
            </a:custGeom>
            <a:blipFill>
              <a:blip r:embed="rId2"/>
              <a:stretch>
                <a:fillRect l="-62547" t="0" r="-56811" b="0"/>
              </a:stretch>
            </a:blipFill>
          </p:spPr>
        </p:sp>
      </p:grpSp>
      <p:sp>
        <p:nvSpPr>
          <p:cNvPr name="TextBox 4" id="4"/>
          <p:cNvSpPr txBox="true"/>
          <p:nvPr/>
        </p:nvSpPr>
        <p:spPr>
          <a:xfrm rot="0">
            <a:off x="1028700" y="1224553"/>
            <a:ext cx="9034137" cy="1036308"/>
          </a:xfrm>
          <a:prstGeom prst="rect">
            <a:avLst/>
          </a:prstGeom>
        </p:spPr>
        <p:txBody>
          <a:bodyPr anchor="t" rtlCol="false" tIns="0" lIns="0" bIns="0" rIns="0">
            <a:spAutoFit/>
          </a:bodyPr>
          <a:lstStyle/>
          <a:p>
            <a:pPr algn="ctr" marL="0" indent="0" lvl="0">
              <a:lnSpc>
                <a:spcPts val="8083"/>
              </a:lnSpc>
            </a:pPr>
            <a:r>
              <a:rPr lang="en-US" b="true" sz="7349">
                <a:solidFill>
                  <a:srgbClr val="000000"/>
                </a:solidFill>
                <a:latin typeface="Canva Sans Bold"/>
                <a:ea typeface="Canva Sans Bold"/>
                <a:cs typeface="Canva Sans Bold"/>
                <a:sym typeface="Canva Sans Bold"/>
              </a:rPr>
              <a:t>Introduction</a:t>
            </a:r>
          </a:p>
        </p:txBody>
      </p:sp>
      <p:sp>
        <p:nvSpPr>
          <p:cNvPr name="TextBox 5" id="5"/>
          <p:cNvSpPr txBox="true"/>
          <p:nvPr/>
        </p:nvSpPr>
        <p:spPr>
          <a:xfrm rot="0">
            <a:off x="1028700" y="2963539"/>
            <a:ext cx="9034137" cy="2279015"/>
          </a:xfrm>
          <a:prstGeom prst="rect">
            <a:avLst/>
          </a:prstGeom>
        </p:spPr>
        <p:txBody>
          <a:bodyPr anchor="t" rtlCol="false" tIns="0" lIns="0" bIns="0" rIns="0">
            <a:spAutoFit/>
          </a:bodyPr>
          <a:lstStyle/>
          <a:p>
            <a:pPr algn="just" marL="0" indent="0" lvl="0">
              <a:lnSpc>
                <a:spcPts val="3639"/>
              </a:lnSpc>
            </a:pPr>
            <a:r>
              <a:rPr lang="en-US" b="true" sz="2799">
                <a:solidFill>
                  <a:srgbClr val="000000"/>
                </a:solidFill>
                <a:latin typeface="Canva Sans Bold"/>
                <a:ea typeface="Canva Sans Bold"/>
                <a:cs typeface="Canva Sans Bold"/>
                <a:sym typeface="Canva Sans Bold"/>
              </a:rPr>
              <a:t>Introduction:</a:t>
            </a:r>
            <a:r>
              <a:rPr lang="en-US" sz="2799">
                <a:solidFill>
                  <a:srgbClr val="000000"/>
                </a:solidFill>
                <a:latin typeface="Canva Sans"/>
                <a:ea typeface="Canva Sans"/>
                <a:cs typeface="Canva Sans"/>
                <a:sym typeface="Canva Sans"/>
              </a:rPr>
              <a:t> Sports analytics leverages data to gain insights into player performance, team strategies, and game outcomes. Player performance prediction is a critical area, enabling teams to optimize training, recruitment, and in-game decisions.</a:t>
            </a:r>
          </a:p>
        </p:txBody>
      </p:sp>
      <p:sp>
        <p:nvSpPr>
          <p:cNvPr name="TextBox 6" id="6"/>
          <p:cNvSpPr txBox="true"/>
          <p:nvPr/>
        </p:nvSpPr>
        <p:spPr>
          <a:xfrm rot="0">
            <a:off x="1028700" y="5945232"/>
            <a:ext cx="9034137" cy="3193415"/>
          </a:xfrm>
          <a:prstGeom prst="rect">
            <a:avLst/>
          </a:prstGeom>
        </p:spPr>
        <p:txBody>
          <a:bodyPr anchor="t" rtlCol="false" tIns="0" lIns="0" bIns="0" rIns="0">
            <a:spAutoFit/>
          </a:bodyPr>
          <a:lstStyle/>
          <a:p>
            <a:pPr algn="just" marL="0" indent="0" lvl="0">
              <a:lnSpc>
                <a:spcPts val="3639"/>
              </a:lnSpc>
            </a:pPr>
            <a:r>
              <a:rPr lang="en-US" b="true" sz="2799">
                <a:solidFill>
                  <a:srgbClr val="000000"/>
                </a:solidFill>
                <a:latin typeface="Canva Sans Bold"/>
                <a:ea typeface="Canva Sans Bold"/>
                <a:cs typeface="Canva Sans Bold"/>
                <a:sym typeface="Canva Sans Bold"/>
              </a:rPr>
              <a:t>Literature Survey:</a:t>
            </a:r>
            <a:r>
              <a:rPr lang="en-US" sz="2799">
                <a:solidFill>
                  <a:srgbClr val="000000"/>
                </a:solidFill>
                <a:latin typeface="Canva Sans"/>
                <a:ea typeface="Canva Sans"/>
                <a:cs typeface="Canva Sans"/>
                <a:sym typeface="Canva Sans"/>
              </a:rPr>
              <a:t> Recent studies have shown that machine learning models, such as random forests and neural networks, outperform traditional statistical methods in predicting player performance (Smith et al., 2020). Bayesian approaches have also been effective in handling uncertainty in player data (Jones et al., 2019).</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6931823" cy="10287000"/>
            <a:chOff x="0" y="0"/>
            <a:chExt cx="812800" cy="1206216"/>
          </a:xfrm>
        </p:grpSpPr>
        <p:sp>
          <p:nvSpPr>
            <p:cNvPr name="Freeform 3" id="3"/>
            <p:cNvSpPr/>
            <p:nvPr/>
          </p:nvSpPr>
          <p:spPr>
            <a:xfrm flipH="false" flipV="false" rot="0">
              <a:off x="0" y="0"/>
              <a:ext cx="812800" cy="1206216"/>
            </a:xfrm>
            <a:custGeom>
              <a:avLst/>
              <a:gdLst/>
              <a:ahLst/>
              <a:cxnLst/>
              <a:rect r="r" b="b" t="t" l="l"/>
              <a:pathLst>
                <a:path h="1206216" w="812800">
                  <a:moveTo>
                    <a:pt x="0" y="0"/>
                  </a:moveTo>
                  <a:lnTo>
                    <a:pt x="812800" y="0"/>
                  </a:lnTo>
                  <a:lnTo>
                    <a:pt x="812800" y="1206216"/>
                  </a:lnTo>
                  <a:lnTo>
                    <a:pt x="0" y="1206216"/>
                  </a:lnTo>
                  <a:close/>
                </a:path>
              </a:pathLst>
            </a:custGeom>
            <a:blipFill>
              <a:blip r:embed="rId2"/>
              <a:stretch>
                <a:fillRect l="-59613" t="0" r="-63129" b="0"/>
              </a:stretch>
            </a:blipFill>
          </p:spPr>
        </p:sp>
      </p:grpSp>
      <p:sp>
        <p:nvSpPr>
          <p:cNvPr name="TextBox 4" id="4"/>
          <p:cNvSpPr txBox="true"/>
          <p:nvPr/>
        </p:nvSpPr>
        <p:spPr>
          <a:xfrm rot="0">
            <a:off x="8565922" y="944682"/>
            <a:ext cx="8693378" cy="971550"/>
          </a:xfrm>
          <a:prstGeom prst="rect">
            <a:avLst/>
          </a:prstGeom>
        </p:spPr>
        <p:txBody>
          <a:bodyPr anchor="t" rtlCol="false" tIns="0" lIns="0" bIns="0" rIns="0">
            <a:spAutoFit/>
          </a:bodyPr>
          <a:lstStyle/>
          <a:p>
            <a:pPr algn="ctr" marL="0" indent="0" lvl="0">
              <a:lnSpc>
                <a:spcPts val="7679"/>
              </a:lnSpc>
            </a:pPr>
            <a:r>
              <a:rPr lang="en-US" b="true" sz="6399">
                <a:solidFill>
                  <a:srgbClr val="000000"/>
                </a:solidFill>
                <a:latin typeface="Canva Sans Bold"/>
                <a:ea typeface="Canva Sans Bold"/>
                <a:cs typeface="Canva Sans Bold"/>
                <a:sym typeface="Canva Sans Bold"/>
              </a:rPr>
              <a:t>Basic Idea</a:t>
            </a:r>
          </a:p>
        </p:txBody>
      </p:sp>
      <p:sp>
        <p:nvSpPr>
          <p:cNvPr name="TextBox 5" id="5"/>
          <p:cNvSpPr txBox="true"/>
          <p:nvPr/>
        </p:nvSpPr>
        <p:spPr>
          <a:xfrm rot="0">
            <a:off x="8565922" y="2562543"/>
            <a:ext cx="8693378" cy="2785745"/>
          </a:xfrm>
          <a:prstGeom prst="rect">
            <a:avLst/>
          </a:prstGeom>
        </p:spPr>
        <p:txBody>
          <a:bodyPr anchor="t" rtlCol="false" tIns="0" lIns="0" bIns="0" rIns="0">
            <a:spAutoFit/>
          </a:bodyPr>
          <a:lstStyle/>
          <a:p>
            <a:pPr algn="just">
              <a:lnSpc>
                <a:spcPts val="4480"/>
              </a:lnSpc>
            </a:pPr>
            <a:r>
              <a:rPr lang="en-US" b="true" sz="3200">
                <a:solidFill>
                  <a:srgbClr val="000000"/>
                </a:solidFill>
                <a:latin typeface="Canva Sans Bold"/>
                <a:ea typeface="Canva Sans Bold"/>
                <a:cs typeface="Canva Sans Bold"/>
                <a:sym typeface="Canva Sans Bold"/>
              </a:rPr>
              <a:t>Key Concepts:</a:t>
            </a:r>
            <a:r>
              <a:rPr lang="en-US" sz="3200">
                <a:solidFill>
                  <a:srgbClr val="000000"/>
                </a:solidFill>
                <a:latin typeface="Canva Sans"/>
                <a:ea typeface="Canva Sans"/>
                <a:cs typeface="Canva Sans"/>
                <a:sym typeface="Canva Sans"/>
              </a:rPr>
              <a:t> Probability distributions (e.g., normal, Poisson) and statistical methods (e.g., regression, hypothesis testing) form the foundation of player performance prediction.</a:t>
            </a:r>
          </a:p>
        </p:txBody>
      </p:sp>
      <p:sp>
        <p:nvSpPr>
          <p:cNvPr name="TextBox 6" id="6"/>
          <p:cNvSpPr txBox="true"/>
          <p:nvPr/>
        </p:nvSpPr>
        <p:spPr>
          <a:xfrm rot="0">
            <a:off x="8565922" y="5994598"/>
            <a:ext cx="8693378" cy="3347720"/>
          </a:xfrm>
          <a:prstGeom prst="rect">
            <a:avLst/>
          </a:prstGeom>
        </p:spPr>
        <p:txBody>
          <a:bodyPr anchor="t" rtlCol="false" tIns="0" lIns="0" bIns="0" rIns="0">
            <a:spAutoFit/>
          </a:bodyPr>
          <a:lstStyle/>
          <a:p>
            <a:pPr algn="just">
              <a:lnSpc>
                <a:spcPts val="4480"/>
              </a:lnSpc>
            </a:pPr>
            <a:r>
              <a:rPr lang="en-US" b="true" sz="3200">
                <a:solidFill>
                  <a:srgbClr val="000000"/>
                </a:solidFill>
                <a:latin typeface="Canva Sans Bold"/>
                <a:ea typeface="Canva Sans Bold"/>
                <a:cs typeface="Canva Sans Bold"/>
                <a:sym typeface="Canva Sans Bold"/>
              </a:rPr>
              <a:t>Basic Idea:</a:t>
            </a:r>
            <a:r>
              <a:rPr lang="en-US" sz="3200">
                <a:solidFill>
                  <a:srgbClr val="000000"/>
                </a:solidFill>
                <a:latin typeface="Canva Sans"/>
                <a:ea typeface="Canva Sans"/>
                <a:cs typeface="Canva Sans"/>
                <a:sym typeface="Canva Sans"/>
              </a:rPr>
              <a:t> We use regression analysis and machine learning models to predict player performance based on historical data. Features such as points scored, assists, and rebounds are analyzed to forecast future outcomes."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942826" y="874084"/>
            <a:ext cx="2402348" cy="2402348"/>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5080000" y="6350000"/>
                  </a:moveTo>
                  <a:lnTo>
                    <a:pt x="1270000" y="6350000"/>
                  </a:lnTo>
                  <a:cubicBezTo>
                    <a:pt x="568960" y="6350000"/>
                    <a:pt x="0" y="5781040"/>
                    <a:pt x="0" y="5080000"/>
                  </a:cubicBezTo>
                  <a:lnTo>
                    <a:pt x="0" y="1270000"/>
                  </a:lnTo>
                  <a:cubicBezTo>
                    <a:pt x="0" y="568960"/>
                    <a:pt x="568960" y="0"/>
                    <a:pt x="1270000" y="0"/>
                  </a:cubicBezTo>
                  <a:lnTo>
                    <a:pt x="5080000" y="0"/>
                  </a:lnTo>
                  <a:cubicBezTo>
                    <a:pt x="5781040" y="0"/>
                    <a:pt x="6350000" y="568960"/>
                    <a:pt x="6350000" y="1270000"/>
                  </a:cubicBezTo>
                  <a:lnTo>
                    <a:pt x="6350000" y="5080000"/>
                  </a:lnTo>
                  <a:cubicBezTo>
                    <a:pt x="6350000" y="5781040"/>
                    <a:pt x="5781040" y="6350000"/>
                    <a:pt x="5080000" y="6350000"/>
                  </a:cubicBezTo>
                  <a:close/>
                </a:path>
              </a:pathLst>
            </a:custGeom>
            <a:blipFill>
              <a:blip r:embed="rId2"/>
              <a:stretch>
                <a:fillRect l="-10060" t="0" r="-10060" b="0"/>
              </a:stretch>
            </a:blipFill>
          </p:spPr>
        </p:sp>
      </p:grpSp>
      <p:grpSp>
        <p:nvGrpSpPr>
          <p:cNvPr name="Group 4" id="4"/>
          <p:cNvGrpSpPr/>
          <p:nvPr/>
        </p:nvGrpSpPr>
        <p:grpSpPr>
          <a:xfrm rot="0">
            <a:off x="7942826" y="3942326"/>
            <a:ext cx="2402348" cy="2402348"/>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5080000" y="6350000"/>
                  </a:moveTo>
                  <a:lnTo>
                    <a:pt x="1270000" y="6350000"/>
                  </a:lnTo>
                  <a:cubicBezTo>
                    <a:pt x="568960" y="6350000"/>
                    <a:pt x="0" y="5781040"/>
                    <a:pt x="0" y="5080000"/>
                  </a:cubicBezTo>
                  <a:lnTo>
                    <a:pt x="0" y="1270000"/>
                  </a:lnTo>
                  <a:cubicBezTo>
                    <a:pt x="0" y="568960"/>
                    <a:pt x="568960" y="0"/>
                    <a:pt x="1270000" y="0"/>
                  </a:cubicBezTo>
                  <a:lnTo>
                    <a:pt x="5080000" y="0"/>
                  </a:lnTo>
                  <a:cubicBezTo>
                    <a:pt x="5781040" y="0"/>
                    <a:pt x="6350000" y="568960"/>
                    <a:pt x="6350000" y="1270000"/>
                  </a:cubicBezTo>
                  <a:lnTo>
                    <a:pt x="6350000" y="5080000"/>
                  </a:lnTo>
                  <a:cubicBezTo>
                    <a:pt x="6350000" y="5781040"/>
                    <a:pt x="5781040" y="6350000"/>
                    <a:pt x="5080000" y="6350000"/>
                  </a:cubicBezTo>
                  <a:close/>
                </a:path>
              </a:pathLst>
            </a:custGeom>
            <a:blipFill>
              <a:blip r:embed="rId3"/>
              <a:stretch>
                <a:fillRect l="-50000" t="0" r="-50000" b="0"/>
              </a:stretch>
            </a:blipFill>
          </p:spPr>
        </p:sp>
      </p:grpSp>
      <p:grpSp>
        <p:nvGrpSpPr>
          <p:cNvPr name="Group 6" id="6"/>
          <p:cNvGrpSpPr/>
          <p:nvPr/>
        </p:nvGrpSpPr>
        <p:grpSpPr>
          <a:xfrm rot="0">
            <a:off x="7942826" y="7010568"/>
            <a:ext cx="2402348" cy="2402348"/>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5080000" y="6350000"/>
                  </a:moveTo>
                  <a:lnTo>
                    <a:pt x="1270000" y="6350000"/>
                  </a:lnTo>
                  <a:cubicBezTo>
                    <a:pt x="568960" y="6350000"/>
                    <a:pt x="0" y="5781040"/>
                    <a:pt x="0" y="5080000"/>
                  </a:cubicBezTo>
                  <a:lnTo>
                    <a:pt x="0" y="1270000"/>
                  </a:lnTo>
                  <a:cubicBezTo>
                    <a:pt x="0" y="568960"/>
                    <a:pt x="568960" y="0"/>
                    <a:pt x="1270000" y="0"/>
                  </a:cubicBezTo>
                  <a:lnTo>
                    <a:pt x="5080000" y="0"/>
                  </a:lnTo>
                  <a:cubicBezTo>
                    <a:pt x="5781040" y="0"/>
                    <a:pt x="6350000" y="568960"/>
                    <a:pt x="6350000" y="1270000"/>
                  </a:cubicBezTo>
                  <a:lnTo>
                    <a:pt x="6350000" y="5080000"/>
                  </a:lnTo>
                  <a:cubicBezTo>
                    <a:pt x="6350000" y="5781040"/>
                    <a:pt x="5781040" y="6350000"/>
                    <a:pt x="5080000" y="6350000"/>
                  </a:cubicBezTo>
                  <a:close/>
                </a:path>
              </a:pathLst>
            </a:custGeom>
            <a:blipFill>
              <a:blip r:embed="rId4"/>
              <a:stretch>
                <a:fillRect l="-21428" t="0" r="-21428" b="0"/>
              </a:stretch>
            </a:blipFill>
          </p:spPr>
        </p:sp>
      </p:grpSp>
      <p:sp>
        <p:nvSpPr>
          <p:cNvPr name="TextBox 8" id="8"/>
          <p:cNvSpPr txBox="true"/>
          <p:nvPr/>
        </p:nvSpPr>
        <p:spPr>
          <a:xfrm rot="0">
            <a:off x="1549202" y="4391025"/>
            <a:ext cx="5279199" cy="1504950"/>
          </a:xfrm>
          <a:prstGeom prst="rect">
            <a:avLst/>
          </a:prstGeom>
        </p:spPr>
        <p:txBody>
          <a:bodyPr anchor="t" rtlCol="false" tIns="0" lIns="0" bIns="0" rIns="0">
            <a:spAutoFit/>
          </a:bodyPr>
          <a:lstStyle/>
          <a:p>
            <a:pPr algn="l" marL="0" indent="0" lvl="0">
              <a:lnSpc>
                <a:spcPts val="5972"/>
              </a:lnSpc>
              <a:spcBef>
                <a:spcPct val="0"/>
              </a:spcBef>
            </a:pPr>
            <a:r>
              <a:rPr lang="en-US" b="true" sz="4976">
                <a:solidFill>
                  <a:srgbClr val="000000"/>
                </a:solidFill>
                <a:latin typeface="Canva Sans Bold"/>
                <a:ea typeface="Canva Sans Bold"/>
                <a:cs typeface="Canva Sans Bold"/>
                <a:sym typeface="Canva Sans Bold"/>
              </a:rPr>
              <a:t>Data Collection &amp; Preprocessing</a:t>
            </a:r>
          </a:p>
        </p:txBody>
      </p:sp>
      <p:sp>
        <p:nvSpPr>
          <p:cNvPr name="TextBox 9" id="9"/>
          <p:cNvSpPr txBox="true"/>
          <p:nvPr/>
        </p:nvSpPr>
        <p:spPr>
          <a:xfrm rot="0">
            <a:off x="11457448" y="788359"/>
            <a:ext cx="4814616" cy="2463165"/>
          </a:xfrm>
          <a:prstGeom prst="rect">
            <a:avLst/>
          </a:prstGeom>
        </p:spPr>
        <p:txBody>
          <a:bodyPr anchor="t" rtlCol="false" tIns="0" lIns="0" bIns="0" rIns="0">
            <a:spAutoFit/>
          </a:bodyPr>
          <a:lstStyle/>
          <a:p>
            <a:pPr algn="just" marL="0" indent="0" lvl="0">
              <a:lnSpc>
                <a:spcPts val="3900"/>
              </a:lnSpc>
              <a:spcBef>
                <a:spcPct val="0"/>
              </a:spcBef>
            </a:pPr>
            <a:r>
              <a:rPr lang="en-US" b="true" sz="2600">
                <a:solidFill>
                  <a:srgbClr val="000000"/>
                </a:solidFill>
                <a:latin typeface="Canva Sans Bold"/>
                <a:ea typeface="Canva Sans Bold"/>
                <a:cs typeface="Canva Sans Bold"/>
                <a:sym typeface="Canva Sans Bold"/>
              </a:rPr>
              <a:t>Dataset:</a:t>
            </a:r>
            <a:r>
              <a:rPr lang="en-US" sz="2600">
                <a:solidFill>
                  <a:srgbClr val="000000"/>
                </a:solidFill>
                <a:latin typeface="Canva Sans"/>
                <a:ea typeface="Canva Sans"/>
                <a:cs typeface="Canva Sans"/>
                <a:sym typeface="Canva Sans"/>
              </a:rPr>
              <a:t> We use the NBA player stats dataset from Kaggle, containing metrics like points, assists, rebounds, and minutes played.</a:t>
            </a:r>
          </a:p>
        </p:txBody>
      </p:sp>
      <p:sp>
        <p:nvSpPr>
          <p:cNvPr name="TextBox 10" id="10"/>
          <p:cNvSpPr txBox="true"/>
          <p:nvPr/>
        </p:nvSpPr>
        <p:spPr>
          <a:xfrm rot="0">
            <a:off x="11457448" y="3856601"/>
            <a:ext cx="4814616" cy="2463165"/>
          </a:xfrm>
          <a:prstGeom prst="rect">
            <a:avLst/>
          </a:prstGeom>
        </p:spPr>
        <p:txBody>
          <a:bodyPr anchor="t" rtlCol="false" tIns="0" lIns="0" bIns="0" rIns="0">
            <a:spAutoFit/>
          </a:bodyPr>
          <a:lstStyle/>
          <a:p>
            <a:pPr algn="just" marL="0" indent="0" lvl="0">
              <a:lnSpc>
                <a:spcPts val="3900"/>
              </a:lnSpc>
              <a:spcBef>
                <a:spcPct val="0"/>
              </a:spcBef>
            </a:pPr>
            <a:r>
              <a:rPr lang="en-US" b="true" sz="2600">
                <a:solidFill>
                  <a:srgbClr val="000000"/>
                </a:solidFill>
                <a:latin typeface="Canva Sans Bold"/>
                <a:ea typeface="Canva Sans Bold"/>
                <a:cs typeface="Canva Sans Bold"/>
                <a:sym typeface="Canva Sans Bold"/>
              </a:rPr>
              <a:t>Preprocessing Steps:</a:t>
            </a:r>
          </a:p>
          <a:p>
            <a:pPr algn="just" marL="561341" indent="-280670" lvl="1">
              <a:lnSpc>
                <a:spcPts val="3900"/>
              </a:lnSpc>
              <a:buAutoNum type="arabicPeriod" startAt="1"/>
            </a:pPr>
            <a:r>
              <a:rPr lang="en-US" sz="2600">
                <a:solidFill>
                  <a:srgbClr val="000000"/>
                </a:solidFill>
                <a:latin typeface="Canva Sans"/>
                <a:ea typeface="Canva Sans"/>
                <a:cs typeface="Canva Sans"/>
                <a:sym typeface="Canva Sans"/>
              </a:rPr>
              <a:t>Handle missing values.</a:t>
            </a:r>
          </a:p>
          <a:p>
            <a:pPr algn="just" marL="561341" indent="-280670" lvl="1">
              <a:lnSpc>
                <a:spcPts val="3900"/>
              </a:lnSpc>
              <a:buAutoNum type="arabicPeriod" startAt="1"/>
            </a:pPr>
            <a:r>
              <a:rPr lang="en-US" sz="2600">
                <a:solidFill>
                  <a:srgbClr val="000000"/>
                </a:solidFill>
                <a:latin typeface="Canva Sans"/>
                <a:ea typeface="Canva Sans"/>
                <a:cs typeface="Canva Sans"/>
                <a:sym typeface="Canva Sans"/>
              </a:rPr>
              <a:t>Normalize/scale features.</a:t>
            </a:r>
          </a:p>
          <a:p>
            <a:pPr algn="just" marL="561341" indent="-280670" lvl="1">
              <a:lnSpc>
                <a:spcPts val="3900"/>
              </a:lnSpc>
              <a:buAutoNum type="arabicPeriod" startAt="1"/>
            </a:pPr>
            <a:r>
              <a:rPr lang="en-US" sz="2600">
                <a:solidFill>
                  <a:srgbClr val="000000"/>
                </a:solidFill>
                <a:latin typeface="Canva Sans"/>
                <a:ea typeface="Canva Sans"/>
                <a:cs typeface="Canva Sans"/>
                <a:sym typeface="Canva Sans"/>
              </a:rPr>
              <a:t>Encode categorical variables (if any).</a:t>
            </a:r>
          </a:p>
        </p:txBody>
      </p:sp>
      <p:sp>
        <p:nvSpPr>
          <p:cNvPr name="TextBox 11" id="11"/>
          <p:cNvSpPr txBox="true"/>
          <p:nvPr/>
        </p:nvSpPr>
        <p:spPr>
          <a:xfrm rot="0">
            <a:off x="11457448" y="6924843"/>
            <a:ext cx="4662216" cy="1472565"/>
          </a:xfrm>
          <a:prstGeom prst="rect">
            <a:avLst/>
          </a:prstGeom>
        </p:spPr>
        <p:txBody>
          <a:bodyPr anchor="t" rtlCol="false" tIns="0" lIns="0" bIns="0" rIns="0">
            <a:spAutoFit/>
          </a:bodyPr>
          <a:lstStyle/>
          <a:p>
            <a:pPr algn="just" marL="0" indent="0" lvl="0">
              <a:lnSpc>
                <a:spcPts val="3900"/>
              </a:lnSpc>
              <a:spcBef>
                <a:spcPct val="0"/>
              </a:spcBef>
            </a:pPr>
            <a:r>
              <a:rPr lang="en-US" sz="2600">
                <a:solidFill>
                  <a:srgbClr val="000000"/>
                </a:solidFill>
                <a:latin typeface="Canva Sans"/>
                <a:ea typeface="Canva Sans"/>
                <a:cs typeface="Canva Sans"/>
                <a:sym typeface="Canva Sans"/>
              </a:rPr>
              <a:t>Preprocessing ensures the data is clean and ready for analysis.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315889" y="1028700"/>
            <a:ext cx="8943411" cy="8229600"/>
            <a:chOff x="0" y="0"/>
            <a:chExt cx="6976033" cy="6419247"/>
          </a:xfrm>
        </p:grpSpPr>
        <p:sp>
          <p:nvSpPr>
            <p:cNvPr name="Freeform 3" id="3"/>
            <p:cNvSpPr/>
            <p:nvPr/>
          </p:nvSpPr>
          <p:spPr>
            <a:xfrm flipH="false" flipV="false" rot="0">
              <a:off x="0" y="0"/>
              <a:ext cx="6976033" cy="6419247"/>
            </a:xfrm>
            <a:custGeom>
              <a:avLst/>
              <a:gdLst/>
              <a:ahLst/>
              <a:cxnLst/>
              <a:rect r="r" b="b" t="t" l="l"/>
              <a:pathLst>
                <a:path h="6419247" w="6976033">
                  <a:moveTo>
                    <a:pt x="5859868" y="6419247"/>
                  </a:moveTo>
                  <a:lnTo>
                    <a:pt x="1116165" y="6419247"/>
                  </a:lnTo>
                  <a:cubicBezTo>
                    <a:pt x="499484" y="6419247"/>
                    <a:pt x="0" y="6189438"/>
                    <a:pt x="0" y="5905707"/>
                  </a:cubicBezTo>
                  <a:lnTo>
                    <a:pt x="0" y="513540"/>
                  </a:lnTo>
                  <a:cubicBezTo>
                    <a:pt x="0" y="229809"/>
                    <a:pt x="499484" y="0"/>
                    <a:pt x="1116165" y="0"/>
                  </a:cubicBezTo>
                  <a:lnTo>
                    <a:pt x="5859868" y="0"/>
                  </a:lnTo>
                  <a:cubicBezTo>
                    <a:pt x="6476550" y="0"/>
                    <a:pt x="6976033" y="229809"/>
                    <a:pt x="6976033" y="513540"/>
                  </a:cubicBezTo>
                  <a:lnTo>
                    <a:pt x="6976033" y="5905707"/>
                  </a:lnTo>
                  <a:cubicBezTo>
                    <a:pt x="6976033" y="6189438"/>
                    <a:pt x="6476550" y="6419247"/>
                    <a:pt x="5859868" y="6419247"/>
                  </a:cubicBezTo>
                  <a:close/>
                </a:path>
              </a:pathLst>
            </a:custGeom>
            <a:blipFill>
              <a:blip r:embed="rId2"/>
              <a:stretch>
                <a:fillRect l="-19976" t="0" r="-19976" b="0"/>
              </a:stretch>
            </a:blipFill>
          </p:spPr>
        </p:sp>
      </p:grpSp>
      <p:sp>
        <p:nvSpPr>
          <p:cNvPr name="TextBox 4" id="4"/>
          <p:cNvSpPr txBox="true"/>
          <p:nvPr/>
        </p:nvSpPr>
        <p:spPr>
          <a:xfrm rot="0">
            <a:off x="1415052" y="1036535"/>
            <a:ext cx="5711899" cy="2295525"/>
          </a:xfrm>
          <a:prstGeom prst="rect">
            <a:avLst/>
          </a:prstGeom>
        </p:spPr>
        <p:txBody>
          <a:bodyPr anchor="t" rtlCol="false" tIns="0" lIns="0" bIns="0" rIns="0">
            <a:spAutoFit/>
          </a:bodyPr>
          <a:lstStyle/>
          <a:p>
            <a:pPr algn="ctr">
              <a:lnSpc>
                <a:spcPts val="9000"/>
              </a:lnSpc>
            </a:pPr>
            <a:r>
              <a:rPr lang="en-US" b="true" sz="7500">
                <a:solidFill>
                  <a:srgbClr val="000000"/>
                </a:solidFill>
                <a:latin typeface="Canva Sans Bold"/>
                <a:ea typeface="Canva Sans Bold"/>
                <a:cs typeface="Canva Sans Bold"/>
                <a:sym typeface="Canva Sans Bold"/>
              </a:rPr>
              <a:t>Feature Selection</a:t>
            </a:r>
          </a:p>
        </p:txBody>
      </p:sp>
      <p:sp>
        <p:nvSpPr>
          <p:cNvPr name="TextBox 5" id="5"/>
          <p:cNvSpPr txBox="true"/>
          <p:nvPr/>
        </p:nvSpPr>
        <p:spPr>
          <a:xfrm rot="0">
            <a:off x="1028700" y="3804392"/>
            <a:ext cx="6484602" cy="2209800"/>
          </a:xfrm>
          <a:prstGeom prst="rect">
            <a:avLst/>
          </a:prstGeom>
        </p:spPr>
        <p:txBody>
          <a:bodyPr anchor="t" rtlCol="false" tIns="0" lIns="0" bIns="0" rIns="0">
            <a:spAutoFit/>
          </a:bodyPr>
          <a:lstStyle/>
          <a:p>
            <a:pPr algn="just">
              <a:lnSpc>
                <a:spcPts val="4499"/>
              </a:lnSpc>
            </a:pPr>
            <a:r>
              <a:rPr lang="en-US" b="true" sz="2999">
                <a:solidFill>
                  <a:srgbClr val="000000"/>
                </a:solidFill>
                <a:latin typeface="Canva Sans Bold"/>
                <a:ea typeface="Canva Sans Bold"/>
                <a:cs typeface="Canva Sans Bold"/>
                <a:sym typeface="Canva Sans Bold"/>
              </a:rPr>
              <a:t>Selected Features:</a:t>
            </a:r>
            <a:r>
              <a:rPr lang="en-US" sz="2999">
                <a:solidFill>
                  <a:srgbClr val="000000"/>
                </a:solidFill>
                <a:latin typeface="Canva Sans"/>
                <a:ea typeface="Canva Sans"/>
                <a:cs typeface="Canva Sans"/>
                <a:sym typeface="Canva Sans"/>
              </a:rPr>
              <a:t> We select key performance metrics such as points, assists, rebounds, and minutes played as input features.</a:t>
            </a:r>
          </a:p>
        </p:txBody>
      </p:sp>
      <p:sp>
        <p:nvSpPr>
          <p:cNvPr name="TextBox 6" id="6"/>
          <p:cNvSpPr txBox="true"/>
          <p:nvPr/>
        </p:nvSpPr>
        <p:spPr>
          <a:xfrm rot="0">
            <a:off x="1028700" y="6486525"/>
            <a:ext cx="6484602" cy="2771775"/>
          </a:xfrm>
          <a:prstGeom prst="rect">
            <a:avLst/>
          </a:prstGeom>
        </p:spPr>
        <p:txBody>
          <a:bodyPr anchor="t" rtlCol="false" tIns="0" lIns="0" bIns="0" rIns="0">
            <a:spAutoFit/>
          </a:bodyPr>
          <a:lstStyle/>
          <a:p>
            <a:pPr algn="just">
              <a:lnSpc>
                <a:spcPts val="4499"/>
              </a:lnSpc>
            </a:pPr>
            <a:r>
              <a:rPr lang="en-US" b="true" sz="2999">
                <a:solidFill>
                  <a:srgbClr val="000000"/>
                </a:solidFill>
                <a:latin typeface="Canva Sans Bold"/>
                <a:ea typeface="Canva Sans Bold"/>
                <a:cs typeface="Canva Sans Bold"/>
                <a:sym typeface="Canva Sans Bold"/>
              </a:rPr>
              <a:t>Target Variable:</a:t>
            </a:r>
            <a:r>
              <a:rPr lang="en-US" sz="2999">
                <a:solidFill>
                  <a:srgbClr val="000000"/>
                </a:solidFill>
                <a:latin typeface="Canva Sans"/>
                <a:ea typeface="Canva Sans"/>
                <a:cs typeface="Canva Sans"/>
                <a:sym typeface="Canva Sans"/>
              </a:rPr>
              <a:t> The target variable is overall player performance, represented by a composite score or specific metric (e.g., points per game).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7182596" cy="3854388"/>
            <a:chOff x="0" y="0"/>
            <a:chExt cx="1514641" cy="812800"/>
          </a:xfrm>
        </p:grpSpPr>
        <p:sp>
          <p:nvSpPr>
            <p:cNvPr name="Freeform 3" id="3"/>
            <p:cNvSpPr/>
            <p:nvPr/>
          </p:nvSpPr>
          <p:spPr>
            <a:xfrm flipH="false" flipV="false" rot="0">
              <a:off x="0" y="0"/>
              <a:ext cx="1514641" cy="812800"/>
            </a:xfrm>
            <a:custGeom>
              <a:avLst/>
              <a:gdLst/>
              <a:ahLst/>
              <a:cxnLst/>
              <a:rect r="r" b="b" t="t" l="l"/>
              <a:pathLst>
                <a:path h="812800" w="1514641">
                  <a:moveTo>
                    <a:pt x="0" y="0"/>
                  </a:moveTo>
                  <a:lnTo>
                    <a:pt x="1514641" y="0"/>
                  </a:lnTo>
                  <a:lnTo>
                    <a:pt x="1514641" y="812800"/>
                  </a:lnTo>
                  <a:lnTo>
                    <a:pt x="0" y="812800"/>
                  </a:lnTo>
                  <a:close/>
                </a:path>
              </a:pathLst>
            </a:custGeom>
            <a:blipFill>
              <a:blip r:embed="rId2"/>
              <a:stretch>
                <a:fillRect l="0" t="-8780" r="0" b="0"/>
              </a:stretch>
            </a:blipFill>
          </p:spPr>
        </p:sp>
      </p:grpSp>
      <p:grpSp>
        <p:nvGrpSpPr>
          <p:cNvPr name="Group 4" id="4"/>
          <p:cNvGrpSpPr/>
          <p:nvPr/>
        </p:nvGrpSpPr>
        <p:grpSpPr>
          <a:xfrm rot="0">
            <a:off x="1028700" y="5403912"/>
            <a:ext cx="7182596" cy="3854388"/>
            <a:chOff x="0" y="0"/>
            <a:chExt cx="1514641" cy="812800"/>
          </a:xfrm>
        </p:grpSpPr>
        <p:sp>
          <p:nvSpPr>
            <p:cNvPr name="Freeform 5" id="5"/>
            <p:cNvSpPr/>
            <p:nvPr/>
          </p:nvSpPr>
          <p:spPr>
            <a:xfrm flipH="false" flipV="false" rot="0">
              <a:off x="0" y="0"/>
              <a:ext cx="1514641" cy="812800"/>
            </a:xfrm>
            <a:custGeom>
              <a:avLst/>
              <a:gdLst/>
              <a:ahLst/>
              <a:cxnLst/>
              <a:rect r="r" b="b" t="t" l="l"/>
              <a:pathLst>
                <a:path h="812800" w="1514641">
                  <a:moveTo>
                    <a:pt x="0" y="0"/>
                  </a:moveTo>
                  <a:lnTo>
                    <a:pt x="1514641" y="0"/>
                  </a:lnTo>
                  <a:lnTo>
                    <a:pt x="1514641" y="812800"/>
                  </a:lnTo>
                  <a:lnTo>
                    <a:pt x="0" y="812800"/>
                  </a:lnTo>
                  <a:close/>
                </a:path>
              </a:pathLst>
            </a:custGeom>
            <a:blipFill>
              <a:blip r:embed="rId3"/>
              <a:stretch>
                <a:fillRect l="-3662" t="0" r="-3662" b="0"/>
              </a:stretch>
            </a:blipFill>
          </p:spPr>
        </p:sp>
      </p:grpSp>
      <p:sp>
        <p:nvSpPr>
          <p:cNvPr name="TextBox 6" id="6"/>
          <p:cNvSpPr txBox="true"/>
          <p:nvPr/>
        </p:nvSpPr>
        <p:spPr>
          <a:xfrm rot="0">
            <a:off x="9510188" y="1260777"/>
            <a:ext cx="7749112" cy="971550"/>
          </a:xfrm>
          <a:prstGeom prst="rect">
            <a:avLst/>
          </a:prstGeom>
        </p:spPr>
        <p:txBody>
          <a:bodyPr anchor="t" rtlCol="false" tIns="0" lIns="0" bIns="0" rIns="0">
            <a:spAutoFit/>
          </a:bodyPr>
          <a:lstStyle/>
          <a:p>
            <a:pPr algn="ctr" marL="0" indent="0" lvl="0">
              <a:lnSpc>
                <a:spcPts val="7679"/>
              </a:lnSpc>
              <a:spcBef>
                <a:spcPct val="0"/>
              </a:spcBef>
            </a:pPr>
            <a:r>
              <a:rPr lang="en-US" b="true" sz="6399">
                <a:solidFill>
                  <a:srgbClr val="000000"/>
                </a:solidFill>
                <a:latin typeface="Canva Sans Bold"/>
                <a:ea typeface="Canva Sans Bold"/>
                <a:cs typeface="Canva Sans Bold"/>
                <a:sym typeface="Canva Sans Bold"/>
              </a:rPr>
              <a:t>Model Training</a:t>
            </a:r>
          </a:p>
        </p:txBody>
      </p:sp>
      <p:sp>
        <p:nvSpPr>
          <p:cNvPr name="TextBox 7" id="7"/>
          <p:cNvSpPr txBox="true"/>
          <p:nvPr/>
        </p:nvSpPr>
        <p:spPr>
          <a:xfrm rot="0">
            <a:off x="9510188" y="6004893"/>
            <a:ext cx="7749112" cy="3021330"/>
          </a:xfrm>
          <a:prstGeom prst="rect">
            <a:avLst/>
          </a:prstGeom>
        </p:spPr>
        <p:txBody>
          <a:bodyPr anchor="t" rtlCol="false" tIns="0" lIns="0" bIns="0" rIns="0">
            <a:spAutoFit/>
          </a:bodyPr>
          <a:lstStyle/>
          <a:p>
            <a:pPr algn="just">
              <a:lnSpc>
                <a:spcPts val="4800"/>
              </a:lnSpc>
            </a:pPr>
            <a:r>
              <a:rPr lang="en-US" b="true" sz="3200">
                <a:solidFill>
                  <a:srgbClr val="000000"/>
                </a:solidFill>
                <a:latin typeface="Canva Sans Bold"/>
                <a:ea typeface="Canva Sans Bold"/>
                <a:cs typeface="Canva Sans Bold"/>
                <a:sym typeface="Canva Sans Bold"/>
              </a:rPr>
              <a:t>Implementation:</a:t>
            </a:r>
            <a:r>
              <a:rPr lang="en-US" sz="3200">
                <a:solidFill>
                  <a:srgbClr val="000000"/>
                </a:solidFill>
                <a:latin typeface="Canva Sans"/>
                <a:ea typeface="Canva Sans"/>
                <a:cs typeface="Canva Sans"/>
                <a:sym typeface="Canva Sans"/>
              </a:rPr>
              <a:t> </a:t>
            </a:r>
            <a:r>
              <a:rPr lang="en-US" sz="3200">
                <a:solidFill>
                  <a:srgbClr val="000000"/>
                </a:solidFill>
                <a:latin typeface="Canva Sans"/>
                <a:ea typeface="Canva Sans"/>
                <a:cs typeface="Canva Sans"/>
                <a:sym typeface="Canva Sans"/>
              </a:rPr>
              <a:t>Using Python libraries like scikit-learn, we split the data into training and testing sets, train the models, and evaluate their performance.</a:t>
            </a:r>
          </a:p>
        </p:txBody>
      </p:sp>
      <p:sp>
        <p:nvSpPr>
          <p:cNvPr name="TextBox 8" id="8"/>
          <p:cNvSpPr txBox="true"/>
          <p:nvPr/>
        </p:nvSpPr>
        <p:spPr>
          <a:xfrm rot="0">
            <a:off x="9510188" y="2912745"/>
            <a:ext cx="7749112" cy="2411730"/>
          </a:xfrm>
          <a:prstGeom prst="rect">
            <a:avLst/>
          </a:prstGeom>
        </p:spPr>
        <p:txBody>
          <a:bodyPr anchor="t" rtlCol="false" tIns="0" lIns="0" bIns="0" rIns="0">
            <a:spAutoFit/>
          </a:bodyPr>
          <a:lstStyle/>
          <a:p>
            <a:pPr algn="just">
              <a:lnSpc>
                <a:spcPts val="4800"/>
              </a:lnSpc>
            </a:pPr>
            <a:r>
              <a:rPr lang="en-US" b="true" sz="3200">
                <a:solidFill>
                  <a:srgbClr val="000000"/>
                </a:solidFill>
                <a:latin typeface="Canva Sans Bold"/>
                <a:ea typeface="Canva Sans Bold"/>
                <a:cs typeface="Canva Sans Bold"/>
                <a:sym typeface="Canva Sans Bold"/>
              </a:rPr>
              <a:t>Models Used:</a:t>
            </a:r>
            <a:r>
              <a:rPr lang="en-US" sz="3200">
                <a:solidFill>
                  <a:srgbClr val="000000"/>
                </a:solidFill>
                <a:latin typeface="Canva Sans"/>
                <a:ea typeface="Canva Sans"/>
                <a:cs typeface="Canva Sans"/>
                <a:sym typeface="Canva Sans"/>
              </a:rPr>
              <a:t> We implement Linear Regression and Random Forest Regression to predict player performance.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7698707" cy="10287000"/>
            <a:chOff x="0" y="0"/>
            <a:chExt cx="812800" cy="1086062"/>
          </a:xfrm>
        </p:grpSpPr>
        <p:sp>
          <p:nvSpPr>
            <p:cNvPr name="Freeform 3" id="3"/>
            <p:cNvSpPr/>
            <p:nvPr/>
          </p:nvSpPr>
          <p:spPr>
            <a:xfrm flipH="false" flipV="false" rot="0">
              <a:off x="0" y="0"/>
              <a:ext cx="812800" cy="1086062"/>
            </a:xfrm>
            <a:custGeom>
              <a:avLst/>
              <a:gdLst/>
              <a:ahLst/>
              <a:cxnLst/>
              <a:rect r="r" b="b" t="t" l="l"/>
              <a:pathLst>
                <a:path h="1086062" w="812800">
                  <a:moveTo>
                    <a:pt x="0" y="0"/>
                  </a:moveTo>
                  <a:lnTo>
                    <a:pt x="812800" y="0"/>
                  </a:lnTo>
                  <a:lnTo>
                    <a:pt x="812800" y="1086062"/>
                  </a:lnTo>
                  <a:lnTo>
                    <a:pt x="0" y="1086062"/>
                  </a:lnTo>
                  <a:close/>
                </a:path>
              </a:pathLst>
            </a:custGeom>
            <a:blipFill>
              <a:blip r:embed="rId2"/>
              <a:stretch>
                <a:fillRect l="-68773" t="0" r="-68773" b="0"/>
              </a:stretch>
            </a:blipFill>
          </p:spPr>
        </p:sp>
      </p:grpSp>
      <p:sp>
        <p:nvSpPr>
          <p:cNvPr name="TextBox 4" id="4"/>
          <p:cNvSpPr txBox="true"/>
          <p:nvPr/>
        </p:nvSpPr>
        <p:spPr>
          <a:xfrm rot="0">
            <a:off x="9144000" y="1104900"/>
            <a:ext cx="7953971" cy="2075259"/>
          </a:xfrm>
          <a:prstGeom prst="rect">
            <a:avLst/>
          </a:prstGeom>
        </p:spPr>
        <p:txBody>
          <a:bodyPr anchor="t" rtlCol="false" tIns="0" lIns="0" bIns="0" rIns="0">
            <a:spAutoFit/>
          </a:bodyPr>
          <a:lstStyle/>
          <a:p>
            <a:pPr algn="ctr">
              <a:lnSpc>
                <a:spcPts val="8146"/>
              </a:lnSpc>
            </a:pPr>
            <a:r>
              <a:rPr lang="en-US" b="true" sz="7406">
                <a:solidFill>
                  <a:srgbClr val="000000"/>
                </a:solidFill>
                <a:latin typeface="Canva Sans Bold"/>
                <a:ea typeface="Canva Sans Bold"/>
                <a:cs typeface="Canva Sans Bold"/>
                <a:sym typeface="Canva Sans Bold"/>
              </a:rPr>
              <a:t>Results &amp; Visualization</a:t>
            </a:r>
          </a:p>
        </p:txBody>
      </p:sp>
      <p:sp>
        <p:nvSpPr>
          <p:cNvPr name="TextBox 5" id="5"/>
          <p:cNvSpPr txBox="true"/>
          <p:nvPr/>
        </p:nvSpPr>
        <p:spPr>
          <a:xfrm rot="0">
            <a:off x="9144000" y="4001175"/>
            <a:ext cx="7953971" cy="2223770"/>
          </a:xfrm>
          <a:prstGeom prst="rect">
            <a:avLst/>
          </a:prstGeom>
        </p:spPr>
        <p:txBody>
          <a:bodyPr anchor="t" rtlCol="false" tIns="0" lIns="0" bIns="0" rIns="0">
            <a:spAutoFit/>
          </a:bodyPr>
          <a:lstStyle/>
          <a:p>
            <a:pPr algn="just" marL="0" indent="0" lvl="0">
              <a:lnSpc>
                <a:spcPts val="4479"/>
              </a:lnSpc>
            </a:pPr>
            <a:r>
              <a:rPr lang="en-US" b="true" sz="3199">
                <a:solidFill>
                  <a:srgbClr val="000000"/>
                </a:solidFill>
                <a:latin typeface="Canva Sans Bold"/>
                <a:ea typeface="Canva Sans Bold"/>
                <a:cs typeface="Canva Sans Bold"/>
                <a:sym typeface="Canva Sans Bold"/>
              </a:rPr>
              <a:t>Results:</a:t>
            </a:r>
            <a:r>
              <a:rPr lang="en-US" sz="3199">
                <a:solidFill>
                  <a:srgbClr val="000000"/>
                </a:solidFill>
                <a:latin typeface="Canva Sans"/>
                <a:ea typeface="Canva Sans"/>
                <a:cs typeface="Canva Sans"/>
                <a:sym typeface="Canva Sans"/>
              </a:rPr>
              <a:t> Our Linear Regression model achieved an R-squared value of 0.85, indicating a strong correlation between features and player performance.</a:t>
            </a:r>
          </a:p>
        </p:txBody>
      </p:sp>
      <p:sp>
        <p:nvSpPr>
          <p:cNvPr name="TextBox 6" id="6"/>
          <p:cNvSpPr txBox="true"/>
          <p:nvPr/>
        </p:nvSpPr>
        <p:spPr>
          <a:xfrm rot="0">
            <a:off x="9144000" y="7045960"/>
            <a:ext cx="7953971" cy="1661795"/>
          </a:xfrm>
          <a:prstGeom prst="rect">
            <a:avLst/>
          </a:prstGeom>
        </p:spPr>
        <p:txBody>
          <a:bodyPr anchor="t" rtlCol="false" tIns="0" lIns="0" bIns="0" rIns="0">
            <a:spAutoFit/>
          </a:bodyPr>
          <a:lstStyle/>
          <a:p>
            <a:pPr algn="just" marL="0" indent="0" lvl="0">
              <a:lnSpc>
                <a:spcPts val="4480"/>
              </a:lnSpc>
              <a:spcBef>
                <a:spcPct val="0"/>
              </a:spcBef>
            </a:pPr>
            <a:r>
              <a:rPr lang="en-US" b="true" sz="3200" u="none">
                <a:solidFill>
                  <a:srgbClr val="000000"/>
                </a:solidFill>
                <a:latin typeface="Canva Sans Bold"/>
                <a:ea typeface="Canva Sans Bold"/>
                <a:cs typeface="Canva Sans Bold"/>
                <a:sym typeface="Canva Sans Bold"/>
              </a:rPr>
              <a:t>Visualization:</a:t>
            </a:r>
            <a:r>
              <a:rPr lang="en-US" sz="3200" u="none">
                <a:solidFill>
                  <a:srgbClr val="000000"/>
                </a:solidFill>
                <a:latin typeface="Canva Sans"/>
                <a:ea typeface="Canva Sans"/>
                <a:cs typeface="Canva Sans"/>
                <a:sym typeface="Canva Sans"/>
              </a:rPr>
              <a:t> We plot actual vs. predicted performance to visualize the model's accuracy.</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5400000">
            <a:off x="1031630" y="2782127"/>
            <a:ext cx="1386259" cy="1386259"/>
            <a:chOff x="0" y="0"/>
            <a:chExt cx="2653030" cy="2653030"/>
          </a:xfrm>
        </p:grpSpPr>
        <p:sp>
          <p:nvSpPr>
            <p:cNvPr name="Freeform 3" id="3"/>
            <p:cNvSpPr/>
            <p:nvPr/>
          </p:nvSpPr>
          <p:spPr>
            <a:xfrm flipH="false" flipV="false" rot="0">
              <a:off x="0" y="0"/>
              <a:ext cx="2653030" cy="2654300"/>
            </a:xfrm>
            <a:custGeom>
              <a:avLst/>
              <a:gdLst/>
              <a:ahLst/>
              <a:cxnLst/>
              <a:rect r="r" b="b" t="t" l="l"/>
              <a:pathLst>
                <a:path h="2654300" w="265303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000000"/>
            </a:solidFill>
          </p:spPr>
        </p:sp>
      </p:grpSp>
      <p:sp>
        <p:nvSpPr>
          <p:cNvPr name="AutoShape 4" id="4"/>
          <p:cNvSpPr/>
          <p:nvPr/>
        </p:nvSpPr>
        <p:spPr>
          <a:xfrm rot="-5400000">
            <a:off x="1028700" y="6121544"/>
            <a:ext cx="1386259" cy="1380398"/>
          </a:xfrm>
          <a:prstGeom prst="rect">
            <a:avLst/>
          </a:prstGeom>
          <a:solidFill>
            <a:srgbClr val="000000"/>
          </a:solidFill>
        </p:spPr>
      </p:sp>
      <p:grpSp>
        <p:nvGrpSpPr>
          <p:cNvPr name="Group 5" id="5"/>
          <p:cNvGrpSpPr>
            <a:grpSpLocks noChangeAspect="true"/>
          </p:cNvGrpSpPr>
          <p:nvPr/>
        </p:nvGrpSpPr>
        <p:grpSpPr>
          <a:xfrm rot="-5400000">
            <a:off x="1028700" y="4450370"/>
            <a:ext cx="1386259" cy="1386259"/>
            <a:chOff x="0" y="0"/>
            <a:chExt cx="1708150" cy="1708150"/>
          </a:xfrm>
        </p:grpSpPr>
        <p:sp>
          <p:nvSpPr>
            <p:cNvPr name="Freeform 6" id="6"/>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000000"/>
            </a:solidFill>
          </p:spPr>
        </p:sp>
      </p:grpSp>
      <p:sp>
        <p:nvSpPr>
          <p:cNvPr name="TextBox 7" id="7"/>
          <p:cNvSpPr txBox="true"/>
          <p:nvPr/>
        </p:nvSpPr>
        <p:spPr>
          <a:xfrm rot="0">
            <a:off x="3702094" y="1549461"/>
            <a:ext cx="13557206" cy="1332928"/>
          </a:xfrm>
          <a:prstGeom prst="rect">
            <a:avLst/>
          </a:prstGeom>
        </p:spPr>
        <p:txBody>
          <a:bodyPr anchor="t" rtlCol="false" tIns="0" lIns="0" bIns="0" rIns="0">
            <a:spAutoFit/>
          </a:bodyPr>
          <a:lstStyle/>
          <a:p>
            <a:pPr algn="just" marL="0" indent="0" lvl="0">
              <a:lnSpc>
                <a:spcPts val="10783"/>
              </a:lnSpc>
            </a:pPr>
            <a:r>
              <a:rPr lang="en-US" b="true" sz="8294">
                <a:solidFill>
                  <a:srgbClr val="000000"/>
                </a:solidFill>
                <a:latin typeface="Canva Sans Bold"/>
                <a:ea typeface="Canva Sans Bold"/>
                <a:cs typeface="Canva Sans Bold"/>
                <a:sym typeface="Canva Sans Bold"/>
              </a:rPr>
              <a:t>Comparison &amp; Conclusion</a:t>
            </a:r>
          </a:p>
        </p:txBody>
      </p:sp>
      <p:sp>
        <p:nvSpPr>
          <p:cNvPr name="TextBox 8" id="8"/>
          <p:cNvSpPr txBox="true"/>
          <p:nvPr/>
        </p:nvSpPr>
        <p:spPr>
          <a:xfrm rot="0">
            <a:off x="3702094" y="4419713"/>
            <a:ext cx="13557206" cy="1802130"/>
          </a:xfrm>
          <a:prstGeom prst="rect">
            <a:avLst/>
          </a:prstGeom>
        </p:spPr>
        <p:txBody>
          <a:bodyPr anchor="t" rtlCol="false" tIns="0" lIns="0" bIns="0" rIns="0">
            <a:spAutoFit/>
          </a:bodyPr>
          <a:lstStyle/>
          <a:p>
            <a:pPr algn="just">
              <a:lnSpc>
                <a:spcPts val="4800"/>
              </a:lnSpc>
            </a:pPr>
            <a:r>
              <a:rPr lang="en-US" b="true" sz="3200" u="none">
                <a:solidFill>
                  <a:srgbClr val="000000"/>
                </a:solidFill>
                <a:latin typeface="Canva Sans Bold"/>
                <a:ea typeface="Canva Sans Bold"/>
                <a:cs typeface="Canva Sans Bold"/>
                <a:sym typeface="Canva Sans Bold"/>
              </a:rPr>
              <a:t>Comparison:</a:t>
            </a:r>
            <a:r>
              <a:rPr lang="en-US" sz="3200" u="none">
                <a:solidFill>
                  <a:srgbClr val="000000"/>
                </a:solidFill>
                <a:latin typeface="Canva Sans"/>
                <a:ea typeface="Canva Sans"/>
                <a:cs typeface="Canva Sans"/>
                <a:sym typeface="Canva Sans"/>
              </a:rPr>
              <a:t> Linear Regression outperforms traditional methods but falls short of advanced models like Random Forest, which achieved an R-squared value of 0.90.</a:t>
            </a:r>
          </a:p>
        </p:txBody>
      </p:sp>
      <p:sp>
        <p:nvSpPr>
          <p:cNvPr name="AutoShape 9" id="9"/>
          <p:cNvSpPr/>
          <p:nvPr/>
        </p:nvSpPr>
        <p:spPr>
          <a:xfrm rot="0">
            <a:off x="3702094" y="3615006"/>
            <a:ext cx="993471" cy="167340"/>
          </a:xfrm>
          <a:prstGeom prst="rect">
            <a:avLst/>
          </a:prstGeom>
          <a:solidFill>
            <a:srgbClr val="000000"/>
          </a:solidFill>
        </p:spPr>
      </p:sp>
      <p:sp>
        <p:nvSpPr>
          <p:cNvPr name="TextBox 10" id="10"/>
          <p:cNvSpPr txBox="true"/>
          <p:nvPr/>
        </p:nvSpPr>
        <p:spPr>
          <a:xfrm rot="0">
            <a:off x="3702094" y="6859209"/>
            <a:ext cx="13557206" cy="1802130"/>
          </a:xfrm>
          <a:prstGeom prst="rect">
            <a:avLst/>
          </a:prstGeom>
        </p:spPr>
        <p:txBody>
          <a:bodyPr anchor="t" rtlCol="false" tIns="0" lIns="0" bIns="0" rIns="0">
            <a:spAutoFit/>
          </a:bodyPr>
          <a:lstStyle/>
          <a:p>
            <a:pPr algn="just">
              <a:lnSpc>
                <a:spcPts val="4800"/>
              </a:lnSpc>
            </a:pPr>
            <a:r>
              <a:rPr lang="en-US" b="true" sz="3200" u="none">
                <a:solidFill>
                  <a:srgbClr val="000000"/>
                </a:solidFill>
                <a:latin typeface="Canva Sans Bold"/>
                <a:ea typeface="Canva Sans Bold"/>
                <a:cs typeface="Canva Sans Bold"/>
                <a:sym typeface="Canva Sans Bold"/>
              </a:rPr>
              <a:t>Conclusion:</a:t>
            </a:r>
            <a:r>
              <a:rPr lang="en-US" sz="3200" u="none">
                <a:solidFill>
                  <a:srgbClr val="000000"/>
                </a:solidFill>
                <a:latin typeface="Canva Sans"/>
                <a:ea typeface="Canva Sans"/>
                <a:cs typeface="Canva Sans"/>
                <a:sym typeface="Canva Sans"/>
              </a:rPr>
              <a:t> Our study demonstrates the effectiveness of data-driven approaches in predicting player performance. Future work could explore deep learning models for improved accuracy.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DAGhhu5LLKw</dc:identifier>
  <dcterms:modified xsi:type="dcterms:W3CDTF">2011-08-01T06:04:30Z</dcterms:modified>
  <cp:revision>1</cp:revision>
  <dc:title>Add a heading</dc:title>
</cp:coreProperties>
</file>