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Poppins" panose="00000500000000000000" pitchFamily="2" charset="0"/>
      <p:regular r:id="rId14"/>
    </p:embeddedFont>
    <p:embeddedFont>
      <p:font typeface="Poppins Bold" panose="00000800000000000000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lt20.com/stat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931823" cy="10287000"/>
            <a:chOff x="0" y="0"/>
            <a:chExt cx="812800" cy="12062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206216"/>
            </a:xfrm>
            <a:custGeom>
              <a:avLst/>
              <a:gdLst/>
              <a:ahLst/>
              <a:cxnLst/>
              <a:rect l="l" t="t" r="r" b="b"/>
              <a:pathLst>
                <a:path w="812800" h="1206216">
                  <a:moveTo>
                    <a:pt x="0" y="0"/>
                  </a:moveTo>
                  <a:lnTo>
                    <a:pt x="812800" y="0"/>
                  </a:lnTo>
                  <a:lnTo>
                    <a:pt x="812800" y="1206216"/>
                  </a:lnTo>
                  <a:lnTo>
                    <a:pt x="0" y="1206216"/>
                  </a:lnTo>
                  <a:close/>
                </a:path>
              </a:pathLst>
            </a:custGeom>
            <a:blipFill>
              <a:blip r:embed="rId2"/>
              <a:stretch>
                <a:fillRect l="-98653" r="-104983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8565922" y="1259613"/>
            <a:ext cx="8693378" cy="294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GB" sz="4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IPL Player Performance Prediction: A Machine Learning Approach with Feature Engineering</a:t>
            </a:r>
            <a:endParaRPr lang="en-US" sz="4800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565922" y="4760822"/>
            <a:ext cx="8693378" cy="4218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Arnav Verma (23BDS0123)</a:t>
            </a:r>
          </a:p>
          <a:p>
            <a:pPr marL="0" lvl="0" indent="0"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Parth Mital (23BCE0842)</a:t>
            </a:r>
          </a:p>
          <a:p>
            <a:pPr marL="0" lvl="0" indent="0"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Ved Lawand (23BDS0141)</a:t>
            </a:r>
          </a:p>
          <a:p>
            <a:pPr marL="0" lvl="0" indent="0"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Anshul Naphade (23BCE0061)</a:t>
            </a:r>
          </a:p>
          <a:p>
            <a:pPr marL="0" lvl="0" indent="0"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Faculty:</a:t>
            </a: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Dr. Manimaran A.</a:t>
            </a:r>
          </a:p>
          <a:p>
            <a:pPr marL="0" lvl="0" indent="0"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Vellore Institute of Technology, Vellore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0403" y="2400300"/>
            <a:ext cx="16167193" cy="5985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6279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4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Gupta, P. "Machine Learning for Cricket Analytics," IEEE Trans. Sports Anal., 2022.</a:t>
            </a:r>
          </a:p>
          <a:p>
            <a:pPr marL="716279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4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IPL Official Stats (2024). [Online]. Available: </a:t>
            </a:r>
            <a:r>
              <a:rPr lang="en-GB" sz="4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2"/>
              </a:rPr>
              <a:t>https://www.iplt20.com/stats</a:t>
            </a:r>
            <a:endParaRPr lang="en-GB" sz="44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16279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4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Sharma, A. "Temporal Analysis in Sports," IEEE Access, 2023.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831228" y="942975"/>
            <a:ext cx="12625545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00"/>
              </a:lnSpc>
            </a:pPr>
            <a:r>
              <a:rPr lang="en-US" sz="9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638078" y="4448905"/>
            <a:ext cx="4722745" cy="1389189"/>
            <a:chOff x="0" y="0"/>
            <a:chExt cx="6296994" cy="185225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10800000">
              <a:off x="0" y="0"/>
              <a:ext cx="1848345" cy="1848345"/>
              <a:chOff x="0" y="0"/>
              <a:chExt cx="2653030" cy="26530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" name="AutoShape 5"/>
            <p:cNvSpPr/>
            <p:nvPr/>
          </p:nvSpPr>
          <p:spPr>
            <a:xfrm rot="-10800000">
              <a:off x="4448649" y="7814"/>
              <a:ext cx="1848345" cy="1840531"/>
            </a:xfrm>
            <a:prstGeom prst="rect">
              <a:avLst/>
            </a:prstGeom>
            <a:solidFill>
              <a:srgbClr val="000000"/>
            </a:solidFill>
          </p:spPr>
        </p: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-10800000">
              <a:off x="2224324" y="3907"/>
              <a:ext cx="1848345" cy="1848345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8" name="TextBox 8"/>
          <p:cNvSpPr txBox="1"/>
          <p:nvPr/>
        </p:nvSpPr>
        <p:spPr>
          <a:xfrm>
            <a:off x="3702094" y="1449199"/>
            <a:ext cx="13557206" cy="1332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783"/>
              </a:lnSpc>
            </a:pPr>
            <a:r>
              <a:rPr lang="en-US" sz="829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Abstract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702094" y="3906719"/>
            <a:ext cx="13557206" cy="426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800"/>
              </a:lnSpc>
            </a:pPr>
            <a:r>
              <a:rPr lang="en-GB" sz="3200" u="none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work presents a machine learning framework for IPL player performance prediction, comparing Linear Regression (baseline) and Random Forest models. Key innovations include cricket-specific feature engineering (e.g., consistency scores, weighted form metrics) and temporal validation. Results show Random Forest outperforms with R² scores of 0.82 (batting) and 0.78 (bowling), enabling data-driven decisions for team strategy and auctions.</a:t>
            </a:r>
            <a:endParaRPr lang="en-US" sz="3200" u="none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3702094" y="3308378"/>
            <a:ext cx="993471" cy="167340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09383" y="893559"/>
            <a:ext cx="5949917" cy="8499882"/>
            <a:chOff x="0" y="0"/>
            <a:chExt cx="4445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3429000" y="6350000"/>
                  </a:moveTo>
                  <a:lnTo>
                    <a:pt x="1016000" y="6350000"/>
                  </a:lnTo>
                  <a:cubicBezTo>
                    <a:pt x="454660" y="6350000"/>
                    <a:pt x="0" y="5895340"/>
                    <a:pt x="0" y="5334000"/>
                  </a:cubicBezTo>
                  <a:lnTo>
                    <a:pt x="0" y="1016000"/>
                  </a:lnTo>
                  <a:cubicBezTo>
                    <a:pt x="0" y="454660"/>
                    <a:pt x="454660" y="0"/>
                    <a:pt x="1016000" y="0"/>
                  </a:cubicBezTo>
                  <a:lnTo>
                    <a:pt x="3429000" y="0"/>
                  </a:lnTo>
                  <a:cubicBezTo>
                    <a:pt x="3990340" y="0"/>
                    <a:pt x="4445000" y="454660"/>
                    <a:pt x="4445000" y="1016000"/>
                  </a:cubicBezTo>
                  <a:lnTo>
                    <a:pt x="4445000" y="5334000"/>
                  </a:lnTo>
                  <a:cubicBezTo>
                    <a:pt x="4445000" y="5895340"/>
                    <a:pt x="3990340" y="6350000"/>
                    <a:pt x="34290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62547" r="-56811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1028700" y="1224553"/>
            <a:ext cx="9034137" cy="1036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83"/>
              </a:lnSpc>
            </a:pPr>
            <a:r>
              <a:rPr lang="en-US" sz="734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699" y="4000719"/>
            <a:ext cx="9034137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639"/>
              </a:lnSpc>
            </a:pPr>
            <a:r>
              <a:rPr lang="en-GB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 in IPL Performance Prediction: </a:t>
            </a:r>
            <a:r>
              <a:rPr lang="en-GB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 variance in T20 cricket due to short formats. Traditional stats fail to capture non-linear relationships (e.g., recent form vs. long-term averages).</a:t>
            </a:r>
            <a:endParaRPr lang="en-US" sz="32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699" y="8031209"/>
            <a:ext cx="9034137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639"/>
              </a:lnSpc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Our Solution: </a:t>
            </a:r>
            <a:r>
              <a:rPr lang="en-GB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Machine learning + domain-specific features (consistency, boundary %) for accurate predictions.</a:t>
            </a:r>
            <a:endParaRPr lang="en-US" sz="32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931823" cy="10287000"/>
            <a:chOff x="0" y="0"/>
            <a:chExt cx="812800" cy="12062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206216"/>
            </a:xfrm>
            <a:custGeom>
              <a:avLst/>
              <a:gdLst/>
              <a:ahLst/>
              <a:cxnLst/>
              <a:rect l="l" t="t" r="r" b="b"/>
              <a:pathLst>
                <a:path w="812800" h="1206216">
                  <a:moveTo>
                    <a:pt x="0" y="0"/>
                  </a:moveTo>
                  <a:lnTo>
                    <a:pt x="812800" y="0"/>
                  </a:lnTo>
                  <a:lnTo>
                    <a:pt x="812800" y="1206216"/>
                  </a:lnTo>
                  <a:lnTo>
                    <a:pt x="0" y="1206216"/>
                  </a:lnTo>
                  <a:close/>
                </a:path>
              </a:pathLst>
            </a:custGeom>
            <a:blipFill>
              <a:blip r:embed="rId2"/>
              <a:stretch>
                <a:fillRect l="-59613" r="-63129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8565922" y="944682"/>
            <a:ext cx="8693378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</a:pPr>
            <a:r>
              <a:rPr lang="en-US" sz="6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Basic Idea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65922" y="3004247"/>
            <a:ext cx="8693378" cy="2785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Concepts: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Probability distributions (e.g., normal, Poisson) and statistical methods (e.g., regression, hypothesis testing) form the foundation of player performance prediction.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565922" y="6878007"/>
            <a:ext cx="8693378" cy="1692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Basic Idea:</a:t>
            </a: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We use regression analysis and machine learning models to predict player performance based on historical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42826" y="874084"/>
            <a:ext cx="2402348" cy="240234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10060" r="-10060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7942826" y="3942326"/>
            <a:ext cx="2402348" cy="240234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3"/>
              <a:stretch>
                <a:fillRect l="-50000" r="-50000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7942826" y="7010568"/>
            <a:ext cx="2402348" cy="240234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21428" r="-21428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549202" y="4391025"/>
            <a:ext cx="5279199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972"/>
              </a:lnSpc>
              <a:spcBef>
                <a:spcPct val="0"/>
              </a:spcBef>
            </a:pPr>
            <a:r>
              <a:rPr lang="en-US" sz="497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Collection &amp; Preprocessing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811000" y="874084"/>
            <a:ext cx="4814616" cy="1461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0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IPL Dataset (2008–2024): </a:t>
            </a:r>
            <a:r>
              <a:rPr lang="en-US" sz="26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200,000+ ball-by-ball records.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811000" y="2912376"/>
            <a:ext cx="4814616" cy="4962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0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Preprocessing:</a:t>
            </a:r>
          </a:p>
          <a:p>
            <a:pPr marL="561341" lvl="1" indent="-280670">
              <a:lnSpc>
                <a:spcPts val="3900"/>
              </a:lnSpc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GB" sz="26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Memory optimization (65% reduction via </a:t>
            </a:r>
            <a:r>
              <a:rPr lang="en-GB" sz="26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dtype</a:t>
            </a:r>
            <a:r>
              <a:rPr lang="en-GB" sz="26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tuning).</a:t>
            </a:r>
            <a:endParaRPr lang="en-US" sz="26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61341" lvl="1" indent="-280670">
              <a:lnSpc>
                <a:spcPts val="3900"/>
              </a:lnSpc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Handling missing values (domain-specific imputation).</a:t>
            </a:r>
          </a:p>
          <a:p>
            <a:pPr marL="561341" lvl="1" indent="-280670">
              <a:lnSpc>
                <a:spcPts val="3900"/>
              </a:lnSpc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GB" sz="26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Minimum thresholds: 10 balls (batsmen), 30 balls (bowlers).</a:t>
            </a:r>
            <a:endParaRPr lang="en-US" sz="26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811000" y="8451627"/>
            <a:ext cx="4662216" cy="961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00"/>
              </a:lnSpc>
              <a:spcBef>
                <a:spcPct val="0"/>
              </a:spcBef>
            </a:pPr>
            <a:r>
              <a:rPr lang="en-GB" sz="26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Aligns with the paper’s IPL dataset and technical rigor.</a:t>
            </a:r>
            <a:endParaRPr lang="en-US" sz="26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15889" y="1028700"/>
            <a:ext cx="8943411" cy="8229600"/>
            <a:chOff x="0" y="0"/>
            <a:chExt cx="6976033" cy="64192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76033" cy="6419247"/>
            </a:xfrm>
            <a:custGeom>
              <a:avLst/>
              <a:gdLst/>
              <a:ahLst/>
              <a:cxnLst/>
              <a:rect l="l" t="t" r="r" b="b"/>
              <a:pathLst>
                <a:path w="6976033" h="6419247">
                  <a:moveTo>
                    <a:pt x="5859868" y="6419247"/>
                  </a:moveTo>
                  <a:lnTo>
                    <a:pt x="1116165" y="6419247"/>
                  </a:lnTo>
                  <a:cubicBezTo>
                    <a:pt x="499484" y="6419247"/>
                    <a:pt x="0" y="6189438"/>
                    <a:pt x="0" y="5905707"/>
                  </a:cubicBezTo>
                  <a:lnTo>
                    <a:pt x="0" y="513540"/>
                  </a:lnTo>
                  <a:cubicBezTo>
                    <a:pt x="0" y="229809"/>
                    <a:pt x="499484" y="0"/>
                    <a:pt x="1116165" y="0"/>
                  </a:cubicBezTo>
                  <a:lnTo>
                    <a:pt x="5859868" y="0"/>
                  </a:lnTo>
                  <a:cubicBezTo>
                    <a:pt x="6476550" y="0"/>
                    <a:pt x="6976033" y="229809"/>
                    <a:pt x="6976033" y="513540"/>
                  </a:cubicBezTo>
                  <a:lnTo>
                    <a:pt x="6976033" y="5905707"/>
                  </a:lnTo>
                  <a:cubicBezTo>
                    <a:pt x="6976033" y="6189438"/>
                    <a:pt x="6476550" y="6419247"/>
                    <a:pt x="5859868" y="6419247"/>
                  </a:cubicBezTo>
                  <a:close/>
                </a:path>
              </a:pathLst>
            </a:custGeom>
            <a:blipFill>
              <a:blip r:embed="rId2"/>
              <a:stretch>
                <a:fillRect l="-19976" r="-19976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1023784" y="1028700"/>
            <a:ext cx="5711899" cy="229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Selection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3616" y="4897489"/>
            <a:ext cx="6484602" cy="1686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29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Batting: </a:t>
            </a:r>
            <a:r>
              <a:rPr lang="en-GB" sz="29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Consistency score (CV-based), weighted recent form, boundary %.</a:t>
            </a:r>
            <a:endParaRPr lang="en-US" sz="29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33616" y="8149150"/>
            <a:ext cx="6484602" cy="110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99"/>
              </a:lnSpc>
            </a:pPr>
            <a:r>
              <a:rPr lang="en-US" sz="29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Bowling: </a:t>
            </a:r>
            <a:r>
              <a:rPr lang="en-US" sz="29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Economy-rate consistency, wicket-taking form.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7182596" cy="3854388"/>
            <a:chOff x="0" y="0"/>
            <a:chExt cx="151464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14641" cy="812800"/>
            </a:xfrm>
            <a:custGeom>
              <a:avLst/>
              <a:gdLst/>
              <a:ahLst/>
              <a:cxnLst/>
              <a:rect l="l" t="t" r="r" b="b"/>
              <a:pathLst>
                <a:path w="1514641" h="812800">
                  <a:moveTo>
                    <a:pt x="0" y="0"/>
                  </a:moveTo>
                  <a:lnTo>
                    <a:pt x="1514641" y="0"/>
                  </a:lnTo>
                  <a:lnTo>
                    <a:pt x="1514641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t="-8780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5403912"/>
            <a:ext cx="7182596" cy="3854388"/>
            <a:chOff x="0" y="0"/>
            <a:chExt cx="1514641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14641" cy="812800"/>
            </a:xfrm>
            <a:custGeom>
              <a:avLst/>
              <a:gdLst/>
              <a:ahLst/>
              <a:cxnLst/>
              <a:rect l="l" t="t" r="r" b="b"/>
              <a:pathLst>
                <a:path w="1514641" h="812800">
                  <a:moveTo>
                    <a:pt x="0" y="0"/>
                  </a:moveTo>
                  <a:lnTo>
                    <a:pt x="1514641" y="0"/>
                  </a:lnTo>
                  <a:lnTo>
                    <a:pt x="1514641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3"/>
              <a:stretch>
                <a:fillRect l="-3662" r="-3662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9510188" y="1260777"/>
            <a:ext cx="7749112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n-US" sz="6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Architecture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10188" y="7227525"/>
            <a:ext cx="7749112" cy="1798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Proposed: </a:t>
            </a:r>
            <a:r>
              <a:rPr lang="en-GB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Random Forest (100 trees, max depth=12) with temporal train-test split (80/20 chronologically).</a:t>
            </a:r>
            <a:endParaRPr lang="en-US" sz="32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505272" y="3830577"/>
            <a:ext cx="7749112" cy="1798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Baseline: </a:t>
            </a:r>
            <a:r>
              <a:rPr lang="en-GB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Linear Regression (interpretable but limited; R²: 0.58 batting).</a:t>
            </a:r>
            <a:endParaRPr lang="en-US" sz="32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7698707" cy="10287000"/>
            <a:chOff x="0" y="0"/>
            <a:chExt cx="812800" cy="10860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086062"/>
            </a:xfrm>
            <a:custGeom>
              <a:avLst/>
              <a:gdLst/>
              <a:ahLst/>
              <a:cxnLst/>
              <a:rect l="l" t="t" r="r" b="b"/>
              <a:pathLst>
                <a:path w="812800" h="1086062">
                  <a:moveTo>
                    <a:pt x="0" y="0"/>
                  </a:moveTo>
                  <a:lnTo>
                    <a:pt x="812800" y="0"/>
                  </a:lnTo>
                  <a:lnTo>
                    <a:pt x="812800" y="1086062"/>
                  </a:lnTo>
                  <a:lnTo>
                    <a:pt x="0" y="1086062"/>
                  </a:lnTo>
                  <a:close/>
                </a:path>
              </a:pathLst>
            </a:custGeom>
            <a:blipFill>
              <a:blip r:embed="rId2"/>
              <a:stretch>
                <a:fillRect l="-68773" r="-68773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9144000" y="1104900"/>
            <a:ext cx="7953971" cy="1038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6"/>
              </a:lnSpc>
            </a:pPr>
            <a:r>
              <a:rPr lang="en-US" sz="7406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Findings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3999" y="2872552"/>
            <a:ext cx="7953971" cy="630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479"/>
              </a:lnSpc>
            </a:pPr>
            <a:r>
              <a:rPr lang="en-GB" sz="31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Random Forest outperforms Linear Regression by 41% (batting).</a:t>
            </a:r>
          </a:p>
          <a:p>
            <a:pPr marL="0" lvl="0" indent="0">
              <a:lnSpc>
                <a:spcPts val="4479"/>
              </a:lnSpc>
            </a:pPr>
            <a:endParaRPr lang="en-GB" sz="31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0" lvl="0" indent="0">
              <a:lnSpc>
                <a:spcPts val="4479"/>
              </a:lnSpc>
            </a:pPr>
            <a:r>
              <a:rPr lang="en-GB" sz="31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Top predictive features:</a:t>
            </a:r>
          </a:p>
          <a:p>
            <a:pPr marL="514350" lvl="0" indent="-514350">
              <a:lnSpc>
                <a:spcPts val="4479"/>
              </a:lnSpc>
              <a:buFont typeface="+mj-lt"/>
              <a:buAutoNum type="arabicPeriod"/>
            </a:pPr>
            <a:r>
              <a:rPr lang="en-GB" sz="31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Batting: Consistency (28.3% importance).</a:t>
            </a:r>
          </a:p>
          <a:p>
            <a:pPr marL="514350" lvl="0" indent="-514350">
              <a:lnSpc>
                <a:spcPts val="4479"/>
              </a:lnSpc>
              <a:buFont typeface="+mj-lt"/>
              <a:buAutoNum type="arabicPeriod"/>
            </a:pPr>
            <a:r>
              <a:rPr lang="en-GB" sz="31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Bowling: Economy-rate consistency (31.2%).</a:t>
            </a:r>
          </a:p>
          <a:p>
            <a:pPr marL="514350" lvl="0" indent="-514350">
              <a:lnSpc>
                <a:spcPts val="4479"/>
              </a:lnSpc>
              <a:buFont typeface="+mj-lt"/>
              <a:buAutoNum type="arabicPeriod"/>
            </a:pPr>
            <a:r>
              <a:rPr lang="en-GB" sz="31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MAE: 8.7 runs (batting), 2.3 wickets (bowling).</a:t>
            </a:r>
          </a:p>
          <a:p>
            <a:pPr marL="0" lvl="0" indent="0">
              <a:lnSpc>
                <a:spcPts val="4479"/>
              </a:lnSpc>
            </a:pPr>
            <a:endParaRPr lang="en-GB" sz="31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-5400000">
            <a:off x="1031630" y="2782127"/>
            <a:ext cx="1386259" cy="1386259"/>
            <a:chOff x="0" y="0"/>
            <a:chExt cx="2653030" cy="26530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" name="AutoShape 4"/>
          <p:cNvSpPr/>
          <p:nvPr/>
        </p:nvSpPr>
        <p:spPr>
          <a:xfrm rot="-5400000">
            <a:off x="1028700" y="6121544"/>
            <a:ext cx="1386259" cy="1380398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 rot="-5400000">
            <a:off x="1028700" y="4450370"/>
            <a:ext cx="1386259" cy="1386259"/>
            <a:chOff x="0" y="0"/>
            <a:chExt cx="1708150" cy="17081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3702094" y="1549461"/>
            <a:ext cx="13557206" cy="1313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0783"/>
              </a:lnSpc>
            </a:pPr>
            <a:r>
              <a:rPr lang="en-US" sz="829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Comparison &amp; Conclusion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99164" y="4768242"/>
            <a:ext cx="13557206" cy="1183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GB" sz="3200" u="none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Random Forest excels in capturing non-linear IPL performance patterns.</a:t>
            </a:r>
          </a:p>
        </p:txBody>
      </p:sp>
      <p:sp>
        <p:nvSpPr>
          <p:cNvPr id="9" name="AutoShape 9"/>
          <p:cNvSpPr/>
          <p:nvPr/>
        </p:nvSpPr>
        <p:spPr>
          <a:xfrm>
            <a:off x="3702094" y="3615006"/>
            <a:ext cx="993471" cy="16734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0" name="TextBox 10"/>
          <p:cNvSpPr txBox="1"/>
          <p:nvPr/>
        </p:nvSpPr>
        <p:spPr>
          <a:xfrm>
            <a:off x="3699164" y="6937282"/>
            <a:ext cx="13557206" cy="567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200" b="1" u="none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Applications:</a:t>
            </a:r>
            <a:r>
              <a:rPr lang="en-US" sz="3200" u="none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GB" sz="3200" u="none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Player auctions, team selection, real-time strategy.</a:t>
            </a:r>
            <a:endParaRPr lang="en-US" sz="3200" u="none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471</Words>
  <Application>Microsoft Office PowerPoint</Application>
  <PresentationFormat>Custom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Poppins Bold</vt:lpstr>
      <vt:lpstr>Calibri</vt:lpstr>
      <vt:lpstr>Arial</vt:lpstr>
      <vt:lpstr>Canva Sans Bold</vt:lpstr>
      <vt:lpstr>Poppins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heading</dc:title>
  <cp:lastModifiedBy>Parth Mital</cp:lastModifiedBy>
  <cp:revision>8</cp:revision>
  <dcterms:created xsi:type="dcterms:W3CDTF">2006-08-16T00:00:00Z</dcterms:created>
  <dcterms:modified xsi:type="dcterms:W3CDTF">2025-04-01T20:06:07Z</dcterms:modified>
  <dc:identifier>DAGhhu5LLKw</dc:identifier>
</cp:coreProperties>
</file>