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7" r:id="rId12"/>
    <p:sldId id="266" r:id="rId13"/>
    <p:sldId id="280" r:id="rId14"/>
    <p:sldId id="281" r:id="rId15"/>
    <p:sldId id="282" r:id="rId16"/>
    <p:sldId id="267" r:id="rId17"/>
    <p:sldId id="269" r:id="rId18"/>
    <p:sldId id="271" r:id="rId19"/>
    <p:sldId id="273" r:id="rId20"/>
    <p:sldId id="275" r:id="rId21"/>
    <p:sldId id="279" r:id="rId22"/>
    <p:sldId id="278"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DD849B-9775-49F5-BC73-3DE5100BA98A}"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EDD01-590F-462B-9512-BEEEF652CE6B}" type="slidenum">
              <a:rPr lang="en-US" smtClean="0"/>
              <a:t>‹#›</a:t>
            </a:fld>
            <a:endParaRPr lang="en-US"/>
          </a:p>
        </p:txBody>
      </p:sp>
    </p:spTree>
    <p:extLst>
      <p:ext uri="{BB962C8B-B14F-4D97-AF65-F5344CB8AC3E}">
        <p14:creationId xmlns:p14="http://schemas.microsoft.com/office/powerpoint/2010/main" val="73734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DD849B-9775-49F5-BC73-3DE5100BA98A}"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EDD01-590F-462B-9512-BEEEF652CE6B}" type="slidenum">
              <a:rPr lang="en-US" smtClean="0"/>
              <a:t>‹#›</a:t>
            </a:fld>
            <a:endParaRPr lang="en-US"/>
          </a:p>
        </p:txBody>
      </p:sp>
    </p:spTree>
    <p:extLst>
      <p:ext uri="{BB962C8B-B14F-4D97-AF65-F5344CB8AC3E}">
        <p14:creationId xmlns:p14="http://schemas.microsoft.com/office/powerpoint/2010/main" val="419886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DD849B-9775-49F5-BC73-3DE5100BA98A}"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EDD01-590F-462B-9512-BEEEF652CE6B}" type="slidenum">
              <a:rPr lang="en-US" smtClean="0"/>
              <a:t>‹#›</a:t>
            </a:fld>
            <a:endParaRPr lang="en-US"/>
          </a:p>
        </p:txBody>
      </p:sp>
    </p:spTree>
    <p:extLst>
      <p:ext uri="{BB962C8B-B14F-4D97-AF65-F5344CB8AC3E}">
        <p14:creationId xmlns:p14="http://schemas.microsoft.com/office/powerpoint/2010/main" val="419920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DD849B-9775-49F5-BC73-3DE5100BA98A}"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EDD01-590F-462B-9512-BEEEF652CE6B}" type="slidenum">
              <a:rPr lang="en-US" smtClean="0"/>
              <a:t>‹#›</a:t>
            </a:fld>
            <a:endParaRPr lang="en-US"/>
          </a:p>
        </p:txBody>
      </p:sp>
    </p:spTree>
    <p:extLst>
      <p:ext uri="{BB962C8B-B14F-4D97-AF65-F5344CB8AC3E}">
        <p14:creationId xmlns:p14="http://schemas.microsoft.com/office/powerpoint/2010/main" val="1670997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D849B-9775-49F5-BC73-3DE5100BA98A}" type="datetimeFigureOut">
              <a:rPr lang="en-US" smtClean="0"/>
              <a:t>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EDD01-590F-462B-9512-BEEEF652CE6B}" type="slidenum">
              <a:rPr lang="en-US" smtClean="0"/>
              <a:t>‹#›</a:t>
            </a:fld>
            <a:endParaRPr lang="en-US"/>
          </a:p>
        </p:txBody>
      </p:sp>
    </p:spTree>
    <p:extLst>
      <p:ext uri="{BB962C8B-B14F-4D97-AF65-F5344CB8AC3E}">
        <p14:creationId xmlns:p14="http://schemas.microsoft.com/office/powerpoint/2010/main" val="308084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DD849B-9775-49F5-BC73-3DE5100BA98A}"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EDD01-590F-462B-9512-BEEEF652CE6B}" type="slidenum">
              <a:rPr lang="en-US" smtClean="0"/>
              <a:t>‹#›</a:t>
            </a:fld>
            <a:endParaRPr lang="en-US"/>
          </a:p>
        </p:txBody>
      </p:sp>
    </p:spTree>
    <p:extLst>
      <p:ext uri="{BB962C8B-B14F-4D97-AF65-F5344CB8AC3E}">
        <p14:creationId xmlns:p14="http://schemas.microsoft.com/office/powerpoint/2010/main" val="1665816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DD849B-9775-49F5-BC73-3DE5100BA98A}" type="datetimeFigureOut">
              <a:rPr lang="en-US" smtClean="0"/>
              <a:t>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EDD01-590F-462B-9512-BEEEF652CE6B}" type="slidenum">
              <a:rPr lang="en-US" smtClean="0"/>
              <a:t>‹#›</a:t>
            </a:fld>
            <a:endParaRPr lang="en-US"/>
          </a:p>
        </p:txBody>
      </p:sp>
    </p:spTree>
    <p:extLst>
      <p:ext uri="{BB962C8B-B14F-4D97-AF65-F5344CB8AC3E}">
        <p14:creationId xmlns:p14="http://schemas.microsoft.com/office/powerpoint/2010/main" val="340782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DD849B-9775-49F5-BC73-3DE5100BA98A}" type="datetimeFigureOut">
              <a:rPr lang="en-US" smtClean="0"/>
              <a:t>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EDD01-590F-462B-9512-BEEEF652CE6B}" type="slidenum">
              <a:rPr lang="en-US" smtClean="0"/>
              <a:t>‹#›</a:t>
            </a:fld>
            <a:endParaRPr lang="en-US"/>
          </a:p>
        </p:txBody>
      </p:sp>
    </p:spTree>
    <p:extLst>
      <p:ext uri="{BB962C8B-B14F-4D97-AF65-F5344CB8AC3E}">
        <p14:creationId xmlns:p14="http://schemas.microsoft.com/office/powerpoint/2010/main" val="3874271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DD849B-9775-49F5-BC73-3DE5100BA98A}" type="datetimeFigureOut">
              <a:rPr lang="en-US" smtClean="0"/>
              <a:t>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EDD01-590F-462B-9512-BEEEF652CE6B}" type="slidenum">
              <a:rPr lang="en-US" smtClean="0"/>
              <a:t>‹#›</a:t>
            </a:fld>
            <a:endParaRPr lang="en-US"/>
          </a:p>
        </p:txBody>
      </p:sp>
    </p:spTree>
    <p:extLst>
      <p:ext uri="{BB962C8B-B14F-4D97-AF65-F5344CB8AC3E}">
        <p14:creationId xmlns:p14="http://schemas.microsoft.com/office/powerpoint/2010/main" val="1538334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DD849B-9775-49F5-BC73-3DE5100BA98A}"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EDD01-590F-462B-9512-BEEEF652CE6B}" type="slidenum">
              <a:rPr lang="en-US" smtClean="0"/>
              <a:t>‹#›</a:t>
            </a:fld>
            <a:endParaRPr lang="en-US"/>
          </a:p>
        </p:txBody>
      </p:sp>
    </p:spTree>
    <p:extLst>
      <p:ext uri="{BB962C8B-B14F-4D97-AF65-F5344CB8AC3E}">
        <p14:creationId xmlns:p14="http://schemas.microsoft.com/office/powerpoint/2010/main" val="662067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DD849B-9775-49F5-BC73-3DE5100BA98A}" type="datetimeFigureOut">
              <a:rPr lang="en-US" smtClean="0"/>
              <a:t>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EDD01-590F-462B-9512-BEEEF652CE6B}" type="slidenum">
              <a:rPr lang="en-US" smtClean="0"/>
              <a:t>‹#›</a:t>
            </a:fld>
            <a:endParaRPr lang="en-US"/>
          </a:p>
        </p:txBody>
      </p:sp>
    </p:spTree>
    <p:extLst>
      <p:ext uri="{BB962C8B-B14F-4D97-AF65-F5344CB8AC3E}">
        <p14:creationId xmlns:p14="http://schemas.microsoft.com/office/powerpoint/2010/main" val="342916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D849B-9775-49F5-BC73-3DE5100BA98A}" type="datetimeFigureOut">
              <a:rPr lang="en-US" smtClean="0"/>
              <a:t>1/13/2019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EDD01-590F-462B-9512-BEEEF652CE6B}" type="slidenum">
              <a:rPr lang="en-US" smtClean="0"/>
              <a:t>‹#›</a:t>
            </a:fld>
            <a:endParaRPr lang="en-US"/>
          </a:p>
        </p:txBody>
      </p:sp>
    </p:spTree>
    <p:extLst>
      <p:ext uri="{BB962C8B-B14F-4D97-AF65-F5344CB8AC3E}">
        <p14:creationId xmlns:p14="http://schemas.microsoft.com/office/powerpoint/2010/main" val="3003903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philip.yurchuk.com/software/mysql-failed-to-open-file-error-2-and-22-on-window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mysql.com/downloads/my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 </a:t>
            </a:r>
            <a:r>
              <a:rPr lang="en-US" dirty="0" smtClean="0"/>
              <a:t>2 </a:t>
            </a:r>
            <a:r>
              <a:rPr lang="en-US" dirty="0" smtClean="0"/>
              <a:t>instructions</a:t>
            </a:r>
            <a:endParaRPr lang="en-US" dirty="0"/>
          </a:p>
        </p:txBody>
      </p:sp>
      <p:sp>
        <p:nvSpPr>
          <p:cNvPr id="3" name="Subtitle 2"/>
          <p:cNvSpPr>
            <a:spLocks noGrp="1"/>
          </p:cNvSpPr>
          <p:nvPr>
            <p:ph type="subTitle" idx="1"/>
          </p:nvPr>
        </p:nvSpPr>
        <p:spPr/>
        <p:txBody>
          <a:bodyPr/>
          <a:lstStyle/>
          <a:p>
            <a:r>
              <a:rPr lang="en-US" dirty="0" smtClean="0"/>
              <a:t>SQL and NoSQL</a:t>
            </a:r>
            <a:endParaRPr lang="en-US" dirty="0"/>
          </a:p>
        </p:txBody>
      </p:sp>
    </p:spTree>
    <p:extLst>
      <p:ext uri="{BB962C8B-B14F-4D97-AF65-F5344CB8AC3E}">
        <p14:creationId xmlns:p14="http://schemas.microsoft.com/office/powerpoint/2010/main" val="2284216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extant SQL files to this database</a:t>
            </a:r>
            <a:endParaRPr lang="en-US" dirty="0"/>
          </a:p>
        </p:txBody>
      </p:sp>
      <p:sp>
        <p:nvSpPr>
          <p:cNvPr id="3" name="Content Placeholder 2"/>
          <p:cNvSpPr>
            <a:spLocks noGrp="1"/>
          </p:cNvSpPr>
          <p:nvPr>
            <p:ph idx="1"/>
          </p:nvPr>
        </p:nvSpPr>
        <p:spPr/>
        <p:txBody>
          <a:bodyPr/>
          <a:lstStyle/>
          <a:p>
            <a:r>
              <a:rPr lang="en-US" dirty="0" smtClean="0"/>
              <a:t>To import these .</a:t>
            </a:r>
            <a:r>
              <a:rPr lang="en-US" dirty="0" err="1" smtClean="0"/>
              <a:t>sql</a:t>
            </a:r>
            <a:r>
              <a:rPr lang="en-US" dirty="0" smtClean="0"/>
              <a:t> files to your assignment_3 database, type this: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90267753"/>
              </p:ext>
            </p:extLst>
          </p:nvPr>
        </p:nvGraphicFramePr>
        <p:xfrm>
          <a:off x="838200" y="2648855"/>
          <a:ext cx="3773578" cy="370840"/>
        </p:xfrm>
        <a:graphic>
          <a:graphicData uri="http://schemas.openxmlformats.org/drawingml/2006/table">
            <a:tbl>
              <a:tblPr firstRow="1" bandRow="1">
                <a:tableStyleId>{5C22544A-7EE6-4342-B048-85BDC9FD1C3A}</a:tableStyleId>
              </a:tblPr>
              <a:tblGrid>
                <a:gridCol w="3773578"/>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Use </a:t>
                      </a:r>
                      <a:r>
                        <a:rPr lang="en-US" baseline="0" dirty="0" smtClean="0">
                          <a:solidFill>
                            <a:schemeClr val="tx1"/>
                          </a:solidFill>
                        </a:rPr>
                        <a:t>assignment_3;</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70778221"/>
              </p:ext>
            </p:extLst>
          </p:nvPr>
        </p:nvGraphicFramePr>
        <p:xfrm>
          <a:off x="838200" y="3657505"/>
          <a:ext cx="4668090" cy="370840"/>
        </p:xfrm>
        <a:graphic>
          <a:graphicData uri="http://schemas.openxmlformats.org/drawingml/2006/table">
            <a:tbl>
              <a:tblPr firstRow="1" bandRow="1">
                <a:tableStyleId>{5C22544A-7EE6-4342-B048-85BDC9FD1C3A}</a:tableStyleId>
              </a:tblPr>
              <a:tblGrid>
                <a:gridCol w="4668090"/>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source E:\ir_author_allpid.sql;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TextBox 6"/>
          <p:cNvSpPr txBox="1"/>
          <p:nvPr/>
        </p:nvSpPr>
        <p:spPr>
          <a:xfrm>
            <a:off x="6297283" y="2398143"/>
            <a:ext cx="6055743" cy="369332"/>
          </a:xfrm>
          <a:prstGeom prst="rect">
            <a:avLst/>
          </a:prstGeom>
          <a:noFill/>
        </p:spPr>
        <p:txBody>
          <a:bodyPr wrap="square" rtlCol="0">
            <a:spAutoFit/>
          </a:bodyPr>
          <a:lstStyle/>
          <a:p>
            <a:r>
              <a:rPr lang="en-US" dirty="0" smtClean="0"/>
              <a:t>Tells MySQL that you are going to use assignment_3 database</a:t>
            </a:r>
            <a:endParaRPr lang="en-US" dirty="0"/>
          </a:p>
        </p:txBody>
      </p:sp>
      <p:cxnSp>
        <p:nvCxnSpPr>
          <p:cNvPr id="9" name="Straight Arrow Connector 8"/>
          <p:cNvCxnSpPr>
            <a:stCxn id="7" idx="1"/>
            <a:endCxn id="4" idx="3"/>
          </p:cNvCxnSpPr>
          <p:nvPr/>
        </p:nvCxnSpPr>
        <p:spPr>
          <a:xfrm flipH="1">
            <a:off x="4611778" y="2582809"/>
            <a:ext cx="1685505" cy="251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0" y="5361947"/>
            <a:ext cx="6055743" cy="369332"/>
          </a:xfrm>
          <a:prstGeom prst="rect">
            <a:avLst/>
          </a:prstGeom>
          <a:noFill/>
        </p:spPr>
        <p:txBody>
          <a:bodyPr wrap="square" rtlCol="0">
            <a:spAutoFit/>
          </a:bodyPr>
          <a:lstStyle/>
          <a:p>
            <a:r>
              <a:rPr lang="en-US" dirty="0" smtClean="0"/>
              <a:t>The path should be replaced by where you place the .</a:t>
            </a:r>
            <a:r>
              <a:rPr lang="en-US" dirty="0" err="1" smtClean="0"/>
              <a:t>sql</a:t>
            </a:r>
            <a:r>
              <a:rPr lang="en-US" dirty="0" smtClean="0"/>
              <a:t> files.</a:t>
            </a:r>
            <a:endParaRPr lang="en-US" dirty="0"/>
          </a:p>
        </p:txBody>
      </p:sp>
      <p:cxnSp>
        <p:nvCxnSpPr>
          <p:cNvPr id="11" name="Straight Arrow Connector 10"/>
          <p:cNvCxnSpPr/>
          <p:nvPr/>
        </p:nvCxnSpPr>
        <p:spPr>
          <a:xfrm flipH="1" flipV="1">
            <a:off x="2855943" y="4064419"/>
            <a:ext cx="316302" cy="1261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Picture 12"/>
          <p:cNvPicPr>
            <a:picLocks noChangeAspect="1"/>
          </p:cNvPicPr>
          <p:nvPr/>
        </p:nvPicPr>
        <p:blipFill>
          <a:blip r:embed="rId2"/>
          <a:stretch>
            <a:fillRect/>
          </a:stretch>
        </p:blipFill>
        <p:spPr>
          <a:xfrm>
            <a:off x="6202152" y="4001294"/>
            <a:ext cx="5383602" cy="2823752"/>
          </a:xfrm>
          <a:prstGeom prst="rect">
            <a:avLst/>
          </a:prstGeom>
        </p:spPr>
      </p:pic>
      <p:pic>
        <p:nvPicPr>
          <p:cNvPr id="17" name="Picture 16"/>
          <p:cNvPicPr>
            <a:picLocks noChangeAspect="1"/>
          </p:cNvPicPr>
          <p:nvPr/>
        </p:nvPicPr>
        <p:blipFill>
          <a:blip r:embed="rId3"/>
          <a:stretch>
            <a:fillRect/>
          </a:stretch>
        </p:blipFill>
        <p:spPr>
          <a:xfrm>
            <a:off x="6188104" y="2885064"/>
            <a:ext cx="3724275" cy="790575"/>
          </a:xfrm>
          <a:prstGeom prst="rect">
            <a:avLst/>
          </a:prstGeom>
        </p:spPr>
      </p:pic>
    </p:spTree>
    <p:extLst>
      <p:ext uri="{BB962C8B-B14F-4D97-AF65-F5344CB8AC3E}">
        <p14:creationId xmlns:p14="http://schemas.microsoft.com/office/powerpoint/2010/main" val="2403820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have “error 2” or “error 22”…</a:t>
            </a:r>
            <a:endParaRPr lang="en-US" dirty="0"/>
          </a:p>
        </p:txBody>
      </p:sp>
      <p:sp>
        <p:nvSpPr>
          <p:cNvPr id="3" name="Content Placeholder 2"/>
          <p:cNvSpPr>
            <a:spLocks noGrp="1"/>
          </p:cNvSpPr>
          <p:nvPr>
            <p:ph idx="1"/>
          </p:nvPr>
        </p:nvSpPr>
        <p:spPr/>
        <p:txBody>
          <a:bodyPr/>
          <a:lstStyle/>
          <a:p>
            <a:r>
              <a:rPr lang="en-US" dirty="0" smtClean="0"/>
              <a:t>Follow this link:</a:t>
            </a:r>
          </a:p>
          <a:p>
            <a:r>
              <a:rPr lang="en-US" dirty="0" smtClean="0">
                <a:hlinkClick r:id="rId2"/>
              </a:rPr>
              <a:t>http://philip.yurchuk.com/software/mysql-failed-to-open-file-error-2-and-22-on-windows/</a:t>
            </a:r>
            <a:endParaRPr lang="en-US" dirty="0" smtClean="0"/>
          </a:p>
          <a:p>
            <a:r>
              <a:rPr lang="en-US" dirty="0" smtClean="0"/>
              <a:t>Try not to use any folder’s name starting with “U”, “D”, etc. That might cause problems in this process.</a:t>
            </a:r>
          </a:p>
          <a:p>
            <a:pPr marL="0" indent="0">
              <a:buNone/>
            </a:pPr>
            <a:endParaRPr lang="en-US" dirty="0"/>
          </a:p>
        </p:txBody>
      </p:sp>
    </p:spTree>
    <p:extLst>
      <p:ext uri="{BB962C8B-B14F-4D97-AF65-F5344CB8AC3E}">
        <p14:creationId xmlns:p14="http://schemas.microsoft.com/office/powerpoint/2010/main" val="3646243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extant SQL files to this database</a:t>
            </a:r>
            <a:endParaRPr lang="en-US" dirty="0"/>
          </a:p>
        </p:txBody>
      </p:sp>
      <p:sp>
        <p:nvSpPr>
          <p:cNvPr id="3" name="Content Placeholder 2"/>
          <p:cNvSpPr>
            <a:spLocks noGrp="1"/>
          </p:cNvSpPr>
          <p:nvPr>
            <p:ph idx="1"/>
          </p:nvPr>
        </p:nvSpPr>
        <p:spPr/>
        <p:txBody>
          <a:bodyPr/>
          <a:lstStyle/>
          <a:p>
            <a:r>
              <a:rPr lang="en-US" dirty="0" smtClean="0"/>
              <a:t>Importing each .</a:t>
            </a:r>
            <a:r>
              <a:rPr lang="en-US" dirty="0" err="1" smtClean="0"/>
              <a:t>sql</a:t>
            </a:r>
            <a:r>
              <a:rPr lang="en-US" dirty="0" smtClean="0"/>
              <a:t> file will take you some time. You need to import all of these .</a:t>
            </a:r>
            <a:r>
              <a:rPr lang="en-US" dirty="0" err="1" smtClean="0"/>
              <a:t>sql</a:t>
            </a:r>
            <a:r>
              <a:rPr lang="en-US" dirty="0" smtClean="0"/>
              <a:t> files one by one in your database.</a:t>
            </a:r>
          </a:p>
          <a:p>
            <a:r>
              <a:rPr lang="en-US" dirty="0" smtClean="0"/>
              <a:t>Then you can start to focus on the below 5 queries one by one.</a:t>
            </a:r>
          </a:p>
          <a:p>
            <a:r>
              <a:rPr lang="en-US" dirty="0" smtClean="0"/>
              <a:t>It is likely that using different strategies will have different results. That is normal. Just let us know what you think of it.</a:t>
            </a:r>
          </a:p>
          <a:p>
            <a:r>
              <a:rPr lang="en-US" dirty="0" smtClean="0"/>
              <a:t>Please show the code you used to complete the queries, the screenshot of your results, and contain them in a PPT file. Finally submit the PPT file to Canvas.</a:t>
            </a:r>
            <a:endParaRPr lang="en-US" dirty="0"/>
          </a:p>
        </p:txBody>
      </p:sp>
    </p:spTree>
    <p:extLst>
      <p:ext uri="{BB962C8B-B14F-4D97-AF65-F5344CB8AC3E}">
        <p14:creationId xmlns:p14="http://schemas.microsoft.com/office/powerpoint/2010/main" val="3444478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1</a:t>
            </a:r>
            <a:endParaRPr lang="en-US" dirty="0"/>
          </a:p>
        </p:txBody>
      </p:sp>
      <p:sp>
        <p:nvSpPr>
          <p:cNvPr id="3" name="Content Placeholder 2"/>
          <p:cNvSpPr>
            <a:spLocks noGrp="1"/>
          </p:cNvSpPr>
          <p:nvPr>
            <p:ph idx="1"/>
          </p:nvPr>
        </p:nvSpPr>
        <p:spPr/>
        <p:txBody>
          <a:bodyPr/>
          <a:lstStyle/>
          <a:p>
            <a:r>
              <a:rPr lang="en-US" dirty="0" smtClean="0"/>
              <a:t>Question: Calculate the total number of journals/conferences recorded in the table </a:t>
            </a:r>
            <a:r>
              <a:rPr lang="en-US" dirty="0" err="1" smtClean="0"/>
              <a:t>ir_journal</a:t>
            </a:r>
            <a:endParaRPr lang="en-US" dirty="0"/>
          </a:p>
        </p:txBody>
      </p:sp>
    </p:spTree>
    <p:extLst>
      <p:ext uri="{BB962C8B-B14F-4D97-AF65-F5344CB8AC3E}">
        <p14:creationId xmlns:p14="http://schemas.microsoft.com/office/powerpoint/2010/main" val="3711264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2</a:t>
            </a:r>
            <a:endParaRPr lang="en-US" dirty="0"/>
          </a:p>
        </p:txBody>
      </p:sp>
      <p:sp>
        <p:nvSpPr>
          <p:cNvPr id="3" name="Content Placeholder 2"/>
          <p:cNvSpPr>
            <a:spLocks noGrp="1"/>
          </p:cNvSpPr>
          <p:nvPr>
            <p:ph idx="1"/>
          </p:nvPr>
        </p:nvSpPr>
        <p:spPr/>
        <p:txBody>
          <a:bodyPr/>
          <a:lstStyle/>
          <a:p>
            <a:r>
              <a:rPr lang="en-US" dirty="0" smtClean="0"/>
              <a:t>Question: Calculate the id of the top 5 papers that received the most number of citations</a:t>
            </a:r>
          </a:p>
          <a:p>
            <a:r>
              <a:rPr lang="en-US" dirty="0" smtClean="0"/>
              <a:t>Hint: You just need to use the table </a:t>
            </a:r>
            <a:r>
              <a:rPr lang="en-US" dirty="0" err="1" smtClean="0"/>
              <a:t>ir_reference_allpid</a:t>
            </a:r>
            <a:r>
              <a:rPr lang="en-US" dirty="0" smtClean="0"/>
              <a:t>. No need to use </a:t>
            </a:r>
            <a:r>
              <a:rPr lang="en-US" dirty="0" err="1" smtClean="0"/>
              <a:t>ir_paper</a:t>
            </a:r>
            <a:r>
              <a:rPr lang="en-US" dirty="0" smtClean="0"/>
              <a:t>.</a:t>
            </a:r>
            <a:endParaRPr lang="en-US" dirty="0"/>
          </a:p>
        </p:txBody>
      </p:sp>
    </p:spTree>
    <p:extLst>
      <p:ext uri="{BB962C8B-B14F-4D97-AF65-F5344CB8AC3E}">
        <p14:creationId xmlns:p14="http://schemas.microsoft.com/office/powerpoint/2010/main" val="2528305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3</a:t>
            </a:r>
            <a:endParaRPr lang="en-US" dirty="0"/>
          </a:p>
        </p:txBody>
      </p:sp>
      <p:sp>
        <p:nvSpPr>
          <p:cNvPr id="3" name="Content Placeholder 2"/>
          <p:cNvSpPr>
            <a:spLocks noGrp="1"/>
          </p:cNvSpPr>
          <p:nvPr>
            <p:ph idx="1"/>
          </p:nvPr>
        </p:nvSpPr>
        <p:spPr/>
        <p:txBody>
          <a:bodyPr/>
          <a:lstStyle/>
          <a:p>
            <a:r>
              <a:rPr lang="en-US" dirty="0" smtClean="0"/>
              <a:t>Calculate the total number of publications authored or co-authored by authors from affiliations containing “Indiana”</a:t>
            </a:r>
          </a:p>
          <a:p>
            <a:r>
              <a:rPr lang="en-US" dirty="0" smtClean="0"/>
              <a:t>Hint: Use the “affiliation” column in the </a:t>
            </a:r>
            <a:r>
              <a:rPr lang="en-US" dirty="0" err="1" smtClean="0"/>
              <a:t>ir_author_allpid</a:t>
            </a:r>
            <a:r>
              <a:rPr lang="en-US" dirty="0" smtClean="0"/>
              <a:t> table.</a:t>
            </a:r>
            <a:endParaRPr lang="en-US" dirty="0"/>
          </a:p>
        </p:txBody>
      </p:sp>
    </p:spTree>
    <p:extLst>
      <p:ext uri="{BB962C8B-B14F-4D97-AF65-F5344CB8AC3E}">
        <p14:creationId xmlns:p14="http://schemas.microsoft.com/office/powerpoint/2010/main" val="1183177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Query 4</a:t>
            </a:r>
            <a:endParaRPr lang="en-US" dirty="0"/>
          </a:p>
        </p:txBody>
      </p:sp>
      <p:sp>
        <p:nvSpPr>
          <p:cNvPr id="3" name="Content Placeholder 2"/>
          <p:cNvSpPr>
            <a:spLocks noGrp="1"/>
          </p:cNvSpPr>
          <p:nvPr>
            <p:ph idx="1"/>
          </p:nvPr>
        </p:nvSpPr>
        <p:spPr/>
        <p:txBody>
          <a:bodyPr/>
          <a:lstStyle/>
          <a:p>
            <a:r>
              <a:rPr lang="en-US" dirty="0" smtClean="0"/>
              <a:t>Question: Calculate the number of citations of paper titled “exploiting semantic linkages among multiple sources for semantic information retrieval”</a:t>
            </a:r>
          </a:p>
          <a:p>
            <a:r>
              <a:rPr lang="en-US" dirty="0" smtClean="0"/>
              <a:t>Hint: The title of a paper is represented in the column called “</a:t>
            </a:r>
            <a:r>
              <a:rPr lang="en-US" dirty="0" err="1" smtClean="0"/>
              <a:t>p_TI</a:t>
            </a:r>
            <a:r>
              <a:rPr lang="en-US" dirty="0" smtClean="0"/>
              <a:t>” in </a:t>
            </a:r>
            <a:r>
              <a:rPr lang="en-US" dirty="0" err="1" smtClean="0"/>
              <a:t>ir_paper</a:t>
            </a:r>
            <a:r>
              <a:rPr lang="en-US" dirty="0" smtClean="0"/>
              <a:t>.</a:t>
            </a:r>
            <a:endParaRPr lang="en-US" dirty="0"/>
          </a:p>
        </p:txBody>
      </p:sp>
    </p:spTree>
    <p:extLst>
      <p:ext uri="{BB962C8B-B14F-4D97-AF65-F5344CB8AC3E}">
        <p14:creationId xmlns:p14="http://schemas.microsoft.com/office/powerpoint/2010/main" val="3702630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5</a:t>
            </a:r>
            <a:endParaRPr lang="en-US" dirty="0"/>
          </a:p>
        </p:txBody>
      </p:sp>
      <p:sp>
        <p:nvSpPr>
          <p:cNvPr id="3" name="Content Placeholder 2"/>
          <p:cNvSpPr>
            <a:spLocks noGrp="1"/>
          </p:cNvSpPr>
          <p:nvPr>
            <p:ph idx="1"/>
          </p:nvPr>
        </p:nvSpPr>
        <p:spPr/>
        <p:txBody>
          <a:bodyPr/>
          <a:lstStyle/>
          <a:p>
            <a:r>
              <a:rPr lang="en-US" dirty="0" smtClean="0"/>
              <a:t>Question: </a:t>
            </a:r>
            <a:r>
              <a:rPr lang="en-US" dirty="0"/>
              <a:t>Calculate the number of publications authored or co-authored by </a:t>
            </a:r>
            <a:r>
              <a:rPr lang="en-US" dirty="0" smtClean="0"/>
              <a:t>the person whose name is “Ding, Y”</a:t>
            </a:r>
          </a:p>
          <a:p>
            <a:r>
              <a:rPr lang="en-US" dirty="0" smtClean="0"/>
              <a:t>Hint 1: Do not including publications not recorded in the </a:t>
            </a:r>
            <a:r>
              <a:rPr lang="en-US" dirty="0" err="1" smtClean="0"/>
              <a:t>ir_paper</a:t>
            </a:r>
            <a:r>
              <a:rPr lang="en-US" dirty="0" smtClean="0"/>
              <a:t> table.</a:t>
            </a:r>
          </a:p>
          <a:p>
            <a:r>
              <a:rPr lang="en-US" dirty="0" smtClean="0"/>
              <a:t>Hint 2: In </a:t>
            </a:r>
            <a:r>
              <a:rPr lang="en-US" dirty="0" err="1" smtClean="0"/>
              <a:t>p_AU</a:t>
            </a:r>
            <a:r>
              <a:rPr lang="en-US" dirty="0"/>
              <a:t> </a:t>
            </a:r>
            <a:r>
              <a:rPr lang="en-US" dirty="0" smtClean="0"/>
              <a:t>in the table of </a:t>
            </a:r>
            <a:r>
              <a:rPr lang="en-US" dirty="0" err="1" smtClean="0"/>
              <a:t>ir_paper</a:t>
            </a:r>
            <a:r>
              <a:rPr lang="en-US" dirty="0" smtClean="0"/>
              <a:t>, there are all authors’ names separated by “;”. Thus, if an author is the first author of a certain paper, there will be “;” </a:t>
            </a:r>
            <a:r>
              <a:rPr lang="en-US" b="1" dirty="0" smtClean="0"/>
              <a:t>after</a:t>
            </a:r>
            <a:r>
              <a:rPr lang="en-US" dirty="0" smtClean="0"/>
              <a:t> his/her name; if he/she is not the first author, there will be “;” </a:t>
            </a:r>
            <a:r>
              <a:rPr lang="en-US" b="1" dirty="0" smtClean="0"/>
              <a:t>before</a:t>
            </a:r>
            <a:r>
              <a:rPr lang="en-US" dirty="0" smtClean="0"/>
              <a:t> his/her name. Taking into consideration of “;” will help you filter those authors such as “Ding, YB”.</a:t>
            </a:r>
            <a:endParaRPr lang="en-US" dirty="0"/>
          </a:p>
        </p:txBody>
      </p:sp>
    </p:spTree>
    <p:extLst>
      <p:ext uri="{BB962C8B-B14F-4D97-AF65-F5344CB8AC3E}">
        <p14:creationId xmlns:p14="http://schemas.microsoft.com/office/powerpoint/2010/main" val="3038094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6</a:t>
            </a:r>
            <a:endParaRPr lang="en-US" dirty="0"/>
          </a:p>
        </p:txBody>
      </p:sp>
      <p:sp>
        <p:nvSpPr>
          <p:cNvPr id="3" name="Content Placeholder 2"/>
          <p:cNvSpPr>
            <a:spLocks noGrp="1"/>
          </p:cNvSpPr>
          <p:nvPr>
            <p:ph idx="1"/>
          </p:nvPr>
        </p:nvSpPr>
        <p:spPr/>
        <p:txBody>
          <a:bodyPr>
            <a:normAutofit lnSpcReduction="10000"/>
          </a:bodyPr>
          <a:lstStyle/>
          <a:p>
            <a:r>
              <a:rPr lang="en-US" dirty="0" smtClean="0"/>
              <a:t>Question: </a:t>
            </a:r>
            <a:r>
              <a:rPr lang="en-US" dirty="0"/>
              <a:t>Provide the names of the researchers </a:t>
            </a:r>
            <a:r>
              <a:rPr lang="en-US" dirty="0" smtClean="0"/>
              <a:t>and their number of publications who satisfy the below requirement: Their number of publications </a:t>
            </a:r>
            <a:r>
              <a:rPr lang="en-US" dirty="0"/>
              <a:t>is </a:t>
            </a:r>
            <a:r>
              <a:rPr lang="en-US" dirty="0" smtClean="0"/>
              <a:t>30 or more recorded in our IR database. Please rename these two columns as “Name” and “Productivity”, respectively in your result.</a:t>
            </a:r>
          </a:p>
          <a:p>
            <a:r>
              <a:rPr lang="en-US" dirty="0" smtClean="0"/>
              <a:t>Explanation: The publication count of an author measures his/her productivity, and is regarded as an important indicator on his/her research performance in the academic communities.</a:t>
            </a:r>
            <a:endParaRPr lang="en-US" dirty="0"/>
          </a:p>
          <a:p>
            <a:r>
              <a:rPr lang="en-US" dirty="0" smtClean="0"/>
              <a:t>Hint: The author’s number of publications is recorded in the column of </a:t>
            </a:r>
            <a:r>
              <a:rPr lang="en-US" dirty="0" err="1" smtClean="0"/>
              <a:t>author_paper_number</a:t>
            </a:r>
            <a:r>
              <a:rPr lang="en-US" dirty="0"/>
              <a:t> </a:t>
            </a:r>
            <a:r>
              <a:rPr lang="en-US" dirty="0" smtClean="0"/>
              <a:t>in </a:t>
            </a:r>
            <a:r>
              <a:rPr lang="en-US" dirty="0" err="1" smtClean="0"/>
              <a:t>ir_author_allpid</a:t>
            </a:r>
            <a:r>
              <a:rPr lang="en-US" dirty="0" smtClean="0"/>
              <a:t>. Do not show duplicated names. To rename the column, you can try to use the “as” command.</a:t>
            </a:r>
            <a:endParaRPr lang="en-US" dirty="0"/>
          </a:p>
        </p:txBody>
      </p:sp>
    </p:spTree>
    <p:extLst>
      <p:ext uri="{BB962C8B-B14F-4D97-AF65-F5344CB8AC3E}">
        <p14:creationId xmlns:p14="http://schemas.microsoft.com/office/powerpoint/2010/main" val="1485488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7</a:t>
            </a:r>
            <a:endParaRPr lang="en-US" dirty="0"/>
          </a:p>
        </p:txBody>
      </p:sp>
      <p:sp>
        <p:nvSpPr>
          <p:cNvPr id="3" name="Content Placeholder 2"/>
          <p:cNvSpPr>
            <a:spLocks noGrp="1"/>
          </p:cNvSpPr>
          <p:nvPr>
            <p:ph idx="1"/>
          </p:nvPr>
        </p:nvSpPr>
        <p:spPr/>
        <p:txBody>
          <a:bodyPr/>
          <a:lstStyle/>
          <a:p>
            <a:r>
              <a:rPr lang="en-US" dirty="0" smtClean="0"/>
              <a:t>Question: </a:t>
            </a:r>
            <a:r>
              <a:rPr lang="en-US" dirty="0"/>
              <a:t>Calculate the </a:t>
            </a:r>
            <a:r>
              <a:rPr lang="en-US" dirty="0" smtClean="0"/>
              <a:t>number </a:t>
            </a:r>
            <a:r>
              <a:rPr lang="en-US" dirty="0"/>
              <a:t>of journals/conferences whose names contain “</a:t>
            </a:r>
            <a:r>
              <a:rPr lang="en-US" dirty="0" err="1"/>
              <a:t>comput</a:t>
            </a:r>
            <a:r>
              <a:rPr lang="en-US" dirty="0" smtClean="0"/>
              <a:t>” and start with “a” or “A”. The names of these journals/conferences need to have at least three words.</a:t>
            </a:r>
          </a:p>
          <a:p>
            <a:r>
              <a:rPr lang="en-US" dirty="0" smtClean="0"/>
              <a:t>Hint: Please use the “</a:t>
            </a:r>
            <a:r>
              <a:rPr lang="en-US" dirty="0" err="1" smtClean="0"/>
              <a:t>journalname</a:t>
            </a:r>
            <a:r>
              <a:rPr lang="en-US" dirty="0" smtClean="0"/>
              <a:t>” field instead of “</a:t>
            </a:r>
            <a:r>
              <a:rPr lang="en-US" dirty="0" err="1" smtClean="0"/>
              <a:t>journalnameshort</a:t>
            </a:r>
            <a:r>
              <a:rPr lang="en-US" dirty="0" smtClean="0"/>
              <a:t>”.</a:t>
            </a:r>
            <a:endParaRPr lang="en-US" dirty="0"/>
          </a:p>
          <a:p>
            <a:endParaRPr lang="en-US" dirty="0"/>
          </a:p>
        </p:txBody>
      </p:sp>
    </p:spTree>
    <p:extLst>
      <p:ext uri="{BB962C8B-B14F-4D97-AF65-F5344CB8AC3E}">
        <p14:creationId xmlns:p14="http://schemas.microsoft.com/office/powerpoint/2010/main" val="310992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The purpose of this assignment is to implement 10 queries using a SQL database. To do this, please use our dataset containing all Web-of-Science indexed publications in the field of information retrieval (1956-2014). There are also some information related to their authors, references, citation information, and journal information. Details about this dataset can be found in P. 9 of this paper: http://docs.wixstatic.com/ugd/01df7d_893df98669124058876d50a3d21ebcd0.pdf</a:t>
            </a:r>
          </a:p>
        </p:txBody>
      </p:sp>
    </p:spTree>
    <p:extLst>
      <p:ext uri="{BB962C8B-B14F-4D97-AF65-F5344CB8AC3E}">
        <p14:creationId xmlns:p14="http://schemas.microsoft.com/office/powerpoint/2010/main" val="81992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8</a:t>
            </a:r>
            <a:endParaRPr lang="en-US" dirty="0"/>
          </a:p>
        </p:txBody>
      </p:sp>
      <p:sp>
        <p:nvSpPr>
          <p:cNvPr id="3" name="Content Placeholder 2"/>
          <p:cNvSpPr>
            <a:spLocks noGrp="1"/>
          </p:cNvSpPr>
          <p:nvPr>
            <p:ph idx="1"/>
          </p:nvPr>
        </p:nvSpPr>
        <p:spPr/>
        <p:txBody>
          <a:bodyPr/>
          <a:lstStyle/>
          <a:p>
            <a:r>
              <a:rPr lang="en-US" dirty="0" smtClean="0"/>
              <a:t>Question: </a:t>
            </a:r>
            <a:r>
              <a:rPr lang="en-US" dirty="0"/>
              <a:t>Calculate the </a:t>
            </a:r>
            <a:r>
              <a:rPr lang="en-US" dirty="0" smtClean="0"/>
              <a:t>co-citation frequency between publications 3502 and 3617.</a:t>
            </a:r>
            <a:endParaRPr lang="en-US" dirty="0"/>
          </a:p>
          <a:p>
            <a:r>
              <a:rPr lang="en-US" dirty="0" smtClean="0"/>
              <a:t>Hint: You just need to use the table </a:t>
            </a:r>
            <a:r>
              <a:rPr lang="en-US" dirty="0" err="1" smtClean="0"/>
              <a:t>ir_reference_allpid</a:t>
            </a:r>
            <a:r>
              <a:rPr lang="en-US" dirty="0" smtClean="0"/>
              <a:t> to finish this. You can use multiple SQL queries to finish it, as a single query might be complicated. The same for Queries 9 and 10.</a:t>
            </a:r>
          </a:p>
          <a:p>
            <a:r>
              <a:rPr lang="en-US" dirty="0" smtClean="0"/>
              <a:t>Co-citation frequency: If A and B are both cited by another paper C, then A and B are co-cited. The number of papers that co-cite both A and B is called co-citation frequency. </a:t>
            </a:r>
            <a:r>
              <a:rPr lang="en-US" dirty="0" err="1" smtClean="0"/>
              <a:t>Bibliometrically</a:t>
            </a:r>
            <a:r>
              <a:rPr lang="en-US" dirty="0" smtClean="0"/>
              <a:t>, co-citation has been used to map knowledge domains and depict scientific intellectual structures.</a:t>
            </a:r>
            <a:endParaRPr lang="en-US" dirty="0"/>
          </a:p>
        </p:txBody>
      </p:sp>
    </p:spTree>
    <p:extLst>
      <p:ext uri="{BB962C8B-B14F-4D97-AF65-F5344CB8AC3E}">
        <p14:creationId xmlns:p14="http://schemas.microsoft.com/office/powerpoint/2010/main" val="1180196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9</a:t>
            </a:r>
            <a:endParaRPr lang="en-US" dirty="0"/>
          </a:p>
        </p:txBody>
      </p:sp>
      <p:sp>
        <p:nvSpPr>
          <p:cNvPr id="3" name="Content Placeholder 2"/>
          <p:cNvSpPr>
            <a:spLocks noGrp="1"/>
          </p:cNvSpPr>
          <p:nvPr>
            <p:ph idx="1"/>
          </p:nvPr>
        </p:nvSpPr>
        <p:spPr/>
        <p:txBody>
          <a:bodyPr/>
          <a:lstStyle/>
          <a:p>
            <a:r>
              <a:rPr lang="en-US" dirty="0" smtClean="0"/>
              <a:t>Question: </a:t>
            </a:r>
            <a:r>
              <a:rPr lang="en-US" dirty="0"/>
              <a:t>Calculate the </a:t>
            </a:r>
            <a:r>
              <a:rPr lang="en-US" dirty="0" smtClean="0"/>
              <a:t>bibliographic coupling strength between publications 3502 and 3617.</a:t>
            </a:r>
            <a:endParaRPr lang="en-US" dirty="0"/>
          </a:p>
          <a:p>
            <a:r>
              <a:rPr lang="en-US" dirty="0" smtClean="0"/>
              <a:t>Hint: You just need to use the table </a:t>
            </a:r>
            <a:r>
              <a:rPr lang="en-US" dirty="0" err="1" smtClean="0"/>
              <a:t>ir_reference_allpid</a:t>
            </a:r>
            <a:r>
              <a:rPr lang="en-US" dirty="0" smtClean="0"/>
              <a:t> to finish this.</a:t>
            </a:r>
          </a:p>
          <a:p>
            <a:r>
              <a:rPr lang="en-US" dirty="0" smtClean="0"/>
              <a:t>Bibliographic coupling strength: If A and B both cite the same paper, A and B are called bibliographic coupled. The number of papers they both cite is equal to their bibliographic coupling strength.</a:t>
            </a:r>
            <a:endParaRPr lang="en-US" dirty="0"/>
          </a:p>
        </p:txBody>
      </p:sp>
    </p:spTree>
    <p:extLst>
      <p:ext uri="{BB962C8B-B14F-4D97-AF65-F5344CB8AC3E}">
        <p14:creationId xmlns:p14="http://schemas.microsoft.com/office/powerpoint/2010/main" val="3721418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10</a:t>
            </a:r>
            <a:endParaRPr lang="en-US" dirty="0"/>
          </a:p>
        </p:txBody>
      </p:sp>
      <p:sp>
        <p:nvSpPr>
          <p:cNvPr id="3" name="Content Placeholder 2"/>
          <p:cNvSpPr>
            <a:spLocks noGrp="1"/>
          </p:cNvSpPr>
          <p:nvPr>
            <p:ph idx="1"/>
          </p:nvPr>
        </p:nvSpPr>
        <p:spPr/>
        <p:txBody>
          <a:bodyPr/>
          <a:lstStyle/>
          <a:p>
            <a:r>
              <a:rPr lang="en-US" dirty="0" smtClean="0"/>
              <a:t>Question: </a:t>
            </a:r>
            <a:r>
              <a:rPr lang="en-US" dirty="0"/>
              <a:t>Citing cascade of paper A is defined as a network whose nodes include A and all of its citing papers. The edges of citing cascade of A include all of the citation relationship among its nodes. </a:t>
            </a:r>
            <a:r>
              <a:rPr lang="en-US" dirty="0" smtClean="0"/>
              <a:t>We know that in such as network, there might occur some triangles. For instance, A and B, B and C, and C and A all have citation relationships. Please </a:t>
            </a:r>
            <a:r>
              <a:rPr lang="en-US" dirty="0"/>
              <a:t>calculate the number of triangles of the citing cascade of paper </a:t>
            </a:r>
            <a:r>
              <a:rPr lang="en-US" dirty="0" smtClean="0"/>
              <a:t>24142.</a:t>
            </a:r>
            <a:endParaRPr lang="en-US" dirty="0"/>
          </a:p>
        </p:txBody>
      </p:sp>
    </p:spTree>
    <p:extLst>
      <p:ext uri="{BB962C8B-B14F-4D97-AF65-F5344CB8AC3E}">
        <p14:creationId xmlns:p14="http://schemas.microsoft.com/office/powerpoint/2010/main" val="242276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r>
              <a:rPr lang="en-US" smtClean="0"/>
              <a:t>Assignment </a:t>
            </a:r>
            <a:r>
              <a:rPr lang="en-US" smtClean="0"/>
              <a:t>2, </a:t>
            </a:r>
            <a:r>
              <a:rPr lang="en-US" dirty="0" smtClean="0"/>
              <a:t>SQL and NoSQL</a:t>
            </a:r>
            <a:endParaRPr lang="en-US" dirty="0"/>
          </a:p>
        </p:txBody>
      </p:sp>
    </p:spTree>
    <p:extLst>
      <p:ext uri="{BB962C8B-B14F-4D97-AF65-F5344CB8AC3E}">
        <p14:creationId xmlns:p14="http://schemas.microsoft.com/office/powerpoint/2010/main" val="2358042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MySQL</a:t>
            </a:r>
            <a:endParaRPr lang="en-US" dirty="0"/>
          </a:p>
        </p:txBody>
      </p:sp>
      <p:sp>
        <p:nvSpPr>
          <p:cNvPr id="3" name="Content Placeholder 2"/>
          <p:cNvSpPr>
            <a:spLocks noGrp="1"/>
          </p:cNvSpPr>
          <p:nvPr>
            <p:ph idx="1"/>
          </p:nvPr>
        </p:nvSpPr>
        <p:spPr/>
        <p:txBody>
          <a:bodyPr/>
          <a:lstStyle/>
          <a:p>
            <a:r>
              <a:rPr lang="en-US" dirty="0" smtClean="0"/>
              <a:t>PostgreSQL and </a:t>
            </a:r>
            <a:r>
              <a:rPr lang="en-US" dirty="0" err="1" smtClean="0"/>
              <a:t>MyPhpAdmin</a:t>
            </a:r>
            <a:r>
              <a:rPr lang="en-US" dirty="0" smtClean="0"/>
              <a:t> may not allow users to import a table larger than 64MB. Therefore, in this assignment, you can use a command line-based MySQL tool, which is free to download.</a:t>
            </a:r>
          </a:p>
          <a:p>
            <a:r>
              <a:rPr lang="en-US" dirty="0" smtClean="0"/>
              <a:t>If you have some other related tools (e.g., SQL Server, </a:t>
            </a:r>
            <a:r>
              <a:rPr lang="en-US" dirty="0" err="1" smtClean="0"/>
              <a:t>Navicat</a:t>
            </a:r>
            <a:r>
              <a:rPr lang="en-US" dirty="0" smtClean="0"/>
              <a:t>, etc.), go ahead and use them for this assignment.</a:t>
            </a:r>
            <a:endParaRPr lang="en-US" dirty="0"/>
          </a:p>
        </p:txBody>
      </p:sp>
    </p:spTree>
    <p:extLst>
      <p:ext uri="{BB962C8B-B14F-4D97-AF65-F5344CB8AC3E}">
        <p14:creationId xmlns:p14="http://schemas.microsoft.com/office/powerpoint/2010/main" val="59845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 MySQL in your PC?</a:t>
            </a:r>
            <a:endParaRPr lang="en-US" dirty="0"/>
          </a:p>
        </p:txBody>
      </p:sp>
      <p:sp>
        <p:nvSpPr>
          <p:cNvPr id="3" name="Content Placeholder 2"/>
          <p:cNvSpPr>
            <a:spLocks noGrp="1"/>
          </p:cNvSpPr>
          <p:nvPr>
            <p:ph idx="1"/>
          </p:nvPr>
        </p:nvSpPr>
        <p:spPr/>
        <p:txBody>
          <a:bodyPr/>
          <a:lstStyle/>
          <a:p>
            <a:r>
              <a:rPr lang="en-US" dirty="0" smtClean="0"/>
              <a:t>Visit the download section of the official website of MySQL: </a:t>
            </a:r>
            <a:r>
              <a:rPr lang="en-US" dirty="0" smtClean="0">
                <a:hlinkClick r:id="rId2"/>
              </a:rPr>
              <a:t>https://dev.mysql.com/downloads/mysql/</a:t>
            </a:r>
            <a:endParaRPr lang="en-US" dirty="0" smtClean="0"/>
          </a:p>
          <a:p>
            <a:r>
              <a:rPr lang="en-US" dirty="0" smtClean="0"/>
              <a:t>Download the proper version for you and install it in your PC step by step.</a:t>
            </a:r>
            <a:endParaRPr lang="en-US" dirty="0"/>
          </a:p>
        </p:txBody>
      </p:sp>
      <p:pic>
        <p:nvPicPr>
          <p:cNvPr id="4" name="Picture 3"/>
          <p:cNvPicPr>
            <a:picLocks noChangeAspect="1"/>
          </p:cNvPicPr>
          <p:nvPr/>
        </p:nvPicPr>
        <p:blipFill rotWithShape="1">
          <a:blip r:embed="rId3"/>
          <a:srcRect l="22995" t="13711" r="6250" b="6415"/>
          <a:stretch/>
        </p:blipFill>
        <p:spPr>
          <a:xfrm>
            <a:off x="2751827" y="3428120"/>
            <a:ext cx="4968815" cy="3155198"/>
          </a:xfrm>
          <a:prstGeom prst="rect">
            <a:avLst/>
          </a:prstGeom>
        </p:spPr>
      </p:pic>
      <p:sp>
        <p:nvSpPr>
          <p:cNvPr id="5" name="Oval 4"/>
          <p:cNvSpPr/>
          <p:nvPr/>
        </p:nvSpPr>
        <p:spPr>
          <a:xfrm>
            <a:off x="1966823" y="3364302"/>
            <a:ext cx="3674852" cy="211347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935638" y="5477774"/>
            <a:ext cx="879894" cy="76300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278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MySQL</a:t>
            </a:r>
            <a:endParaRPr lang="en-US" dirty="0"/>
          </a:p>
        </p:txBody>
      </p:sp>
      <p:sp>
        <p:nvSpPr>
          <p:cNvPr id="3" name="Content Placeholder 2"/>
          <p:cNvSpPr>
            <a:spLocks noGrp="1"/>
          </p:cNvSpPr>
          <p:nvPr>
            <p:ph idx="1"/>
          </p:nvPr>
        </p:nvSpPr>
        <p:spPr>
          <a:xfrm>
            <a:off x="838200" y="1825625"/>
            <a:ext cx="5605732" cy="4351338"/>
          </a:xfrm>
        </p:spPr>
        <p:txBody>
          <a:bodyPr/>
          <a:lstStyle/>
          <a:p>
            <a:r>
              <a:rPr lang="en-US" dirty="0" smtClean="0"/>
              <a:t>Type “MySQL” and select “MySQL 5.7 Command Line Client” (maybe different if you choose other versions, subject to change)</a:t>
            </a:r>
          </a:p>
        </p:txBody>
      </p:sp>
      <p:pic>
        <p:nvPicPr>
          <p:cNvPr id="4" name="Picture 3"/>
          <p:cNvPicPr>
            <a:picLocks noChangeAspect="1"/>
          </p:cNvPicPr>
          <p:nvPr/>
        </p:nvPicPr>
        <p:blipFill rotWithShape="1">
          <a:blip r:embed="rId2"/>
          <a:srcRect l="71" t="21384" r="74528" b="4277"/>
          <a:stretch/>
        </p:blipFill>
        <p:spPr>
          <a:xfrm>
            <a:off x="6780362" y="966158"/>
            <a:ext cx="3096883" cy="5098212"/>
          </a:xfrm>
          <a:prstGeom prst="rect">
            <a:avLst/>
          </a:prstGeom>
        </p:spPr>
      </p:pic>
    </p:spTree>
    <p:extLst>
      <p:ext uri="{BB962C8B-B14F-4D97-AF65-F5344CB8AC3E}">
        <p14:creationId xmlns:p14="http://schemas.microsoft.com/office/powerpoint/2010/main" val="1889562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MySQL</a:t>
            </a:r>
            <a:endParaRPr lang="en-US" dirty="0"/>
          </a:p>
        </p:txBody>
      </p:sp>
      <p:sp>
        <p:nvSpPr>
          <p:cNvPr id="3" name="Content Placeholder 2"/>
          <p:cNvSpPr>
            <a:spLocks noGrp="1"/>
          </p:cNvSpPr>
          <p:nvPr>
            <p:ph idx="1"/>
          </p:nvPr>
        </p:nvSpPr>
        <p:spPr>
          <a:xfrm>
            <a:off x="838199" y="1825625"/>
            <a:ext cx="2232805" cy="4351338"/>
          </a:xfrm>
        </p:spPr>
        <p:txBody>
          <a:bodyPr/>
          <a:lstStyle/>
          <a:p>
            <a:r>
              <a:rPr lang="en-US" dirty="0" smtClean="0"/>
              <a:t>If you have set up the password, MySQL will ask you to enter it. If not, just ignore this step.</a:t>
            </a:r>
          </a:p>
        </p:txBody>
      </p:sp>
      <p:pic>
        <p:nvPicPr>
          <p:cNvPr id="5" name="Picture 4"/>
          <p:cNvPicPr>
            <a:picLocks noChangeAspect="1"/>
          </p:cNvPicPr>
          <p:nvPr/>
        </p:nvPicPr>
        <p:blipFill>
          <a:blip r:embed="rId2"/>
          <a:stretch>
            <a:fillRect/>
          </a:stretch>
        </p:blipFill>
        <p:spPr>
          <a:xfrm>
            <a:off x="3403936" y="1352820"/>
            <a:ext cx="8788064" cy="4573527"/>
          </a:xfrm>
          <a:prstGeom prst="rect">
            <a:avLst/>
          </a:prstGeom>
        </p:spPr>
      </p:pic>
    </p:spTree>
    <p:extLst>
      <p:ext uri="{BB962C8B-B14F-4D97-AF65-F5344CB8AC3E}">
        <p14:creationId xmlns:p14="http://schemas.microsoft.com/office/powerpoint/2010/main" val="3129061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MySQL</a:t>
            </a:r>
            <a:endParaRPr lang="en-US" dirty="0"/>
          </a:p>
        </p:txBody>
      </p:sp>
      <p:sp>
        <p:nvSpPr>
          <p:cNvPr id="3" name="Content Placeholder 2"/>
          <p:cNvSpPr>
            <a:spLocks noGrp="1"/>
          </p:cNvSpPr>
          <p:nvPr>
            <p:ph idx="1"/>
          </p:nvPr>
        </p:nvSpPr>
        <p:spPr>
          <a:xfrm>
            <a:off x="838200" y="1715205"/>
            <a:ext cx="10515600" cy="4351338"/>
          </a:xfrm>
        </p:spPr>
        <p:txBody>
          <a:bodyPr/>
          <a:lstStyle/>
          <a:p>
            <a:r>
              <a:rPr lang="en-US" dirty="0" smtClean="0"/>
              <a:t>Show all databases in the local MySQL (note that in MySQL command line, you might need to add a “;” after typing a certain command):</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5385870"/>
              </p:ext>
            </p:extLst>
          </p:nvPr>
        </p:nvGraphicFramePr>
        <p:xfrm>
          <a:off x="1255622" y="3022919"/>
          <a:ext cx="1953404" cy="370840"/>
        </p:xfrm>
        <a:graphic>
          <a:graphicData uri="http://schemas.openxmlformats.org/drawingml/2006/table">
            <a:tbl>
              <a:tblPr firstRow="1" bandRow="1">
                <a:tableStyleId>{5C22544A-7EE6-4342-B048-85BDC9FD1C3A}</a:tableStyleId>
              </a:tblPr>
              <a:tblGrid>
                <a:gridCol w="1953404"/>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show databases;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5" name="Picture 4"/>
          <p:cNvPicPr>
            <a:picLocks noChangeAspect="1"/>
          </p:cNvPicPr>
          <p:nvPr/>
        </p:nvPicPr>
        <p:blipFill>
          <a:blip r:embed="rId2"/>
          <a:stretch>
            <a:fillRect/>
          </a:stretch>
        </p:blipFill>
        <p:spPr>
          <a:xfrm>
            <a:off x="6096000" y="2955535"/>
            <a:ext cx="2571750" cy="3362325"/>
          </a:xfrm>
          <a:prstGeom prst="rect">
            <a:avLst/>
          </a:prstGeom>
        </p:spPr>
      </p:pic>
    </p:spTree>
    <p:extLst>
      <p:ext uri="{BB962C8B-B14F-4D97-AF65-F5344CB8AC3E}">
        <p14:creationId xmlns:p14="http://schemas.microsoft.com/office/powerpoint/2010/main" val="2209066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database</a:t>
            </a:r>
            <a:endParaRPr lang="en-US" dirty="0"/>
          </a:p>
        </p:txBody>
      </p:sp>
      <p:sp>
        <p:nvSpPr>
          <p:cNvPr id="3" name="Content Placeholder 2"/>
          <p:cNvSpPr>
            <a:spLocks noGrp="1"/>
          </p:cNvSpPr>
          <p:nvPr>
            <p:ph idx="1"/>
          </p:nvPr>
        </p:nvSpPr>
        <p:spPr>
          <a:xfrm>
            <a:off x="838200" y="1825625"/>
            <a:ext cx="6071558" cy="4351338"/>
          </a:xfrm>
        </p:spPr>
        <p:txBody>
          <a:bodyPr/>
          <a:lstStyle/>
          <a:p>
            <a:r>
              <a:rPr lang="en-US" dirty="0" smtClean="0"/>
              <a:t>To finish this assignment, I would first create a new database called “assignment_3”. If you want to copy and paste codes from this slide to your MySQL command line, please right click the top of your MySQL window, and then click “Edit” and then “Paste”. </a:t>
            </a:r>
            <a:r>
              <a:rPr lang="en-US" dirty="0" err="1" smtClean="0"/>
              <a:t>Ctrl+V</a:t>
            </a:r>
            <a:r>
              <a:rPr lang="en-US" dirty="0" smtClean="0"/>
              <a:t> does not always work here: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7536949"/>
              </p:ext>
            </p:extLst>
          </p:nvPr>
        </p:nvGraphicFramePr>
        <p:xfrm>
          <a:off x="927817" y="5806123"/>
          <a:ext cx="3773578" cy="370840"/>
        </p:xfrm>
        <a:graphic>
          <a:graphicData uri="http://schemas.openxmlformats.org/drawingml/2006/table">
            <a:tbl>
              <a:tblPr firstRow="1" bandRow="1">
                <a:tableStyleId>{5C22544A-7EE6-4342-B048-85BDC9FD1C3A}</a:tableStyleId>
              </a:tblPr>
              <a:tblGrid>
                <a:gridCol w="3773578"/>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create database</a:t>
                      </a:r>
                      <a:r>
                        <a:rPr lang="en-US" baseline="0" dirty="0" smtClean="0">
                          <a:solidFill>
                            <a:schemeClr val="tx1"/>
                          </a:solidFill>
                        </a:rPr>
                        <a:t> assignment_3;</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5" name="Picture 4"/>
          <p:cNvPicPr>
            <a:picLocks noChangeAspect="1"/>
          </p:cNvPicPr>
          <p:nvPr/>
        </p:nvPicPr>
        <p:blipFill rotWithShape="1">
          <a:blip r:embed="rId2"/>
          <a:srcRect l="22288" t="19120" r="13892" b="19748"/>
          <a:stretch/>
        </p:blipFill>
        <p:spPr>
          <a:xfrm>
            <a:off x="6821720" y="0"/>
            <a:ext cx="5370280" cy="2893522"/>
          </a:xfrm>
          <a:prstGeom prst="rect">
            <a:avLst/>
          </a:prstGeom>
        </p:spPr>
      </p:pic>
      <p:pic>
        <p:nvPicPr>
          <p:cNvPr id="6" name="Picture 5"/>
          <p:cNvPicPr>
            <a:picLocks noChangeAspect="1"/>
          </p:cNvPicPr>
          <p:nvPr/>
        </p:nvPicPr>
        <p:blipFill>
          <a:blip r:embed="rId3"/>
          <a:stretch>
            <a:fillRect/>
          </a:stretch>
        </p:blipFill>
        <p:spPr>
          <a:xfrm>
            <a:off x="6882104" y="3850526"/>
            <a:ext cx="3495675" cy="847725"/>
          </a:xfrm>
          <a:prstGeom prst="rect">
            <a:avLst/>
          </a:prstGeom>
        </p:spPr>
      </p:pic>
    </p:spTree>
    <p:extLst>
      <p:ext uri="{BB962C8B-B14F-4D97-AF65-F5344CB8AC3E}">
        <p14:creationId xmlns:p14="http://schemas.microsoft.com/office/powerpoint/2010/main" val="1395256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extant SQL files to this database</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smtClean="0"/>
              <a:t>We have prepare the tables for you in several .</a:t>
            </a:r>
            <a:r>
              <a:rPr lang="en-US" dirty="0" err="1" smtClean="0"/>
              <a:t>sql</a:t>
            </a:r>
            <a:r>
              <a:rPr lang="en-US" dirty="0" smtClean="0"/>
              <a:t> files, in which there are commands to create tables and inserts records.</a:t>
            </a:r>
          </a:p>
          <a:p>
            <a:r>
              <a:rPr lang="en-US" dirty="0" smtClean="0"/>
              <a:t>Table </a:t>
            </a:r>
            <a:r>
              <a:rPr lang="en-US" dirty="0" err="1" smtClean="0"/>
              <a:t>ir_author_allpid</a:t>
            </a:r>
            <a:r>
              <a:rPr lang="en-US" dirty="0" smtClean="0"/>
              <a:t> contains name-disambiguated authors’ information in the field of Information Retrieval.</a:t>
            </a:r>
          </a:p>
          <a:p>
            <a:r>
              <a:rPr lang="en-US" dirty="0" smtClean="0"/>
              <a:t>Table </a:t>
            </a:r>
            <a:r>
              <a:rPr lang="en-US" dirty="0" err="1" smtClean="0"/>
              <a:t>ir_journal</a:t>
            </a:r>
            <a:r>
              <a:rPr lang="en-US" dirty="0" smtClean="0"/>
              <a:t> contains the journal/conference information of these papers.</a:t>
            </a:r>
          </a:p>
          <a:p>
            <a:r>
              <a:rPr lang="en-US" dirty="0" smtClean="0"/>
              <a:t>Table </a:t>
            </a:r>
            <a:r>
              <a:rPr lang="en-US" dirty="0" err="1" smtClean="0"/>
              <a:t>ir_paper</a:t>
            </a:r>
            <a:r>
              <a:rPr lang="en-US" dirty="0" smtClean="0"/>
              <a:t> contains all publications’ information.</a:t>
            </a:r>
          </a:p>
          <a:p>
            <a:r>
              <a:rPr lang="en-US" dirty="0" smtClean="0"/>
              <a:t>Table </a:t>
            </a:r>
            <a:r>
              <a:rPr lang="en-US" dirty="0" err="1" smtClean="0"/>
              <a:t>ir_reference_allpid</a:t>
            </a:r>
            <a:r>
              <a:rPr lang="en-US" dirty="0" smtClean="0"/>
              <a:t> contains all citing relationships in this field in which “id” is the primary key, and a “</a:t>
            </a:r>
            <a:r>
              <a:rPr lang="en-US" dirty="0" err="1" smtClean="0"/>
              <a:t>cpid</a:t>
            </a:r>
            <a:r>
              <a:rPr lang="en-US" dirty="0" smtClean="0"/>
              <a:t>” paper cites a “</a:t>
            </a:r>
            <a:r>
              <a:rPr lang="en-US" dirty="0" err="1" smtClean="0"/>
              <a:t>pid</a:t>
            </a:r>
            <a:r>
              <a:rPr lang="en-US" dirty="0" smtClean="0"/>
              <a:t>” paper.</a:t>
            </a:r>
          </a:p>
        </p:txBody>
      </p:sp>
    </p:spTree>
    <p:extLst>
      <p:ext uri="{BB962C8B-B14F-4D97-AF65-F5344CB8AC3E}">
        <p14:creationId xmlns:p14="http://schemas.microsoft.com/office/powerpoint/2010/main" val="4237879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1325</Words>
  <Application>Microsoft Office PowerPoint</Application>
  <PresentationFormat>Widescreen</PresentationFormat>
  <Paragraphs>75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Assignment 2 instructions</vt:lpstr>
      <vt:lpstr>Overview</vt:lpstr>
      <vt:lpstr>Software: MySQL</vt:lpstr>
      <vt:lpstr>How to install MySQL in your PC?</vt:lpstr>
      <vt:lpstr>Open MySQL</vt:lpstr>
      <vt:lpstr>Open MySQL</vt:lpstr>
      <vt:lpstr>Open MySQL</vt:lpstr>
      <vt:lpstr>Create a database</vt:lpstr>
      <vt:lpstr>Import extant SQL files to this database</vt:lpstr>
      <vt:lpstr>Import extant SQL files to this database</vt:lpstr>
      <vt:lpstr>If you have “error 2” or “error 22”…</vt:lpstr>
      <vt:lpstr>Import extant SQL files to this database</vt:lpstr>
      <vt:lpstr>Query 1</vt:lpstr>
      <vt:lpstr>Query 2</vt:lpstr>
      <vt:lpstr>Query 3</vt:lpstr>
      <vt:lpstr>Query 4</vt:lpstr>
      <vt:lpstr>Query 5</vt:lpstr>
      <vt:lpstr>Query 6</vt:lpstr>
      <vt:lpstr>Query 7</vt:lpstr>
      <vt:lpstr>Query 8</vt:lpstr>
      <vt:lpstr>Query 9</vt:lpstr>
      <vt:lpstr>Query 10</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dc:title>
  <dc:creator>BU Yi</dc:creator>
  <cp:lastModifiedBy>BU Yi</cp:lastModifiedBy>
  <cp:revision>20</cp:revision>
  <dcterms:created xsi:type="dcterms:W3CDTF">2018-09-20T17:12:48Z</dcterms:created>
  <dcterms:modified xsi:type="dcterms:W3CDTF">2019-01-13T13:20:16Z</dcterms:modified>
</cp:coreProperties>
</file>