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67" r:id="rId7"/>
    <p:sldId id="269" r:id="rId8"/>
    <p:sldId id="271" r:id="rId9"/>
    <p:sldId id="273" r:id="rId10"/>
    <p:sldId id="291" r:id="rId11"/>
    <p:sldId id="275" r:id="rId12"/>
    <p:sldId id="279" r:id="rId13"/>
    <p:sldId id="278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9B-9775-49F5-BC73-3DE5100BA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DD01-590F-462B-9512-BEEEF652CE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and NoSQL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55" y="1493520"/>
            <a:ext cx="10516235" cy="1450975"/>
          </a:xfrm>
        </p:spPr>
        <p:txBody>
          <a:bodyPr>
            <a:normAutofit fontScale="4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Calculate the </a:t>
            </a:r>
            <a:r>
              <a:rPr lang="en-US" dirty="0" smtClean="0"/>
              <a:t>co-citation frequency between publications 3502 and 3617.</a:t>
            </a:r>
            <a:endParaRPr lang="en-US" dirty="0"/>
          </a:p>
          <a:p>
            <a:r>
              <a:rPr lang="en-US" dirty="0" smtClean="0"/>
              <a:t>Hint: You just need to use the table </a:t>
            </a:r>
            <a:r>
              <a:rPr lang="en-US" dirty="0" err="1" smtClean="0"/>
              <a:t>ir_reference_allpid</a:t>
            </a:r>
            <a:r>
              <a:rPr lang="en-US" dirty="0" smtClean="0"/>
              <a:t> to finish this. You can use multiple SQL queries to finish it, as a single query might be complicated. The same for Queries 9 and 10.</a:t>
            </a:r>
            <a:endParaRPr lang="en-US" dirty="0" smtClean="0"/>
          </a:p>
          <a:p>
            <a:r>
              <a:rPr lang="en-US" dirty="0" smtClean="0"/>
              <a:t>Co-citation frequency: If A and B are both cited by another paper C, then A and B are co-cited. The number of papers that co-cite both A and B is called co-citation frequency. </a:t>
            </a:r>
            <a:r>
              <a:rPr lang="en-US" dirty="0" err="1" smtClean="0"/>
              <a:t>Bibliometrically</a:t>
            </a:r>
            <a:r>
              <a:rPr lang="en-US" dirty="0" smtClean="0"/>
              <a:t>, co-citation has been used to map knowledge domains and depict scientific intellectual structures.</a:t>
            </a:r>
            <a:endParaRPr lang="en-US" dirty="0"/>
          </a:p>
        </p:txBody>
      </p:sp>
      <p:pic>
        <p:nvPicPr>
          <p:cNvPr id="4" name="Content Placeholder 3" descr="q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1545" y="2839085"/>
            <a:ext cx="10422890" cy="3823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073150"/>
          </a:xfrm>
        </p:spPr>
        <p:txBody>
          <a:bodyPr>
            <a:normAutofit fontScale="4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Calculate the </a:t>
            </a:r>
            <a:r>
              <a:rPr lang="en-US" dirty="0" smtClean="0"/>
              <a:t>bibliographic coupling strength between publications 3502 and 3617.</a:t>
            </a:r>
            <a:endParaRPr lang="en-US" dirty="0"/>
          </a:p>
          <a:p>
            <a:r>
              <a:rPr lang="en-US" dirty="0" smtClean="0"/>
              <a:t>Hint: You just need to use the table </a:t>
            </a:r>
            <a:r>
              <a:rPr lang="en-US" dirty="0" err="1" smtClean="0"/>
              <a:t>ir_reference_allpid</a:t>
            </a:r>
            <a:r>
              <a:rPr lang="en-US" dirty="0" smtClean="0"/>
              <a:t> to finish this.</a:t>
            </a:r>
            <a:endParaRPr lang="en-US" dirty="0" smtClean="0"/>
          </a:p>
          <a:p>
            <a:r>
              <a:rPr lang="en-US" dirty="0" smtClean="0"/>
              <a:t>Bibliographic coupling strength: If A and B both cite the same paper, A and B are called bibliographic coupled. The number of papers they both cite is equal to their bibliographic coupling strength.</a:t>
            </a:r>
            <a:endParaRPr lang="en-US" dirty="0"/>
          </a:p>
        </p:txBody>
      </p:sp>
      <p:pic>
        <p:nvPicPr>
          <p:cNvPr id="4" name="Content Placeholder 3" descr="q9"/>
          <p:cNvPicPr>
            <a:picLocks noChangeAspect="1"/>
          </p:cNvPicPr>
          <p:nvPr>
            <p:ph sz="half" idx="2"/>
          </p:nvPr>
        </p:nvPicPr>
        <p:blipFill>
          <a:blip r:embed="rId1"/>
          <a:srcRect r="40961" b="18109"/>
          <a:stretch>
            <a:fillRect/>
          </a:stretch>
        </p:blipFill>
        <p:spPr>
          <a:xfrm>
            <a:off x="548640" y="3130550"/>
            <a:ext cx="11095355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10515600" cy="1164590"/>
          </a:xfrm>
        </p:spPr>
        <p:txBody>
          <a:bodyPr>
            <a:normAutofit fontScale="6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Citing cascade of paper A is defined as a network whose nodes include A and all of its citing papers. The edges of citing cascade of A include all of the citation relationship among its nodes. </a:t>
            </a:r>
            <a:r>
              <a:rPr lang="en-US" dirty="0" smtClean="0"/>
              <a:t>We know that in such as network, there might occur some triangles. For instance, A and B, B and C, and C and A all have citation relationships. Please </a:t>
            </a:r>
            <a:r>
              <a:rPr lang="en-US" dirty="0"/>
              <a:t>calculate the number of triangles of the citing cascade of paper </a:t>
            </a:r>
            <a:r>
              <a:rPr lang="en-US" dirty="0" smtClean="0"/>
              <a:t>24142.</a:t>
            </a:r>
            <a:endParaRPr lang="en-US" dirty="0"/>
          </a:p>
        </p:txBody>
      </p:sp>
      <p:pic>
        <p:nvPicPr>
          <p:cNvPr id="4" name="Content Placeholder 3" descr="q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5345" y="2627630"/>
            <a:ext cx="10481310" cy="3526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Assignment 2, </a:t>
            </a:r>
            <a:r>
              <a:rPr lang="en-US" dirty="0" smtClean="0"/>
              <a:t>SQL and NoSQL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376045"/>
            <a:ext cx="10515600" cy="922655"/>
          </a:xfrm>
        </p:spPr>
        <p:txBody>
          <a:bodyPr/>
          <a:lstStyle/>
          <a:p>
            <a:r>
              <a:rPr lang="en-US" dirty="0" smtClean="0"/>
              <a:t>Question: Calculate the total number of journals/conferences recorded in the table </a:t>
            </a:r>
            <a:r>
              <a:rPr lang="en-US" dirty="0" err="1" smtClean="0"/>
              <a:t>ir_journal</a:t>
            </a:r>
            <a:endParaRPr lang="en-US" dirty="0"/>
          </a:p>
        </p:txBody>
      </p:sp>
      <p:pic>
        <p:nvPicPr>
          <p:cNvPr id="6" name="Content Placeholder 5" descr="q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49450" y="2176780"/>
            <a:ext cx="8097520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6230"/>
            <a:ext cx="10515600" cy="1003300"/>
          </a:xfrm>
        </p:spPr>
        <p:txBody>
          <a:bodyPr>
            <a:normAutofit fontScale="80000"/>
          </a:bodyPr>
          <a:lstStyle/>
          <a:p>
            <a:r>
              <a:rPr lang="en-US" dirty="0" smtClean="0"/>
              <a:t>Question: Calculate the id of the top 5 papers that received the most number of citations</a:t>
            </a:r>
            <a:endParaRPr lang="en-US" dirty="0" smtClean="0"/>
          </a:p>
          <a:p>
            <a:r>
              <a:rPr lang="en-US" dirty="0" smtClean="0"/>
              <a:t>Hint: You just need to use the table </a:t>
            </a:r>
            <a:r>
              <a:rPr lang="en-US" dirty="0" err="1" smtClean="0"/>
              <a:t>ir_reference_allpid</a:t>
            </a:r>
            <a:r>
              <a:rPr lang="en-US" dirty="0" smtClean="0"/>
              <a:t>. No need to use </a:t>
            </a:r>
            <a:r>
              <a:rPr lang="en-US" dirty="0" err="1" smtClean="0"/>
              <a:t>ir_paper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q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31340" y="2430145"/>
            <a:ext cx="8529320" cy="423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6235" cy="1001395"/>
          </a:xfrm>
        </p:spPr>
        <p:txBody>
          <a:bodyPr>
            <a:normAutofit fontScale="60000"/>
          </a:bodyPr>
          <a:lstStyle/>
          <a:p>
            <a:r>
              <a:rPr lang="en-US" dirty="0" smtClean="0"/>
              <a:t>Calculate the total number of publications authored or co-authored by authors from affiliations containing “Indiana”</a:t>
            </a:r>
            <a:endParaRPr lang="en-US" dirty="0" smtClean="0"/>
          </a:p>
          <a:p>
            <a:r>
              <a:rPr lang="en-US" dirty="0" smtClean="0"/>
              <a:t>Hint: Use the “affiliation” column in the </a:t>
            </a:r>
            <a:r>
              <a:rPr lang="en-US" dirty="0" err="1" smtClean="0"/>
              <a:t>ir_author_allpid</a:t>
            </a:r>
            <a:r>
              <a:rPr lang="en-US" dirty="0" smtClean="0"/>
              <a:t> table.</a:t>
            </a:r>
            <a:endParaRPr lang="en-US" dirty="0"/>
          </a:p>
        </p:txBody>
      </p:sp>
      <p:pic>
        <p:nvPicPr>
          <p:cNvPr id="4" name="Content Placeholder 3" descr="q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91030" y="2386330"/>
            <a:ext cx="8411210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6235" cy="1028700"/>
          </a:xfrm>
        </p:spPr>
        <p:txBody>
          <a:bodyPr>
            <a:normAutofit fontScale="60000"/>
          </a:bodyPr>
          <a:lstStyle/>
          <a:p>
            <a:r>
              <a:rPr lang="en-US" dirty="0" smtClean="0"/>
              <a:t>Question: Calculate the number of citations of paper titled “exploiting semantic linkages among multiple sources for semantic information retrieval”</a:t>
            </a:r>
            <a:endParaRPr lang="en-US" dirty="0" smtClean="0"/>
          </a:p>
          <a:p>
            <a:r>
              <a:rPr lang="en-US" dirty="0" smtClean="0"/>
              <a:t>Hint: The title of a paper is represented in the column called “</a:t>
            </a:r>
            <a:r>
              <a:rPr lang="en-US" dirty="0" err="1" smtClean="0"/>
              <a:t>p_TI</a:t>
            </a:r>
            <a:r>
              <a:rPr lang="en-US" dirty="0" smtClean="0"/>
              <a:t>” in </a:t>
            </a:r>
            <a:r>
              <a:rPr lang="en-US" dirty="0" err="1" smtClean="0"/>
              <a:t>ir_paper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q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560" y="3034030"/>
            <a:ext cx="11868150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2895"/>
            <a:ext cx="10515600" cy="1413510"/>
          </a:xfrm>
        </p:spPr>
        <p:txBody>
          <a:bodyPr>
            <a:normAutofit fontScale="55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Calculate the number of publications authored or co-authored by </a:t>
            </a:r>
            <a:r>
              <a:rPr lang="en-US" dirty="0" smtClean="0"/>
              <a:t>the person whose name is “Ding, Y”</a:t>
            </a:r>
            <a:endParaRPr lang="en-US" dirty="0" smtClean="0"/>
          </a:p>
          <a:p>
            <a:r>
              <a:rPr lang="en-US" dirty="0" smtClean="0"/>
              <a:t>Hint 1: Do not including publications not recorded in the </a:t>
            </a:r>
            <a:r>
              <a:rPr lang="en-US" dirty="0" err="1" smtClean="0"/>
              <a:t>ir_paper</a:t>
            </a:r>
            <a:r>
              <a:rPr lang="en-US" dirty="0" smtClean="0"/>
              <a:t> table.</a:t>
            </a:r>
            <a:endParaRPr lang="en-US" dirty="0" smtClean="0"/>
          </a:p>
          <a:p>
            <a:r>
              <a:rPr lang="en-US" dirty="0" smtClean="0"/>
              <a:t>Hint 2: In </a:t>
            </a:r>
            <a:r>
              <a:rPr lang="en-US" dirty="0" err="1" smtClean="0"/>
              <a:t>p_AU</a:t>
            </a:r>
            <a:r>
              <a:rPr lang="en-US" dirty="0"/>
              <a:t> </a:t>
            </a:r>
            <a:r>
              <a:rPr lang="en-US" dirty="0" smtClean="0"/>
              <a:t>in the table of </a:t>
            </a:r>
            <a:r>
              <a:rPr lang="en-US" dirty="0" err="1" smtClean="0"/>
              <a:t>ir_paper</a:t>
            </a:r>
            <a:r>
              <a:rPr lang="en-US" dirty="0" smtClean="0"/>
              <a:t>, there are all authors’ names separated by “;”. Thus, if an author is the first author of a certain paper, there will be “;” </a:t>
            </a:r>
            <a:r>
              <a:rPr lang="en-US" b="1" dirty="0" smtClean="0"/>
              <a:t>after</a:t>
            </a:r>
            <a:r>
              <a:rPr lang="en-US" dirty="0" smtClean="0"/>
              <a:t> his/her name; if he/she is not the first author, there will be “;” </a:t>
            </a:r>
            <a:r>
              <a:rPr lang="en-US" b="1" dirty="0" smtClean="0"/>
              <a:t>before</a:t>
            </a:r>
            <a:r>
              <a:rPr lang="en-US" dirty="0" smtClean="0"/>
              <a:t> his/her name. Taking into consideration of “;” will help you filter those authors such as “Ding, YB”.</a:t>
            </a:r>
            <a:endParaRPr lang="en-US" dirty="0"/>
          </a:p>
        </p:txBody>
      </p:sp>
      <p:pic>
        <p:nvPicPr>
          <p:cNvPr id="4" name="Content Placeholder 3" descr="q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0435" y="3115310"/>
            <a:ext cx="1031113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1520190"/>
          </a:xfrm>
        </p:spPr>
        <p:txBody>
          <a:bodyPr>
            <a:normAutofit fontScale="4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Provide the names of the researchers </a:t>
            </a:r>
            <a:r>
              <a:rPr lang="en-US" dirty="0" smtClean="0"/>
              <a:t>and their number of publications who satisfy the below requirement: Their number of publications </a:t>
            </a:r>
            <a:r>
              <a:rPr lang="en-US" dirty="0"/>
              <a:t>is </a:t>
            </a:r>
            <a:r>
              <a:rPr lang="en-US" dirty="0" smtClean="0"/>
              <a:t>30 or more recorded in our IR database. Please rename these two columns as “Name” and “Productivity”, respectively in your result.</a:t>
            </a:r>
            <a:endParaRPr lang="en-US" dirty="0" smtClean="0"/>
          </a:p>
          <a:p>
            <a:r>
              <a:rPr lang="en-US" dirty="0" smtClean="0"/>
              <a:t>Explanation: The publication count of an author measures his/her productivity, and is regarded as an important indicator on his/her research performance in the academic communities.</a:t>
            </a:r>
            <a:endParaRPr lang="en-US" dirty="0"/>
          </a:p>
          <a:p>
            <a:r>
              <a:rPr lang="en-US" dirty="0" smtClean="0"/>
              <a:t>Hint: The author’s number of publications is recorded in the column of </a:t>
            </a:r>
            <a:r>
              <a:rPr lang="en-US" dirty="0" err="1" smtClean="0"/>
              <a:t>author_paper_number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ir_author_allpid</a:t>
            </a:r>
            <a:r>
              <a:rPr lang="en-US" dirty="0" smtClean="0"/>
              <a:t>. Do not show duplicated names. To rename the column, you can try to use the “as” command.</a:t>
            </a:r>
            <a:endParaRPr lang="en-US" dirty="0"/>
          </a:p>
        </p:txBody>
      </p:sp>
      <p:pic>
        <p:nvPicPr>
          <p:cNvPr id="4" name="Content Placeholder 3" descr="q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0" y="2951480"/>
            <a:ext cx="7187565" cy="3742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1161415"/>
          </a:xfrm>
        </p:spPr>
        <p:txBody>
          <a:bodyPr>
            <a:normAutofit fontScale="7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Calculate the </a:t>
            </a:r>
            <a:r>
              <a:rPr lang="en-US" dirty="0" smtClean="0"/>
              <a:t>number </a:t>
            </a:r>
            <a:r>
              <a:rPr lang="en-US" dirty="0"/>
              <a:t>of journals/conferences whose names contain “</a:t>
            </a:r>
            <a:r>
              <a:rPr lang="en-US" dirty="0" err="1"/>
              <a:t>comput</a:t>
            </a:r>
            <a:r>
              <a:rPr lang="en-US" dirty="0" smtClean="0"/>
              <a:t>” and start with “a” or “A”. The names of these journals/conferences need to have at least three words.</a:t>
            </a:r>
            <a:endParaRPr lang="en-US" dirty="0" smtClean="0"/>
          </a:p>
          <a:p>
            <a:r>
              <a:rPr lang="en-US" dirty="0" smtClean="0"/>
              <a:t>Hint: Please use the “</a:t>
            </a:r>
            <a:r>
              <a:rPr lang="en-US" dirty="0" err="1" smtClean="0"/>
              <a:t>journalname</a:t>
            </a:r>
            <a:r>
              <a:rPr lang="en-US" dirty="0" smtClean="0"/>
              <a:t>” field instead of “</a:t>
            </a:r>
            <a:r>
              <a:rPr lang="en-US" dirty="0" err="1" smtClean="0"/>
              <a:t>journalnameshort</a:t>
            </a:r>
            <a:r>
              <a:rPr lang="en-US" dirty="0" smtClean="0"/>
              <a:t>”.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2846070" y="3168015"/>
            <a:ext cx="6499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Answer on next slide.</a:t>
            </a:r>
            <a:endParaRPr lang="en-US" sz="2800" b="1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q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307340"/>
            <a:ext cx="12193270" cy="624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3628</Words>
  <Application>WPS Presentation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Assignment 2 Solutions</vt:lpstr>
      <vt:lpstr>Query 1</vt:lpstr>
      <vt:lpstr>Query 2</vt:lpstr>
      <vt:lpstr>Query 3</vt:lpstr>
      <vt:lpstr>Query 4</vt:lpstr>
      <vt:lpstr>Query 5</vt:lpstr>
      <vt:lpstr>Query 6</vt:lpstr>
      <vt:lpstr>Query 7</vt:lpstr>
      <vt:lpstr>PowerPoint 演示文稿</vt:lpstr>
      <vt:lpstr>Query 8</vt:lpstr>
      <vt:lpstr>Query 9</vt:lpstr>
      <vt:lpstr>Query 10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BU Yi</dc:creator>
  <cp:lastModifiedBy>Parth</cp:lastModifiedBy>
  <cp:revision>22</cp:revision>
  <dcterms:created xsi:type="dcterms:W3CDTF">2018-09-20T17:12:00Z</dcterms:created>
  <dcterms:modified xsi:type="dcterms:W3CDTF">2019-02-03T19:59:45Z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