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2"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78" r:id="rId22"/>
    <p:sldId id="279" r:id="rId23"/>
    <p:sldId id="284" r:id="rId24"/>
    <p:sldId id="287"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3</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5</a:t>
            </a:r>
            <a:endParaRPr lang="en-US"/>
          </a:p>
        </p:txBody>
      </p:sp>
      <p:sp>
        <p:nvSpPr>
          <p:cNvPr id="3" name="Content Placeholder 2"/>
          <p:cNvSpPr>
            <a:spLocks noGrp="1"/>
          </p:cNvSpPr>
          <p:nvPr>
            <p:ph sz="half" idx="1"/>
          </p:nvPr>
        </p:nvSpPr>
        <p:spPr>
          <a:xfrm>
            <a:off x="838200" y="1825625"/>
            <a:ext cx="10515600" cy="4351655"/>
          </a:xfrm>
        </p:spPr>
        <p:txBody>
          <a:bodyPr/>
          <a:p>
            <a:r>
              <a:rPr lang="en-US"/>
              <a:t>Find the total area burnt due to forest fires</a:t>
            </a:r>
            <a:endParaRPr lang="en-US"/>
          </a:p>
          <a:p>
            <a:r>
              <a:rPr lang="en-US"/>
              <a:t>MongoDB query:</a:t>
            </a:r>
            <a:endParaRPr lang="en-US"/>
          </a:p>
          <a:p>
            <a:pPr marL="0" indent="0">
              <a:buNone/>
            </a:pPr>
            <a:r>
              <a:rPr lang="en-US"/>
              <a:t>var map2 = function() {emit(1,this.area);}</a:t>
            </a:r>
            <a:endParaRPr lang="en-US"/>
          </a:p>
          <a:p>
            <a:pPr marL="0" indent="0">
              <a:buNone/>
            </a:pPr>
            <a:r>
              <a:rPr lang="en-US"/>
              <a:t>var reduce2 = function(key,values){return Array.sum(values)}</a:t>
            </a:r>
            <a:endParaRPr lang="en-US"/>
          </a:p>
          <a:p>
            <a:pPr marL="0" indent="0">
              <a:buNone/>
            </a:pPr>
            <a:r>
              <a:rPr lang="en-US"/>
              <a:t>db.forestFireData.mapReduce(map2,reduce2,{out:'total_area_burnt'})</a:t>
            </a:r>
            <a:endParaRPr lang="en-US"/>
          </a:p>
          <a:p>
            <a:pPr marL="0" indent="0">
              <a:buNone/>
            </a:pPr>
            <a:endParaRPr lang="en-US"/>
          </a:p>
          <a:p>
            <a:pPr marL="0" indent="0">
              <a:buNone/>
            </a:pPr>
            <a:r>
              <a:rPr lang="en-US"/>
              <a:t>Query result on next slide.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5 result</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821180" y="1566545"/>
            <a:ext cx="8550275" cy="4870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6</a:t>
            </a:r>
            <a:endParaRPr lang="en-US"/>
          </a:p>
        </p:txBody>
      </p:sp>
      <p:sp>
        <p:nvSpPr>
          <p:cNvPr id="3" name="Content Placeholder 2"/>
          <p:cNvSpPr>
            <a:spLocks noGrp="1"/>
          </p:cNvSpPr>
          <p:nvPr>
            <p:ph sz="half" idx="1"/>
          </p:nvPr>
        </p:nvSpPr>
        <p:spPr>
          <a:xfrm>
            <a:off x="838200" y="1825625"/>
            <a:ext cx="10515600" cy="4351655"/>
          </a:xfrm>
        </p:spPr>
        <p:txBody>
          <a:bodyPr>
            <a:normAutofit lnSpcReduction="20000"/>
          </a:bodyPr>
          <a:p>
            <a:r>
              <a:rPr lang="en-US"/>
              <a:t>Get how much forest area was burnt for different wind speeds.</a:t>
            </a:r>
            <a:endParaRPr lang="en-US"/>
          </a:p>
          <a:p>
            <a:r>
              <a:rPr lang="en-US"/>
              <a:t>MongoDB query</a:t>
            </a:r>
            <a:endParaRPr lang="en-US"/>
          </a:p>
          <a:p>
            <a:pPr marL="0" indent="0">
              <a:buNone/>
            </a:pPr>
            <a:r>
              <a:rPr lang="en-US"/>
              <a:t>var map3 =  function() {</a:t>
            </a:r>
            <a:endParaRPr lang="en-US"/>
          </a:p>
          <a:p>
            <a:pPr marL="0" indent="0">
              <a:buNone/>
            </a:pPr>
            <a:r>
              <a:rPr lang="en-US"/>
              <a:t>	emit(this.wind,1);</a:t>
            </a:r>
            <a:endParaRPr lang="en-US"/>
          </a:p>
          <a:p>
            <a:pPr marL="0" indent="0">
              <a:buNone/>
            </a:pPr>
            <a:r>
              <a:rPr lang="en-US"/>
              <a:t>}</a:t>
            </a:r>
            <a:endParaRPr lang="en-US"/>
          </a:p>
          <a:p>
            <a:pPr marL="0" indent="0">
              <a:buNone/>
            </a:pPr>
            <a:r>
              <a:rPr lang="en-US"/>
              <a:t>var reduce3 = function(key,values){</a:t>
            </a:r>
            <a:endParaRPr lang="en-US"/>
          </a:p>
          <a:p>
            <a:pPr marL="0" indent="0">
              <a:buNone/>
            </a:pPr>
            <a:r>
              <a:rPr lang="en-US"/>
              <a:t>	return Array.sum(values)</a:t>
            </a:r>
            <a:endParaRPr lang="en-US"/>
          </a:p>
          <a:p>
            <a:pPr marL="0" indent="0">
              <a:buNone/>
            </a:pPr>
            <a:r>
              <a:rPr lang="en-US"/>
              <a:t>}</a:t>
            </a:r>
            <a:endParaRPr lang="en-US"/>
          </a:p>
          <a:p>
            <a:pPr marL="0" indent="0">
              <a:buNone/>
            </a:pPr>
            <a:r>
              <a:rPr lang="en-US"/>
              <a:t>db.forestFireData.mapReduce(map3,reduce3,{out:'windStats'})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6 results</a:t>
            </a:r>
            <a:endParaRPr lang="en-US"/>
          </a:p>
        </p:txBody>
      </p:sp>
      <p:pic>
        <p:nvPicPr>
          <p:cNvPr id="5" name="Content Placeholder 4"/>
          <p:cNvPicPr>
            <a:picLocks noChangeAspect="1"/>
          </p:cNvPicPr>
          <p:nvPr>
            <p:ph sz="half" idx="1"/>
          </p:nvPr>
        </p:nvPicPr>
        <p:blipFill>
          <a:blip r:embed="rId1"/>
          <a:stretch>
            <a:fillRect/>
          </a:stretch>
        </p:blipFill>
        <p:spPr>
          <a:xfrm>
            <a:off x="838200" y="1680845"/>
            <a:ext cx="5834380" cy="3750310"/>
          </a:xfrm>
          <a:prstGeom prst="rect">
            <a:avLst/>
          </a:prstGeom>
        </p:spPr>
      </p:pic>
      <p:pic>
        <p:nvPicPr>
          <p:cNvPr id="6" name="Content Placeholder 5"/>
          <p:cNvPicPr>
            <a:picLocks noChangeAspect="1"/>
          </p:cNvPicPr>
          <p:nvPr>
            <p:ph sz="half" idx="2"/>
          </p:nvPr>
        </p:nvPicPr>
        <p:blipFill>
          <a:blip r:embed="rId2"/>
          <a:stretch>
            <a:fillRect/>
          </a:stretch>
        </p:blipFill>
        <p:spPr>
          <a:xfrm>
            <a:off x="6753860" y="985520"/>
            <a:ext cx="4599940" cy="4865370"/>
          </a:xfrm>
          <a:prstGeom prst="rect">
            <a:avLst/>
          </a:prstGeom>
        </p:spPr>
      </p:pic>
      <p:sp>
        <p:nvSpPr>
          <p:cNvPr id="7" name="Text Box 6"/>
          <p:cNvSpPr txBox="1"/>
          <p:nvPr/>
        </p:nvSpPr>
        <p:spPr>
          <a:xfrm>
            <a:off x="778510" y="5850890"/>
            <a:ext cx="10575290" cy="922020"/>
          </a:xfrm>
          <a:prstGeom prst="rect">
            <a:avLst/>
          </a:prstGeom>
          <a:noFill/>
        </p:spPr>
        <p:txBody>
          <a:bodyPr wrap="square" rtlCol="0">
            <a:spAutoFit/>
          </a:bodyPr>
          <a:p>
            <a:r>
              <a:rPr lang="en-US"/>
              <a:t>We can see that the number of forest fire instances are more for the median values of wind than the extreme values, this is as expected as very low winds don't provide as much oxygen and very high winds blow away the fire.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7</a:t>
            </a:r>
            <a:endParaRPr lang="en-US"/>
          </a:p>
        </p:txBody>
      </p:sp>
      <p:sp>
        <p:nvSpPr>
          <p:cNvPr id="3" name="Content Placeholder 2"/>
          <p:cNvSpPr>
            <a:spLocks noGrp="1"/>
          </p:cNvSpPr>
          <p:nvPr>
            <p:ph sz="half" idx="1"/>
          </p:nvPr>
        </p:nvSpPr>
        <p:spPr>
          <a:xfrm>
            <a:off x="838200" y="1825625"/>
            <a:ext cx="10516235" cy="4351655"/>
          </a:xfrm>
        </p:spPr>
        <p:txBody>
          <a:bodyPr>
            <a:normAutofit lnSpcReduction="20000"/>
          </a:bodyPr>
          <a:p>
            <a:r>
              <a:rPr lang="en-US"/>
              <a:t>Mean areas burnt for each location(X,Y) for the Montesinho park map .</a:t>
            </a:r>
            <a:endParaRPr lang="en-US"/>
          </a:p>
          <a:p>
            <a:r>
              <a:rPr lang="en-US"/>
              <a:t>MongoDB query:</a:t>
            </a:r>
            <a:endParaRPr lang="en-US"/>
          </a:p>
          <a:p>
            <a:pPr marL="0" indent="0">
              <a:buNone/>
            </a:pPr>
            <a:r>
              <a:rPr lang="en-US"/>
              <a:t>var map4 = function(){</a:t>
            </a:r>
            <a:endParaRPr lang="en-US"/>
          </a:p>
          <a:p>
            <a:pPr marL="0" indent="0">
              <a:buNone/>
            </a:pPr>
            <a:r>
              <a:rPr lang="en-US"/>
              <a:t>	emit({X:this.X,Y:this.Y},this.area);</a:t>
            </a:r>
            <a:endParaRPr lang="en-US"/>
          </a:p>
          <a:p>
            <a:pPr marL="0" indent="0">
              <a:buNone/>
            </a:pPr>
            <a:r>
              <a:rPr lang="en-US"/>
              <a:t>}</a:t>
            </a:r>
            <a:endParaRPr lang="en-US"/>
          </a:p>
          <a:p>
            <a:pPr marL="0" indent="0">
              <a:buNone/>
            </a:pPr>
            <a:r>
              <a:rPr lang="en-US"/>
              <a:t>var reduce4 = function(key,values){</a:t>
            </a:r>
            <a:endParaRPr lang="en-US"/>
          </a:p>
          <a:p>
            <a:pPr marL="0" indent="0">
              <a:buNone/>
            </a:pPr>
            <a:r>
              <a:rPr lang="en-US"/>
              <a:t>	return Array.avg(values)</a:t>
            </a:r>
            <a:endParaRPr lang="en-US"/>
          </a:p>
          <a:p>
            <a:pPr marL="0" indent="0">
              <a:buNone/>
            </a:pPr>
            <a:r>
              <a:rPr lang="en-US"/>
              <a:t>}</a:t>
            </a:r>
            <a:endParaRPr lang="en-US"/>
          </a:p>
          <a:p>
            <a:pPr marL="0" indent="0">
              <a:buNone/>
            </a:pPr>
            <a:r>
              <a:rPr lang="en-US"/>
              <a:t>&gt; db.forestFireData.mapReduce(map4,reduce4,{out:'LocAreaMean'})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7 results</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3329940" y="1483360"/>
            <a:ext cx="5531485" cy="52381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8</a:t>
            </a:r>
            <a:endParaRPr lang="en-US"/>
          </a:p>
        </p:txBody>
      </p:sp>
      <p:sp>
        <p:nvSpPr>
          <p:cNvPr id="3" name="Content Placeholder 2"/>
          <p:cNvSpPr>
            <a:spLocks noGrp="1"/>
          </p:cNvSpPr>
          <p:nvPr>
            <p:ph sz="half" idx="1"/>
          </p:nvPr>
        </p:nvSpPr>
        <p:spPr>
          <a:xfrm>
            <a:off x="838200" y="1825625"/>
            <a:ext cx="10516235" cy="4351655"/>
          </a:xfrm>
        </p:spPr>
        <p:txBody>
          <a:bodyPr>
            <a:normAutofit lnSpcReduction="10000"/>
          </a:bodyPr>
          <a:p>
            <a:r>
              <a:rPr lang="en-US"/>
              <a:t>Number of forest fires on each day of the week.</a:t>
            </a:r>
            <a:endParaRPr lang="en-US"/>
          </a:p>
          <a:p>
            <a:r>
              <a:rPr lang="en-US"/>
              <a:t>MongoDB query:</a:t>
            </a:r>
            <a:endParaRPr lang="en-US"/>
          </a:p>
          <a:p>
            <a:pPr marL="0" indent="0">
              <a:buNone/>
            </a:pPr>
            <a:r>
              <a:rPr lang="en-US"/>
              <a:t>var map5 = function(){</a:t>
            </a:r>
            <a:endParaRPr lang="en-US"/>
          </a:p>
          <a:p>
            <a:pPr marL="0" indent="0">
              <a:buNone/>
            </a:pPr>
            <a:r>
              <a:rPr lang="en-US"/>
              <a:t>	emit(this.day,1);</a:t>
            </a:r>
            <a:endParaRPr lang="en-US"/>
          </a:p>
          <a:p>
            <a:pPr marL="0" indent="0">
              <a:buNone/>
            </a:pPr>
            <a:r>
              <a:rPr lang="en-US"/>
              <a:t>}</a:t>
            </a:r>
            <a:endParaRPr lang="en-US"/>
          </a:p>
          <a:p>
            <a:pPr marL="0" indent="0">
              <a:buNone/>
            </a:pPr>
            <a:r>
              <a:rPr lang="en-US"/>
              <a:t>var reduce5 = function(key,values){</a:t>
            </a:r>
            <a:endParaRPr lang="en-US"/>
          </a:p>
          <a:p>
            <a:pPr marL="0" indent="0">
              <a:buNone/>
            </a:pPr>
            <a:r>
              <a:rPr lang="en-US"/>
              <a:t>	return Array.sum(values)</a:t>
            </a:r>
            <a:endParaRPr lang="en-US"/>
          </a:p>
          <a:p>
            <a:pPr marL="0" indent="0">
              <a:buNone/>
            </a:pPr>
            <a:r>
              <a:rPr lang="en-US"/>
              <a:t>}</a:t>
            </a:r>
            <a:endParaRPr lang="en-US"/>
          </a:p>
          <a:p>
            <a:pPr marL="0" indent="0">
              <a:buNone/>
            </a:pPr>
            <a:r>
              <a:rPr lang="en-US"/>
              <a:t>db.forestFireData.mapReduce(map5,reduce5,{out:'dayStats'})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8 results</a:t>
            </a:r>
            <a:endParaRPr lang="en-US"/>
          </a:p>
        </p:txBody>
      </p:sp>
      <p:pic>
        <p:nvPicPr>
          <p:cNvPr id="5" name="Content Placeholder 4"/>
          <p:cNvPicPr>
            <a:picLocks noChangeAspect="1"/>
          </p:cNvPicPr>
          <p:nvPr>
            <p:ph sz="half" idx="1"/>
          </p:nvPr>
        </p:nvPicPr>
        <p:blipFill>
          <a:blip r:embed="rId1"/>
          <a:stretch>
            <a:fillRect/>
          </a:stretch>
        </p:blipFill>
        <p:spPr>
          <a:xfrm>
            <a:off x="1956435" y="1303655"/>
            <a:ext cx="8822690" cy="5251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9</a:t>
            </a:r>
            <a:endParaRPr lang="en-US"/>
          </a:p>
        </p:txBody>
      </p:sp>
      <p:sp>
        <p:nvSpPr>
          <p:cNvPr id="3" name="Content Placeholder 2"/>
          <p:cNvSpPr>
            <a:spLocks noGrp="1"/>
          </p:cNvSpPr>
          <p:nvPr>
            <p:ph sz="half" idx="1"/>
          </p:nvPr>
        </p:nvSpPr>
        <p:spPr>
          <a:xfrm>
            <a:off x="838200" y="1825625"/>
            <a:ext cx="10515600" cy="4351655"/>
          </a:xfrm>
        </p:spPr>
        <p:txBody>
          <a:bodyPr/>
          <a:p>
            <a:r>
              <a:rPr lang="en-US"/>
              <a:t>Sort the records according to decreasing area by creating a index first.</a:t>
            </a:r>
            <a:endParaRPr lang="en-US"/>
          </a:p>
          <a:p>
            <a:r>
              <a:rPr lang="en-US"/>
              <a:t>MongoDB queries:</a:t>
            </a:r>
            <a:endParaRPr lang="en-US"/>
          </a:p>
          <a:p>
            <a:pPr marL="0" indent="0">
              <a:buNone/>
            </a:pPr>
            <a:r>
              <a:rPr lang="en-US"/>
              <a:t>db.forestFireData.ensureIndex({area:-1})</a:t>
            </a:r>
            <a:endParaRPr lang="en-US"/>
          </a:p>
          <a:p>
            <a:pPr marL="0" indent="0">
              <a:buNone/>
            </a:pPr>
            <a:r>
              <a:rPr lang="en-US"/>
              <a:t>db.forestFireData.find().sort({area:-1}).pretty()</a:t>
            </a:r>
            <a:endParaRPr lang="en-US"/>
          </a:p>
          <a:p>
            <a:pPr marL="0" indent="0">
              <a:buNone/>
            </a:pPr>
            <a:endParaRPr lang="en-US"/>
          </a:p>
          <a:p>
            <a:pPr marL="0" indent="0">
              <a:buNone/>
            </a:pPr>
            <a:r>
              <a:rPr lang="en-US"/>
              <a:t>Creating a index before sorting greatly increases in performance as by creating an index only a part of the data is stored in the RAM which greatly speeds up performance.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9 results</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2684145" y="1373505"/>
            <a:ext cx="6823710" cy="5450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Dataset used - Forest Fires Data</a:t>
            </a:r>
            <a:endParaRPr lang="en-US"/>
          </a:p>
        </p:txBody>
      </p:sp>
      <p:sp>
        <p:nvSpPr>
          <p:cNvPr id="3" name="Content Placeholder 2"/>
          <p:cNvSpPr>
            <a:spLocks noGrp="1"/>
          </p:cNvSpPr>
          <p:nvPr>
            <p:ph sz="half" idx="1"/>
          </p:nvPr>
        </p:nvSpPr>
        <p:spPr>
          <a:xfrm>
            <a:off x="838200" y="1825625"/>
            <a:ext cx="10516235" cy="4351655"/>
          </a:xfrm>
        </p:spPr>
        <p:txBody>
          <a:bodyPr/>
          <a:p>
            <a:r>
              <a:rPr lang="en-US"/>
              <a:t>This is a difficult regression task, where the aim is to predict the burned area of forest fires, in the northeast region of Portugal, by using meteorological and other data</a:t>
            </a:r>
            <a:endParaRPr lang="en-US"/>
          </a:p>
          <a:p>
            <a:r>
              <a:rPr lang="en-US"/>
              <a:t>Dataset link - https://archive.ics.uci.edu/ml/datasets/Forest+Fires</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806450" y="3909695"/>
            <a:ext cx="10579735" cy="17633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10</a:t>
            </a:r>
            <a:endParaRPr lang="en-US"/>
          </a:p>
        </p:txBody>
      </p:sp>
      <p:sp>
        <p:nvSpPr>
          <p:cNvPr id="3" name="Content Placeholder 2"/>
          <p:cNvSpPr>
            <a:spLocks noGrp="1"/>
          </p:cNvSpPr>
          <p:nvPr>
            <p:ph sz="half" idx="1"/>
          </p:nvPr>
        </p:nvSpPr>
        <p:spPr>
          <a:xfrm>
            <a:off x="838200" y="1825625"/>
            <a:ext cx="10516235" cy="4351655"/>
          </a:xfrm>
        </p:spPr>
        <p:txBody>
          <a:bodyPr>
            <a:normAutofit lnSpcReduction="10000"/>
          </a:bodyPr>
          <a:p>
            <a:r>
              <a:rPr lang="en-US"/>
              <a:t>Get the average FFMC score over all the forest fires.</a:t>
            </a:r>
            <a:endParaRPr lang="en-US"/>
          </a:p>
          <a:p>
            <a:r>
              <a:rPr lang="en-US"/>
              <a:t>MongoDB query</a:t>
            </a:r>
            <a:endParaRPr lang="en-US"/>
          </a:p>
          <a:p>
            <a:pPr marL="0" indent="0">
              <a:buNone/>
            </a:pPr>
            <a:r>
              <a:rPr lang="en-US"/>
              <a:t>var map6 = function() {</a:t>
            </a:r>
            <a:endParaRPr lang="en-US"/>
          </a:p>
          <a:p>
            <a:pPr marL="0" indent="0">
              <a:buNone/>
            </a:pPr>
            <a:r>
              <a:rPr lang="en-US"/>
              <a:t>	emit('mean_FFMC',this.FFMC);</a:t>
            </a:r>
            <a:endParaRPr lang="en-US"/>
          </a:p>
          <a:p>
            <a:pPr marL="0" indent="0">
              <a:buNone/>
            </a:pPr>
            <a:r>
              <a:rPr lang="en-US"/>
              <a:t>}</a:t>
            </a:r>
            <a:endParaRPr lang="en-US"/>
          </a:p>
          <a:p>
            <a:pPr marL="0" indent="0">
              <a:buNone/>
            </a:pPr>
            <a:r>
              <a:rPr lang="en-US"/>
              <a:t>var reduce6 = function(key,values) {</a:t>
            </a:r>
            <a:endParaRPr lang="en-US"/>
          </a:p>
          <a:p>
            <a:pPr marL="0" indent="0">
              <a:buNone/>
            </a:pPr>
            <a:r>
              <a:rPr lang="en-US"/>
              <a:t>	return Array.avg(values)</a:t>
            </a:r>
            <a:endParaRPr lang="en-US"/>
          </a:p>
          <a:p>
            <a:pPr marL="0" indent="0">
              <a:buNone/>
            </a:pPr>
            <a:r>
              <a:rPr lang="en-US"/>
              <a:t>}</a:t>
            </a:r>
            <a:endParaRPr lang="en-US"/>
          </a:p>
          <a:p>
            <a:pPr marL="0" indent="0">
              <a:buNone/>
            </a:pPr>
            <a:r>
              <a:rPr lang="en-US"/>
              <a:t>db.forestFireData.mapReduce(map6,reduce6,{out:'avg_FFMC'}</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10 results</a:t>
            </a:r>
            <a:endParaRPr lang="en-US"/>
          </a:p>
        </p:txBody>
      </p:sp>
      <p:pic>
        <p:nvPicPr>
          <p:cNvPr id="5" name="Content Placeholder 4"/>
          <p:cNvPicPr>
            <a:picLocks noChangeAspect="1"/>
          </p:cNvPicPr>
          <p:nvPr>
            <p:ph sz="half" idx="1"/>
          </p:nvPr>
        </p:nvPicPr>
        <p:blipFill>
          <a:blip r:embed="rId1"/>
          <a:stretch>
            <a:fillRect/>
          </a:stretch>
        </p:blipFill>
        <p:spPr>
          <a:xfrm>
            <a:off x="838200" y="2637155"/>
            <a:ext cx="4928235" cy="1811020"/>
          </a:xfrm>
          <a:prstGeom prst="rect">
            <a:avLst/>
          </a:prstGeom>
        </p:spPr>
      </p:pic>
      <p:pic>
        <p:nvPicPr>
          <p:cNvPr id="6" name="Content Placeholder 5"/>
          <p:cNvPicPr>
            <a:picLocks noChangeAspect="1"/>
          </p:cNvPicPr>
          <p:nvPr>
            <p:ph sz="half" idx="2"/>
          </p:nvPr>
        </p:nvPicPr>
        <p:blipFill>
          <a:blip r:embed="rId2"/>
          <a:stretch>
            <a:fillRect/>
          </a:stretch>
        </p:blipFill>
        <p:spPr>
          <a:xfrm>
            <a:off x="5737860" y="2011045"/>
            <a:ext cx="5615940" cy="2837180"/>
          </a:xfrm>
          <a:prstGeom prst="rect">
            <a:avLst/>
          </a:prstGeom>
        </p:spPr>
      </p:pic>
      <p:sp>
        <p:nvSpPr>
          <p:cNvPr id="7" name="Text Box 6"/>
          <p:cNvSpPr txBox="1"/>
          <p:nvPr/>
        </p:nvSpPr>
        <p:spPr>
          <a:xfrm>
            <a:off x="830580" y="5574030"/>
            <a:ext cx="10530205" cy="645160"/>
          </a:xfrm>
          <a:prstGeom prst="rect">
            <a:avLst/>
          </a:prstGeom>
          <a:noFill/>
        </p:spPr>
        <p:txBody>
          <a:bodyPr wrap="square" rtlCol="0">
            <a:spAutoFit/>
          </a:bodyPr>
          <a:p>
            <a:r>
              <a:rPr lang="en-US"/>
              <a:t>Fine Fuel Moisture Code is a measure of how easily a fuel source burns, as we can see that over all forest fires the FFMC score is pretty high indicating that the forest area can easily catch fire.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66060"/>
            <a:ext cx="10515600" cy="1325563"/>
          </a:xfrm>
        </p:spPr>
        <p:txBody>
          <a:bodyPr/>
          <a:p>
            <a:r>
              <a:rPr lang="en-US"/>
              <a:t>Tableau Visualizations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Distribution of forest fires by month</a:t>
            </a:r>
            <a:endParaRPr lang="en-US"/>
          </a:p>
        </p:txBody>
      </p:sp>
      <p:pic>
        <p:nvPicPr>
          <p:cNvPr id="4" name="Content Placeholder 3" descr="Sheet1"/>
          <p:cNvPicPr>
            <a:picLocks noChangeAspect="1"/>
          </p:cNvPicPr>
          <p:nvPr>
            <p:ph idx="1"/>
          </p:nvPr>
        </p:nvPicPr>
        <p:blipFill>
          <a:blip r:embed="rId1"/>
          <a:stretch>
            <a:fillRect/>
          </a:stretch>
        </p:blipFill>
        <p:spPr>
          <a:xfrm>
            <a:off x="1623695" y="1449070"/>
            <a:ext cx="8944610" cy="51517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burnt area vary by wind speed ?</a:t>
            </a:r>
            <a:endParaRPr lang="en-US"/>
          </a:p>
        </p:txBody>
      </p:sp>
      <p:pic>
        <p:nvPicPr>
          <p:cNvPr id="4" name="Content Placeholder 3" descr="Sheet2"/>
          <p:cNvPicPr>
            <a:picLocks noChangeAspect="1"/>
          </p:cNvPicPr>
          <p:nvPr>
            <p:ph idx="1"/>
          </p:nvPr>
        </p:nvPicPr>
        <p:blipFill>
          <a:blip r:embed="rId1"/>
          <a:stretch>
            <a:fillRect/>
          </a:stretch>
        </p:blipFill>
        <p:spPr>
          <a:xfrm>
            <a:off x="1765300" y="1497330"/>
            <a:ext cx="8660765" cy="47853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Where was the most area burnt ?</a:t>
            </a:r>
            <a:endParaRPr lang="en-US"/>
          </a:p>
        </p:txBody>
      </p:sp>
      <p:pic>
        <p:nvPicPr>
          <p:cNvPr id="4" name="Content Placeholder 3" descr="Sheet3"/>
          <p:cNvPicPr>
            <a:picLocks noChangeAspect="1"/>
          </p:cNvPicPr>
          <p:nvPr>
            <p:ph idx="1"/>
          </p:nvPr>
        </p:nvPicPr>
        <p:blipFill>
          <a:blip r:embed="rId1"/>
          <a:stretch>
            <a:fillRect/>
          </a:stretch>
        </p:blipFill>
        <p:spPr>
          <a:xfrm>
            <a:off x="1515745" y="1387475"/>
            <a:ext cx="9160510" cy="51085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Day of the week distribution of the fires</a:t>
            </a:r>
            <a:endParaRPr lang="en-US"/>
          </a:p>
        </p:txBody>
      </p:sp>
      <p:pic>
        <p:nvPicPr>
          <p:cNvPr id="4" name="Content Placeholder 3" descr="Sheet4"/>
          <p:cNvPicPr>
            <a:picLocks noChangeAspect="1"/>
          </p:cNvPicPr>
          <p:nvPr>
            <p:ph idx="1"/>
          </p:nvPr>
        </p:nvPicPr>
        <p:blipFill>
          <a:blip r:embed="rId1"/>
          <a:stretch>
            <a:fillRect/>
          </a:stretch>
        </p:blipFill>
        <p:spPr>
          <a:xfrm>
            <a:off x="3663950" y="1267460"/>
            <a:ext cx="4863465" cy="54533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Loading the data in MongoDB</a:t>
            </a:r>
            <a:endParaRPr lang="en-US"/>
          </a:p>
        </p:txBody>
      </p:sp>
      <p:sp>
        <p:nvSpPr>
          <p:cNvPr id="3" name="Content Placeholder 2"/>
          <p:cNvSpPr>
            <a:spLocks noGrp="1"/>
          </p:cNvSpPr>
          <p:nvPr>
            <p:ph sz="half" idx="1"/>
          </p:nvPr>
        </p:nvSpPr>
        <p:spPr>
          <a:xfrm>
            <a:off x="838200" y="1825625"/>
            <a:ext cx="10516235" cy="4351655"/>
          </a:xfrm>
        </p:spPr>
        <p:txBody>
          <a:bodyPr/>
          <a:p>
            <a:r>
              <a:rPr lang="en-US"/>
              <a:t>Download the forestfires.csv file from the link in the last slide.</a:t>
            </a:r>
            <a:endParaRPr lang="en-US"/>
          </a:p>
          <a:p>
            <a:r>
              <a:rPr lang="en-US"/>
              <a:t>Move this file to the bin directory of the MongoDB installation.</a:t>
            </a:r>
            <a:endParaRPr lang="en-US"/>
          </a:p>
          <a:p>
            <a:r>
              <a:rPr lang="en-US"/>
              <a:t>Then execute the command below :</a:t>
            </a:r>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202565" y="3590290"/>
            <a:ext cx="11788140" cy="1869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Verify if the data has been correctly loaded</a:t>
            </a:r>
            <a:endParaRPr lang="en-US"/>
          </a:p>
        </p:txBody>
      </p:sp>
      <p:sp>
        <p:nvSpPr>
          <p:cNvPr id="3" name="Content Placeholder 2"/>
          <p:cNvSpPr>
            <a:spLocks noGrp="1"/>
          </p:cNvSpPr>
          <p:nvPr>
            <p:ph sz="half" idx="1"/>
          </p:nvPr>
        </p:nvSpPr>
        <p:spPr/>
        <p:txBody>
          <a:bodyPr/>
          <a:p>
            <a:r>
              <a:rPr lang="en-US"/>
              <a:t>Execute commands:</a:t>
            </a:r>
            <a:endParaRPr lang="en-US"/>
          </a:p>
          <a:p>
            <a:pPr marL="457200" lvl="1" indent="0">
              <a:buNone/>
            </a:pPr>
            <a:r>
              <a:rPr lang="en-US"/>
              <a:t>use Assignment3</a:t>
            </a:r>
            <a:endParaRPr lang="en-US"/>
          </a:p>
          <a:p>
            <a:pPr marL="457200" lvl="1" indent="0">
              <a:buNone/>
            </a:pPr>
            <a:r>
              <a:rPr lang="en-US"/>
              <a:t>show collections</a:t>
            </a:r>
            <a:endParaRPr lang="en-US"/>
          </a:p>
          <a:p>
            <a:pPr marL="457200" lvl="1" indent="0">
              <a:buNone/>
            </a:pPr>
            <a:r>
              <a:rPr lang="en-US"/>
              <a:t>db.forestFireData.find().count()</a:t>
            </a:r>
            <a:endParaRPr lang="en-US"/>
          </a:p>
          <a:p>
            <a:pPr marL="457200" lvl="1" indent="0">
              <a:buNone/>
            </a:pPr>
            <a:endParaRPr lang="en-US"/>
          </a:p>
          <a:p>
            <a:pPr marL="457200" lvl="1" indent="0">
              <a:buNone/>
            </a:pPr>
            <a:r>
              <a:rPr lang="en-US" b="1"/>
              <a:t>We should get 517 as the count.</a:t>
            </a:r>
            <a:endParaRPr lang="en-US" b="1"/>
          </a:p>
        </p:txBody>
      </p:sp>
      <p:pic>
        <p:nvPicPr>
          <p:cNvPr id="5" name="Content Placeholder 4"/>
          <p:cNvPicPr>
            <a:picLocks noChangeAspect="1"/>
          </p:cNvPicPr>
          <p:nvPr>
            <p:ph sz="half" idx="2"/>
          </p:nvPr>
        </p:nvPicPr>
        <p:blipFill>
          <a:blip r:embed="rId1"/>
          <a:stretch>
            <a:fillRect/>
          </a:stretch>
        </p:blipFill>
        <p:spPr>
          <a:xfrm>
            <a:off x="6650355" y="1825625"/>
            <a:ext cx="5203825" cy="26200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1</a:t>
            </a:r>
            <a:endParaRPr lang="en-US"/>
          </a:p>
        </p:txBody>
      </p:sp>
      <p:sp>
        <p:nvSpPr>
          <p:cNvPr id="3" name="Content Placeholder 2"/>
          <p:cNvSpPr>
            <a:spLocks noGrp="1"/>
          </p:cNvSpPr>
          <p:nvPr>
            <p:ph sz="half" idx="1"/>
          </p:nvPr>
        </p:nvSpPr>
        <p:spPr>
          <a:xfrm>
            <a:off x="838200" y="1825625"/>
            <a:ext cx="10515600" cy="4351655"/>
          </a:xfrm>
        </p:spPr>
        <p:txBody>
          <a:bodyPr>
            <a:normAutofit/>
          </a:bodyPr>
          <a:p>
            <a:r>
              <a:rPr lang="en-US"/>
              <a:t>Find the number of times that forest fires actually burnt an area (area&gt;0).</a:t>
            </a:r>
            <a:endParaRPr lang="en-US"/>
          </a:p>
          <a:p>
            <a:r>
              <a:rPr lang="en-US"/>
              <a:t>MongoDB Query : </a:t>
            </a:r>
            <a:endParaRPr lang="en-US"/>
          </a:p>
          <a:p>
            <a:pPr marL="0" indent="0">
              <a:buNone/>
            </a:pPr>
            <a:r>
              <a:rPr lang="en-US"/>
              <a:t>   db.forestFireData.find({'area':{$gt:0}}).count()</a:t>
            </a:r>
            <a:endParaRPr lang="en-US"/>
          </a:p>
          <a:p>
            <a:pPr marL="0"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p:txBody>
      </p:sp>
      <p:pic>
        <p:nvPicPr>
          <p:cNvPr id="5" name="Content Placeholder 4"/>
          <p:cNvPicPr>
            <a:picLocks noChangeAspect="1"/>
          </p:cNvPicPr>
          <p:nvPr>
            <p:ph sz="half" idx="2"/>
          </p:nvPr>
        </p:nvPicPr>
        <p:blipFill>
          <a:blip r:embed="rId1"/>
          <a:stretch>
            <a:fillRect/>
          </a:stretch>
        </p:blipFill>
        <p:spPr>
          <a:xfrm>
            <a:off x="2379980" y="3736975"/>
            <a:ext cx="7432040" cy="1600835"/>
          </a:xfrm>
          <a:prstGeom prst="rect">
            <a:avLst/>
          </a:prstGeom>
        </p:spPr>
      </p:pic>
      <p:sp>
        <p:nvSpPr>
          <p:cNvPr id="6" name="Text Box 5"/>
          <p:cNvSpPr txBox="1"/>
          <p:nvPr/>
        </p:nvSpPr>
        <p:spPr>
          <a:xfrm>
            <a:off x="837565" y="5678805"/>
            <a:ext cx="10516870" cy="1014730"/>
          </a:xfrm>
          <a:prstGeom prst="rect">
            <a:avLst/>
          </a:prstGeom>
          <a:noFill/>
        </p:spPr>
        <p:txBody>
          <a:bodyPr wrap="square" rtlCol="0">
            <a:spAutoFit/>
          </a:bodyPr>
          <a:p>
            <a:pPr marL="457200" lvl="1" indent="0">
              <a:buNone/>
            </a:pPr>
            <a:r>
              <a:rPr lang="en-US" sz="2000">
                <a:sym typeface="+mn-ea"/>
              </a:rPr>
              <a:t>Thus we can see that out of 571 entries, 270 of them have burnt area &gt; 0, this means during predicting burnt area we must take care that our model is not biased due to the imbalance in the data. </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2</a:t>
            </a:r>
            <a:endParaRPr lang="en-US"/>
          </a:p>
        </p:txBody>
      </p:sp>
      <p:sp>
        <p:nvSpPr>
          <p:cNvPr id="3" name="Content Placeholder 2"/>
          <p:cNvSpPr>
            <a:spLocks noGrp="1"/>
          </p:cNvSpPr>
          <p:nvPr>
            <p:ph sz="half" idx="1"/>
          </p:nvPr>
        </p:nvSpPr>
        <p:spPr>
          <a:xfrm>
            <a:off x="838200" y="1825625"/>
            <a:ext cx="10516235" cy="4351655"/>
          </a:xfrm>
        </p:spPr>
        <p:txBody>
          <a:bodyPr/>
          <a:p>
            <a:r>
              <a:rPr lang="en-US"/>
              <a:t>Get the top 5 temperatures attained during the fires.</a:t>
            </a:r>
            <a:endParaRPr lang="en-US"/>
          </a:p>
          <a:p>
            <a:r>
              <a:rPr lang="en-US"/>
              <a:t>MongoDB query:</a:t>
            </a:r>
            <a:endParaRPr lang="en-US"/>
          </a:p>
          <a:p>
            <a:pPr marL="0" indent="0">
              <a:buNone/>
            </a:pPr>
            <a:r>
              <a:rPr lang="en-US"/>
              <a:t>   db.forestFireData.find({},{'_id':0,'temp':1}).sort({'temp':-1}).limit(5)</a:t>
            </a:r>
            <a:endParaRPr lang="en-US"/>
          </a:p>
        </p:txBody>
      </p:sp>
      <p:pic>
        <p:nvPicPr>
          <p:cNvPr id="5" name="Content Placeholder 4"/>
          <p:cNvPicPr>
            <a:picLocks noChangeAspect="1"/>
          </p:cNvPicPr>
          <p:nvPr>
            <p:ph sz="half" idx="2"/>
          </p:nvPr>
        </p:nvPicPr>
        <p:blipFill>
          <a:blip r:embed="rId1"/>
          <a:stretch>
            <a:fillRect/>
          </a:stretch>
        </p:blipFill>
        <p:spPr>
          <a:xfrm>
            <a:off x="1153795" y="3763645"/>
            <a:ext cx="9885680" cy="2000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3</a:t>
            </a:r>
            <a:endParaRPr lang="en-US"/>
          </a:p>
        </p:txBody>
      </p:sp>
      <p:sp>
        <p:nvSpPr>
          <p:cNvPr id="3" name="Content Placeholder 2"/>
          <p:cNvSpPr>
            <a:spLocks noGrp="1"/>
          </p:cNvSpPr>
          <p:nvPr>
            <p:ph sz="half" idx="1"/>
          </p:nvPr>
        </p:nvSpPr>
        <p:spPr>
          <a:xfrm>
            <a:off x="838200" y="1825625"/>
            <a:ext cx="10516235" cy="4351655"/>
          </a:xfrm>
        </p:spPr>
        <p:txBody>
          <a:bodyPr/>
          <a:p>
            <a:r>
              <a:rPr lang="en-US"/>
              <a:t>Get the records when there was rain (rain&gt;0) during a forest fire. - 8</a:t>
            </a:r>
            <a:endParaRPr lang="en-US"/>
          </a:p>
        </p:txBody>
      </p:sp>
      <p:pic>
        <p:nvPicPr>
          <p:cNvPr id="5" name="Content Placeholder 4"/>
          <p:cNvPicPr>
            <a:picLocks noChangeAspect="1"/>
          </p:cNvPicPr>
          <p:nvPr>
            <p:ph sz="half" idx="2"/>
          </p:nvPr>
        </p:nvPicPr>
        <p:blipFill>
          <a:blip r:embed="rId1"/>
          <a:stretch>
            <a:fillRect/>
          </a:stretch>
        </p:blipFill>
        <p:spPr>
          <a:xfrm>
            <a:off x="3725545" y="2284730"/>
            <a:ext cx="4740910" cy="3892550"/>
          </a:xfrm>
          <a:prstGeom prst="rect">
            <a:avLst/>
          </a:prstGeom>
        </p:spPr>
      </p:pic>
      <p:sp>
        <p:nvSpPr>
          <p:cNvPr id="6" name="Text Box 5"/>
          <p:cNvSpPr txBox="1"/>
          <p:nvPr/>
        </p:nvSpPr>
        <p:spPr>
          <a:xfrm>
            <a:off x="1314450" y="6283325"/>
            <a:ext cx="9563100" cy="368300"/>
          </a:xfrm>
          <a:prstGeom prst="rect">
            <a:avLst/>
          </a:prstGeom>
          <a:noFill/>
        </p:spPr>
        <p:txBody>
          <a:bodyPr wrap="square" rtlCol="0">
            <a:spAutoFit/>
          </a:bodyPr>
          <a:p>
            <a:pPr algn="ctr"/>
            <a:r>
              <a:rPr lang="en-US" b="1"/>
              <a:t>There are 8 such records when there was rain and most of the times this happened in August.</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4</a:t>
            </a:r>
            <a:endParaRPr lang="en-US"/>
          </a:p>
        </p:txBody>
      </p:sp>
      <p:sp>
        <p:nvSpPr>
          <p:cNvPr id="3" name="Content Placeholder 2"/>
          <p:cNvSpPr>
            <a:spLocks noGrp="1"/>
          </p:cNvSpPr>
          <p:nvPr>
            <p:ph sz="half" idx="1"/>
          </p:nvPr>
        </p:nvSpPr>
        <p:spPr>
          <a:xfrm>
            <a:off x="838200" y="1825625"/>
            <a:ext cx="10515600" cy="4351655"/>
          </a:xfrm>
        </p:spPr>
        <p:txBody>
          <a:bodyPr/>
          <a:p>
            <a:r>
              <a:rPr lang="en-US"/>
              <a:t>Get the count of the forest fires in each month</a:t>
            </a:r>
            <a:endParaRPr lang="en-US"/>
          </a:p>
          <a:p>
            <a:r>
              <a:rPr lang="en-US"/>
              <a:t>Here we use map reduce</a:t>
            </a:r>
            <a:endParaRPr lang="en-US"/>
          </a:p>
          <a:p>
            <a:pPr marL="0" indent="0">
              <a:buNone/>
            </a:pPr>
            <a:r>
              <a:rPr lang="en-US"/>
              <a:t>var map1  = function() {emit(this.month,1);}</a:t>
            </a:r>
            <a:endParaRPr lang="en-US"/>
          </a:p>
          <a:p>
            <a:pPr marL="0" indent="0">
              <a:buNone/>
            </a:pPr>
            <a:r>
              <a:rPr lang="en-US"/>
              <a:t>var reduce1 = function(key,values) {return Array.sum(values)}</a:t>
            </a:r>
            <a:endParaRPr lang="en-US"/>
          </a:p>
          <a:p>
            <a:pPr marL="0" indent="0">
              <a:buNone/>
            </a:pPr>
            <a:r>
              <a:rPr lang="en-US"/>
              <a:t>db.forestFireData.mapReduce(map1,reduce1,{out:'monthly_stats'})</a:t>
            </a:r>
            <a:endParaRPr lang="en-US"/>
          </a:p>
          <a:p>
            <a:pPr marL="0" indent="0">
              <a:buNone/>
            </a:pPr>
            <a:endParaRPr lang="en-US"/>
          </a:p>
          <a:p>
            <a:pPr marL="0" indent="0">
              <a:buNone/>
            </a:pPr>
            <a:r>
              <a:rPr lang="en-US"/>
              <a:t>The results are on the next slide.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 4 results</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5765165" y="1357630"/>
            <a:ext cx="5996305" cy="5015230"/>
          </a:xfrm>
          <a:prstGeom prst="rect">
            <a:avLst/>
          </a:prstGeom>
        </p:spPr>
      </p:pic>
      <p:sp>
        <p:nvSpPr>
          <p:cNvPr id="6" name="Text Box 5"/>
          <p:cNvSpPr txBox="1"/>
          <p:nvPr/>
        </p:nvSpPr>
        <p:spPr>
          <a:xfrm>
            <a:off x="604520" y="1357630"/>
            <a:ext cx="4622800" cy="1198880"/>
          </a:xfrm>
          <a:prstGeom prst="rect">
            <a:avLst/>
          </a:prstGeom>
          <a:noFill/>
        </p:spPr>
        <p:txBody>
          <a:bodyPr wrap="square" rtlCol="0">
            <a:spAutoFit/>
          </a:bodyPr>
          <a:p>
            <a:r>
              <a:rPr lang="en-US" b="1"/>
              <a:t>We can see that the number of forest fires is very high during August and September as peak temperatures are observed in these months in Portugal(Lisbon).</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4024</Words>
  <Application>WPS Presentation</Application>
  <PresentationFormat>Widescreen</PresentationFormat>
  <Paragraphs>159</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Assignment 3</vt:lpstr>
      <vt:lpstr>Dataset used - Forest Fires Data</vt:lpstr>
      <vt:lpstr>Loading the data in MongoDB</vt:lpstr>
      <vt:lpstr>Verify if the data has been correctly loaded</vt:lpstr>
      <vt:lpstr>Query 1</vt:lpstr>
      <vt:lpstr>Query 2</vt:lpstr>
      <vt:lpstr>Query 3</vt:lpstr>
      <vt:lpstr>Query 4</vt:lpstr>
      <vt:lpstr>Query 4 results</vt:lpstr>
      <vt:lpstr>Query 5</vt:lpstr>
      <vt:lpstr>Query 5 result</vt:lpstr>
      <vt:lpstr>Query 6</vt:lpstr>
      <vt:lpstr>Query 6 results</vt:lpstr>
      <vt:lpstr>Query 7</vt:lpstr>
      <vt:lpstr>Query 7 results</vt:lpstr>
      <vt:lpstr>Query 8</vt:lpstr>
      <vt:lpstr>Query 8 results</vt:lpstr>
      <vt:lpstr>Query 9</vt:lpstr>
      <vt:lpstr>Query 9 results</vt:lpstr>
      <vt:lpstr>Query 10</vt:lpstr>
      <vt:lpstr>Query 10 results</vt:lpstr>
      <vt:lpstr>Tableau Visualizations</vt:lpstr>
      <vt:lpstr>Distribution of forest fires by month</vt:lpstr>
      <vt:lpstr>How does burnt area vary by wind speed ?</vt:lpstr>
      <vt:lpstr>Where was the most area burnt ?</vt:lpstr>
      <vt:lpstr>Day of the week distribution of the fires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Parth</dc:creator>
  <cp:lastModifiedBy>Parth</cp:lastModifiedBy>
  <cp:revision>33</cp:revision>
  <dcterms:created xsi:type="dcterms:W3CDTF">2019-02-11T20:54:00Z</dcterms:created>
  <dcterms:modified xsi:type="dcterms:W3CDTF">2019-02-16T22:16:36Z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