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315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6" r:id="rId39"/>
    <p:sldId id="307" r:id="rId40"/>
    <p:sldId id="300" r:id="rId41"/>
    <p:sldId id="308" r:id="rId42"/>
    <p:sldId id="309" r:id="rId43"/>
    <p:sldId id="30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4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14A3FB-7D2F-4F89-9319-1177AB77F928}" type="slidenum">
              <a:rPr lang="en-GB" altLang="zh-CN"/>
              <a:t>2</a:t>
            </a:fld>
            <a:endParaRPr lang="en-GB" altLang="zh-CN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106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7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21B5D3-027A-4265-A4D4-6C77A1D04236}" type="slidenum">
              <a:rPr lang="en-GB" altLang="zh-CN"/>
              <a:t>43</a:t>
            </a:fld>
            <a:endParaRPr lang="en-GB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870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CSA 3210</a:t>
            </a:r>
            <a:endParaRPr lang="en-GB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XPath &amp; XQuery ©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794FFE3-08E3-45C7-892D-44CDD735F5CE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CSA 3210</a:t>
            </a: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XPath &amp; XQuery ©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4318872-2267-4F87-B5DE-F519C46CBE02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XPath and XQuery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2F73-BEB2-43C9-A3F0-B55583FDA1A7}" type="slidenum">
              <a:rPr lang="en-GB" altLang="en-US"/>
              <a:t>10</a:t>
            </a:fld>
            <a:endParaRPr lang="en-GB" alt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549275"/>
            <a:ext cx="8353425" cy="1143000"/>
          </a:xfrm>
        </p:spPr>
        <p:txBody>
          <a:bodyPr/>
          <a:lstStyle/>
          <a:p>
            <a:r>
              <a:rPr lang="en-US" altLang="zh-CN" sz="4100"/>
              <a:t>General Form of Path Expressions (4)</a:t>
            </a:r>
            <a:endParaRPr lang="el-GR" altLang="zh-CN" sz="410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53400" cy="4530725"/>
          </a:xfrm>
        </p:spPr>
        <p:txBody>
          <a:bodyPr/>
          <a:lstStyle/>
          <a:p>
            <a:pPr marL="533400" indent="-533400"/>
            <a:r>
              <a:rPr lang="en-US" altLang="zh-CN" b="1">
                <a:solidFill>
                  <a:schemeClr val="hlink"/>
                </a:solidFill>
              </a:rPr>
              <a:t>Predicates</a:t>
            </a:r>
            <a:r>
              <a:rPr lang="en-US" altLang="zh-CN">
                <a:solidFill>
                  <a:schemeClr val="hlink"/>
                </a:solidFill>
              </a:rPr>
              <a:t> (or </a:t>
            </a:r>
            <a:r>
              <a:rPr lang="en-US" altLang="zh-CN" i="1">
                <a:solidFill>
                  <a:schemeClr val="hlink"/>
                </a:solidFill>
              </a:rPr>
              <a:t>filter expressions</a:t>
            </a:r>
            <a:r>
              <a:rPr lang="en-US" altLang="zh-CN">
                <a:solidFill>
                  <a:schemeClr val="hlink"/>
                </a:solidFill>
              </a:rPr>
              <a:t>) are optional and are used to refine the set of addressed nodes</a:t>
            </a:r>
            <a:endParaRPr lang="en-GB" altLang="zh-CN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914400" lvl="1" indent="-570230"/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E.g., the expression </a:t>
            </a:r>
            <a:r>
              <a:rPr lang="en-GB" altLang="zh-CN" b="1">
                <a:solidFill>
                  <a:schemeClr val="hlink"/>
                </a:solidFill>
                <a:ea typeface="宋体" panose="02010600030101010101" pitchFamily="2" charset="-122"/>
              </a:rPr>
              <a:t>[1]</a:t>
            </a: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 selects the first node</a:t>
            </a:r>
            <a:endParaRPr lang="en-GB" altLang="zh-CN" b="1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914400" lvl="1" indent="-570230"/>
            <a:r>
              <a:rPr lang="en-GB" altLang="zh-CN" b="1">
                <a:solidFill>
                  <a:schemeClr val="hlink"/>
                </a:solidFill>
                <a:ea typeface="宋体" panose="02010600030101010101" pitchFamily="2" charset="-122"/>
              </a:rPr>
              <a:t>[position()=last()]</a:t>
            </a: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 selects the last node</a:t>
            </a:r>
            <a:endParaRPr lang="en-GB" altLang="zh-CN" b="1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914400" lvl="1" indent="-570230"/>
            <a:r>
              <a:rPr lang="en-GB" altLang="zh-CN" b="1">
                <a:solidFill>
                  <a:schemeClr val="hlink"/>
                </a:solidFill>
                <a:ea typeface="宋体" panose="02010600030101010101" pitchFamily="2" charset="-122"/>
              </a:rPr>
              <a:t>[position() mod 2 =0]</a:t>
            </a: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 selects the even nodes</a:t>
            </a:r>
            <a:endParaRPr lang="en-US" altLang="zh-CN">
              <a:solidFill>
                <a:schemeClr val="hlink"/>
              </a:solidFill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endParaRPr lang="el-GR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6133-9B92-4990-A72C-EEA4DA9AF8A5}" type="slidenum">
              <a:rPr lang="en-GB" altLang="en-US"/>
              <a:t>11</a:t>
            </a:fld>
            <a:endParaRPr lang="en-GB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 Expressions in XPath (1)</a:t>
            </a:r>
            <a:endParaRPr lang="el-GR" altLang="zh-CN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en-US" altLang="zh-CN" b="1">
                <a:solidFill>
                  <a:srgbClr val="CC3300"/>
                </a:solidFill>
                <a:sym typeface="Symbol" panose="05050102010706020507" pitchFamily="18" charset="2"/>
              </a:rPr>
              <a:t>Address all PMID elements</a:t>
            </a:r>
          </a:p>
          <a:p>
            <a:pPr marL="533400" indent="-533400" algn="just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			</a:t>
            </a:r>
            <a:r>
              <a:rPr lang="en-US" altLang="zh-CN" sz="28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</a:t>
            </a: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  <a:sym typeface="+mn-ea"/>
              </a:rPr>
              <a:t>MedlineCitationSet/MedlineCitation/</a:t>
            </a:r>
            <a:r>
              <a:rPr lang="en-US" altLang="zh-CN" sz="28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PMID</a:t>
            </a:r>
            <a:endParaRPr lang="en-GB" altLang="zh-CN" sz="2800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 algn="just"/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Addresses all </a:t>
            </a:r>
            <a:r>
              <a:rPr lang="en-US" altLang="en-GB" b="1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PMID</a:t>
            </a: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elements that are children of the </a:t>
            </a:r>
            <a:r>
              <a:rPr lang="en-US" altLang="en-GB" b="1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MedlineCitation</a:t>
            </a: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element node</a:t>
            </a:r>
            <a:r>
              <a:rPr lang="en-US" altLang="en-GB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CF6-CD50-41BA-9391-8E29C092250E}" type="slidenum">
              <a:rPr lang="en-GB" altLang="en-US"/>
              <a:t>12</a:t>
            </a:fld>
            <a:endParaRPr lang="en-GB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>
                <a:ea typeface="宋体" panose="02010600030101010101" pitchFamily="2" charset="-122"/>
              </a:rPr>
              <a:t>Set up XPath test Environment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63725" y="6475730"/>
            <a:ext cx="747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https://codebeautify.org/Xpath-Tester</a:t>
            </a:r>
          </a:p>
        </p:txBody>
      </p:sp>
      <p:pic>
        <p:nvPicPr>
          <p:cNvPr id="2" name="图片 1" descr="JAFGS7]BEEN}RPRV6)YI8Q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70" y="1247140"/>
            <a:ext cx="7335520" cy="5474335"/>
          </a:xfrm>
          <a:prstGeom prst="rect">
            <a:avLst/>
          </a:prstGeom>
        </p:spPr>
      </p:pic>
      <p:pic>
        <p:nvPicPr>
          <p:cNvPr id="4" name="图片 3" descr="84]RQR%Z0O6QC}Z19IWCHD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1247140"/>
            <a:ext cx="6156325" cy="5378450"/>
          </a:xfrm>
          <a:prstGeom prst="rect">
            <a:avLst/>
          </a:prstGeom>
        </p:spPr>
      </p:pic>
      <p:pic>
        <p:nvPicPr>
          <p:cNvPr id="5" name="图片 4" descr="L_A@U2[@8P$`I$O9{H8OW@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795" y="273050"/>
            <a:ext cx="9218930" cy="66859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1CF6-CD50-41BA-9391-8E29C092250E}" type="slidenum">
              <a:rPr lang="en-GB" altLang="en-US"/>
              <a:t>13</a:t>
            </a:fld>
            <a:endParaRPr lang="en-GB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Result of Query (1)</a:t>
            </a:r>
          </a:p>
        </p:txBody>
      </p:sp>
      <p:pic>
        <p:nvPicPr>
          <p:cNvPr id="2" name="图片 1" descr="E_KZF2~VP57AMD16M819MG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15" y="1282700"/>
            <a:ext cx="6734175" cy="5302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E220-0E44-42A2-AEAF-CD5CD7DA506B}" type="slidenum">
              <a:rPr lang="en-GB" altLang="en-US"/>
              <a:t>14</a:t>
            </a:fld>
            <a:endParaRPr lang="en-GB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Path Expressions in XPath (2)</a:t>
            </a:r>
            <a:endParaRPr lang="el-GR" altLang="zh-CN" sz="380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en-US" altLang="zh-CN">
                <a:solidFill>
                  <a:srgbClr val="CC3300"/>
                </a:solidFill>
                <a:sym typeface="Symbol" panose="05050102010706020507" pitchFamily="18" charset="2"/>
              </a:rPr>
              <a:t>Address all </a:t>
            </a:r>
            <a:r>
              <a:rPr lang="en-US" altLang="zh-CN" b="1">
                <a:solidFill>
                  <a:srgbClr val="CC3300"/>
                </a:solidFill>
                <a:sym typeface="Symbol" panose="05050102010706020507" pitchFamily="18" charset="2"/>
              </a:rPr>
              <a:t>Author</a:t>
            </a:r>
            <a:r>
              <a:rPr lang="en-US" altLang="zh-CN">
                <a:solidFill>
                  <a:srgbClr val="CC3300"/>
                </a:solidFill>
                <a:sym typeface="Symbol" panose="05050102010706020507" pitchFamily="18" charset="2"/>
              </a:rPr>
              <a:t> elements</a:t>
            </a:r>
            <a:endParaRPr lang="en-US" altLang="zh-CN" b="1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marL="533400" indent="-533400" algn="just"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			</a:t>
            </a:r>
            <a:r>
              <a:rPr lang="en-US" altLang="zh-CN" sz="28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//Author</a:t>
            </a:r>
          </a:p>
          <a:p>
            <a:pPr marL="533400" indent="-533400" algn="just"/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Here </a:t>
            </a:r>
            <a:r>
              <a:rPr lang="en-GB" altLang="zh-CN" b="1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//</a:t>
            </a: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says that we should consider all elements in the document and check whether they are of type </a:t>
            </a:r>
            <a:r>
              <a:rPr lang="en-GB" altLang="zh-CN" b="1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author</a:t>
            </a:r>
            <a:endParaRPr lang="el-GR" altLang="zh-CN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marL="533400" indent="-533400" algn="just"/>
            <a:r>
              <a:rPr lang="el-GR" altLang="zh-CN">
                <a:solidFill>
                  <a:schemeClr val="hlink"/>
                </a:solidFill>
                <a:sym typeface="Symbol" panose="05050102010706020507" pitchFamily="18" charset="2"/>
              </a:rPr>
              <a:t>This path expression addresses all </a:t>
            </a:r>
            <a:r>
              <a:rPr lang="el-GR" altLang="zh-CN" b="1">
                <a:solidFill>
                  <a:schemeClr val="hlink"/>
                </a:solidFill>
                <a:sym typeface="Symbol" panose="05050102010706020507" pitchFamily="18" charset="2"/>
              </a:rPr>
              <a:t>author</a:t>
            </a:r>
            <a:r>
              <a:rPr lang="el-GR" altLang="zh-CN">
                <a:solidFill>
                  <a:schemeClr val="hlink"/>
                </a:solidFill>
                <a:sym typeface="Symbol" panose="05050102010706020507" pitchFamily="18" charset="2"/>
              </a:rPr>
              <a:t> elements anywhere in the document</a:t>
            </a:r>
            <a:r>
              <a:rPr lang="el-GR" altLang="zh-CN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2523-332A-4A15-B17D-0728958B17FE}" type="slidenum">
              <a:rPr lang="en-GB" altLang="en-US"/>
              <a:t>15</a:t>
            </a:fld>
            <a:endParaRPr lang="en-GB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Result for Query (2)</a:t>
            </a:r>
          </a:p>
        </p:txBody>
      </p:sp>
      <p:pic>
        <p:nvPicPr>
          <p:cNvPr id="2" name="图片 1" descr="`2IG}1UI7UCD}L0TT0E9F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25" y="1377950"/>
            <a:ext cx="6340475" cy="5467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8116-A80C-4624-A9E7-2D156B0EC3B5}" type="slidenum">
              <a:rPr lang="en-GB" altLang="en-US"/>
              <a:t>16</a:t>
            </a:fld>
            <a:endParaRPr lang="en-GB" alt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Path Expressions in XPath (3)</a:t>
            </a:r>
            <a:endParaRPr lang="el-GR" altLang="zh-CN" sz="380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el-GR" altLang="zh-CN">
                <a:solidFill>
                  <a:srgbClr val="CC3300"/>
                </a:solidFill>
                <a:sym typeface="Symbol" panose="05050102010706020507" pitchFamily="18" charset="2"/>
              </a:rPr>
              <a:t>Address the location attribute nodes within library element nodes </a:t>
            </a:r>
            <a:endParaRPr lang="en-US" altLang="zh-CN" b="1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marL="533400" indent="-533400" algn="just"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			</a:t>
            </a:r>
            <a:r>
              <a:rPr lang="en-US" altLang="zh-CN" sz="28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/MedlineCitationSet/MedlineCitation/@Owner</a:t>
            </a:r>
          </a:p>
          <a:p>
            <a:pPr marL="533400" indent="-533400" algn="just"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l-GR" altLang="zh-CN">
                <a:solidFill>
                  <a:schemeClr val="hlink"/>
                </a:solidFill>
                <a:sym typeface="Symbol" panose="05050102010706020507" pitchFamily="18" charset="2"/>
              </a:rPr>
              <a:t>The symbol </a:t>
            </a:r>
            <a:r>
              <a:rPr lang="el-GR" altLang="zh-CN" b="1">
                <a:solidFill>
                  <a:schemeClr val="hlink"/>
                </a:solidFill>
                <a:sym typeface="Symbol" panose="05050102010706020507" pitchFamily="18" charset="2"/>
              </a:rPr>
              <a:t>@</a:t>
            </a:r>
            <a:r>
              <a:rPr lang="el-GR" altLang="zh-CN">
                <a:solidFill>
                  <a:schemeClr val="hlink"/>
                </a:solidFill>
                <a:sym typeface="Symbol" panose="05050102010706020507" pitchFamily="18" charset="2"/>
              </a:rPr>
              <a:t> is used to denote attribute nodes </a:t>
            </a:r>
            <a:endParaRPr lang="en-US" altLang="zh-CN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9B6F-9F26-4BA0-AD31-74EFC6C30C91}" type="slidenum">
              <a:rPr lang="en-GB" altLang="en-US"/>
              <a:t>17</a:t>
            </a:fld>
            <a:endParaRPr lang="en-GB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Result of Query 3</a:t>
            </a:r>
          </a:p>
        </p:txBody>
      </p:sp>
      <p:pic>
        <p:nvPicPr>
          <p:cNvPr id="2" name="图片 1" descr="2G@4HQ$~)9%HJ}W~W4$V0Y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25" y="1356360"/>
            <a:ext cx="6061075" cy="513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64DD-B136-4F4E-A636-9BA51622151C}" type="slidenum">
              <a:rPr lang="en-GB" altLang="en-US"/>
              <a:t>18</a:t>
            </a:fld>
            <a:endParaRPr lang="en-GB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Path Expressions in XPath (4)</a:t>
            </a:r>
            <a:endParaRPr lang="el-GR" altLang="zh-CN" sz="380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en-GB" altLang="zh-CN">
                <a:solidFill>
                  <a:srgbClr val="CC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Select</a:t>
            </a:r>
            <a:r>
              <a:rPr lang="el-GR" altLang="zh-CN">
                <a:solidFill>
                  <a:srgbClr val="CC3300"/>
                </a:solidFill>
                <a:sym typeface="Symbol" panose="05050102010706020507" pitchFamily="18" charset="2"/>
              </a:rPr>
              <a:t> all </a:t>
            </a:r>
            <a:r>
              <a:rPr lang="en-US" altLang="el-GR" b="1">
                <a:solidFill>
                  <a:srgbClr val="CC3300"/>
                </a:solidFill>
                <a:sym typeface="Symbol" panose="05050102010706020507" pitchFamily="18" charset="2"/>
              </a:rPr>
              <a:t>Version</a:t>
            </a:r>
            <a:r>
              <a:rPr lang="el-GR" altLang="zh-CN">
                <a:solidFill>
                  <a:srgbClr val="CC3300"/>
                </a:solidFill>
                <a:sym typeface="Symbol" panose="05050102010706020507" pitchFamily="18" charset="2"/>
              </a:rPr>
              <a:t> attribute nodes within </a:t>
            </a:r>
            <a:r>
              <a:rPr lang="en-US" altLang="el-GR" b="1">
                <a:solidFill>
                  <a:srgbClr val="CC3300"/>
                </a:solidFill>
                <a:sym typeface="Symbol" panose="05050102010706020507" pitchFamily="18" charset="2"/>
              </a:rPr>
              <a:t>PMID</a:t>
            </a:r>
            <a:r>
              <a:rPr lang="el-GR" altLang="zh-CN">
                <a:solidFill>
                  <a:srgbClr val="CC3300"/>
                </a:solidFill>
                <a:sym typeface="Symbol" panose="05050102010706020507" pitchFamily="18" charset="2"/>
              </a:rPr>
              <a:t> elements anywhere in the document, which have the value “</a:t>
            </a:r>
            <a:r>
              <a:rPr lang="en-US" altLang="el-GR">
                <a:solidFill>
                  <a:srgbClr val="CC3300"/>
                </a:solidFill>
                <a:sym typeface="Symbol" panose="05050102010706020507" pitchFamily="18" charset="2"/>
              </a:rPr>
              <a:t>1</a:t>
            </a:r>
            <a:r>
              <a:rPr lang="el-GR" altLang="zh-CN">
                <a:solidFill>
                  <a:srgbClr val="CC3300"/>
                </a:solidFill>
                <a:sym typeface="Symbol" panose="05050102010706020507" pitchFamily="18" charset="2"/>
              </a:rPr>
              <a:t>”</a:t>
            </a:r>
            <a:r>
              <a:rPr lang="el-GR" altLang="zh-CN">
                <a:sym typeface="Symbol" panose="05050102010706020507" pitchFamily="18" charset="2"/>
              </a:rPr>
              <a:t> </a:t>
            </a:r>
            <a:endParaRPr lang="en-GB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 algn="just">
              <a:buFont typeface="Wingdings" panose="05000000000000000000" pitchFamily="2" charset="2"/>
              <a:buNone/>
            </a:pPr>
            <a:endParaRPr lang="en-US" altLang="zh-CN" b="1">
              <a:solidFill>
                <a:srgbClr val="FF9999"/>
              </a:solidFill>
              <a:sym typeface="Symbol" panose="05050102010706020507" pitchFamily="18" charset="2"/>
            </a:endParaRPr>
          </a:p>
          <a:p>
            <a:pPr marL="533400" indent="-533400" algn="just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	//PMID/@Version="1"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DC76-D1CC-4EF6-AFC3-E818044D89F0}" type="slidenum">
              <a:rPr lang="en-GB" altLang="en-US"/>
              <a:t>19</a:t>
            </a:fld>
            <a:endParaRPr lang="en-GB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Path Expressions in XPath (5)</a:t>
            </a:r>
            <a:endParaRPr lang="el-GR" altLang="zh-CN" sz="380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>
              <a:lnSpc>
                <a:spcPct val="90000"/>
              </a:lnSpc>
            </a:pPr>
            <a:r>
              <a:rPr lang="en-US" altLang="zh-CN" sz="2600">
                <a:solidFill>
                  <a:srgbClr val="CC3300"/>
                </a:solidFill>
                <a:sym typeface="Symbol" panose="05050102010706020507" pitchFamily="18" charset="2"/>
              </a:rPr>
              <a:t>Select all PMIDs with Version “1”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ym typeface="Symbol" panose="05050102010706020507" pitchFamily="18" charset="2"/>
              </a:rPr>
              <a:t>	</a:t>
            </a:r>
            <a:r>
              <a:rPr lang="el-GR" altLang="zh-CN" sz="24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</a:t>
            </a:r>
            <a:r>
              <a:rPr lang="en-GB" altLang="zh-CN" sz="24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el-GR" sz="24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PMID</a:t>
            </a:r>
            <a:r>
              <a:rPr lang="el-GR" altLang="zh-CN" sz="24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[@</a:t>
            </a:r>
            <a:r>
              <a:rPr lang="en-US" altLang="el-GR" sz="24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Version</a:t>
            </a:r>
            <a:r>
              <a:rPr lang="el-GR" altLang="zh-CN" sz="24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="</a:t>
            </a:r>
            <a:r>
              <a:rPr lang="en-US" altLang="el-GR" sz="24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l-GR" altLang="zh-CN" sz="24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"]</a:t>
            </a:r>
            <a:endParaRPr lang="en-GB" altLang="zh-CN" sz="2400" b="1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l-GR" altLang="zh-CN" sz="260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endParaRPr lang="en-US" altLang="zh-CN" sz="2600" b="1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en-GB" altLang="zh-CN" sz="26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Test within square brackets: a </a:t>
            </a:r>
            <a:r>
              <a:rPr lang="en-GB" altLang="zh-CN" sz="2600" b="1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filter expression</a:t>
            </a:r>
            <a:r>
              <a:rPr lang="en-GB" altLang="zh-CN" sz="26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914400" lvl="1" indent="-570230" algn="just">
              <a:lnSpc>
                <a:spcPct val="90000"/>
              </a:lnSpc>
            </a:pPr>
            <a:r>
              <a:rPr lang="en-GB" altLang="zh-CN" sz="22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It restricts the set of addressed nodes.</a:t>
            </a:r>
          </a:p>
          <a:p>
            <a:pPr marL="533400" indent="-533400" algn="just">
              <a:lnSpc>
                <a:spcPct val="90000"/>
              </a:lnSpc>
            </a:pPr>
            <a:r>
              <a:rPr lang="en-GB" altLang="zh-CN" sz="26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Difference with query 4. </a:t>
            </a:r>
          </a:p>
          <a:p>
            <a:pPr marL="914400" lvl="1" indent="-570230" algn="just">
              <a:lnSpc>
                <a:spcPct val="90000"/>
              </a:lnSpc>
            </a:pPr>
            <a:r>
              <a:rPr lang="en-GB" altLang="zh-CN" sz="22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Query 5 filters all </a:t>
            </a:r>
            <a:r>
              <a:rPr lang="en-US" altLang="en-GB" sz="2200" b="1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PMID</a:t>
            </a:r>
            <a:r>
              <a:rPr lang="en-GB" altLang="zh-CN" sz="22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elements, the </a:t>
            </a:r>
            <a:r>
              <a:rPr lang="en-US" altLang="en-GB" sz="2200" b="1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Version</a:t>
            </a:r>
            <a:r>
              <a:rPr lang="en-GB" altLang="zh-CN" sz="22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of which satisfies a certain condition.</a:t>
            </a:r>
            <a:endParaRPr lang="el-GR" altLang="zh-CN" sz="220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marL="914400" lvl="1" indent="-570230" algn="just">
              <a:lnSpc>
                <a:spcPct val="90000"/>
              </a:lnSpc>
            </a:pPr>
            <a:r>
              <a:rPr lang="el-GR" altLang="zh-CN" sz="2200">
                <a:solidFill>
                  <a:schemeClr val="hlink"/>
                </a:solidFill>
                <a:sym typeface="Symbol" panose="05050102010706020507" pitchFamily="18" charset="2"/>
              </a:rPr>
              <a:t>Query 4 </a:t>
            </a:r>
            <a:r>
              <a:rPr lang="en-GB" altLang="zh-CN" sz="22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checks for</a:t>
            </a:r>
            <a:r>
              <a:rPr lang="en-US" altLang="zh-CN" sz="2200">
                <a:solidFill>
                  <a:schemeClr val="hlink"/>
                </a:solidFill>
                <a:sym typeface="Symbol" panose="05050102010706020507" pitchFamily="18" charset="2"/>
              </a:rPr>
              <a:t> certain </a:t>
            </a:r>
            <a:r>
              <a:rPr lang="en-US" altLang="el-GR" sz="2200" b="1">
                <a:solidFill>
                  <a:schemeClr val="hlink"/>
                </a:solidFill>
                <a:sym typeface="Symbol" panose="05050102010706020507" pitchFamily="18" charset="2"/>
              </a:rPr>
              <a:t>Version</a:t>
            </a:r>
            <a:r>
              <a:rPr lang="el-GR" altLang="zh-CN" sz="22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l-GR" altLang="zh-CN" sz="2200">
                <a:solidFill>
                  <a:schemeClr val="hlink"/>
                </a:solidFill>
                <a:sym typeface="Symbol" panose="05050102010706020507" pitchFamily="18" charset="2"/>
              </a:rPr>
              <a:t>attribute nodes of </a:t>
            </a:r>
            <a:r>
              <a:rPr lang="en-US" altLang="el-GR" sz="2200" b="1">
                <a:solidFill>
                  <a:schemeClr val="hlink"/>
                </a:solidFill>
                <a:sym typeface="Symbol" panose="05050102010706020507" pitchFamily="18" charset="2"/>
              </a:rPr>
              <a:t>PMID</a:t>
            </a:r>
            <a:r>
              <a:rPr lang="el-GR" altLang="zh-CN" sz="2200">
                <a:solidFill>
                  <a:schemeClr val="hlink"/>
                </a:solidFill>
                <a:sym typeface="Symbol" panose="05050102010706020507" pitchFamily="18" charset="2"/>
              </a:rPr>
              <a:t> elements </a:t>
            </a:r>
            <a:endParaRPr lang="en-US" altLang="zh-CN" sz="2200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2DD2-AB7C-4B83-9FE0-4A208B71C165}" type="slidenum">
              <a:rPr lang="en-GB" altLang="en-US"/>
              <a:t>2</a:t>
            </a:fld>
            <a:endParaRPr lang="en-GB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Lecture 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altLang="zh-CN" sz="3200">
                <a:solidFill>
                  <a:schemeClr val="hlink"/>
                </a:solidFill>
                <a:ea typeface="宋体" panose="02010600030101010101" pitchFamily="2" charset="-122"/>
              </a:rPr>
              <a:t>XPath: a practical language to select nodes from an XML document</a:t>
            </a:r>
          </a:p>
          <a:p>
            <a:pPr algn="just"/>
            <a:r>
              <a:rPr lang="en-GB" altLang="zh-CN" sz="3200">
                <a:solidFill>
                  <a:schemeClr val="hlink"/>
                </a:solidFill>
                <a:ea typeface="宋体" panose="02010600030101010101" pitchFamily="2" charset="-122"/>
              </a:rPr>
              <a:t>XQuery: compatible with XPath and is used for finding and extracting elements and attributes from XML documents. </a:t>
            </a:r>
          </a:p>
          <a:p>
            <a:pPr algn="just"/>
            <a:r>
              <a:rPr lang="en-GB" altLang="zh-CN" sz="3200">
                <a:solidFill>
                  <a:schemeClr val="hlink"/>
                </a:solidFill>
                <a:ea typeface="宋体" panose="02010600030101010101" pitchFamily="2" charset="-122"/>
              </a:rPr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C4B6-F84E-44AD-BDB8-A6741BB3822A}" type="slidenum">
              <a:rPr lang="en-GB" altLang="en-US"/>
              <a:t>20</a:t>
            </a:fld>
            <a:endParaRPr lang="en-GB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 of Query (4)</a:t>
            </a:r>
            <a:endParaRPr lang="el-GR" altLang="zh-CN"/>
          </a:p>
        </p:txBody>
      </p:sp>
      <p:pic>
        <p:nvPicPr>
          <p:cNvPr id="2" name="图片 1" descr="CGY])J[83IECV581_WD]HY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95" y="1347470"/>
            <a:ext cx="7181215" cy="5374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FAFD-9E7C-4CC1-8284-27C6301DA982}" type="slidenum">
              <a:rPr lang="en-GB" altLang="en-US"/>
              <a:t>21</a:t>
            </a:fld>
            <a:endParaRPr lang="en-GB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/>
              <a:t>Path Expressions in XPath (5)</a:t>
            </a:r>
            <a:endParaRPr lang="el-GR" altLang="zh-CN" sz="380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8"/>
            <a:ext cx="8229600" cy="4530725"/>
          </a:xfrm>
        </p:spPr>
        <p:txBody>
          <a:bodyPr>
            <a:normAutofit fontScale="90000" lnSpcReduction="10000"/>
          </a:bodyPr>
          <a:lstStyle/>
          <a:p>
            <a:pPr marL="533400" indent="-533400" algn="just">
              <a:lnSpc>
                <a:spcPct val="90000"/>
              </a:lnSpc>
            </a:pPr>
            <a:r>
              <a:rPr lang="en-US" altLang="zh-CN" sz="2600" dirty="0">
                <a:solidFill>
                  <a:srgbClr val="CC3300"/>
                </a:solidFill>
                <a:sym typeface="Symbol" panose="05050102010706020507" pitchFamily="18" charset="2"/>
              </a:rPr>
              <a:t>Address the Second author element node in the </a:t>
            </a:r>
            <a:r>
              <a:rPr lang="en-US" altLang="zh-CN" sz="2600" dirty="0" err="1">
                <a:solidFill>
                  <a:srgbClr val="CC3300"/>
                </a:solidFill>
                <a:sym typeface="Symbol" panose="05050102010706020507" pitchFamily="18" charset="2"/>
              </a:rPr>
              <a:t>Seond</a:t>
            </a:r>
            <a:r>
              <a:rPr lang="en-US" altLang="zh-CN" sz="2600" dirty="0">
                <a:solidFill>
                  <a:srgbClr val="CC3300"/>
                </a:solidFill>
                <a:sym typeface="Symbol" panose="05050102010706020507" pitchFamily="18" charset="2"/>
              </a:rPr>
              <a:t> PubMed record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	</a:t>
            </a:r>
            <a:r>
              <a:rPr lang="en-US" altLang="zh-CN" sz="26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//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MedlineCitation</a:t>
            </a:r>
            <a:r>
              <a:rPr lang="en-US" altLang="zh-CN" sz="26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[2]/Article/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AuthorList</a:t>
            </a:r>
            <a:r>
              <a:rPr lang="en-US" altLang="zh-CN" sz="26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/Author[2]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en-US" altLang="zh-CN" sz="2600" dirty="0">
                <a:solidFill>
                  <a:srgbClr val="CC3300"/>
                </a:solidFill>
                <a:sym typeface="Symbol" panose="05050102010706020507" pitchFamily="18" charset="2"/>
              </a:rPr>
              <a:t>Address the last Author element within the second PubMed record in the document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	</a:t>
            </a:r>
            <a:r>
              <a:rPr lang="en-US" altLang="zh-CN" sz="26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//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MedlineCitation</a:t>
            </a:r>
            <a:r>
              <a:rPr lang="en-US" altLang="zh-CN" sz="26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[2]/Article/</a:t>
            </a:r>
            <a:r>
              <a:rPr lang="en-US" altLang="zh-CN" sz="2600" b="1" dirty="0" err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AuthorList</a:t>
            </a:r>
            <a:r>
              <a:rPr lang="en-US" altLang="zh-CN" sz="26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/Author[last()]</a:t>
            </a: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533400" indent="-533400" algn="just">
              <a:lnSpc>
                <a:spcPct val="90000"/>
              </a:lnSpc>
            </a:pPr>
            <a:r>
              <a:rPr lang="en-US" altLang="zh-CN" sz="2600" dirty="0">
                <a:solidFill>
                  <a:srgbClr val="CC3300"/>
                </a:solidFill>
                <a:sym typeface="Symbol" panose="05050102010706020507" pitchFamily="18" charset="2"/>
              </a:rPr>
              <a:t>Select all PMID element nodes whose Version is not “1”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//PMID[@Version!=”1”]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63F-3167-4F48-9FCC-9FE388ED87E3}" type="slidenum">
              <a:rPr lang="en-GB" altLang="en-US"/>
              <a:t>22</a:t>
            </a:fld>
            <a:endParaRPr lang="en-GB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Results of Query set (6)</a:t>
            </a:r>
          </a:p>
        </p:txBody>
      </p:sp>
      <p:pic>
        <p:nvPicPr>
          <p:cNvPr id="2" name="图片 1" descr="PGW_Y_HJ18QPR0L]G{@{Z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80" y="1118870"/>
            <a:ext cx="7043420" cy="5582285"/>
          </a:xfrm>
          <a:prstGeom prst="rect">
            <a:avLst/>
          </a:prstGeom>
        </p:spPr>
      </p:pic>
      <p:pic>
        <p:nvPicPr>
          <p:cNvPr id="3" name="图片 2" descr="BK1BCAJ(T$YH0Q2JR]682I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80" y="1045210"/>
            <a:ext cx="6400165" cy="5728970"/>
          </a:xfrm>
          <a:prstGeom prst="rect">
            <a:avLst/>
          </a:prstGeom>
        </p:spPr>
      </p:pic>
      <p:pic>
        <p:nvPicPr>
          <p:cNvPr id="5" name="图片 4" descr="0QFIDS0MI[LPXHU)Z%3J91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015" y="1019175"/>
            <a:ext cx="6712585" cy="5755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5C43-C5E6-4AE4-BA92-87C86366272A}" type="slidenum">
              <a:rPr lang="en-GB" altLang="en-US"/>
              <a:t>23</a:t>
            </a:fld>
            <a:endParaRPr lang="en-GB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 Expressions in XPath (7)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600200"/>
            <a:ext cx="8496300" cy="4530725"/>
          </a:xfrm>
        </p:spPr>
        <p:txBody>
          <a:bodyPr/>
          <a:lstStyle/>
          <a:p>
            <a:r>
              <a:rPr lang="en-GB" altLang="zh-CN" sz="2600" dirty="0">
                <a:solidFill>
                  <a:srgbClr val="CC3300"/>
                </a:solidFill>
                <a:ea typeface="宋体" panose="02010600030101010101" pitchFamily="2" charset="-122"/>
              </a:rPr>
              <a:t>Count the number of </a:t>
            </a:r>
            <a:r>
              <a:rPr lang="en-GB" altLang="zh-CN" sz="2600" dirty="0" smtClean="0">
                <a:solidFill>
                  <a:srgbClr val="CC3300"/>
                </a:solidFill>
                <a:ea typeface="宋体" panose="02010600030101010101" pitchFamily="2" charset="-122"/>
              </a:rPr>
              <a:t>PMID</a:t>
            </a:r>
            <a:endParaRPr lang="en-GB" altLang="zh-CN" sz="2600" dirty="0">
              <a:solidFill>
                <a:srgbClr val="CC33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zh-CN" sz="2400" dirty="0">
                <a:solidFill>
                  <a:srgbClr val="CC33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count(//PMID)</a:t>
            </a:r>
            <a:endParaRPr lang="en-GB" altLang="zh-CN" sz="2400" b="1" dirty="0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sz="2000" b="1" dirty="0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GB" altLang="zh-CN" sz="2600" dirty="0">
                <a:solidFill>
                  <a:srgbClr val="CC3300"/>
                </a:solidFill>
                <a:ea typeface="宋体" panose="02010600030101010101" pitchFamily="2" charset="-122"/>
              </a:rPr>
              <a:t>List the </a:t>
            </a:r>
            <a:r>
              <a:rPr lang="en-GB" altLang="zh-CN" sz="2600" dirty="0" smtClean="0">
                <a:solidFill>
                  <a:srgbClr val="CC3300"/>
                </a:solidFill>
                <a:ea typeface="宋体" panose="02010600030101010101" pitchFamily="2" charset="-122"/>
              </a:rPr>
              <a:t>authors with last </a:t>
            </a:r>
            <a:r>
              <a:rPr lang="en-GB" altLang="zh-CN" sz="2600" dirty="0">
                <a:solidFill>
                  <a:srgbClr val="CC3300"/>
                </a:solidFill>
                <a:ea typeface="宋体" panose="02010600030101010101" pitchFamily="2" charset="-122"/>
              </a:rPr>
              <a:t>name “</a:t>
            </a:r>
            <a:r>
              <a:rPr lang="en-GB" altLang="zh-CN" sz="2600" dirty="0" err="1">
                <a:solidFill>
                  <a:srgbClr val="CC3300"/>
                </a:solidFill>
                <a:ea typeface="宋体" panose="02010600030101010101" pitchFamily="2" charset="-122"/>
              </a:rPr>
              <a:t>Guidotti</a:t>
            </a:r>
            <a:r>
              <a:rPr lang="en-GB" altLang="zh-CN" sz="2600" dirty="0" smtClean="0">
                <a:solidFill>
                  <a:srgbClr val="CC3300"/>
                </a:solidFill>
                <a:ea typeface="宋体" panose="02010600030101010101" pitchFamily="2" charset="-122"/>
              </a:rPr>
              <a:t>”</a:t>
            </a:r>
            <a:endParaRPr lang="en-GB" altLang="zh-CN" sz="2600" dirty="0">
              <a:solidFill>
                <a:srgbClr val="CC33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GB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//</a:t>
            </a:r>
            <a:r>
              <a:rPr lang="en-GB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Author[</a:t>
            </a:r>
            <a:r>
              <a:rPr lang="en-GB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LastName</a:t>
            </a:r>
            <a:r>
              <a:rPr lang="en-GB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="</a:t>
            </a:r>
            <a:r>
              <a:rPr lang="en-GB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Guidotti</a:t>
            </a:r>
            <a:r>
              <a:rPr lang="en-GB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"]</a:t>
            </a:r>
            <a:endParaRPr lang="en-GB" altLang="zh-CN" sz="2400" b="1" dirty="0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GB" altLang="zh-CN" sz="2400" b="1" dirty="0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GB" altLang="zh-CN" sz="2600" dirty="0">
                <a:solidFill>
                  <a:srgbClr val="CC3300"/>
                </a:solidFill>
                <a:ea typeface="宋体" panose="02010600030101010101" pitchFamily="2" charset="-122"/>
              </a:rPr>
              <a:t>Count the number of </a:t>
            </a:r>
            <a:r>
              <a:rPr lang="en-GB" altLang="zh-CN" sz="2600" dirty="0">
                <a:solidFill>
                  <a:srgbClr val="CC3300"/>
                </a:solidFill>
              </a:rPr>
              <a:t>authors with last name “</a:t>
            </a:r>
            <a:r>
              <a:rPr lang="en-GB" altLang="zh-CN" sz="2600" dirty="0" err="1">
                <a:solidFill>
                  <a:srgbClr val="CC3300"/>
                </a:solidFill>
              </a:rPr>
              <a:t>Guidotti</a:t>
            </a:r>
            <a:r>
              <a:rPr lang="en-GB" altLang="zh-CN" sz="2600" dirty="0">
                <a:solidFill>
                  <a:srgbClr val="CC3300"/>
                </a:solidFill>
              </a:rPr>
              <a:t>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count</a:t>
            </a:r>
            <a:r>
              <a:rPr lang="en-GB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(//Author[</a:t>
            </a:r>
            <a:r>
              <a:rPr lang="en-GB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LastName</a:t>
            </a:r>
            <a:r>
              <a:rPr lang="en-GB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="</a:t>
            </a:r>
            <a:r>
              <a:rPr lang="en-GB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Guidotti</a:t>
            </a:r>
            <a:r>
              <a:rPr lang="en-GB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"])</a:t>
            </a:r>
            <a:endParaRPr lang="en-GB" altLang="zh-CN" sz="2400" b="1" dirty="0" smtClean="0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zh-CN" sz="2400" b="1" dirty="0">
              <a:solidFill>
                <a:schemeClr val="tx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0E96-3156-4140-A277-3B58A46427D4}" type="slidenum">
              <a:rPr lang="en-GB" altLang="en-US"/>
              <a:t>24</a:t>
            </a:fld>
            <a:endParaRPr lang="en-GB" alt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Results of Query set (7)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37" y="1074601"/>
            <a:ext cx="7945988" cy="55137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36" y="1063868"/>
            <a:ext cx="7803113" cy="56098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35" y="1074601"/>
            <a:ext cx="8469865" cy="5672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9ECF-68C4-4D7C-BFAC-D0338D14425D}" type="slidenum">
              <a:rPr lang="en-GB" altLang="en-US"/>
              <a:t>25</a:t>
            </a:fld>
            <a:endParaRPr lang="en-GB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What is XQuery?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A query language that allows you to:</a:t>
            </a:r>
          </a:p>
          <a:p>
            <a:pPr lvl="1">
              <a:lnSpc>
                <a:spcPct val="90000"/>
              </a:lnSpc>
            </a:pP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select elements/attributes from input documents</a:t>
            </a:r>
          </a:p>
          <a:p>
            <a:pPr lvl="1">
              <a:lnSpc>
                <a:spcPct val="90000"/>
              </a:lnSpc>
            </a:pP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join data from multiple input documents</a:t>
            </a:r>
          </a:p>
          <a:p>
            <a:pPr lvl="1">
              <a:lnSpc>
                <a:spcPct val="90000"/>
              </a:lnSpc>
            </a:pP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make modifications to the data</a:t>
            </a:r>
          </a:p>
          <a:p>
            <a:pPr lvl="1">
              <a:lnSpc>
                <a:spcPct val="90000"/>
              </a:lnSpc>
            </a:pP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calculate new data</a:t>
            </a:r>
          </a:p>
          <a:p>
            <a:pPr lvl="1">
              <a:lnSpc>
                <a:spcPct val="90000"/>
              </a:lnSpc>
            </a:pP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add new elements/attributes to the results</a:t>
            </a:r>
          </a:p>
          <a:p>
            <a:pPr lvl="1">
              <a:lnSpc>
                <a:spcPct val="90000"/>
              </a:lnSpc>
            </a:pP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sort your results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	</a:t>
            </a:r>
            <a:r>
              <a:rPr lang="en-GB" altLang="zh-CN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Slides adapted from presentation by Priscilla </a:t>
            </a:r>
            <a:r>
              <a:rPr lang="en-GB" altLang="zh-CN" sz="2000" dirty="0" err="1" smtClean="0">
                <a:solidFill>
                  <a:schemeClr val="hlink"/>
                </a:solidFill>
                <a:ea typeface="宋体" panose="02010600030101010101" pitchFamily="2" charset="-122"/>
              </a:rPr>
              <a:t>Walmsley</a:t>
            </a:r>
            <a:r>
              <a:rPr lang="en-GB" altLang="zh-CN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	</a:t>
            </a:r>
            <a:r>
              <a:rPr lang="en-GB" altLang="zh-CN" sz="1800" dirty="0" smtClean="0">
                <a:solidFill>
                  <a:schemeClr val="hlink"/>
                </a:solidFill>
                <a:ea typeface="宋体" panose="02010600030101010101" pitchFamily="2" charset="-122"/>
              </a:rPr>
              <a:t>http://www.datypic.com/services/xquery/intro.html</a:t>
            </a:r>
            <a:endParaRPr lang="en-GB" altLang="zh-CN" sz="180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86F7-905A-4AFE-8A15-16FEED1B0260}" type="slidenum">
              <a:rPr lang="en-GB" altLang="en-US"/>
              <a:t>26</a:t>
            </a:fld>
            <a:endParaRPr lang="en-GB" alt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Example</a:t>
            </a:r>
          </a:p>
        </p:txBody>
      </p:sp>
      <p:pic>
        <p:nvPicPr>
          <p:cNvPr id="13517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8" y="1484313"/>
            <a:ext cx="7332662" cy="4038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08B6-57D6-4DC1-92C6-DE81C4C37468}" type="slidenum">
              <a:rPr lang="en-GB" altLang="en-US"/>
              <a:t>27</a:t>
            </a:fld>
            <a:endParaRPr lang="en-GB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Uses of XQuery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1412875"/>
            <a:ext cx="7775575" cy="4537075"/>
          </a:xfrm>
        </p:spPr>
        <p:txBody>
          <a:bodyPr/>
          <a:lstStyle/>
          <a:p>
            <a:r>
              <a:rPr lang="en-GB" altLang="zh-CN" sz="2200" dirty="0">
                <a:solidFill>
                  <a:schemeClr val="hlink"/>
                </a:solidFill>
                <a:ea typeface="宋体" panose="02010600030101010101" pitchFamily="2" charset="-122"/>
              </a:rPr>
              <a:t>As varied as the uses for XML. Examples:</a:t>
            </a:r>
          </a:p>
          <a:p>
            <a:pPr lvl="1"/>
            <a:r>
              <a:rPr lang="en-GB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Extracting information from a database for use in a Web service</a:t>
            </a:r>
          </a:p>
          <a:p>
            <a:pPr lvl="1"/>
            <a:r>
              <a:rPr lang="en-GB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Generating summary reports on data stored in an XML database</a:t>
            </a:r>
          </a:p>
          <a:p>
            <a:pPr lvl="1"/>
            <a:r>
              <a:rPr lang="en-GB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Searching textual documents on the Web for relevant information and compiling the results</a:t>
            </a:r>
          </a:p>
          <a:p>
            <a:pPr lvl="1"/>
            <a:r>
              <a:rPr lang="en-GB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Selecting and transforming XML data to XHTML to be published on the Web</a:t>
            </a:r>
          </a:p>
          <a:p>
            <a:pPr lvl="1"/>
            <a:r>
              <a:rPr lang="en-GB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Pulling data from databases to be used for application integration</a:t>
            </a:r>
          </a:p>
          <a:p>
            <a:pPr lvl="1"/>
            <a:r>
              <a:rPr lang="en-GB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Splitting up an XML document that represents multiple transactions into multiple XML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A3-166A-4E98-8B4A-023F87D24829}" type="slidenum">
              <a:rPr lang="en-GB" altLang="en-US"/>
              <a:t>28</a:t>
            </a:fld>
            <a:endParaRPr lang="en-GB" altLang="en-US"/>
          </a:p>
        </p:txBody>
      </p:sp>
      <p:sp>
        <p:nvSpPr>
          <p:cNvPr id="1382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XQuery Processing</a:t>
            </a:r>
          </a:p>
        </p:txBody>
      </p:sp>
      <p:pic>
        <p:nvPicPr>
          <p:cNvPr id="13824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557338"/>
            <a:ext cx="7548563" cy="3646487"/>
          </a:xfrm>
          <a:noFill/>
        </p:spPr>
      </p:pic>
      <p:pic>
        <p:nvPicPr>
          <p:cNvPr id="13824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5313" y="5805488"/>
            <a:ext cx="3173412" cy="3222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0D9D-025B-4FC1-9169-F69DE88E78F7}" type="slidenum">
              <a:rPr lang="en-GB" altLang="en-US"/>
              <a:t>29</a:t>
            </a:fld>
            <a:endParaRPr lang="en-GB" alt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XML Input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8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Could be:</a:t>
            </a:r>
          </a:p>
          <a:p>
            <a:pPr lvl="1" algn="just">
              <a:lnSpc>
                <a:spcPct val="90000"/>
              </a:lnSpc>
            </a:pP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text files that are XML documents</a:t>
            </a:r>
          </a:p>
          <a:p>
            <a:pPr lvl="1" algn="just">
              <a:lnSpc>
                <a:spcPct val="90000"/>
              </a:lnSpc>
            </a:pP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fragments of XML documents that are retrieved from the web using a URI</a:t>
            </a:r>
          </a:p>
          <a:p>
            <a:pPr lvl="1" algn="just">
              <a:lnSpc>
                <a:spcPct val="90000"/>
              </a:lnSpc>
            </a:pP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a collection of XML documents that are associated with a particular URI</a:t>
            </a:r>
          </a:p>
          <a:p>
            <a:pPr lvl="1" algn="just">
              <a:lnSpc>
                <a:spcPct val="90000"/>
              </a:lnSpc>
            </a:pP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data stored in native XML databases</a:t>
            </a:r>
          </a:p>
          <a:p>
            <a:pPr lvl="1" algn="just">
              <a:lnSpc>
                <a:spcPct val="90000"/>
              </a:lnSpc>
            </a:pP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data stored in relational databases that have an XML front-end</a:t>
            </a:r>
          </a:p>
          <a:p>
            <a:pPr lvl="1" algn="just">
              <a:lnSpc>
                <a:spcPct val="90000"/>
              </a:lnSpc>
            </a:pP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in-memory XML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7C0-E1D8-4F88-9357-6AF3F7ACA3A5}" type="slidenum">
              <a:rPr lang="en-GB" altLang="en-US"/>
              <a:t>3</a:t>
            </a:fld>
            <a:endParaRPr lang="en-GB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Querying XML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>
                <a:solidFill>
                  <a:schemeClr val="hlink"/>
                </a:solidFill>
              </a:rPr>
              <a:t>In relational databases, parts of a database can be selected and retrieved using SQL</a:t>
            </a:r>
            <a:endParaRPr lang="en-US" altLang="zh-CN">
              <a:solidFill>
                <a:schemeClr val="hlink"/>
              </a:solidFill>
            </a:endParaRPr>
          </a:p>
          <a:p>
            <a:pPr lvl="1"/>
            <a:r>
              <a:rPr lang="en-US" altLang="zh-CN">
                <a:solidFill>
                  <a:schemeClr val="hlink"/>
                </a:solidFill>
              </a:rPr>
              <a:t>Same necessary for XML documents</a:t>
            </a:r>
          </a:p>
          <a:p>
            <a:pPr lvl="1"/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Essentially moving from relations to trees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</a:p>
          <a:p>
            <a:pPr lvl="1"/>
            <a:r>
              <a:rPr lang="en-US" altLang="zh-CN">
                <a:solidFill>
                  <a:schemeClr val="hlink"/>
                </a:solidFill>
              </a:rPr>
              <a:t>Query languages: XQuery, </a:t>
            </a:r>
            <a:r>
              <a:rPr lang="el-GR" altLang="zh-CN">
                <a:solidFill>
                  <a:schemeClr val="hlink"/>
                </a:solidFill>
              </a:rPr>
              <a:t>XQL, XML-QL</a:t>
            </a:r>
            <a:endParaRPr lang="en-US" altLang="zh-CN">
              <a:solidFill>
                <a:schemeClr val="hlink"/>
              </a:solidFill>
            </a:endParaRPr>
          </a:p>
          <a:p>
            <a:r>
              <a:rPr lang="en-US" altLang="zh-CN">
                <a:solidFill>
                  <a:schemeClr val="hlink"/>
                </a:solidFill>
              </a:rPr>
              <a:t>The central concept of XML query languages is a </a:t>
            </a:r>
            <a:r>
              <a:rPr lang="en-US" altLang="zh-CN" b="1">
                <a:solidFill>
                  <a:schemeClr val="hlink"/>
                </a:solidFill>
              </a:rPr>
              <a:t>path expression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endParaRPr lang="en-GB" altLang="zh-CN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Specifies how a node or a set of nodes, in the tree representation of the XML document can be reached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008E-9978-4D7C-89DA-267DCFB98AEA}" type="slidenum">
              <a:rPr lang="en-GB" altLang="en-US"/>
              <a:t>30</a:t>
            </a:fld>
            <a:endParaRPr lang="en-GB" altLang="en-US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Example: Catalogue.xml</a:t>
            </a:r>
          </a:p>
        </p:txBody>
      </p:sp>
      <p:pic>
        <p:nvPicPr>
          <p:cNvPr id="143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5300" y="1476693"/>
            <a:ext cx="6121400" cy="50784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4F0-B667-4341-B860-9396DD8D0969}" type="slidenum">
              <a:rPr lang="en-GB" altLang="en-US"/>
              <a:t>31</a:t>
            </a:fld>
            <a:endParaRPr lang="en-GB" alt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Selecting nodes</a:t>
            </a:r>
          </a:p>
        </p:txBody>
      </p:sp>
      <p:pic>
        <p:nvPicPr>
          <p:cNvPr id="1454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5" y="1404938"/>
            <a:ext cx="8113713" cy="4283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7C91-DE38-47A7-824F-1618610E92A1}" type="slidenum">
              <a:rPr lang="en-GB" altLang="en-US"/>
              <a:t>32</a:t>
            </a:fld>
            <a:endParaRPr lang="en-GB" alt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Results</a:t>
            </a:r>
          </a:p>
        </p:txBody>
      </p:sp>
      <p:pic>
        <p:nvPicPr>
          <p:cNvPr id="147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514600"/>
            <a:ext cx="8229600" cy="27003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6279-809F-4047-89EE-EBC6A1D91CCA}" type="slidenum">
              <a:rPr lang="en-GB" altLang="en-US"/>
              <a:t>33</a:t>
            </a:fld>
            <a:endParaRPr lang="en-GB" alt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Path Expressions and FLWOR</a:t>
            </a:r>
          </a:p>
        </p:txBody>
      </p:sp>
      <p:pic>
        <p:nvPicPr>
          <p:cNvPr id="149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0" y="1557338"/>
            <a:ext cx="7696200" cy="3703637"/>
          </a:xfrm>
          <a:noFill/>
        </p:spPr>
      </p:pic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2711450" y="5373688"/>
            <a:ext cx="6624638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FLWOR expressions are analogous to SQL Select statement</a:t>
            </a:r>
          </a:p>
          <a:p>
            <a:pPr>
              <a:buFontTx/>
              <a:buChar char="•"/>
            </a:pP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FLWOR is an acronym for "For, Let, Where, Order by, Return".</a:t>
            </a:r>
            <a:r>
              <a:rPr lang="en-GB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B232-6783-41FC-8833-8CEEA2AC9806}" type="slidenum">
              <a:rPr lang="en-GB" altLang="en-US"/>
              <a:t>34</a:t>
            </a:fld>
            <a:endParaRPr lang="en-GB" alt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Sort results</a:t>
            </a:r>
          </a:p>
        </p:txBody>
      </p:sp>
      <p:pic>
        <p:nvPicPr>
          <p:cNvPr id="1515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1773238"/>
            <a:ext cx="8081962" cy="35290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0D12-28E8-4827-BCFD-15AA6401151F}" type="slidenum">
              <a:rPr lang="en-GB" altLang="en-US"/>
              <a:t>35</a:t>
            </a:fld>
            <a:endParaRPr lang="en-GB" alt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Wrap results in a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&lt;ul&gt;</a:t>
            </a:r>
            <a:r>
              <a:rPr lang="en-GB" altLang="zh-CN">
                <a:ea typeface="宋体" panose="02010600030101010101" pitchFamily="2" charset="-122"/>
              </a:rPr>
              <a:t> element</a:t>
            </a:r>
          </a:p>
        </p:txBody>
      </p:sp>
      <p:pic>
        <p:nvPicPr>
          <p:cNvPr id="1536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4575" y="1600200"/>
            <a:ext cx="7561263" cy="4530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433C-3367-4549-8DEF-735E414C1BED}" type="slidenum">
              <a:rPr lang="en-GB" altLang="en-US"/>
              <a:t>36</a:t>
            </a:fld>
            <a:endParaRPr lang="en-GB" alt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title"/>
          </p:nvPr>
        </p:nvSpPr>
        <p:spPr>
          <a:xfrm>
            <a:off x="2063750" y="533400"/>
            <a:ext cx="8135938" cy="1143000"/>
          </a:xfrm>
        </p:spPr>
        <p:txBody>
          <a:bodyPr>
            <a:normAutofit fontScale="90000"/>
          </a:bodyPr>
          <a:lstStyle/>
          <a:p>
            <a:r>
              <a:rPr lang="en-GB" altLang="zh-CN">
                <a:ea typeface="宋体" panose="02010600030101010101" pitchFamily="2" charset="-122"/>
              </a:rPr>
              <a:t>Wrap each name in a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&lt;li&gt;</a:t>
            </a:r>
            <a:r>
              <a:rPr lang="en-GB" altLang="zh-CN">
                <a:ea typeface="宋体" panose="02010600030101010101" pitchFamily="2" charset="-122"/>
              </a:rPr>
              <a:t> element</a:t>
            </a:r>
          </a:p>
        </p:txBody>
      </p:sp>
      <p:pic>
        <p:nvPicPr>
          <p:cNvPr id="1556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7250" y="1600200"/>
            <a:ext cx="7935913" cy="4530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EA22-2B49-4ED3-AACD-C89546FC9E4F}" type="slidenum">
              <a:rPr lang="en-GB" altLang="en-US"/>
              <a:t>37</a:t>
            </a:fld>
            <a:endParaRPr lang="en-GB" alt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Eliminate the </a:t>
            </a:r>
            <a:r>
              <a:rPr lang="en-GB" altLang="zh-CN" b="1">
                <a:latin typeface="Courier New" panose="02070309020205020404" pitchFamily="49" charset="0"/>
                <a:ea typeface="宋体" panose="02010600030101010101" pitchFamily="2" charset="-122"/>
              </a:rPr>
              <a:t>name</a:t>
            </a:r>
          </a:p>
        </p:txBody>
      </p:sp>
      <p:pic>
        <p:nvPicPr>
          <p:cNvPr id="1577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4725" y="1600200"/>
            <a:ext cx="7702550" cy="4530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 in Oxygen XML Editor (1)</a:t>
            </a:r>
          </a:p>
        </p:txBody>
      </p:sp>
      <p:pic>
        <p:nvPicPr>
          <p:cNvPr id="4" name="图片 3" descr="@%HWL734`H_A@GVP@$G2{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30" y="1510665"/>
            <a:ext cx="6676390" cy="466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Run in Oxygen XML Editor (2)</a:t>
            </a:r>
            <a:endParaRPr lang="zh-CN" altLang="en-US"/>
          </a:p>
        </p:txBody>
      </p:sp>
      <p:pic>
        <p:nvPicPr>
          <p:cNvPr id="4" name="图片 3" descr="1E_]27W3I0T_B(CQ@}}`T4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0155"/>
            <a:ext cx="10058400" cy="561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FCCF-53EB-4996-A5B6-DE999AA86337}" type="slidenum">
              <a:rPr lang="en-GB" altLang="en-US"/>
              <a:t>4</a:t>
            </a:fld>
            <a:endParaRPr lang="en-GB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XPath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1557338"/>
            <a:ext cx="7958138" cy="4038600"/>
          </a:xfr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XPath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 is a language for addressing parts of an XML document. </a:t>
            </a:r>
          </a:p>
          <a:p>
            <a:pPr lvl="1"/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It operates on the tree data model of XML</a:t>
            </a:r>
            <a:endParaRPr lang="el-GR" altLang="zh-CN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lvl="1"/>
            <a:r>
              <a:rPr lang="el-GR" altLang="zh-CN">
                <a:solidFill>
                  <a:schemeClr val="hlink"/>
                </a:solidFill>
                <a:sym typeface="Symbol" panose="05050102010706020507" pitchFamily="18" charset="2"/>
              </a:rPr>
              <a:t>It has a non-XML syntax </a:t>
            </a:r>
            <a:endParaRPr lang="en-US" altLang="zh-CN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Two types of Path Expressions</a:t>
            </a:r>
          </a:p>
          <a:p>
            <a:pPr lvl="1"/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Absolute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 (starting at the root of the tree)</a:t>
            </a:r>
            <a:endParaRPr lang="en-GB" altLang="zh-CN">
              <a:solidFill>
                <a:schemeClr val="hlink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GB" altLang="zh-CN" sz="28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Syntactically they begin with the symbol </a:t>
            </a:r>
            <a:r>
              <a:rPr lang="en-GB" altLang="zh-CN" sz="2800" b="1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</a:p>
          <a:p>
            <a:pPr lvl="2"/>
            <a:r>
              <a:rPr lang="en-GB" altLang="zh-CN" sz="280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It refers to the root of the document (situated one level above the root element of the document)</a:t>
            </a:r>
            <a:endParaRPr lang="el-GR" altLang="zh-CN" sz="280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lvl="1"/>
            <a:r>
              <a:rPr lang="el-GR" altLang="zh-CN" b="1">
                <a:solidFill>
                  <a:schemeClr val="hlink"/>
                </a:solidFill>
                <a:sym typeface="Symbol" panose="05050102010706020507" pitchFamily="18" charset="2"/>
              </a:rPr>
              <a:t>Relative </a:t>
            </a:r>
            <a:r>
              <a:rPr lang="el-GR" altLang="zh-CN">
                <a:solidFill>
                  <a:schemeClr val="hlink"/>
                </a:solidFill>
                <a:sym typeface="Symbol" panose="05050102010706020507" pitchFamily="18" charset="2"/>
              </a:rPr>
              <a:t>to a context node</a:t>
            </a:r>
            <a:r>
              <a:rPr lang="el-GR" altLang="zh-CN" sz="180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endParaRPr lang="el-GR" altLang="zh-CN" sz="1800">
              <a:solidFill>
                <a:schemeClr val="hlink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7BD-480F-46AF-9E74-71F2DCF64DCC}" type="slidenum">
              <a:rPr lang="en-GB" altLang="en-US"/>
              <a:t>40</a:t>
            </a:fld>
            <a:endParaRPr lang="en-GB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Tools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err="1">
                <a:solidFill>
                  <a:schemeClr val="hlink"/>
                </a:solidFill>
                <a:ea typeface="宋体" panose="02010600030101010101" pitchFamily="2" charset="-122"/>
              </a:rPr>
              <a:t>XPath</a:t>
            </a: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Evaluator (free online):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zh-CN" sz="2200" dirty="0" smtClean="0">
                <a:solidFill>
                  <a:schemeClr val="hlink"/>
                </a:solidFill>
                <a:ea typeface="宋体" panose="02010600030101010101" pitchFamily="2" charset="-122"/>
              </a:rPr>
              <a:t>https://codebeautify.org/Xpath-Tester</a:t>
            </a:r>
          </a:p>
          <a:p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XQuery</a:t>
            </a:r>
          </a:p>
          <a:p>
            <a:pPr lvl="1"/>
            <a:r>
              <a:rPr lang="en-US" altLang="en-GB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Oxygen</a:t>
            </a: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: http://www.oxygenxml.com/</a:t>
            </a:r>
          </a:p>
          <a:p>
            <a:pPr lvl="1"/>
            <a:r>
              <a:rPr lang="en-GB" altLang="zh-CN" dirty="0" err="1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XMLSpy</a:t>
            </a: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 (trial): http://www.altova.com</a:t>
            </a:r>
            <a:endParaRPr lang="en-GB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endParaRPr lang="en-GB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Illustration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4648200" y="3200400"/>
            <a:ext cx="1295400" cy="914400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XML</a:t>
            </a:r>
            <a:endParaRPr lang="en-GB" altLang="zh-CN">
              <a:ea typeface="宋体" panose="02010600030101010101" pitchFamily="2" charset="-122"/>
            </a:endParaRPr>
          </a:p>
        </p:txBody>
      </p:sp>
      <p:grpSp>
        <p:nvGrpSpPr>
          <p:cNvPr id="32798" name="Group 30"/>
          <p:cNvGrpSpPr/>
          <p:nvPr/>
        </p:nvGrpSpPr>
        <p:grpSpPr bwMode="auto">
          <a:xfrm>
            <a:off x="5943600" y="1752600"/>
            <a:ext cx="3886200" cy="1905000"/>
            <a:chOff x="2784" y="1104"/>
            <a:chExt cx="2448" cy="1200"/>
          </a:xfrm>
        </p:grpSpPr>
        <p:sp>
          <p:nvSpPr>
            <p:cNvPr id="32776" name="AutoShape 8"/>
            <p:cNvSpPr>
              <a:spLocks noChangeArrowheads="1"/>
            </p:cNvSpPr>
            <p:nvPr/>
          </p:nvSpPr>
          <p:spPr bwMode="auto">
            <a:xfrm>
              <a:off x="3072" y="1104"/>
              <a:ext cx="816" cy="576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XQuery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32777" name="AutoShape 9"/>
            <p:cNvSpPr>
              <a:spLocks noChangeArrowheads="1"/>
            </p:cNvSpPr>
            <p:nvPr/>
          </p:nvSpPr>
          <p:spPr bwMode="auto">
            <a:xfrm>
              <a:off x="4416" y="1104"/>
              <a:ext cx="81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XML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cxnSp>
          <p:nvCxnSpPr>
            <p:cNvPr id="32784" name="AutoShape 16"/>
            <p:cNvCxnSpPr>
              <a:cxnSpLocks noChangeShapeType="1"/>
              <a:stCxn id="32772" idx="3"/>
              <a:endCxn id="32777" idx="2"/>
            </p:cNvCxnSpPr>
            <p:nvPr/>
          </p:nvCxnSpPr>
          <p:spPr bwMode="auto">
            <a:xfrm flipV="1">
              <a:off x="2784" y="1680"/>
              <a:ext cx="2040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3408" y="16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4032" y="1920"/>
              <a:ext cx="9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XQuery engine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32797" name="Group 29"/>
          <p:cNvGrpSpPr/>
          <p:nvPr/>
        </p:nvGrpSpPr>
        <p:grpSpPr bwMode="auto">
          <a:xfrm>
            <a:off x="2514600" y="2514600"/>
            <a:ext cx="2178050" cy="1600200"/>
            <a:chOff x="624" y="1584"/>
            <a:chExt cx="1372" cy="1008"/>
          </a:xfrm>
        </p:grpSpPr>
        <p:sp>
          <p:nvSpPr>
            <p:cNvPr id="32773" name="AutoShape 5"/>
            <p:cNvSpPr>
              <a:spLocks noChangeArrowheads="1"/>
            </p:cNvSpPr>
            <p:nvPr/>
          </p:nvSpPr>
          <p:spPr bwMode="auto">
            <a:xfrm>
              <a:off x="624" y="2016"/>
              <a:ext cx="816" cy="576"/>
            </a:xfrm>
            <a:prstGeom prst="foldedCorner">
              <a:avLst>
                <a:gd name="adj" fmla="val 125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DTD/</a:t>
              </a:r>
              <a:br>
                <a:rPr lang="en-US" altLang="zh-CN"/>
              </a:br>
              <a:r>
                <a:rPr lang="en-US" altLang="zh-CN"/>
                <a:t>schema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cxnSp>
          <p:nvCxnSpPr>
            <p:cNvPr id="32789" name="AutoShape 21"/>
            <p:cNvCxnSpPr>
              <a:cxnSpLocks noChangeShapeType="1"/>
              <a:stCxn id="32773" idx="3"/>
              <a:endCxn id="32772" idx="1"/>
            </p:cNvCxnSpPr>
            <p:nvPr/>
          </p:nvCxnSpPr>
          <p:spPr bwMode="auto">
            <a:xfrm>
              <a:off x="1440" y="2304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1296" y="1584"/>
              <a:ext cx="7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Validating</a:t>
              </a:r>
              <a:br>
                <a:rPr lang="en-US" altLang="zh-CN"/>
              </a:br>
              <a:r>
                <a:rPr lang="en-US" altLang="zh-CN"/>
                <a:t>parser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32799" name="Group 31"/>
          <p:cNvGrpSpPr/>
          <p:nvPr/>
        </p:nvGrpSpPr>
        <p:grpSpPr bwMode="auto">
          <a:xfrm>
            <a:off x="5943600" y="3657600"/>
            <a:ext cx="3886200" cy="3048000"/>
            <a:chOff x="2784" y="2304"/>
            <a:chExt cx="2448" cy="1920"/>
          </a:xfrm>
        </p:grpSpPr>
        <p:sp>
          <p:nvSpPr>
            <p:cNvPr id="32774" name="AutoShape 6"/>
            <p:cNvSpPr>
              <a:spLocks noChangeArrowheads="1"/>
            </p:cNvSpPr>
            <p:nvPr/>
          </p:nvSpPr>
          <p:spPr bwMode="auto">
            <a:xfrm>
              <a:off x="3072" y="3120"/>
              <a:ext cx="816" cy="576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XSL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32775" name="AutoShape 7"/>
            <p:cNvSpPr>
              <a:spLocks noChangeArrowheads="1"/>
            </p:cNvSpPr>
            <p:nvPr/>
          </p:nvSpPr>
          <p:spPr bwMode="auto">
            <a:xfrm>
              <a:off x="4416" y="3120"/>
              <a:ext cx="81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XML/</a:t>
              </a:r>
              <a:br>
                <a:rPr lang="en-US" altLang="zh-CN"/>
              </a:br>
              <a:r>
                <a:rPr lang="en-US" altLang="zh-CN"/>
                <a:t>text/</a:t>
              </a:r>
              <a:br>
                <a:rPr lang="en-US" altLang="zh-CN"/>
              </a:br>
              <a:r>
                <a:rPr lang="en-US" altLang="zh-CN"/>
                <a:t>HTML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cxnSp>
          <p:nvCxnSpPr>
            <p:cNvPr id="32785" name="AutoShape 17"/>
            <p:cNvCxnSpPr>
              <a:cxnSpLocks noChangeShapeType="1"/>
              <a:stCxn id="32772" idx="3"/>
              <a:endCxn id="32775" idx="0"/>
            </p:cNvCxnSpPr>
            <p:nvPr/>
          </p:nvCxnSpPr>
          <p:spPr bwMode="auto">
            <a:xfrm>
              <a:off x="2784" y="2304"/>
              <a:ext cx="2040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3408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4032" y="2544"/>
              <a:ext cx="6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Browser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2880" y="3984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XPath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cxnSp>
          <p:nvCxnSpPr>
            <p:cNvPr id="32795" name="AutoShape 27"/>
            <p:cNvCxnSpPr>
              <a:cxnSpLocks noChangeShapeType="1"/>
              <a:stCxn id="32793" idx="0"/>
              <a:endCxn id="32774" idx="2"/>
            </p:cNvCxnSpPr>
            <p:nvPr/>
          </p:nvCxnSpPr>
          <p:spPr bwMode="auto">
            <a:xfrm flipV="1">
              <a:off x="3480" y="3696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2854" y="3686"/>
              <a:ext cx="45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Assist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Possible Application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3276600" y="2362200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XML</a:t>
            </a:r>
            <a:br>
              <a:rPr lang="en-US" altLang="zh-CN"/>
            </a:br>
            <a:r>
              <a:rPr lang="en-US" altLang="zh-CN"/>
              <a:t>index file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114800" y="3657600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XML</a:t>
            </a:r>
            <a:br>
              <a:rPr lang="en-US" altLang="zh-CN"/>
            </a:br>
            <a:r>
              <a:rPr lang="en-US" altLang="zh-CN"/>
              <a:t>index file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5105400" y="1600200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XML</a:t>
            </a:r>
            <a:br>
              <a:rPr lang="en-US" altLang="zh-CN"/>
            </a:br>
            <a:r>
              <a:rPr lang="en-US" altLang="zh-CN"/>
              <a:t>index file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953000" y="5334000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XML</a:t>
            </a:r>
            <a:br>
              <a:rPr lang="en-US" altLang="zh-CN"/>
            </a:br>
            <a:r>
              <a:rPr lang="en-US" altLang="zh-CN"/>
              <a:t>index file</a:t>
            </a:r>
            <a:endParaRPr lang="en-GB" altLang="zh-CN">
              <a:ea typeface="宋体" panose="02010600030101010101" pitchFamily="2" charset="-122"/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2438400" y="4648200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XML</a:t>
            </a:r>
            <a:br>
              <a:rPr lang="en-US" altLang="zh-CN"/>
            </a:br>
            <a:r>
              <a:rPr lang="en-US" altLang="zh-CN"/>
              <a:t>index file</a:t>
            </a:r>
            <a:endParaRPr lang="en-GB" altLang="zh-CN">
              <a:ea typeface="宋体" panose="02010600030101010101" pitchFamily="2" charset="-122"/>
            </a:endParaRPr>
          </a:p>
        </p:txBody>
      </p:sp>
      <p:cxnSp>
        <p:nvCxnSpPr>
          <p:cNvPr id="35854" name="AutoShape 14"/>
          <p:cNvCxnSpPr>
            <a:cxnSpLocks noChangeShapeType="1"/>
            <a:stCxn id="35844" idx="3"/>
            <a:endCxn id="35848" idx="0"/>
          </p:cNvCxnSpPr>
          <p:nvPr/>
        </p:nvCxnSpPr>
        <p:spPr bwMode="auto">
          <a:xfrm flipH="1">
            <a:off x="3124201" y="3013076"/>
            <a:ext cx="354013" cy="163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5" name="AutoShape 15"/>
          <p:cNvCxnSpPr>
            <a:cxnSpLocks noChangeShapeType="1"/>
            <a:stCxn id="35844" idx="6"/>
            <a:endCxn id="35846" idx="2"/>
          </p:cNvCxnSpPr>
          <p:nvPr/>
        </p:nvCxnSpPr>
        <p:spPr bwMode="auto">
          <a:xfrm flipV="1">
            <a:off x="4648200" y="1981200"/>
            <a:ext cx="457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6" name="AutoShape 16"/>
          <p:cNvCxnSpPr>
            <a:cxnSpLocks noChangeShapeType="1"/>
            <a:stCxn id="35845" idx="0"/>
            <a:endCxn id="35844" idx="4"/>
          </p:cNvCxnSpPr>
          <p:nvPr/>
        </p:nvCxnSpPr>
        <p:spPr bwMode="auto">
          <a:xfrm flipH="1" flipV="1">
            <a:off x="3962400" y="3124200"/>
            <a:ext cx="838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7" name="AutoShape 17"/>
          <p:cNvCxnSpPr>
            <a:cxnSpLocks noChangeShapeType="1"/>
            <a:stCxn id="35847" idx="0"/>
            <a:endCxn id="35845" idx="4"/>
          </p:cNvCxnSpPr>
          <p:nvPr/>
        </p:nvCxnSpPr>
        <p:spPr bwMode="auto">
          <a:xfrm flipH="1" flipV="1">
            <a:off x="4800600" y="4419600"/>
            <a:ext cx="838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4038600" y="6096000"/>
            <a:ext cx="538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P2P</a:t>
            </a:r>
            <a:endParaRPr lang="en-GB" altLang="zh-CN">
              <a:ea typeface="宋体" panose="02010600030101010101" pitchFamily="2" charset="-122"/>
            </a:endParaRPr>
          </a:p>
        </p:txBody>
      </p:sp>
      <p:grpSp>
        <p:nvGrpSpPr>
          <p:cNvPr id="35880" name="Group 40"/>
          <p:cNvGrpSpPr/>
          <p:nvPr/>
        </p:nvGrpSpPr>
        <p:grpSpPr bwMode="auto">
          <a:xfrm>
            <a:off x="5486400" y="1066800"/>
            <a:ext cx="4876800" cy="2971800"/>
            <a:chOff x="2496" y="672"/>
            <a:chExt cx="3072" cy="1872"/>
          </a:xfrm>
        </p:grpSpPr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3600" y="672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9" name="AutoShape 19"/>
            <p:cNvSpPr>
              <a:spLocks noChangeArrowheads="1"/>
            </p:cNvSpPr>
            <p:nvPr/>
          </p:nvSpPr>
          <p:spPr bwMode="auto">
            <a:xfrm>
              <a:off x="3744" y="816"/>
              <a:ext cx="816" cy="912"/>
            </a:xfrm>
            <a:prstGeom prst="can">
              <a:avLst>
                <a:gd name="adj" fmla="val 2794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Web/</a:t>
              </a:r>
              <a:br>
                <a:rPr lang="en-US" altLang="zh-CN"/>
              </a:br>
              <a:r>
                <a:rPr lang="en-US" altLang="zh-CN"/>
                <a:t>Gnutella</a:t>
              </a:r>
              <a:br>
                <a:rPr lang="en-US" altLang="zh-CN"/>
              </a:br>
              <a:r>
                <a:rPr lang="en-US" altLang="zh-CN"/>
                <a:t>gateway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cxnSp>
          <p:nvCxnSpPr>
            <p:cNvPr id="35860" name="AutoShape 20"/>
            <p:cNvCxnSpPr>
              <a:cxnSpLocks noChangeShapeType="1"/>
              <a:stCxn id="35859" idx="2"/>
              <a:endCxn id="35845" idx="6"/>
            </p:cNvCxnSpPr>
            <p:nvPr/>
          </p:nvCxnSpPr>
          <p:spPr bwMode="auto">
            <a:xfrm flipH="1">
              <a:off x="2496" y="1272"/>
              <a:ext cx="1248" cy="1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2832" y="2112"/>
              <a:ext cx="5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XQuery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35862" name="AutoShape 22"/>
            <p:cNvSpPr>
              <a:spLocks noChangeArrowheads="1"/>
            </p:cNvSpPr>
            <p:nvPr/>
          </p:nvSpPr>
          <p:spPr bwMode="auto">
            <a:xfrm>
              <a:off x="4848" y="1104"/>
              <a:ext cx="720" cy="816"/>
            </a:xfrm>
            <a:prstGeom prst="foldedCorner">
              <a:avLst>
                <a:gd name="adj" fmla="val 125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XML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cxnSp>
          <p:nvCxnSpPr>
            <p:cNvPr id="35865" name="AutoShape 25"/>
            <p:cNvCxnSpPr>
              <a:cxnSpLocks noChangeShapeType="1"/>
              <a:stCxn id="35859" idx="4"/>
              <a:endCxn id="35862" idx="1"/>
            </p:cNvCxnSpPr>
            <p:nvPr/>
          </p:nvCxnSpPr>
          <p:spPr bwMode="auto">
            <a:xfrm>
              <a:off x="4560" y="1272"/>
              <a:ext cx="288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3648" y="1968"/>
              <a:ext cx="3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Web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>
              <a:off x="3600" y="225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879" name="Group 39"/>
          <p:cNvGrpSpPr/>
          <p:nvPr/>
        </p:nvGrpSpPr>
        <p:grpSpPr bwMode="auto">
          <a:xfrm>
            <a:off x="6172200" y="4038600"/>
            <a:ext cx="4267200" cy="2514600"/>
            <a:chOff x="2928" y="2544"/>
            <a:chExt cx="2688" cy="1584"/>
          </a:xfrm>
        </p:grpSpPr>
        <p:sp>
          <p:nvSpPr>
            <p:cNvPr id="35871" name="Oval 31"/>
            <p:cNvSpPr>
              <a:spLocks noChangeArrowheads="1"/>
            </p:cNvSpPr>
            <p:nvPr/>
          </p:nvSpPr>
          <p:spPr bwMode="auto">
            <a:xfrm>
              <a:off x="3696" y="3168"/>
              <a:ext cx="864" cy="4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Other P2P</a:t>
              </a:r>
              <a:br>
                <a:rPr lang="en-US" altLang="zh-CN"/>
              </a:br>
              <a:r>
                <a:rPr lang="en-US" altLang="zh-CN"/>
                <a:t>client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cxnSp>
          <p:nvCxnSpPr>
            <p:cNvPr id="35872" name="AutoShape 32"/>
            <p:cNvCxnSpPr>
              <a:cxnSpLocks noChangeShapeType="1"/>
              <a:stCxn id="35871" idx="2"/>
              <a:endCxn id="35847" idx="6"/>
            </p:cNvCxnSpPr>
            <p:nvPr/>
          </p:nvCxnSpPr>
          <p:spPr bwMode="auto">
            <a:xfrm flipH="1">
              <a:off x="3024" y="3408"/>
              <a:ext cx="67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3600" y="254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3600" y="254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5" name="Text Box 35"/>
            <p:cNvSpPr txBox="1">
              <a:spLocks noChangeArrowheads="1"/>
            </p:cNvSpPr>
            <p:nvPr/>
          </p:nvSpPr>
          <p:spPr bwMode="auto">
            <a:xfrm>
              <a:off x="2928" y="3168"/>
              <a:ext cx="5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XQuery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sp>
          <p:nvSpPr>
            <p:cNvPr id="35876" name="AutoShape 36"/>
            <p:cNvSpPr>
              <a:spLocks noChangeArrowheads="1"/>
            </p:cNvSpPr>
            <p:nvPr/>
          </p:nvSpPr>
          <p:spPr bwMode="auto">
            <a:xfrm>
              <a:off x="4752" y="3120"/>
              <a:ext cx="864" cy="624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/>
                <a:t>Other</a:t>
              </a:r>
              <a:br>
                <a:rPr lang="en-US" altLang="zh-CN"/>
              </a:br>
              <a:r>
                <a:rPr lang="en-US" altLang="zh-CN"/>
                <a:t>presentation</a:t>
              </a:r>
              <a:br>
                <a:rPr lang="en-US" altLang="zh-CN"/>
              </a:br>
              <a:r>
                <a:rPr lang="en-US" altLang="zh-CN"/>
                <a:t>method</a:t>
              </a:r>
              <a:endParaRPr lang="en-GB" altLang="zh-CN">
                <a:ea typeface="宋体" panose="02010600030101010101" pitchFamily="2" charset="-122"/>
              </a:endParaRPr>
            </a:p>
          </p:txBody>
        </p:sp>
        <p:cxnSp>
          <p:nvCxnSpPr>
            <p:cNvPr id="35878" name="AutoShape 38"/>
            <p:cNvCxnSpPr>
              <a:cxnSpLocks noChangeShapeType="1"/>
              <a:stCxn id="35871" idx="6"/>
              <a:endCxn id="35876" idx="1"/>
            </p:cNvCxnSpPr>
            <p:nvPr/>
          </p:nvCxnSpPr>
          <p:spPr bwMode="auto">
            <a:xfrm>
              <a:off x="4560" y="3408"/>
              <a:ext cx="192" cy="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F1FF-5AE8-4D39-8343-2EFCBB000CA0}" type="slidenum">
              <a:rPr lang="en-GB" altLang="en-US"/>
              <a:t>43</a:t>
            </a:fld>
            <a:endParaRPr lang="en-GB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ea typeface="宋体" panose="02010600030101010101" pitchFamily="2" charset="-122"/>
              </a:rPr>
              <a:t>Suggested Reading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0"/>
            <a:ext cx="805815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Semantic Web Primer, Chapter 2</a:t>
            </a:r>
          </a:p>
          <a:p>
            <a:pPr>
              <a:lnSpc>
                <a:spcPct val="90000"/>
              </a:lnSpc>
            </a:pPr>
            <a:r>
              <a:rPr lang="en-GB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XML Path Language, J.Clark, http://www.w3.org/TR/xpath</a:t>
            </a:r>
          </a:p>
          <a:p>
            <a:pPr>
              <a:lnSpc>
                <a:spcPct val="90000"/>
              </a:lnSpc>
            </a:pPr>
            <a:r>
              <a:rPr lang="en-GB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XPath tutorial: http://www.w3schools.com/xpath/default.asp</a:t>
            </a:r>
          </a:p>
          <a:p>
            <a:pPr>
              <a:lnSpc>
                <a:spcPct val="90000"/>
              </a:lnSpc>
            </a:pPr>
            <a:r>
              <a:rPr lang="en-GB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XQuery tutorial: http://www.w3schools.com/xquery/default.asp</a:t>
            </a:r>
          </a:p>
          <a:p>
            <a:pPr>
              <a:lnSpc>
                <a:spcPct val="90000"/>
              </a:lnSpc>
            </a:pPr>
            <a:r>
              <a:rPr lang="en-GB" altLang="zh-CN" sz="2000">
                <a:solidFill>
                  <a:schemeClr val="hlink"/>
                </a:solidFill>
                <a:ea typeface="宋体" panose="02010600030101010101" pitchFamily="2" charset="-122"/>
              </a:rPr>
              <a:t>Detailed XQuery tutorial: http://www.datypic.com/services/xquery/IntroductionToXQuery.pdf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4F0-0E29-4B61-8870-B475D7EDDB2E}" type="slidenum">
              <a:rPr lang="en-GB" altLang="en-US"/>
              <a:t>5</a:t>
            </a:fld>
            <a:endParaRPr lang="en-GB" alt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Path through Tree Model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855913" y="5734050"/>
            <a:ext cx="6264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 b="1">
                <a:solidFill>
                  <a:srgbClr val="CC3300"/>
                </a:solidFill>
                <a:ea typeface="宋体" panose="02010600030101010101" pitchFamily="2" charset="-122"/>
              </a:rPr>
              <a:t>Finding all the </a:t>
            </a:r>
            <a:r>
              <a:rPr lang="en-US" altLang="en-GB" b="1">
                <a:solidFill>
                  <a:srgbClr val="CC3300"/>
                </a:solidFill>
                <a:ea typeface="宋体" panose="02010600030101010101" pitchFamily="2" charset="-122"/>
              </a:rPr>
              <a:t>papers</a:t>
            </a:r>
            <a:r>
              <a:rPr lang="en-GB" altLang="zh-CN" b="1">
                <a:solidFill>
                  <a:srgbClr val="CC3300"/>
                </a:solidFill>
                <a:ea typeface="宋体" panose="02010600030101010101" pitchFamily="2" charset="-122"/>
              </a:rPr>
              <a:t> with a </a:t>
            </a:r>
            <a:r>
              <a:rPr lang="en-US" altLang="en-GB" b="1">
                <a:solidFill>
                  <a:srgbClr val="CC3300"/>
                </a:solidFill>
                <a:ea typeface="宋体" panose="02010600030101010101" pitchFamily="2" charset="-122"/>
              </a:rPr>
              <a:t>journal ISSN</a:t>
            </a:r>
            <a:r>
              <a:rPr lang="en-GB" altLang="zh-CN" b="1">
                <a:solidFill>
                  <a:srgbClr val="CC3300"/>
                </a:solidFill>
                <a:ea typeface="宋体" panose="02010600030101010101" pitchFamily="2" charset="-122"/>
              </a:rPr>
              <a:t> “1933-8244”</a:t>
            </a:r>
          </a:p>
        </p:txBody>
      </p:sp>
      <p:pic>
        <p:nvPicPr>
          <p:cNvPr id="2" name="图片 1" descr="pubmed tr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30" y="1335405"/>
            <a:ext cx="6061710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D932-DFB6-4CA5-84C7-74E809AD351A}" type="slidenum">
              <a:rPr lang="en-GB" altLang="en-US"/>
              <a:t>6</a:t>
            </a:fld>
            <a:endParaRPr lang="en-GB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PubMed Example--medsampTest10.xml</a:t>
            </a:r>
            <a:endParaRPr lang="el-GR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268413"/>
            <a:ext cx="8642350" cy="48910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&lt;MedlineCitation Owner="NLM" Status="MEDLINE"&gt;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&lt;PMID Version="1"&gt;23930790&lt;/PMID&gt;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&lt;DateCreated&gt;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&lt;Year&gt;2013&lt;/Year&gt;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&lt;Month&gt;08&lt;/Month&gt;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&lt;Day&gt;12&lt;/Day&gt;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&lt;/DateCreated&gt;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&lt;Article PubModel="Print"&gt;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&lt;Journal&gt;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&lt;ISSN IssnType="Print"&gt;1933-8244&lt;/ISSN&gt;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&lt;JournalIssue CitedMedium="Internet"&gt;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    &lt;Volume&gt;69&lt;/Volume&gt;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    &lt;Issue&gt;1&lt;/Issue&gt;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    &lt;PubDate&gt;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        &lt;Year&gt;2014&lt;/Year&gt;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    &lt;/PubDate&gt;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&lt;/JournalIssue&gt;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&lt;Title&gt;Archives of environmental &amp;amp; occupational health&lt;/Title&gt;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&lt;ISOAbbreviation&gt;Arch Environ Occup Health&lt;/ISOAbbreviation&gt;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&lt;/Journal&gt;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&lt;ArticleTitle&gt;From reactive "level of concern" to proactive on lead.&lt;/ArticleTitle&gt;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93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...</a:t>
            </a:r>
            <a:endParaRPr lang="zh-CN" altLang="en-US" sz="930" b="1">
              <a:solidFill>
                <a:schemeClr val="tx2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D03E-49B9-46F7-8A57-4CE094E3CE0F}" type="slidenum">
              <a:rPr lang="en-GB" altLang="en-US"/>
              <a:t>7</a:t>
            </a:fld>
            <a:endParaRPr lang="en-GB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Form of Path Expressions</a:t>
            </a:r>
            <a:endParaRPr lang="el-GR" altLang="zh-CN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8"/>
            <a:ext cx="8229600" cy="47894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>
                <a:solidFill>
                  <a:schemeClr val="hlink"/>
                </a:solidFill>
              </a:rPr>
              <a:t>A </a:t>
            </a:r>
            <a:r>
              <a:rPr lang="en-US" altLang="zh-CN" b="1" dirty="0">
                <a:solidFill>
                  <a:schemeClr val="hlink"/>
                </a:solidFill>
              </a:rPr>
              <a:t>path expression</a:t>
            </a:r>
            <a:r>
              <a:rPr lang="en-US" altLang="zh-CN" dirty="0">
                <a:solidFill>
                  <a:schemeClr val="hlink"/>
                </a:solidFill>
              </a:rPr>
              <a:t> consists of a series of steps, separated by slashes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</a:rPr>
              <a:t>			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MedlineCitationSet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MedlineCitation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DateCreated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/Year</a:t>
            </a:r>
          </a:p>
          <a:p>
            <a:pPr algn="just"/>
            <a:r>
              <a:rPr lang="en-US" altLang="zh-CN" dirty="0">
                <a:solidFill>
                  <a:schemeClr val="hlink"/>
                </a:solidFill>
              </a:rPr>
              <a:t>A </a:t>
            </a:r>
            <a:r>
              <a:rPr lang="en-US" altLang="zh-CN" b="1" dirty="0">
                <a:solidFill>
                  <a:schemeClr val="hlink"/>
                </a:solidFill>
              </a:rPr>
              <a:t>step</a:t>
            </a:r>
            <a:r>
              <a:rPr lang="en-US" altLang="zh-CN" dirty="0">
                <a:solidFill>
                  <a:schemeClr val="hlink"/>
                </a:solidFill>
              </a:rPr>
              <a:t> consists of </a:t>
            </a:r>
            <a:endParaRPr lang="en-GB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algn="just"/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An </a:t>
            </a:r>
            <a:r>
              <a:rPr lang="en-GB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axis </a:t>
            </a:r>
            <a:r>
              <a:rPr lang="en-GB" altLang="zh-CN" b="1" dirty="0" err="1">
                <a:solidFill>
                  <a:schemeClr val="hlink"/>
                </a:solidFill>
                <a:ea typeface="宋体" panose="02010600030101010101" pitchFamily="2" charset="-122"/>
              </a:rPr>
              <a:t>specifier</a:t>
            </a: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, </a:t>
            </a:r>
          </a:p>
          <a:p>
            <a:pPr lvl="1" algn="just"/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A </a:t>
            </a:r>
            <a:r>
              <a:rPr lang="en-GB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node test</a:t>
            </a: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, and </a:t>
            </a:r>
          </a:p>
          <a:p>
            <a:pPr lvl="1" algn="just"/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An optional </a:t>
            </a:r>
            <a:r>
              <a:rPr lang="en-GB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predicate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en-GB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GB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			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en-GB" altLang="zh-CN" b="1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GB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                   </a:t>
            </a:r>
            <a:r>
              <a:rPr lang="en-GB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en-US" altLang="en-GB" b="1" dirty="0" err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DateCreated</a:t>
            </a:r>
            <a:r>
              <a:rPr lang="en-GB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[1]/</a:t>
            </a:r>
            <a:r>
              <a:rPr lang="en-US" altLang="en-GB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Year</a:t>
            </a:r>
            <a:r>
              <a:rPr lang="en-GB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[1]</a:t>
            </a:r>
            <a:endParaRPr lang="el-GR" altLang="zh-CN" b="1" dirty="0">
              <a:solidFill>
                <a:schemeClr val="hlink"/>
              </a:solidFill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279650" y="4941888"/>
            <a:ext cx="15827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>
                <a:solidFill>
                  <a:srgbClr val="CC3300"/>
                </a:solidFill>
                <a:ea typeface="宋体" panose="02010600030101010101" pitchFamily="2" charset="-122"/>
              </a:rPr>
              <a:t>axis specifier</a:t>
            </a: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>
            <a:off x="3071813" y="5300663"/>
            <a:ext cx="792162" cy="2889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4943475" y="4795838"/>
            <a:ext cx="1152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>
                <a:solidFill>
                  <a:srgbClr val="CC3300"/>
                </a:solidFill>
                <a:ea typeface="宋体" panose="02010600030101010101" pitchFamily="2" charset="-122"/>
              </a:rPr>
              <a:t>node test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7027863" y="4319905"/>
            <a:ext cx="1582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 dirty="0">
                <a:solidFill>
                  <a:srgbClr val="CC3300"/>
                </a:solidFill>
                <a:ea typeface="宋体" panose="02010600030101010101" pitchFamily="2" charset="-122"/>
              </a:rPr>
              <a:t>predicates</a:t>
            </a: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 flipH="1">
            <a:off x="5016500" y="5084763"/>
            <a:ext cx="358775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>
            <a:off x="5735638" y="5084763"/>
            <a:ext cx="936625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 flipH="1">
            <a:off x="7530941" y="4688205"/>
            <a:ext cx="126365" cy="79311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F2C8-3FAE-47F3-AF0D-31CA0AFA3D08}" type="slidenum">
              <a:rPr lang="en-GB" altLang="en-US"/>
              <a:t>8</a:t>
            </a:fld>
            <a:endParaRPr lang="en-GB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476250"/>
            <a:ext cx="8353425" cy="1143000"/>
          </a:xfrm>
        </p:spPr>
        <p:txBody>
          <a:bodyPr/>
          <a:lstStyle/>
          <a:p>
            <a:r>
              <a:rPr lang="en-US" altLang="zh-CN" sz="4100"/>
              <a:t>General Form of Path Expressions (2)</a:t>
            </a:r>
            <a:endParaRPr lang="el-GR" altLang="zh-CN" sz="410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chemeClr val="hlink"/>
                </a:solidFill>
              </a:rPr>
              <a:t>An </a:t>
            </a:r>
            <a:r>
              <a:rPr lang="en-US" altLang="zh-CN" b="1" dirty="0">
                <a:solidFill>
                  <a:schemeClr val="hlink"/>
                </a:solidFill>
              </a:rPr>
              <a:t>axis </a:t>
            </a:r>
            <a:r>
              <a:rPr lang="en-US" altLang="zh-CN" b="1" dirty="0" err="1">
                <a:solidFill>
                  <a:schemeClr val="hlink"/>
                </a:solidFill>
              </a:rPr>
              <a:t>specifier</a:t>
            </a:r>
            <a:r>
              <a:rPr lang="en-US" altLang="zh-CN" dirty="0">
                <a:solidFill>
                  <a:schemeClr val="hlink"/>
                </a:solidFill>
              </a:rPr>
              <a:t> determines the tree relationship between the nodes to be addressed and the context node</a:t>
            </a:r>
            <a:endParaRPr lang="en-GB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algn="just"/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E.g. parent, ancestor, child (the default), sibling, attribute node</a:t>
            </a:r>
          </a:p>
          <a:p>
            <a:pPr lvl="1" algn="just"/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// is such an axis </a:t>
            </a:r>
            <a:r>
              <a:rPr lang="en-GB" altLang="zh-CN" dirty="0" err="1">
                <a:solidFill>
                  <a:schemeClr val="hlink"/>
                </a:solidFill>
                <a:ea typeface="宋体" panose="02010600030101010101" pitchFamily="2" charset="-122"/>
              </a:rPr>
              <a:t>specifier</a:t>
            </a:r>
            <a:r>
              <a:rPr lang="en-GB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: descendant or self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hlink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//child::PMID/attribute::Version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	//PMID/@Version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40-6047-4A5F-B10B-E64CDABB9056}" type="slidenum">
              <a:rPr lang="en-GB" altLang="en-US"/>
              <a:t>9</a:t>
            </a:fld>
            <a:endParaRPr lang="en-GB" alt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549275"/>
            <a:ext cx="8351838" cy="1143000"/>
          </a:xfrm>
        </p:spPr>
        <p:txBody>
          <a:bodyPr/>
          <a:lstStyle/>
          <a:p>
            <a:r>
              <a:rPr lang="en-US" altLang="zh-CN" sz="4100"/>
              <a:t>General Form of Path Expressions (3)</a:t>
            </a:r>
            <a:endParaRPr lang="el-GR" altLang="zh-CN" sz="410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hlink"/>
                </a:solidFill>
              </a:rPr>
              <a:t>A </a:t>
            </a:r>
            <a:r>
              <a:rPr lang="en-US" altLang="zh-CN" b="1">
                <a:solidFill>
                  <a:schemeClr val="hlink"/>
                </a:solidFill>
              </a:rPr>
              <a:t>node test</a:t>
            </a:r>
            <a:r>
              <a:rPr lang="en-US" altLang="zh-CN">
                <a:solidFill>
                  <a:schemeClr val="hlink"/>
                </a:solidFill>
              </a:rPr>
              <a:t> specifies which nodes to address</a:t>
            </a:r>
            <a:r>
              <a:rPr lang="en-US" altLang="zh-CN" sz="3900">
                <a:solidFill>
                  <a:schemeClr val="hlink"/>
                </a:solidFill>
              </a:rPr>
              <a:t> </a:t>
            </a:r>
            <a:endParaRPr lang="en-GB" altLang="zh-CN" sz="390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The most common node tests are element names </a:t>
            </a:r>
          </a:p>
          <a:p>
            <a:pPr lvl="1"/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E.g., </a:t>
            </a:r>
            <a:r>
              <a:rPr lang="en-GB" altLang="zh-CN" b="1">
                <a:solidFill>
                  <a:schemeClr val="hlink"/>
                </a:solidFill>
                <a:ea typeface="宋体" panose="02010600030101010101" pitchFamily="2" charset="-122"/>
              </a:rPr>
              <a:t>*</a:t>
            </a:r>
            <a:r>
              <a:rPr lang="en-GB" altLang="zh-CN">
                <a:solidFill>
                  <a:schemeClr val="hlink"/>
                </a:solidFill>
                <a:ea typeface="宋体" panose="02010600030101010101" pitchFamily="2" charset="-122"/>
              </a:rPr>
              <a:t> addresses all element nodes</a:t>
            </a:r>
          </a:p>
          <a:p>
            <a:pPr lvl="1"/>
            <a:r>
              <a:rPr lang="el-GR" altLang="zh-CN" b="1">
                <a:solidFill>
                  <a:schemeClr val="hlink"/>
                </a:solidFill>
              </a:rPr>
              <a:t>comment()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  <a:r>
              <a:rPr lang="el-GR" altLang="zh-CN">
                <a:solidFill>
                  <a:schemeClr val="hlink"/>
                </a:solidFill>
              </a:rPr>
              <a:t>addresses all comment nodes </a:t>
            </a:r>
            <a:endParaRPr lang="el-GR" altLang="zh-CN" sz="3500">
              <a:solidFill>
                <a:schemeClr val="hlink"/>
              </a:solidFill>
            </a:endParaRPr>
          </a:p>
          <a:p>
            <a:pPr lvl="1"/>
            <a:endParaRPr lang="en-US" altLang="zh-CN">
              <a:solidFill>
                <a:schemeClr val="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zh-CN">
                <a:ea typeface="宋体" panose="02010600030101010101" pitchFamily="2" charset="-122"/>
              </a:rPr>
              <a:t>	</a:t>
            </a:r>
            <a:r>
              <a:rPr lang="en-GB" altLang="zh-CN" sz="24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GB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en-US" altLang="en-GB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GB" altLang="zh-CN" sz="28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uthor/*</a:t>
            </a:r>
            <a:endParaRPr lang="el-GR" altLang="zh-CN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1057</Words>
  <Application>Microsoft Office PowerPoint</Application>
  <PresentationFormat>宽屏</PresentationFormat>
  <Paragraphs>251</Paragraphs>
  <Slides>43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宋体</vt:lpstr>
      <vt:lpstr>Arial</vt:lpstr>
      <vt:lpstr>Calibri</vt:lpstr>
      <vt:lpstr>Calibri Light</vt:lpstr>
      <vt:lpstr>Courier New</vt:lpstr>
      <vt:lpstr>Symbol</vt:lpstr>
      <vt:lpstr>Wingdings</vt:lpstr>
      <vt:lpstr>Office 主题</vt:lpstr>
      <vt:lpstr>XPath and XQuery</vt:lpstr>
      <vt:lpstr>Lecture Outline</vt:lpstr>
      <vt:lpstr>Querying XML</vt:lpstr>
      <vt:lpstr>XPath</vt:lpstr>
      <vt:lpstr>Path through Tree Model</vt:lpstr>
      <vt:lpstr>PubMed Example--medsampTest10.xml</vt:lpstr>
      <vt:lpstr>General Form of Path Expressions</vt:lpstr>
      <vt:lpstr>General Form of Path Expressions (2)</vt:lpstr>
      <vt:lpstr>General Form of Path Expressions (3)</vt:lpstr>
      <vt:lpstr>General Form of Path Expressions (4)</vt:lpstr>
      <vt:lpstr>Path Expressions in XPath (1)</vt:lpstr>
      <vt:lpstr>Set up XPath test Environment</vt:lpstr>
      <vt:lpstr>Result of Query (1)</vt:lpstr>
      <vt:lpstr>Path Expressions in XPath (2)</vt:lpstr>
      <vt:lpstr>Result for Query (2)</vt:lpstr>
      <vt:lpstr>Path Expressions in XPath (3)</vt:lpstr>
      <vt:lpstr>Result of Query 3</vt:lpstr>
      <vt:lpstr>Path Expressions in XPath (4)</vt:lpstr>
      <vt:lpstr>Path Expressions in XPath (5)</vt:lpstr>
      <vt:lpstr>Result of Query (4)</vt:lpstr>
      <vt:lpstr>Path Expressions in XPath (5)</vt:lpstr>
      <vt:lpstr>Results of Query set (6)</vt:lpstr>
      <vt:lpstr>Path Expressions in XPath (7)</vt:lpstr>
      <vt:lpstr>Results of Query set (7)</vt:lpstr>
      <vt:lpstr>What is XQuery?</vt:lpstr>
      <vt:lpstr>Example</vt:lpstr>
      <vt:lpstr>Uses of XQuery</vt:lpstr>
      <vt:lpstr>XQuery Processing</vt:lpstr>
      <vt:lpstr>XML Input</vt:lpstr>
      <vt:lpstr>Example: Catalogue.xml</vt:lpstr>
      <vt:lpstr>Selecting nodes</vt:lpstr>
      <vt:lpstr>Results</vt:lpstr>
      <vt:lpstr>Path Expressions and FLWOR</vt:lpstr>
      <vt:lpstr>Sort results</vt:lpstr>
      <vt:lpstr>Wrap results in a &lt;ul&gt; element</vt:lpstr>
      <vt:lpstr>Wrap each name in a &lt;li&gt; element</vt:lpstr>
      <vt:lpstr>Eliminate the name</vt:lpstr>
      <vt:lpstr>Run in Oxygen XML Editor (1)</vt:lpstr>
      <vt:lpstr>Run in Oxygen XML Editor (2)</vt:lpstr>
      <vt:lpstr>Tools</vt:lpstr>
      <vt:lpstr>Illustration</vt:lpstr>
      <vt:lpstr>Possible Application</vt:lpstr>
      <vt:lpstr>Suggested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XPath and XQuery</dc:title>
  <dc:creator>Jian</dc:creator>
  <cp:lastModifiedBy>Jian</cp:lastModifiedBy>
  <cp:revision>16</cp:revision>
  <dcterms:created xsi:type="dcterms:W3CDTF">2018-07-11T07:52:00Z</dcterms:created>
  <dcterms:modified xsi:type="dcterms:W3CDTF">2018-07-30T03:24:48Z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2052-10.1.0.7440</vt:lpwstr>
  </property>
</Properties>
</file>