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9" r:id="rId8"/>
    <p:sldId id="27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BF72-3FA4-443D-AE26-C2B033977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B6F78-1469-4198-B71D-928ED2060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D85B4-7C67-4FC6-9F36-EE1D0234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4BBF-5A77-4FE5-8233-50F3443760B9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03320-58E5-40E0-8C6E-C26E6113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49F82-E54C-4AB3-B669-50488435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B8A0-E6ED-490F-9835-6D0CD59C1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E5A9-E9F9-49B9-9FF7-DFDA83BD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46D93-5743-49A8-B1F1-16960D5A5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4557F-FD1E-44C1-98E7-5DD6C7AA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4BBF-5A77-4FE5-8233-50F3443760B9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8981E-7644-49F1-B755-24790A05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8F21C-6536-4B81-924C-56D2BEE4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B8A0-E6ED-490F-9835-6D0CD59C1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0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574B4-A454-4AA4-B099-01897A8E0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A2998-B4A1-4551-AA04-516375C02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3A47B-8437-45C0-B713-77043177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4BBF-5A77-4FE5-8233-50F3443760B9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32497-EBC9-4697-8655-87E23A7C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0F31E-7F87-4C91-A786-30C3C82C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B8A0-E6ED-490F-9835-6D0CD59C1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2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D3C1-C59A-4AAC-83B5-93DFFF26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5F6C4-1B93-407E-9039-F0E111072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CA583-1851-4EBA-9B11-40ADD8AD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4BBF-5A77-4FE5-8233-50F3443760B9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4A8C4-6CD0-4F59-868A-DA4DCF31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CC24A-429B-47DD-8E9D-6B1D6D8D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B8A0-E6ED-490F-9835-6D0CD59C1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8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27F7-B7FD-4635-AA1D-42116B71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9BA23-021A-49C6-9313-6AFFCB868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F3EB5-2B8A-4466-A89A-8FFCD009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4BBF-5A77-4FE5-8233-50F3443760B9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EF779-437B-460A-BB97-90A907B7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544B0-AD0E-4FFB-8920-C4B3EEB2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B8A0-E6ED-490F-9835-6D0CD59C1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0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9B78-1A48-4A8A-AB9D-6F8F8070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1082A-2DAC-4AD2-BC86-C06C670F1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17310-6908-44EF-94C6-4B2B62709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2F4A7-988F-4CFC-B367-ACBFD332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4BBF-5A77-4FE5-8233-50F3443760B9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CD626-1E36-4F34-A229-E69842F7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132D7-69A5-4A6C-AE3E-BEC8A051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B8A0-E6ED-490F-9835-6D0CD59C1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6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A17F-D7B0-4B6C-9D67-6C4B525F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109DD-FA1E-4822-B99B-0EA34225B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3E8ED-E4F1-44BA-8F39-CBB9C9B4D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932C6-5EB4-4CE4-AF07-328B3C80B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9C69F-5A28-4367-8D64-6170C2B75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A9A69-2BCC-4F40-B85E-6D8B1FAC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4BBF-5A77-4FE5-8233-50F3443760B9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37CB6-0832-4887-A53E-63D43BCF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536BB-D066-40DB-B72B-98DD9B87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B8A0-E6ED-490F-9835-6D0CD59C1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2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5BB4-B6EE-4CAB-AABD-5858FD7B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63AD2-5C65-492F-808B-33F68477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4BBF-5A77-4FE5-8233-50F3443760B9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240EC-B127-400C-8B94-9192C93B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556D3-2416-47B6-A4C1-5A2E588C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B8A0-E6ED-490F-9835-6D0CD59C1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3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E08CF-EC46-451C-9EA0-76AD06C4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4BBF-5A77-4FE5-8233-50F3443760B9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5FDFE-9564-4806-B8F1-7E036E98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C5E32-FD10-46B5-A443-593CA3D5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B8A0-E6ED-490F-9835-6D0CD59C1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1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B92F-91AE-4DE4-A986-1777AA2F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F1A31-CA2D-469C-AFE1-76E8FFECB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5D21F-F001-479D-B5E8-9E7B9FF87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9D0D2-F7F9-41A0-9018-9FC7E585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4BBF-5A77-4FE5-8233-50F3443760B9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AEB3C-140A-4043-8A89-0E3C291E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85F35-A518-4206-AAD7-1D8B2FDB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B8A0-E6ED-490F-9835-6D0CD59C1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7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B458-A063-4610-9D47-7063A787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FB459-28F6-47CA-8A5A-98321BD2C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BFBE8-F147-407B-B6D7-C11093AF0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7A246-7DA5-41AC-92B3-E9F78AD0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4BBF-5A77-4FE5-8233-50F3443760B9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1E106-5832-4692-9D9D-D2391435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21D3C-85A4-4CAC-B95C-7530494D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B8A0-E6ED-490F-9835-6D0CD59C1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4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F77D9-2A51-4E39-8125-903C8931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45198-F5D2-49BA-945B-06A09AF55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52954-FCE8-467D-A678-36B962C11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F4BBF-5A77-4FE5-8233-50F3443760B9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F9518-AA49-4E42-A9F9-BD559149E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6A9AC-01A5-4464-9E91-B5DE03029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EB8A0-E6ED-490F-9835-6D0CD59C1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2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eo4j.com/graphgist/credit-card-fraud-dete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eo4j.com/graphgist/credit-card-fraud-dete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453C-BE40-49DE-BAEE-C00B77961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378DB-2216-41F4-8879-3C621A87C9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Fraud Detection using Neo4J</a:t>
            </a:r>
          </a:p>
          <a:p>
            <a:r>
              <a:rPr lang="en-US" dirty="0"/>
              <a:t>Parth Naik</a:t>
            </a:r>
          </a:p>
        </p:txBody>
      </p:sp>
    </p:spTree>
    <p:extLst>
      <p:ext uri="{BB962C8B-B14F-4D97-AF65-F5344CB8AC3E}">
        <p14:creationId xmlns:p14="http://schemas.microsoft.com/office/powerpoint/2010/main" val="2196884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4D09E-AEC3-41AB-AE37-0A1CB0AE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AB8FB-68AB-42DD-ACE9-FC1938A5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 the total amount the merchants lost due to fraudulent transactions.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6B7DA-F51F-44AC-BBDA-FEA3901D7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74" y="2573204"/>
            <a:ext cx="9973651" cy="428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2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6012-ABA5-42F9-96D7-A9466E21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99411-77EA-4CEF-BB20-01DFF8CEF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 information of the fraudulent transactions.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02020-A84E-4DCE-AE68-BFD64F2A6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24" y="2337559"/>
            <a:ext cx="9482551" cy="442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2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D5DC-DEA8-4DEA-8E9D-75464542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9FC4B-8876-4255-9B93-DA64E952F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Identify the point of the fraud</a:t>
            </a:r>
          </a:p>
          <a:p>
            <a:r>
              <a:rPr lang="en-US" dirty="0"/>
              <a:t>Get the legitimate transactions before the frauds started to take place.</a:t>
            </a:r>
          </a:p>
          <a:p>
            <a:r>
              <a:rPr lang="en-US" dirty="0"/>
              <a:t>This is because at an earlier legitimate transaction the victim was unknowingly robbed of his/her credit card information.</a:t>
            </a:r>
          </a:p>
          <a:p>
            <a:r>
              <a:rPr lang="en-US" dirty="0"/>
              <a:t>These past legitimate transactions can possibly give us an idea at which merchant the potential </a:t>
            </a:r>
          </a:p>
        </p:txBody>
      </p:sp>
    </p:spTree>
    <p:extLst>
      <p:ext uri="{BB962C8B-B14F-4D97-AF65-F5344CB8AC3E}">
        <p14:creationId xmlns:p14="http://schemas.microsoft.com/office/powerpoint/2010/main" val="233609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9B16-BB99-4F2F-BCE7-FA3FC955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26E5CA-E8B2-4124-B674-AEB1B26DC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04864"/>
            <a:ext cx="12192000" cy="56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69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F09F-AB43-474C-8F23-F8466CEB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CC1AF-6E91-4D6A-8DDC-D49D85465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Zero in on the store at which the criminal is operating</a:t>
            </a:r>
          </a:p>
          <a:p>
            <a:r>
              <a:rPr lang="en-US" dirty="0"/>
              <a:t>From the previous query we got a list of all previous transactions the victims did before the fraudulent transactions started.</a:t>
            </a:r>
          </a:p>
          <a:p>
            <a:r>
              <a:rPr lang="en-US" dirty="0"/>
              <a:t>We count the common stores in these transactions.</a:t>
            </a:r>
          </a:p>
        </p:txBody>
      </p:sp>
    </p:spTree>
    <p:extLst>
      <p:ext uri="{BB962C8B-B14F-4D97-AF65-F5344CB8AC3E}">
        <p14:creationId xmlns:p14="http://schemas.microsoft.com/office/powerpoint/2010/main" val="922929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9FD9-95F6-4170-B866-9D3A68A8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9BD01F-8584-4B9D-BAA8-25CBE93DF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9" y="844682"/>
            <a:ext cx="12176851" cy="533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43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C711A-1304-44D8-AE28-2DE7D261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FD25-77D0-44CC-A209-156DE74F4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most popular stores apart from our the store from where the criminal is operating.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934CB-BDD5-4083-A003-9551D86B5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78" y="2819815"/>
            <a:ext cx="8629443" cy="39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26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280D-6289-42F6-94C6-0A348261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91234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2156-7C94-4711-B4A5-C779B20A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AC38-B997-42FA-8941-BB450640B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transaction data of customers to Neo4J as a graph.</a:t>
            </a:r>
          </a:p>
          <a:p>
            <a:r>
              <a:rPr lang="en-US" dirty="0"/>
              <a:t>The data consists of customers and merchants as the graph nodes.</a:t>
            </a:r>
          </a:p>
          <a:p>
            <a:r>
              <a:rPr lang="en-US" dirty="0"/>
              <a:t>The transactions are the relationships between these nodes.</a:t>
            </a:r>
          </a:p>
          <a:p>
            <a:r>
              <a:rPr lang="en-US" dirty="0"/>
              <a:t>A transaction is either Undisputed or Disputed representing genuine and fraudulent transactions.</a:t>
            </a:r>
          </a:p>
          <a:p>
            <a:r>
              <a:rPr lang="en-US" dirty="0"/>
              <a:t>Reference - </a:t>
            </a:r>
            <a:r>
              <a:rPr lang="en-US" dirty="0">
                <a:hlinkClick r:id="rId2"/>
              </a:rPr>
              <a:t>https://neo4j.com/graphgist/credit-card-fraud-detection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72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7899-B50A-48E4-BA5C-D1B0980E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89C76-004B-46D3-8FD9-14C8B48B5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graph is generated using a query consisting of CREATE commands given at the </a:t>
            </a:r>
            <a:r>
              <a:rPr lang="en-US" dirty="0">
                <a:hlinkClick r:id="rId2"/>
              </a:rPr>
              <a:t>reference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 of the query(The entire query is very large) :</a:t>
            </a:r>
          </a:p>
          <a:p>
            <a:pPr marL="0" indent="0">
              <a:buNone/>
            </a:pPr>
            <a:r>
              <a:rPr lang="en-US" b="1" dirty="0"/>
              <a:t># Create customer nodes</a:t>
            </a:r>
          </a:p>
          <a:p>
            <a:pPr marL="0" indent="0">
              <a:buNone/>
            </a:pPr>
            <a:r>
              <a:rPr lang="en-US" cap="all" dirty="0"/>
              <a:t>CREATE</a:t>
            </a:r>
            <a:r>
              <a:rPr lang="en-US" dirty="0"/>
              <a:t> (</a:t>
            </a:r>
            <a:r>
              <a:rPr lang="en-US" dirty="0" err="1"/>
              <a:t>Paul:Person</a:t>
            </a:r>
            <a:r>
              <a:rPr lang="en-US" dirty="0"/>
              <a:t> {id:'1', </a:t>
            </a:r>
            <a:r>
              <a:rPr lang="en-US" dirty="0" err="1"/>
              <a:t>name:'Paul</a:t>
            </a:r>
            <a:r>
              <a:rPr lang="en-US" dirty="0"/>
              <a:t>', </a:t>
            </a:r>
            <a:r>
              <a:rPr lang="en-US" dirty="0" err="1"/>
              <a:t>gender:'man</a:t>
            </a:r>
            <a:r>
              <a:rPr lang="en-US" dirty="0"/>
              <a:t>', age:'50'}) </a:t>
            </a:r>
            <a:r>
              <a:rPr lang="en-US" cap="all" dirty="0"/>
              <a:t>CREATE</a:t>
            </a:r>
            <a:r>
              <a:rPr lang="en-US" dirty="0"/>
              <a:t> (</a:t>
            </a:r>
            <a:r>
              <a:rPr lang="en-US" dirty="0" err="1"/>
              <a:t>Jean:Person</a:t>
            </a:r>
            <a:r>
              <a:rPr lang="en-US" dirty="0"/>
              <a:t> {id:'2', </a:t>
            </a:r>
            <a:r>
              <a:rPr lang="en-US" dirty="0" err="1"/>
              <a:t>name:'Jean</a:t>
            </a:r>
            <a:r>
              <a:rPr lang="en-US" dirty="0"/>
              <a:t>', </a:t>
            </a:r>
            <a:r>
              <a:rPr lang="en-US" dirty="0" err="1"/>
              <a:t>gender:'man</a:t>
            </a:r>
            <a:r>
              <a:rPr lang="en-US" dirty="0"/>
              <a:t>', age:'48’})</a:t>
            </a:r>
          </a:p>
          <a:p>
            <a:pPr marL="0" indent="0">
              <a:buNone/>
            </a:pPr>
            <a:r>
              <a:rPr lang="en-US" b="1" dirty="0"/>
              <a:t># Create merchant nodes</a:t>
            </a:r>
          </a:p>
          <a:p>
            <a:pPr marL="0" indent="0">
              <a:buNone/>
            </a:pPr>
            <a:r>
              <a:rPr lang="en-US" cap="all" dirty="0"/>
              <a:t>CREATE</a:t>
            </a:r>
            <a:r>
              <a:rPr lang="en-US" dirty="0"/>
              <a:t> (</a:t>
            </a:r>
            <a:r>
              <a:rPr lang="en-US" dirty="0" err="1"/>
              <a:t>Amazon:Merchant</a:t>
            </a:r>
            <a:r>
              <a:rPr lang="en-US" dirty="0"/>
              <a:t> {id:'11', </a:t>
            </a:r>
            <a:r>
              <a:rPr lang="en-US" dirty="0" err="1"/>
              <a:t>name:'Amazon</a:t>
            </a:r>
            <a:r>
              <a:rPr lang="en-US" dirty="0"/>
              <a:t>', street:'2626 Wilkinson Court', </a:t>
            </a:r>
            <a:r>
              <a:rPr lang="en-US" dirty="0" err="1"/>
              <a:t>address:'San</a:t>
            </a:r>
            <a:r>
              <a:rPr lang="en-US" dirty="0"/>
              <a:t> Bernardino, CA 92410'}) </a:t>
            </a:r>
            <a:r>
              <a:rPr lang="en-US" cap="all" dirty="0"/>
              <a:t>CREATE</a:t>
            </a:r>
            <a:r>
              <a:rPr lang="en-US" dirty="0"/>
              <a:t> (</a:t>
            </a:r>
            <a:r>
              <a:rPr lang="en-US" dirty="0" err="1"/>
              <a:t>Abercrombie:Merchant</a:t>
            </a:r>
            <a:r>
              <a:rPr lang="en-US" dirty="0"/>
              <a:t> {id:'12', </a:t>
            </a:r>
            <a:r>
              <a:rPr lang="en-US" dirty="0" err="1"/>
              <a:t>name:'Abercrombie</a:t>
            </a:r>
            <a:r>
              <a:rPr lang="en-US" dirty="0"/>
              <a:t>', street:'4355 Walnut Street', </a:t>
            </a:r>
            <a:r>
              <a:rPr lang="en-US" dirty="0" err="1"/>
              <a:t>age:'San</a:t>
            </a:r>
            <a:r>
              <a:rPr lang="en-US" dirty="0"/>
              <a:t> Bernardino, CA 92410’})</a:t>
            </a:r>
          </a:p>
          <a:p>
            <a:pPr marL="0" indent="0">
              <a:buNone/>
            </a:pPr>
            <a:r>
              <a:rPr lang="en-US" b="1" dirty="0"/>
              <a:t># Create transactions</a:t>
            </a:r>
          </a:p>
          <a:p>
            <a:pPr marL="0" indent="0">
              <a:buNone/>
            </a:pPr>
            <a:r>
              <a:rPr lang="en-US" cap="all" dirty="0"/>
              <a:t>CREATE</a:t>
            </a:r>
            <a:r>
              <a:rPr lang="en-US" dirty="0"/>
              <a:t> (Paul)-[:HAS_BOUGHT_AT {amount:'986', time:'4/17/2014', </a:t>
            </a:r>
            <a:r>
              <a:rPr lang="en-US" dirty="0" err="1"/>
              <a:t>status:'Undisputed</a:t>
            </a:r>
            <a:r>
              <a:rPr lang="en-US" dirty="0"/>
              <a:t>'}]-&gt;(</a:t>
            </a:r>
            <a:r>
              <a:rPr lang="en-US" dirty="0" err="1"/>
              <a:t>Just_Brew_It</a:t>
            </a:r>
            <a:r>
              <a:rPr lang="en-US" dirty="0"/>
              <a:t>) </a:t>
            </a:r>
            <a:r>
              <a:rPr lang="en-US" cap="all" dirty="0"/>
              <a:t>CREATE</a:t>
            </a:r>
            <a:r>
              <a:rPr lang="en-US" dirty="0"/>
              <a:t> (Paul)-[:HAS_BOUGHT_AT {amount:'239', time:'5/15/2014', </a:t>
            </a:r>
            <a:r>
              <a:rPr lang="en-US" dirty="0" err="1"/>
              <a:t>status:'Undisputed</a:t>
            </a:r>
            <a:r>
              <a:rPr lang="en-US" dirty="0"/>
              <a:t>'}]-&gt;(Starbucks)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6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EC5B-8791-4176-96BF-FDA76571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graph looks..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E7FB37-CB30-4C78-9068-97896E0A1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6525"/>
            <a:ext cx="12192000" cy="516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5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517C-01FB-4E32-A4D5-8B4DDD1E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5F976-F53A-4873-9DA5-F13AA74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 the basic structure of the graph database.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1F533-D05C-435B-9AAE-90B7F476C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2274404"/>
            <a:ext cx="9648825" cy="443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1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BBA6-9EDD-4BF5-A390-9CF5676D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39C5A-24E2-4A27-A06D-88A9A51B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 all the customers and their properties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C420E-1D79-4A4E-975E-732F3A436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856" y="2318504"/>
            <a:ext cx="9328288" cy="417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0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9AE2-1DBC-4F7C-A65D-467B941C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929B-FE3D-41D5-BE3A-BBF525FBF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 the graph of transactions of customers above 35 years of 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E2B3E-301F-4807-A1F8-96C1A5B3D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01" y="2483485"/>
            <a:ext cx="8921198" cy="414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3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F69C-CB89-486D-B1CA-3DF58564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E1C39-5440-45BE-BC1A-F2E25EB04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 the transactions of customers whose name starts with ‘M’.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9577C4-3468-4F60-B52E-28C909F71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667" y="2458917"/>
            <a:ext cx="8606666" cy="426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8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DD5B-01E0-452D-A1FC-AE86D4E4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1F8C-8816-415F-A331-E66888739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 the number of legitimate and fraudulent transactions.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E0F97-7026-4C75-A906-21E17A931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43" y="2343356"/>
            <a:ext cx="10706514" cy="440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7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467</Words>
  <Application>Microsoft Office PowerPoint</Application>
  <PresentationFormat>Widescreen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Assignment 5</vt:lpstr>
      <vt:lpstr>Overview</vt:lpstr>
      <vt:lpstr>Generating the data</vt:lpstr>
      <vt:lpstr>How the graph looks..</vt:lpstr>
      <vt:lpstr>Query 1</vt:lpstr>
      <vt:lpstr>Query 2</vt:lpstr>
      <vt:lpstr>Query 3</vt:lpstr>
      <vt:lpstr>Query 4</vt:lpstr>
      <vt:lpstr>Query 5</vt:lpstr>
      <vt:lpstr>Query 6</vt:lpstr>
      <vt:lpstr>Query 7</vt:lpstr>
      <vt:lpstr>Query 8</vt:lpstr>
      <vt:lpstr>PowerPoint Presentation</vt:lpstr>
      <vt:lpstr>Query 9</vt:lpstr>
      <vt:lpstr>PowerPoint Presentation</vt:lpstr>
      <vt:lpstr>Query 10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5</dc:title>
  <dc:creator>Parth</dc:creator>
  <cp:lastModifiedBy>Parth</cp:lastModifiedBy>
  <cp:revision>14</cp:revision>
  <dcterms:created xsi:type="dcterms:W3CDTF">2019-03-30T20:10:06Z</dcterms:created>
  <dcterms:modified xsi:type="dcterms:W3CDTF">2019-03-30T23:23:48Z</dcterms:modified>
</cp:coreProperties>
</file>