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77" r:id="rId6"/>
    <p:sldId id="276" r:id="rId7"/>
    <p:sldId id="271" r:id="rId8"/>
    <p:sldId id="270" r:id="rId9"/>
    <p:sldId id="272" r:id="rId10"/>
    <p:sldId id="274" r:id="rId11"/>
    <p:sldId id="27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>
        <p:scale>
          <a:sx n="78" d="100"/>
          <a:sy n="78" d="100"/>
        </p:scale>
        <p:origin x="-2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 descr="cid:image001.jpg@01D04B6F.6D3706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5" y="305387"/>
            <a:ext cx="20859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18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1" descr="cid:image001.jpg@01D04B6F.6D3706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5" y="305387"/>
            <a:ext cx="20859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4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5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8EF5-26AA-42A9-B7EB-988A7FBED694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64BF-B281-40F3-98D6-7CD5E18B0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aps.cloudgrey.io/" TargetMode="External"/><Relationship Id="rId3" Type="http://schemas.openxmlformats.org/officeDocument/2006/relationships/hyperlink" Target="https://appium.io/downloads.html" TargetMode="External"/><Relationship Id="rId7" Type="http://schemas.openxmlformats.org/officeDocument/2006/relationships/hyperlink" Target="https://appiumpro.com/editions/4-using-appium-for-testing-mobile-web-apps" TargetMode="External"/><Relationship Id="rId2" Type="http://schemas.openxmlformats.org/officeDocument/2006/relationships/hyperlink" Target="https://github.com/appium/appi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ium.io/docs/en/about-appium/intro/" TargetMode="External"/><Relationship Id="rId5" Type="http://schemas.openxmlformats.org/officeDocument/2006/relationships/hyperlink" Target="https://github.com/appium/appium-inspector/releases" TargetMode="External"/><Relationship Id="rId4" Type="http://schemas.openxmlformats.org/officeDocument/2006/relationships/hyperlink" Target="https://github.com/appium/appium-desktop/releas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ppium/appium-desktop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51894" y="6053070"/>
            <a:ext cx="7878082" cy="804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dirty="0" smtClean="0">
                <a:solidFill>
                  <a:srgbClr val="213A57"/>
                </a:solidFill>
                <a:latin typeface="Garamond Premr Pro Smbd" panose="02020602060506020403" pitchFamily="18" charset="0"/>
              </a:rPr>
              <a:t>Presented by:</a:t>
            </a:r>
          </a:p>
          <a:p>
            <a:pPr algn="l"/>
            <a:r>
              <a:rPr lang="en-GB" sz="2200" dirty="0" err="1" smtClean="0">
                <a:solidFill>
                  <a:srgbClr val="213A57"/>
                </a:solidFill>
                <a:latin typeface="Garamond Premr Pro Smbd" panose="02020602060506020403" pitchFamily="18" charset="0"/>
              </a:rPr>
              <a:t>Parth</a:t>
            </a:r>
            <a:r>
              <a:rPr lang="en-GB" sz="2200" dirty="0" smtClean="0">
                <a:solidFill>
                  <a:srgbClr val="213A57"/>
                </a:solidFill>
                <a:latin typeface="Garamond Premr Pro Smbd" panose="02020602060506020403" pitchFamily="18" charset="0"/>
              </a:rPr>
              <a:t> </a:t>
            </a:r>
            <a:r>
              <a:rPr lang="en-GB" sz="2200" dirty="0" err="1" smtClean="0">
                <a:solidFill>
                  <a:srgbClr val="213A57"/>
                </a:solidFill>
                <a:latin typeface="Garamond Premr Pro Smbd" panose="02020602060506020403" pitchFamily="18" charset="0"/>
              </a:rPr>
              <a:t>Naik</a:t>
            </a:r>
            <a:endParaRPr lang="en-GB" sz="2200" dirty="0">
              <a:solidFill>
                <a:srgbClr val="213A57"/>
              </a:solidFill>
              <a:latin typeface="Garamond Premr Pro Smbd" panose="02020602060506020403" pitchFamily="18" charset="0"/>
            </a:endParaRPr>
          </a:p>
        </p:txBody>
      </p:sp>
      <p:pic>
        <p:nvPicPr>
          <p:cNvPr id="1028" name="Picture 4" descr="https://d1h3p5fzmizjvp.cloudfront.net/wp-content/uploads/2020/12/Appium-Tutorial-for-Testing-Android-and-IOS-Mobile-Ap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590"/>
            <a:ext cx="12191999" cy="48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53600" y="3233169"/>
            <a:ext cx="1297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72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041" y="983932"/>
            <a:ext cx="111647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Important Links:</a:t>
            </a:r>
          </a:p>
          <a:p>
            <a:endParaRPr lang="en-GB" b="1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13A57"/>
                </a:solidFill>
                <a:latin typeface="Garamond Premr Pro" panose="02020402060506020403" pitchFamily="18" charset="0"/>
                <a:hlinkClick r:id="rId2"/>
              </a:rPr>
              <a:t>https://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  <a:hlinkClick r:id="rId2"/>
              </a:rPr>
              <a:t>github.com/appium/appium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endParaRPr lang="en-GB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13A57"/>
                </a:solidFill>
                <a:latin typeface="Garamond Premr Pro" panose="02020402060506020403" pitchFamily="18" charset="0"/>
                <a:hlinkClick r:id="rId3"/>
              </a:rPr>
              <a:t>https://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  <a:hlinkClick r:id="rId3"/>
              </a:rPr>
              <a:t>appium.io/downloads.html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endParaRPr lang="en-GB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13A57"/>
                </a:solidFill>
                <a:latin typeface="Garamond Premr Pro" panose="02020402060506020403" pitchFamily="18" charset="0"/>
                <a:hlinkClick r:id="rId4"/>
              </a:rPr>
              <a:t>https://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  <a:hlinkClick r:id="rId4"/>
              </a:rPr>
              <a:t>github.com/appium/appium-desktop/releases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endParaRPr lang="en-GB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13A57"/>
                </a:solidFill>
                <a:latin typeface="Garamond Premr Pro" panose="02020402060506020403" pitchFamily="18" charset="0"/>
                <a:hlinkClick r:id="rId5"/>
              </a:rPr>
              <a:t>https://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  <a:hlinkClick r:id="rId5"/>
              </a:rPr>
              <a:t>github.com/appium/appium-inspector/releases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endParaRPr lang="en-GB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13A57"/>
                </a:solidFill>
                <a:latin typeface="Garamond Premr Pro" panose="02020402060506020403" pitchFamily="18" charset="0"/>
                <a:hlinkClick r:id="rId6"/>
              </a:rPr>
              <a:t>https://appium.io/docs/en/about-appium/intro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  <a:hlinkClick r:id="rId6"/>
              </a:rPr>
              <a:t>/</a:t>
            </a:r>
            <a:endParaRPr lang="en-GB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13A57"/>
                </a:solidFill>
                <a:latin typeface="Garamond Premr Pro" panose="02020402060506020403" pitchFamily="18" charset="0"/>
                <a:hlinkClick r:id="rId7"/>
              </a:rPr>
              <a:t>https://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  <a:hlinkClick r:id="rId7"/>
              </a:rPr>
              <a:t>appiumpro.com/editions/4-using-appium-for-testing-mobile-web-apps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endParaRPr lang="en-GB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13A57"/>
                </a:solidFill>
                <a:latin typeface="Garamond Premr Pro" panose="02020402060506020403" pitchFamily="18" charset="0"/>
                <a:hlinkClick r:id="rId8"/>
              </a:rPr>
              <a:t>https://caps.cloudgrey.io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  <a:hlinkClick r:id="rId8"/>
              </a:rPr>
              <a:t>/</a:t>
            </a:r>
            <a:r>
              <a:rPr lang="en-GB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36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027" y="318142"/>
            <a:ext cx="3695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213A57"/>
                </a:solidFill>
                <a:latin typeface="Garamond Premr Pro Smbd" panose="02020602060506020403" pitchFamily="18" charset="0"/>
              </a:rPr>
              <a:t>Any Questions?</a:t>
            </a:r>
            <a:endParaRPr lang="en-GB" b="1" dirty="0">
              <a:solidFill>
                <a:srgbClr val="213A57"/>
              </a:solidFill>
              <a:latin typeface="Garamond Premr Pro Smbd" panose="02020602060506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22" y="2962803"/>
            <a:ext cx="4059357" cy="1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535" y="1371598"/>
            <a:ext cx="478686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213A57"/>
                </a:solidFill>
                <a:latin typeface="Garamond Premr Pro Smbd" panose="02020602060506020403" pitchFamily="18" charset="0"/>
              </a:rPr>
              <a:t>Agenda</a:t>
            </a:r>
          </a:p>
          <a:p>
            <a:endParaRPr lang="en-GB" dirty="0" smtClean="0">
              <a:solidFill>
                <a:srgbClr val="213A57"/>
              </a:solidFill>
              <a:latin typeface="Garamond Premr Pro Smbd" panose="02020602060506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213A57"/>
                </a:solidFill>
                <a:latin typeface="Garamond Premr Pro" panose="02020402060506020403" pitchFamily="18" charset="0"/>
              </a:rPr>
              <a:t>Introduction to </a:t>
            </a:r>
            <a:r>
              <a:rPr lang="en-GB" sz="2400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endParaRPr lang="en-GB" sz="2400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Philosophy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Architecture</a:t>
            </a:r>
            <a:endParaRPr lang="en-GB" sz="2400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How </a:t>
            </a:r>
            <a:r>
              <a:rPr lang="en-GB" sz="2400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works?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Installation</a:t>
            </a:r>
            <a:endParaRPr lang="en-GB" sz="2400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Desired Capabilities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Selector </a:t>
            </a: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Strategies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Demo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>
              <a:solidFill>
                <a:srgbClr val="213A57"/>
              </a:solidFill>
              <a:latin typeface="Garamond Premr Pro" panose="020204020605060204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07" y="1607730"/>
            <a:ext cx="1238678" cy="1797803"/>
          </a:xfrm>
          <a:prstGeom prst="rect">
            <a:avLst/>
          </a:prstGeom>
        </p:spPr>
      </p:pic>
      <p:pic>
        <p:nvPicPr>
          <p:cNvPr id="2054" name="Picture 6" descr="Social Blog Appium Advanced Automation Techniqu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3" r="26047"/>
          <a:stretch/>
        </p:blipFill>
        <p:spPr bwMode="auto">
          <a:xfrm>
            <a:off x="6958279" y="1607730"/>
            <a:ext cx="3671483" cy="40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887" y="1116746"/>
            <a:ext cx="541977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Introduction to </a:t>
            </a:r>
            <a:r>
              <a:rPr lang="en-GB" sz="3200" b="1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endParaRPr lang="en-GB" sz="3200" b="1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endParaRPr lang="en-GB" b="1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is an open-source tool for automating native, mobile web, and hybrid applications on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iOS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mobile, Android mobile, and Windows desktop platforms.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is "cross-platform": it allows you to write tests against multiple platforms (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iOS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, Android, Windows), using the same API. </a:t>
            </a:r>
          </a:p>
          <a:p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Mobile web apps are web apps accessed using a mobile 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browser. </a:t>
            </a:r>
            <a:r>
              <a:rPr lang="en-US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supports Safari on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iOS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and Chrome or the built-in 'Browser' app on 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Android.</a:t>
            </a: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Hybrid apps have a wrapper around a "</a:t>
            </a:r>
            <a:r>
              <a:rPr lang="en-US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webview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“ - 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a native control that enables interaction with web content.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rgbClr val="213A57"/>
              </a:solidFill>
              <a:latin typeface="Garamond Premr Pro" panose="02020402060506020403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4875" r="8863" b="3106"/>
          <a:stretch/>
        </p:blipFill>
        <p:spPr bwMode="auto">
          <a:xfrm>
            <a:off x="6018663" y="2429300"/>
            <a:ext cx="6052562" cy="339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65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301" y="1242579"/>
            <a:ext cx="1045874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GB" sz="3200" b="1" dirty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r>
              <a:rPr lang="en-GB" sz="3200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Philosophy</a:t>
            </a:r>
          </a:p>
          <a:p>
            <a:endParaRPr lang="en-GB" b="1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was designed to meet mobile automation needs according to a philosophy outlined by the following four tenets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You shouldn't have to recompile your app or modify it in any way in order to automate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You shouldn't be locked into a specific language or framework to write and run your tests.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A mobile automation framework shouldn't reinvent the wheel when it comes to automation APIs.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A mobile automation framework should be open source, in spirit and practice as well as in name!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4" b="8557"/>
          <a:stretch/>
        </p:blipFill>
        <p:spPr bwMode="auto">
          <a:xfrm>
            <a:off x="1218101" y="3817938"/>
            <a:ext cx="8862879" cy="281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30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6728" y="1290967"/>
            <a:ext cx="573677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GB" sz="3200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Architecture</a:t>
            </a:r>
            <a:endParaRPr lang="en-GB" sz="3200" b="1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endParaRPr lang="en-GB" b="1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is a client-server architecture. The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server communicates with the client through the HTTP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JSONWire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Protocol using JSON objects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Once it receives the request, it creates a session and returns the session ID, which will be used for communication so that all automation actions will be performed in the 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context 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of the created session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uses the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UIAutomator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test framework to execute commands on real Android devices and emulators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uses the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XCUITest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test framework to execute commands on real Apple mobile devices and emulators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uses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WinAppDriver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to execute commands for Windows Desktop apps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.</a:t>
            </a: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</p:txBody>
      </p:sp>
      <p:pic>
        <p:nvPicPr>
          <p:cNvPr id="1026" name="Picture 2" descr="https://www.educative.io/cdn-cgi/image/f=auto,fit=contain,w=1800/api/edpresso/shot/6521290933403648/image/560543177166028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04" y="1958579"/>
            <a:ext cx="5609935" cy="452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7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6728" y="1290967"/>
            <a:ext cx="103906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How </a:t>
            </a:r>
            <a:r>
              <a:rPr lang="en-GB" sz="3200" b="1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GB" sz="3200" b="1" dirty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r>
              <a:rPr lang="en-GB" sz="3200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works?</a:t>
            </a:r>
            <a:endParaRPr lang="en-GB" sz="3200" b="1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endParaRPr lang="en-GB" b="1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You 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write your tests using one of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client 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libraries.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Your tests calls the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Webdriver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The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Webdriver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sends the request in form of </a:t>
            </a:r>
            <a:r>
              <a:rPr lang="en-US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Json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via http request to the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server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The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server, under the hood invokes vendor specific mechanisms to execute the test 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commands.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The client (devices or emulators) responds back to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server.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server logs the results in console.</a:t>
            </a:r>
            <a:endParaRPr lang="en-GB" dirty="0">
              <a:solidFill>
                <a:srgbClr val="213A57"/>
              </a:solidFill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6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393" y="1021349"/>
            <a:ext cx="638666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Installation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13A57"/>
                </a:solidFill>
                <a:latin typeface="Garamond Premr Pro" panose="02020402060506020403" pitchFamily="18" charset="0"/>
              </a:rPr>
              <a:t>Installation via </a:t>
            </a:r>
            <a:r>
              <a:rPr lang="en-US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NPM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: </a:t>
            </a:r>
            <a:r>
              <a:rPr lang="en-US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 is a server written in Node.js. It can be built and installed from source or installed directly from NPM:</a:t>
            </a:r>
          </a:p>
          <a:p>
            <a:pPr lvl="1"/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$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npm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install -g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lvl="1"/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$ </a:t>
            </a:r>
            <a:r>
              <a:rPr lang="en-US" dirty="0" err="1" smtClean="0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endParaRPr lang="en-US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Installation via Desktop App Download</a:t>
            </a:r>
            <a:r>
              <a:rPr lang="sv-SE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: 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Simply download the 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latest version of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Desktop 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from the 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  <a:hlinkClick r:id="rId2"/>
              </a:rPr>
              <a:t>releases page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iOS</a:t>
            </a:r>
            <a:r>
              <a:rPr lang="en-US" b="1" dirty="0">
                <a:solidFill>
                  <a:srgbClr val="213A57"/>
                </a:solidFill>
                <a:latin typeface="Garamond Premr Pro" panose="02020402060506020403" pitchFamily="18" charset="0"/>
              </a:rPr>
              <a:t> </a:t>
            </a:r>
            <a:r>
              <a:rPr lang="en-US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Requirements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:</a:t>
            </a: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Mac 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OS X 10.10 or higher, 10.11.1 recommended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XCode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&gt;= 7.1.1 recommended (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Xcode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8 ? brew install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carthage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Apple Developer Tools (iPhone simulator SDK, command line tools</a:t>
            </a:r>
            <a:r>
              <a:rPr lang="en-US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b="1" dirty="0">
                <a:solidFill>
                  <a:srgbClr val="213A57"/>
                </a:solidFill>
                <a:latin typeface="Garamond Premr Pro" panose="02020402060506020403" pitchFamily="18" charset="0"/>
              </a:rPr>
              <a:t>Android </a:t>
            </a:r>
            <a:r>
              <a:rPr lang="sv-SE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Requirements: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>
                <a:solidFill>
                  <a:srgbClr val="213A57"/>
                </a:solidFill>
                <a:latin typeface="Garamond Premr Pro" panose="02020402060506020403" pitchFamily="18" charset="0"/>
              </a:rPr>
              <a:t>Android SDK API &gt;= 17</a:t>
            </a:r>
          </a:p>
          <a:p>
            <a:pPr marL="342900" indent="-342900">
              <a:buFont typeface="Arial" pitchFamily="34" charset="0"/>
              <a:buChar char="•"/>
            </a:pPr>
            <a:endParaRPr lang="sv-SE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sv-SE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sv-SE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78" y="1798991"/>
            <a:ext cx="5149143" cy="47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3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041" y="983932"/>
            <a:ext cx="11164725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GB" sz="3000" b="1" dirty="0">
                <a:solidFill>
                  <a:srgbClr val="213A57"/>
                </a:solidFill>
                <a:latin typeface="Garamond Premr Pro" panose="02020402060506020403" pitchFamily="18" charset="0"/>
              </a:rPr>
              <a:t> Desired </a:t>
            </a:r>
            <a:r>
              <a:rPr lang="en-GB" sz="3000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Capabilities</a:t>
            </a:r>
          </a:p>
          <a:p>
            <a:endParaRPr lang="en-GB" b="1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Desired Capabilities are keys and values encoded in a JSON object, sent by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clients to the server when a new automation session is requested. </a:t>
            </a:r>
            <a:endParaRPr lang="en-US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They tell the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drivers all kinds of important things about how you want your test to work. Each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client builds capabilities in a way specific to the client's language, but at the end of the day, they are sent over to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as JSON objects.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Desired Capabilities can be scripted in the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WebDriver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test or set within the </a:t>
            </a:r>
            <a:r>
              <a:rPr lang="en-US" dirty="0" err="1">
                <a:solidFill>
                  <a:srgbClr val="213A57"/>
                </a:solidFill>
                <a:latin typeface="Garamond Premr Pro" panose="02020402060506020403" pitchFamily="18" charset="0"/>
              </a:rPr>
              <a:t>Appium</a:t>
            </a: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 Server GUI (via an Inspector Session)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13A57"/>
              </a:solidFill>
              <a:latin typeface="Garamond Premr Pro" panose="0202040206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3A57"/>
                </a:solidFill>
                <a:latin typeface="Garamond Premr Pro" panose="02020402060506020403" pitchFamily="18" charset="0"/>
              </a:rPr>
              <a:t>Some important capabilities are demonstrated in the following example: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700" dirty="0" smtClean="0">
              <a:solidFill>
                <a:srgbClr val="213A57"/>
              </a:solidFill>
              <a:latin typeface="Garamond Premr Pro" panose="020204020605060204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 t="9655" r="15232" b="7358"/>
          <a:stretch/>
        </p:blipFill>
        <p:spPr bwMode="auto">
          <a:xfrm>
            <a:off x="1023581" y="4934717"/>
            <a:ext cx="3684773" cy="177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02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2291" y="1077498"/>
            <a:ext cx="822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213A57"/>
                </a:solidFill>
                <a:latin typeface="Garamond Premr Pro" panose="02020402060506020403" pitchFamily="18" charset="0"/>
              </a:rPr>
              <a:t>Selector Strategies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1" y="1757807"/>
            <a:ext cx="8495396" cy="475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5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646</Words>
  <Application>Microsoft Office PowerPoint</Application>
  <PresentationFormat>Custom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Mistry</dc:creator>
  <cp:lastModifiedBy>MSBC</cp:lastModifiedBy>
  <cp:revision>206</cp:revision>
  <dcterms:created xsi:type="dcterms:W3CDTF">2016-06-17T10:33:42Z</dcterms:created>
  <dcterms:modified xsi:type="dcterms:W3CDTF">2021-10-24T10:22:41Z</dcterms:modified>
</cp:coreProperties>
</file>