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68" r:id="rId4"/>
    <p:sldId id="269" r:id="rId5"/>
    <p:sldId id="270" r:id="rId6"/>
    <p:sldId id="272" r:id="rId7"/>
    <p:sldId id="273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78" r:id="rId16"/>
    <p:sldId id="280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つ し" initials="つし" lastIdx="6" clrIdx="0">
    <p:extLst>
      <p:ext uri="{19B8F6BF-5375-455C-9EA6-DF929625EA0E}">
        <p15:presenceInfo xmlns:p15="http://schemas.microsoft.com/office/powerpoint/2012/main" userId="81dd0495159fea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ECAF"/>
    <a:srgbClr val="E50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89778" autoAdjust="0"/>
  </p:normalViewPr>
  <p:slideViewPr>
    <p:cSldViewPr snapToGrid="0" showGuides="1">
      <p:cViewPr varScale="1">
        <p:scale>
          <a:sx n="78" d="100"/>
          <a:sy n="78" d="100"/>
        </p:scale>
        <p:origin x="701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1T15:22:03.735" idx="3">
    <p:pos x="10" y="10"/>
    <p:text>そのまま書いてあることを読み上げる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1T15:21:47.683" idx="2">
    <p:pos x="10" y="10"/>
    <p:text>赤色の経路のように動いている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1T15:21:16.960" idx="1">
    <p:pos x="10" y="10"/>
    <p:text>体当たりの戦術と共に射撃も同時に行っている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1T15:23:29.682" idx="5">
    <p:pos x="10" y="10"/>
    <p:text>ほぼ省く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1T15:22:22.931" idx="4">
    <p:pos x="10" y="10"/>
    <p:text>今まで長所を説明してきたが、短所も存在する。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2T20:30:37.365" idx="6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976-B50E-4A82-80D9-5BF4C214F4F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F48F-DC43-4261-8F4C-D1FE7F1CC4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3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976-B50E-4A82-80D9-5BF4C214F4F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F48F-DC43-4261-8F4C-D1FE7F1C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4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976-B50E-4A82-80D9-5BF4C214F4F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F48F-DC43-4261-8F4C-D1FE7F1C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976-B50E-4A82-80D9-5BF4C214F4F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F48F-DC43-4261-8F4C-D1FE7F1C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976-B50E-4A82-80D9-5BF4C214F4F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F48F-DC43-4261-8F4C-D1FE7F1CC4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5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976-B50E-4A82-80D9-5BF4C214F4F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F48F-DC43-4261-8F4C-D1FE7F1C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976-B50E-4A82-80D9-5BF4C214F4F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F48F-DC43-4261-8F4C-D1FE7F1C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0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976-B50E-4A82-80D9-5BF4C214F4F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F48F-DC43-4261-8F4C-D1FE7F1C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976-B50E-4A82-80D9-5BF4C214F4F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F48F-DC43-4261-8F4C-D1FE7F1C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0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A64976-B50E-4A82-80D9-5BF4C214F4F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7CF48F-DC43-4261-8F4C-D1FE7F1C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2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976-B50E-4A82-80D9-5BF4C214F4F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F48F-DC43-4261-8F4C-D1FE7F1C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A64976-B50E-4A82-80D9-5BF4C214F4F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7CF48F-DC43-4261-8F4C-D1FE7F1CC4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4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r>
              <a:rPr lang="ja-JP" altLang="en-US" dirty="0" smtClean="0"/>
              <a:t>班最終プレゼン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953569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高瀬 真樹</a:t>
            </a:r>
            <a:r>
              <a:rPr lang="en-US" altLang="ja-JP" sz="3200" dirty="0" smtClean="0"/>
              <a:t>	</a:t>
            </a:r>
            <a:r>
              <a:rPr lang="ja-JP" altLang="en-US" sz="3200" dirty="0" smtClean="0"/>
              <a:t>釣谷 周平</a:t>
            </a:r>
            <a:endParaRPr lang="en-US" altLang="ja-JP" sz="3200" dirty="0" smtClean="0"/>
          </a:p>
          <a:p>
            <a:r>
              <a:rPr lang="ja-JP" altLang="en-US" sz="3200" dirty="0" smtClean="0"/>
              <a:t>槌道 慎也</a:t>
            </a:r>
            <a:r>
              <a:rPr lang="en-US" altLang="ja-JP" sz="3200" dirty="0" smtClean="0"/>
              <a:t>	</a:t>
            </a:r>
            <a:r>
              <a:rPr lang="ja-JP" altLang="en-US" sz="3200" dirty="0" smtClean="0"/>
              <a:t>水止 萌奈</a:t>
            </a:r>
            <a:endParaRPr lang="en-US" altLang="ja-JP" sz="3200" dirty="0" smtClean="0"/>
          </a:p>
          <a:p>
            <a:r>
              <a:rPr lang="en-US" sz="3200" dirty="0" smtClean="0"/>
              <a:t>NANDEDKAR PARTH SHIRISH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54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1771650" y="3429000"/>
            <a:ext cx="1183821" cy="1175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自機</a:t>
            </a:r>
            <a:endParaRPr lang="en-US" sz="2800" dirty="0"/>
          </a:p>
        </p:txBody>
      </p:sp>
      <p:sp>
        <p:nvSpPr>
          <p:cNvPr id="3" name="楕円 2"/>
          <p:cNvSpPr/>
          <p:nvPr/>
        </p:nvSpPr>
        <p:spPr>
          <a:xfrm>
            <a:off x="8145235" y="4754337"/>
            <a:ext cx="1069521" cy="10695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敵</a:t>
            </a:r>
            <a:endParaRPr lang="en-US" sz="2800" dirty="0"/>
          </a:p>
        </p:txBody>
      </p:sp>
      <p:sp>
        <p:nvSpPr>
          <p:cNvPr id="4" name="二等辺三角形 3"/>
          <p:cNvSpPr/>
          <p:nvPr/>
        </p:nvSpPr>
        <p:spPr>
          <a:xfrm rot="2904658">
            <a:off x="2872841" y="3183406"/>
            <a:ext cx="354407" cy="258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5364" y="457199"/>
            <a:ext cx="3432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線形移動の場合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角速度</a:t>
            </a:r>
            <a:r>
              <a:rPr lang="en-US" altLang="ja-JP" sz="3600" dirty="0"/>
              <a:t>=</a:t>
            </a:r>
            <a:r>
              <a:rPr lang="en-US" altLang="ja-JP" sz="3600" dirty="0" smtClean="0"/>
              <a:t>0)</a:t>
            </a:r>
            <a:endParaRPr lang="en-US" sz="3600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3264199" y="2007476"/>
            <a:ext cx="2642615" cy="1881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7575142" y="934252"/>
            <a:ext cx="1639614" cy="359566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2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2401 -0.3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5" y="-150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-0.17018 -0.6497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-3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1771650" y="3429000"/>
            <a:ext cx="1183821" cy="1175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自機</a:t>
            </a:r>
            <a:endParaRPr lang="en-US" sz="2800" dirty="0"/>
          </a:p>
        </p:txBody>
      </p:sp>
      <p:sp>
        <p:nvSpPr>
          <p:cNvPr id="3" name="楕円 2"/>
          <p:cNvSpPr/>
          <p:nvPr/>
        </p:nvSpPr>
        <p:spPr>
          <a:xfrm>
            <a:off x="8145235" y="4754337"/>
            <a:ext cx="1069521" cy="10695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敵</a:t>
            </a:r>
            <a:endParaRPr lang="en-US" sz="2800" dirty="0"/>
          </a:p>
        </p:txBody>
      </p:sp>
      <p:sp>
        <p:nvSpPr>
          <p:cNvPr id="4" name="二等辺三角形 3"/>
          <p:cNvSpPr/>
          <p:nvPr/>
        </p:nvSpPr>
        <p:spPr>
          <a:xfrm rot="2904658">
            <a:off x="2872841" y="3183406"/>
            <a:ext cx="354407" cy="258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5364" y="457199"/>
            <a:ext cx="34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円形</a:t>
            </a:r>
            <a:r>
              <a:rPr lang="ja-JP" altLang="en-US" sz="3600" dirty="0"/>
              <a:t>移動</a:t>
            </a:r>
            <a:r>
              <a:rPr lang="ja-JP" altLang="en-US" sz="3600" dirty="0" smtClean="0"/>
              <a:t>の場合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角速度</a:t>
            </a:r>
            <a:r>
              <a:rPr lang="en-US" altLang="ja-JP" sz="3600" dirty="0" smtClean="0"/>
              <a:t>≠0)</a:t>
            </a:r>
            <a:endParaRPr lang="en-US" sz="3600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3264199" y="1902372"/>
            <a:ext cx="3735691" cy="1870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8975834" y="1755228"/>
            <a:ext cx="462456" cy="29991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3.7037E-6 L -0.07552 -0.17662 C -0.09232 -0.21366 -0.10169 -0.26945 -0.10169 -0.32709 C -0.10169 -0.3926 -0.09232 -0.44537 -0.07552 -0.48218 L -0.00078 -0.6578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3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37826 -0.3388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-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射撃戦略：「いっぱい当てる」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79" y="1957876"/>
            <a:ext cx="10186071" cy="436742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ja-JP" altLang="en-US" sz="3600" dirty="0" smtClean="0">
                <a:solidFill>
                  <a:srgbClr val="E48312"/>
                </a:solidFill>
                <a:latin typeface="+mn-ea"/>
              </a:rPr>
              <a:t>戦術</a:t>
            </a:r>
            <a:r>
              <a:rPr lang="en-US" altLang="ja-JP" sz="3600" dirty="0">
                <a:solidFill>
                  <a:srgbClr val="E48312"/>
                </a:solidFill>
                <a:latin typeface="+mn-ea"/>
              </a:rPr>
              <a:t>2</a:t>
            </a:r>
            <a:r>
              <a:rPr lang="en-US" altLang="ja-JP" sz="3600" dirty="0" smtClean="0">
                <a:solidFill>
                  <a:srgbClr val="E48312"/>
                </a:solidFill>
                <a:latin typeface="+mn-ea"/>
              </a:rPr>
              <a:t> –</a:t>
            </a:r>
            <a:r>
              <a:rPr lang="ja-JP" altLang="en-US" sz="3600" dirty="0" smtClean="0">
                <a:solidFill>
                  <a:srgbClr val="E48312"/>
                </a:solidFill>
                <a:latin typeface="+mn-ea"/>
              </a:rPr>
              <a:t>連続的弾エネルギー変化</a:t>
            </a:r>
            <a:r>
              <a:rPr lang="en-US" altLang="ja-JP" sz="3600" dirty="0">
                <a:solidFill>
                  <a:srgbClr val="E48312"/>
                </a:solidFill>
                <a:latin typeface="+mn-ea"/>
              </a:rPr>
              <a:t>-</a:t>
            </a:r>
            <a:endParaRPr lang="en-US" altLang="ja-JP" sz="3600" dirty="0" smtClean="0">
              <a:solidFill>
                <a:srgbClr val="E48312"/>
              </a:solidFill>
              <a:latin typeface="+mn-ea"/>
            </a:endParaRPr>
          </a:p>
          <a:p>
            <a:pPr marL="201168" lvl="1" indent="0">
              <a:buNone/>
            </a:pPr>
            <a:r>
              <a:rPr lang="ja-JP" altLang="en-US" sz="3000" dirty="0" smtClean="0">
                <a:latin typeface="+mn-ea"/>
              </a:rPr>
              <a:t>　</a:t>
            </a:r>
            <a:r>
              <a:rPr lang="ja-JP" altLang="en-US" sz="3200" u="sng" dirty="0" smtClean="0">
                <a:latin typeface="+mn-ea"/>
              </a:rPr>
              <a:t>概要</a:t>
            </a:r>
            <a:r>
              <a:rPr lang="ja-JP" altLang="en-US" sz="3200" dirty="0" smtClean="0">
                <a:latin typeface="+mn-ea"/>
              </a:rPr>
              <a:t>：</a:t>
            </a:r>
            <a:r>
              <a:rPr lang="ja-JP" altLang="en-US" sz="3200" dirty="0" smtClean="0">
                <a:solidFill>
                  <a:schemeClr val="tx1"/>
                </a:solidFill>
                <a:latin typeface="+mn-ea"/>
              </a:rPr>
              <a:t>弾エネルギーが</a:t>
            </a:r>
            <a:r>
              <a:rPr lang="ja-JP" altLang="en-US" sz="3200" dirty="0" smtClean="0">
                <a:solidFill>
                  <a:srgbClr val="FF0000"/>
                </a:solidFill>
                <a:latin typeface="+mn-ea"/>
              </a:rPr>
              <a:t>敵との距離</a:t>
            </a:r>
            <a:r>
              <a:rPr lang="ja-JP" altLang="en-US" sz="3200" dirty="0" smtClean="0">
                <a:solidFill>
                  <a:schemeClr val="tx1"/>
                </a:solidFill>
                <a:latin typeface="+mn-ea"/>
              </a:rPr>
              <a:t>に反比例する</a:t>
            </a:r>
            <a:r>
              <a:rPr lang="ja-JP" altLang="en-US" sz="3200" dirty="0" smtClean="0">
                <a:latin typeface="+mn-ea"/>
              </a:rPr>
              <a:t>。</a:t>
            </a:r>
            <a:endParaRPr lang="en-US" altLang="ja-JP" sz="3200" dirty="0">
              <a:latin typeface="+mn-ea"/>
            </a:endParaRPr>
          </a:p>
          <a:p>
            <a:pPr marL="201168" lvl="1" indent="0">
              <a:buNone/>
            </a:pPr>
            <a:r>
              <a:rPr lang="ja-JP" altLang="en-US" sz="3200" dirty="0" smtClean="0">
                <a:latin typeface="+mn-ea"/>
              </a:rPr>
              <a:t>　</a:t>
            </a:r>
            <a:r>
              <a:rPr lang="ja-JP" altLang="en-US" sz="3200" u="sng" dirty="0" smtClean="0">
                <a:latin typeface="+mn-ea"/>
              </a:rPr>
              <a:t>長所</a:t>
            </a:r>
            <a:r>
              <a:rPr lang="ja-JP" altLang="en-US" sz="3200" dirty="0" smtClean="0">
                <a:latin typeface="+mn-ea"/>
              </a:rPr>
              <a:t>：どんな状況でも</a:t>
            </a:r>
            <a:r>
              <a:rPr lang="ja-JP" altLang="en-US" sz="3200" dirty="0" smtClean="0">
                <a:solidFill>
                  <a:srgbClr val="FF0000"/>
                </a:solidFill>
                <a:latin typeface="+mn-ea"/>
              </a:rPr>
              <a:t>命中率を高く保てる</a:t>
            </a:r>
            <a:r>
              <a:rPr lang="ja-JP" altLang="en-US" sz="3200" dirty="0" smtClean="0">
                <a:latin typeface="+mn-ea"/>
              </a:rPr>
              <a:t>。</a:t>
            </a:r>
            <a:endParaRPr lang="en-US" altLang="ja-JP" sz="3200" dirty="0" smtClean="0">
              <a:latin typeface="+mn-ea"/>
            </a:endParaRPr>
          </a:p>
          <a:p>
            <a:pPr marL="201168" lvl="1" indent="0">
              <a:buNone/>
            </a:pPr>
            <a:r>
              <a:rPr lang="ja-JP" altLang="en-US" sz="3200" dirty="0">
                <a:latin typeface="+mn-ea"/>
              </a:rPr>
              <a:t> </a:t>
            </a:r>
            <a:r>
              <a:rPr lang="ja-JP" altLang="en-US" sz="3200" dirty="0" smtClean="0">
                <a:latin typeface="+mn-ea"/>
              </a:rPr>
              <a:t> </a:t>
            </a:r>
            <a:r>
              <a:rPr lang="ja-JP" altLang="en-US" sz="3200" u="sng" dirty="0" smtClean="0">
                <a:latin typeface="+mn-ea"/>
              </a:rPr>
              <a:t>短所</a:t>
            </a:r>
            <a:r>
              <a:rPr lang="ja-JP" altLang="en-US" sz="3200" dirty="0" smtClean="0">
                <a:latin typeface="+mn-ea"/>
              </a:rPr>
              <a:t>：特になし。</a:t>
            </a:r>
            <a:endParaRPr lang="en-US" altLang="ja-JP" sz="3200" dirty="0" smtClean="0">
              <a:latin typeface="+mn-ea"/>
            </a:endParaRPr>
          </a:p>
          <a:p>
            <a:pPr marL="201168" lvl="1" indent="0">
              <a:buNone/>
            </a:pPr>
            <a:r>
              <a:rPr lang="ja-JP" altLang="en-US" sz="3200" dirty="0">
                <a:latin typeface="+mn-ea"/>
              </a:rPr>
              <a:t>　</a:t>
            </a:r>
            <a:r>
              <a:rPr lang="ja-JP" altLang="en-US" sz="3200" u="sng" dirty="0" smtClean="0">
                <a:latin typeface="+mn-ea"/>
              </a:rPr>
              <a:t>実装</a:t>
            </a:r>
            <a:r>
              <a:rPr lang="ja-JP" altLang="en-US" sz="3200" dirty="0" smtClean="0">
                <a:latin typeface="+mn-ea"/>
              </a:rPr>
              <a:t>：かなり簡単</a:t>
            </a:r>
            <a:r>
              <a:rPr lang="en-US" altLang="ja-JP" sz="3200" dirty="0" smtClean="0">
                <a:latin typeface="+mn-ea"/>
              </a:rPr>
              <a:t>(</a:t>
            </a:r>
            <a:r>
              <a:rPr lang="ja-JP" altLang="en-US" sz="3200" dirty="0" smtClean="0">
                <a:latin typeface="+mn-ea"/>
              </a:rPr>
              <a:t>敵との距離に反比例する式に代入する</a:t>
            </a:r>
            <a:endParaRPr lang="en-US" altLang="ja-JP" sz="3200" dirty="0" smtClean="0">
              <a:latin typeface="+mn-ea"/>
            </a:endParaRPr>
          </a:p>
          <a:p>
            <a:pPr marL="201168" lvl="1" indent="0">
              <a:buNone/>
            </a:pPr>
            <a:r>
              <a:rPr lang="ja-JP" altLang="en-US" sz="3200" dirty="0">
                <a:latin typeface="+mn-ea"/>
              </a:rPr>
              <a:t>　</a:t>
            </a:r>
            <a:r>
              <a:rPr lang="ja-JP" altLang="en-US" sz="3200" dirty="0" smtClean="0">
                <a:latin typeface="+mn-ea"/>
              </a:rPr>
              <a:t>　　　　だけ</a:t>
            </a:r>
            <a:r>
              <a:rPr lang="en-US" altLang="ja-JP" sz="32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3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3951514" y="3429000"/>
            <a:ext cx="1069521" cy="1069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自機</a:t>
            </a:r>
            <a:endParaRPr lang="en-US" sz="2800" dirty="0"/>
          </a:p>
        </p:txBody>
      </p:sp>
      <p:sp>
        <p:nvSpPr>
          <p:cNvPr id="4" name="楕円 3"/>
          <p:cNvSpPr/>
          <p:nvPr/>
        </p:nvSpPr>
        <p:spPr>
          <a:xfrm>
            <a:off x="2601685" y="1439637"/>
            <a:ext cx="1069521" cy="10695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敵</a:t>
            </a:r>
            <a:endParaRPr lang="en-US" sz="2800" dirty="0"/>
          </a:p>
        </p:txBody>
      </p:sp>
      <p:sp>
        <p:nvSpPr>
          <p:cNvPr id="5" name="楕円 4"/>
          <p:cNvSpPr/>
          <p:nvPr/>
        </p:nvSpPr>
        <p:spPr>
          <a:xfrm>
            <a:off x="10172702" y="1031421"/>
            <a:ext cx="1069521" cy="10695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敵</a:t>
            </a:r>
            <a:endParaRPr lang="en-US" sz="2800" dirty="0"/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3257550" y="2637064"/>
            <a:ext cx="604157" cy="1012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5200650" y="2179864"/>
            <a:ext cx="5331279" cy="1783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38211" y="3246549"/>
            <a:ext cx="292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エネルギー高</a:t>
            </a:r>
            <a:endParaRPr lang="en-US" sz="3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49241" y="3228945"/>
            <a:ext cx="313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エネルギー低</a:t>
            </a:r>
            <a:endParaRPr lang="en-US" sz="3200" dirty="0"/>
          </a:p>
        </p:txBody>
      </p:sp>
      <p:sp>
        <p:nvSpPr>
          <p:cNvPr id="17" name="二等辺三角形 16"/>
          <p:cNvSpPr/>
          <p:nvPr/>
        </p:nvSpPr>
        <p:spPr>
          <a:xfrm rot="19623751">
            <a:off x="3910216" y="3193007"/>
            <a:ext cx="249830" cy="2727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二等辺三角形 17"/>
          <p:cNvSpPr/>
          <p:nvPr/>
        </p:nvSpPr>
        <p:spPr>
          <a:xfrm rot="3744700">
            <a:off x="5114044" y="3456382"/>
            <a:ext cx="246108" cy="3042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-0.03971 -0.112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-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L 0.39218 -0.243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9" y="-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射撃戦略：「いっぱい当てる」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79" y="1957876"/>
            <a:ext cx="10927081" cy="4367424"/>
          </a:xfrm>
        </p:spPr>
        <p:txBody>
          <a:bodyPr>
            <a:normAutofit/>
          </a:bodyPr>
          <a:lstStyle/>
          <a:p>
            <a:r>
              <a:rPr lang="ja-JP" altLang="en-US" sz="3600" dirty="0" smtClean="0">
                <a:solidFill>
                  <a:srgbClr val="E48312"/>
                </a:solidFill>
                <a:latin typeface="+mn-ea"/>
              </a:rPr>
              <a:t>予備戦からの変更点</a:t>
            </a:r>
            <a:endParaRPr lang="en-US" altLang="ja-JP" sz="3600" dirty="0">
              <a:solidFill>
                <a:srgbClr val="E48312"/>
              </a:solidFill>
              <a:latin typeface="+mn-ea"/>
            </a:endParaRPr>
          </a:p>
          <a:p>
            <a:endParaRPr lang="en-US" altLang="ja-JP" sz="3200" dirty="0" smtClean="0">
              <a:solidFill>
                <a:srgbClr val="E48312"/>
              </a:solidFill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+mn-ea"/>
              </a:rPr>
              <a:t>当初</a:t>
            </a:r>
            <a:r>
              <a:rPr lang="ja-JP" altLang="en-US" sz="3200" dirty="0" smtClean="0">
                <a:latin typeface="+mn-ea"/>
              </a:rPr>
              <a:t>は</a:t>
            </a:r>
            <a:r>
              <a:rPr lang="en-US" altLang="ja-JP" sz="3200" dirty="0" err="1" smtClean="0">
                <a:latin typeface="+mn-ea"/>
              </a:rPr>
              <a:t>Guessfactor</a:t>
            </a:r>
            <a:r>
              <a:rPr lang="en-US" altLang="ja-JP" sz="3200" dirty="0" smtClean="0">
                <a:latin typeface="+mn-ea"/>
              </a:rPr>
              <a:t> Targeting</a:t>
            </a:r>
            <a:r>
              <a:rPr lang="ja-JP" altLang="en-US" sz="3200" dirty="0" smtClean="0">
                <a:latin typeface="+mn-ea"/>
              </a:rPr>
              <a:t>という手法を開発していたが・・・</a:t>
            </a:r>
            <a:endParaRPr lang="en-US" altLang="ja-JP" sz="3200" dirty="0" smtClean="0">
              <a:latin typeface="+mn-ea"/>
            </a:endParaRPr>
          </a:p>
          <a:p>
            <a:pPr marL="384048" lvl="2" indent="0">
              <a:buNone/>
            </a:pPr>
            <a:r>
              <a:rPr lang="ja-JP" altLang="en-US" sz="2600" dirty="0">
                <a:latin typeface="+mn-ea"/>
              </a:rPr>
              <a:t>　</a:t>
            </a:r>
            <a:r>
              <a:rPr lang="ja-JP" altLang="en-US" sz="2600" dirty="0" smtClean="0">
                <a:latin typeface="+mn-ea"/>
              </a:rPr>
              <a:t>　</a:t>
            </a:r>
            <a:r>
              <a:rPr lang="ja-JP" altLang="en-US" sz="2800" dirty="0" err="1" smtClean="0">
                <a:latin typeface="+mn-ea"/>
              </a:rPr>
              <a:t>ー</a:t>
            </a:r>
            <a:r>
              <a:rPr lang="ja-JP" altLang="en-US" sz="2800" dirty="0">
                <a:latin typeface="+mn-ea"/>
              </a:rPr>
              <a:t>想定</a:t>
            </a:r>
            <a:r>
              <a:rPr lang="ja-JP" altLang="en-US" sz="2800" dirty="0" smtClean="0">
                <a:latin typeface="+mn-ea"/>
              </a:rPr>
              <a:t>したより精度が低かった。</a:t>
            </a:r>
            <a:endParaRPr lang="en-US" altLang="ja-JP" sz="2800" dirty="0" smtClean="0">
              <a:latin typeface="+mn-ea"/>
            </a:endParaRPr>
          </a:p>
          <a:p>
            <a:pPr marL="384048" lvl="2" indent="0">
              <a:buNone/>
            </a:pPr>
            <a:r>
              <a:rPr lang="ja-JP" altLang="en-US" sz="2800" dirty="0">
                <a:latin typeface="+mn-ea"/>
              </a:rPr>
              <a:t>　</a:t>
            </a:r>
            <a:r>
              <a:rPr lang="ja-JP" altLang="en-US" sz="2800" dirty="0" smtClean="0">
                <a:latin typeface="+mn-ea"/>
              </a:rPr>
              <a:t>  </a:t>
            </a:r>
            <a:r>
              <a:rPr lang="ja-JP" altLang="en-US" sz="2800" dirty="0" err="1" smtClean="0">
                <a:latin typeface="+mn-ea"/>
              </a:rPr>
              <a:t>ー</a:t>
            </a:r>
            <a:r>
              <a:rPr lang="ja-JP" altLang="en-US" sz="2800" dirty="0" smtClean="0">
                <a:latin typeface="+mn-ea"/>
              </a:rPr>
              <a:t>多くの班が線形または円形移動を採用。</a:t>
            </a:r>
            <a:endParaRPr lang="en-US" altLang="ja-JP" sz="2800" dirty="0" smtClean="0">
              <a:latin typeface="+mn-ea"/>
            </a:endParaRPr>
          </a:p>
          <a:p>
            <a:pPr marL="384048" lvl="2" indent="0">
              <a:buNone/>
            </a:pPr>
            <a:endParaRPr lang="en-US" altLang="ja-JP" sz="2800" dirty="0">
              <a:latin typeface="+mn-ea"/>
            </a:endParaRPr>
          </a:p>
          <a:p>
            <a:pPr marL="384048" lvl="2" indent="0">
              <a:buNone/>
            </a:pPr>
            <a:endParaRPr lang="en-US" altLang="ja-JP" sz="2600" dirty="0" smtClean="0">
              <a:latin typeface="+mn-ea"/>
            </a:endParaRPr>
          </a:p>
        </p:txBody>
      </p:sp>
      <p:sp>
        <p:nvSpPr>
          <p:cNvPr id="4" name="右矢印 3"/>
          <p:cNvSpPr/>
          <p:nvPr/>
        </p:nvSpPr>
        <p:spPr>
          <a:xfrm>
            <a:off x="1397876" y="5370786"/>
            <a:ext cx="1250731" cy="599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49204" y="5347165"/>
            <a:ext cx="748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solidFill>
                  <a:srgbClr val="FF0000"/>
                </a:solidFill>
              </a:rPr>
              <a:t>射撃戦略を円形・線形予測に！！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9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142306"/>
            <a:ext cx="10058400" cy="1450757"/>
          </a:xfrm>
        </p:spPr>
        <p:txBody>
          <a:bodyPr/>
          <a:lstStyle/>
          <a:p>
            <a:r>
              <a:rPr lang="ja-JP" altLang="en-US" dirty="0"/>
              <a:t>チーム</a:t>
            </a:r>
            <a:r>
              <a:rPr lang="ja-JP" altLang="en-US" dirty="0" smtClean="0"/>
              <a:t>戦略</a:t>
            </a:r>
            <a:r>
              <a:rPr lang="ja-JP" altLang="en-US" dirty="0" smtClean="0"/>
              <a:t>：「</a:t>
            </a:r>
            <a:r>
              <a:rPr lang="ja-JP" altLang="en-US" dirty="0" smtClean="0"/>
              <a:t>集中攻撃」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79" y="1957876"/>
            <a:ext cx="10186071" cy="4367424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+mn-ea"/>
              </a:rPr>
              <a:t>　</a:t>
            </a:r>
            <a:endParaRPr lang="en-US" altLang="ja-JP" sz="32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7279" y="1811213"/>
            <a:ext cx="109042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n-ea"/>
              </a:rPr>
              <a:t>・できるだけ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+mn-ea"/>
              </a:rPr>
              <a:t>同じ敵</a:t>
            </a:r>
            <a:r>
              <a:rPr kumimoji="1" lang="ja-JP" altLang="en-US" sz="3200" dirty="0" smtClean="0">
                <a:latin typeface="+mn-ea"/>
              </a:rPr>
              <a:t>を狙う</a:t>
            </a:r>
            <a:endParaRPr kumimoji="1" lang="en-US" altLang="ja-JP" sz="3200" dirty="0" smtClean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　</a:t>
            </a:r>
            <a:r>
              <a:rPr kumimoji="1" lang="ja-JP" altLang="en-US" sz="3200" dirty="0" smtClean="0">
                <a:latin typeface="+mn-ea"/>
              </a:rPr>
              <a:t>：レーダーで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+mn-ea"/>
              </a:rPr>
              <a:t>敵の班</a:t>
            </a:r>
            <a:r>
              <a:rPr kumimoji="1" lang="ja-JP" altLang="en-US" sz="3200" dirty="0" smtClean="0">
                <a:latin typeface="+mn-ea"/>
              </a:rPr>
              <a:t>のロボットを見つけたとき、</a:t>
            </a:r>
            <a:endParaRPr kumimoji="1" lang="en-US" altLang="ja-JP" sz="3200" dirty="0" smtClean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　</a:t>
            </a:r>
            <a:r>
              <a:rPr kumimoji="1" lang="ja-JP" altLang="en-US" sz="3200" dirty="0" smtClean="0">
                <a:latin typeface="+mn-ea"/>
              </a:rPr>
              <a:t>　他のロボットに見つけたロボットの名前を送信して、</a:t>
            </a:r>
            <a:endParaRPr kumimoji="1" lang="en-US" altLang="ja-JP" sz="3200" dirty="0" smtClean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　</a:t>
            </a:r>
            <a:r>
              <a:rPr kumimoji="1" lang="ja-JP" altLang="en-US" sz="3200" dirty="0" smtClean="0">
                <a:latin typeface="+mn-ea"/>
              </a:rPr>
              <a:t>　このロボット以外は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+mn-ea"/>
              </a:rPr>
              <a:t>無視</a:t>
            </a:r>
            <a:r>
              <a:rPr kumimoji="1" lang="ja-JP" altLang="en-US" sz="3200" dirty="0" smtClean="0">
                <a:latin typeface="+mn-ea"/>
              </a:rPr>
              <a:t>するようにする</a:t>
            </a:r>
            <a:r>
              <a:rPr kumimoji="1" lang="ja-JP" altLang="en-US" sz="3200" dirty="0" smtClean="0">
                <a:latin typeface="+mn-ea"/>
              </a:rPr>
              <a:t>。</a:t>
            </a:r>
            <a:endParaRPr kumimoji="1" lang="en-US" altLang="ja-JP" sz="3200" dirty="0" smtClean="0">
              <a:latin typeface="+mn-ea"/>
            </a:endParaRPr>
          </a:p>
          <a:p>
            <a:endParaRPr kumimoji="1" lang="en-US" altLang="ja-JP" sz="3200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99392" y="3991597"/>
            <a:ext cx="95162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+mn-ea"/>
              </a:rPr>
              <a:t>長所：</a:t>
            </a:r>
            <a:r>
              <a:rPr kumimoji="1" lang="ja-JP" altLang="en-US" sz="3200" dirty="0">
                <a:latin typeface="+mn-ea"/>
              </a:rPr>
              <a:t>同じ敵を狙うことで、より</a:t>
            </a:r>
            <a:r>
              <a:rPr kumimoji="1" lang="ja-JP" altLang="en-US" sz="3200" dirty="0">
                <a:solidFill>
                  <a:srgbClr val="FF0000"/>
                </a:solidFill>
                <a:latin typeface="+mn-ea"/>
              </a:rPr>
              <a:t>早く</a:t>
            </a:r>
            <a:r>
              <a:rPr kumimoji="1" lang="ja-JP" altLang="en-US" sz="3200" dirty="0">
                <a:latin typeface="+mn-ea"/>
              </a:rPr>
              <a:t>相手を倒すこと</a:t>
            </a:r>
            <a:r>
              <a:rPr kumimoji="1" lang="ja-JP" altLang="en-US" sz="3200" dirty="0" smtClean="0">
                <a:latin typeface="+mn-ea"/>
              </a:rPr>
              <a:t>がで　　</a:t>
            </a:r>
            <a:endParaRPr kumimoji="1" lang="en-US" altLang="ja-JP" sz="3200" dirty="0" smtClean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　</a:t>
            </a:r>
            <a:r>
              <a:rPr kumimoji="1" lang="ja-JP" altLang="en-US" sz="3200" dirty="0" smtClean="0">
                <a:latin typeface="+mn-ea"/>
              </a:rPr>
              <a:t>　　  き、結果</a:t>
            </a:r>
            <a:r>
              <a:rPr kumimoji="1" lang="ja-JP" altLang="en-US" sz="3200" dirty="0">
                <a:latin typeface="+mn-ea"/>
              </a:rPr>
              <a:t>として</a:t>
            </a:r>
            <a:r>
              <a:rPr kumimoji="1" lang="ja-JP" altLang="en-US" sz="3200" dirty="0">
                <a:solidFill>
                  <a:srgbClr val="FF0000"/>
                </a:solidFill>
                <a:latin typeface="+mn-ea"/>
              </a:rPr>
              <a:t>相手の生存点を大きく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+mn-ea"/>
              </a:rPr>
              <a:t>下げられる</a:t>
            </a:r>
            <a:endParaRPr kumimoji="1" lang="en-US" altLang="ja-JP" sz="3200" dirty="0">
              <a:latin typeface="+mn-ea"/>
            </a:endParaRPr>
          </a:p>
          <a:p>
            <a:r>
              <a:rPr kumimoji="1" lang="ja-JP" altLang="en-US" sz="3200" dirty="0">
                <a:solidFill>
                  <a:srgbClr val="0070C0"/>
                </a:solidFill>
                <a:latin typeface="+mn-ea"/>
              </a:rPr>
              <a:t>短所：</a:t>
            </a:r>
            <a:r>
              <a:rPr kumimoji="1" lang="ja-JP" altLang="en-US" sz="3200" dirty="0">
                <a:latin typeface="+mn-ea"/>
              </a:rPr>
              <a:t>同じ敵を狙うため味方同士近づきすぎて</a:t>
            </a:r>
            <a:r>
              <a:rPr kumimoji="1" lang="ja-JP" altLang="en-US" sz="3200" dirty="0" smtClean="0">
                <a:latin typeface="+mn-ea"/>
              </a:rPr>
              <a:t>しまい、</a:t>
            </a:r>
            <a:endParaRPr kumimoji="1" lang="en-US" altLang="ja-JP" sz="3200" dirty="0" smtClean="0">
              <a:latin typeface="+mn-ea"/>
            </a:endParaRPr>
          </a:p>
          <a:p>
            <a:r>
              <a:rPr kumimoji="1" lang="ja-JP" altLang="en-US" sz="3200" dirty="0">
                <a:solidFill>
                  <a:srgbClr val="0070C0"/>
                </a:solidFill>
                <a:latin typeface="+mn-ea"/>
              </a:rPr>
              <a:t>　</a:t>
            </a:r>
            <a:r>
              <a:rPr kumimoji="1" lang="ja-JP" altLang="en-US" sz="3200" dirty="0" smtClean="0">
                <a:solidFill>
                  <a:srgbClr val="0070C0"/>
                </a:solidFill>
                <a:latin typeface="+mn-ea"/>
              </a:rPr>
              <a:t>　　  衝突や誤射によるダメージ</a:t>
            </a:r>
            <a:r>
              <a:rPr kumimoji="1" lang="ja-JP" altLang="en-US" sz="3200" dirty="0" smtClean="0">
                <a:latin typeface="+mn-ea"/>
              </a:rPr>
              <a:t>を受けてしまう。</a:t>
            </a:r>
            <a:endParaRPr kumimoji="1" lang="en-US" altLang="ja-JP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57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チーム</a:t>
            </a:r>
            <a:r>
              <a:rPr lang="ja-JP" altLang="en-US" smtClean="0"/>
              <a:t>戦略</a:t>
            </a:r>
            <a:r>
              <a:rPr lang="ja-JP" altLang="en-US" smtClean="0"/>
              <a:t>：「</a:t>
            </a:r>
            <a:r>
              <a:rPr lang="ja-JP" altLang="en-US" smtClean="0"/>
              <a:t>集中攻撃」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79" y="1957876"/>
            <a:ext cx="10186071" cy="4367424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+mn-ea"/>
              </a:rPr>
              <a:t>　</a:t>
            </a:r>
            <a:endParaRPr lang="en-US" altLang="ja-JP" sz="32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7279" y="2022228"/>
            <a:ext cx="113877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n-ea"/>
              </a:rPr>
              <a:t>開発の難しさ</a:t>
            </a:r>
            <a:endParaRPr kumimoji="1" lang="en-US" altLang="ja-JP" sz="3200" dirty="0" smtClean="0">
              <a:latin typeface="+mn-ea"/>
            </a:endParaRPr>
          </a:p>
          <a:p>
            <a:r>
              <a:rPr kumimoji="1" lang="ja-JP" altLang="en-US" sz="3200" dirty="0" smtClean="0">
                <a:latin typeface="+mn-ea"/>
              </a:rPr>
              <a:t>・</a:t>
            </a:r>
            <a:r>
              <a:rPr kumimoji="1" lang="en-US" altLang="ja-JP" sz="3200" dirty="0" err="1">
                <a:latin typeface="+mn-ea"/>
              </a:rPr>
              <a:t>onScannedRobot</a:t>
            </a:r>
            <a:r>
              <a:rPr kumimoji="1" lang="ja-JP" altLang="en-US" sz="3200" dirty="0" smtClean="0">
                <a:latin typeface="+mn-ea"/>
              </a:rPr>
              <a:t>メソッド内で味方への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+mn-ea"/>
              </a:rPr>
              <a:t>送信</a:t>
            </a:r>
            <a:r>
              <a:rPr kumimoji="1" lang="ja-JP" altLang="en-US" sz="3200" dirty="0" smtClean="0">
                <a:latin typeface="+mn-ea"/>
              </a:rPr>
              <a:t>と</a:t>
            </a:r>
            <a:endParaRPr kumimoji="1" lang="en-US" altLang="ja-JP" sz="3200" dirty="0" smtClean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　</a:t>
            </a:r>
            <a:r>
              <a:rPr kumimoji="1" lang="ja-JP" altLang="en-US" sz="3200" dirty="0" smtClean="0">
                <a:latin typeface="+mn-ea"/>
              </a:rPr>
              <a:t>狙うべき敵かどうかの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+mn-ea"/>
              </a:rPr>
              <a:t>判断</a:t>
            </a:r>
            <a:endParaRPr kumimoji="1" lang="en-US" altLang="ja-JP" sz="3200" dirty="0" smtClean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3200" dirty="0" smtClean="0">
                <a:latin typeface="+mn-ea"/>
              </a:rPr>
              <a:t>・</a:t>
            </a:r>
            <a:r>
              <a:rPr kumimoji="1" lang="en-US" altLang="ja-JP" sz="3200" dirty="0" err="1" smtClean="0">
                <a:latin typeface="+mn-ea"/>
              </a:rPr>
              <a:t>onMessageReceived</a:t>
            </a:r>
            <a:r>
              <a:rPr kumimoji="1" lang="ja-JP" altLang="en-US" sz="3200" dirty="0" smtClean="0">
                <a:latin typeface="+mn-ea"/>
              </a:rPr>
              <a:t>メソッドで狙うべき敵の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+mn-ea"/>
              </a:rPr>
              <a:t>変更</a:t>
            </a:r>
            <a:r>
              <a:rPr kumimoji="1" lang="ja-JP" altLang="en-US" sz="3200" dirty="0" smtClean="0">
                <a:latin typeface="+mn-ea"/>
              </a:rPr>
              <a:t>　</a:t>
            </a:r>
            <a:endParaRPr kumimoji="1" lang="en-US" altLang="ja-JP" sz="3200" dirty="0" smtClean="0">
              <a:latin typeface="+mn-ea"/>
            </a:endParaRPr>
          </a:p>
          <a:p>
            <a:r>
              <a:rPr kumimoji="1" lang="ja-JP" altLang="en-US" sz="3200" dirty="0" smtClean="0">
                <a:latin typeface="+mn-ea"/>
              </a:rPr>
              <a:t>以上の</a:t>
            </a:r>
            <a:r>
              <a:rPr kumimoji="1" lang="en-US" altLang="ja-JP" sz="3200" dirty="0" smtClean="0">
                <a:latin typeface="+mn-ea"/>
              </a:rPr>
              <a:t>2</a:t>
            </a:r>
            <a:r>
              <a:rPr kumimoji="1" lang="ja-JP" altLang="en-US" sz="3200" dirty="0" smtClean="0">
                <a:latin typeface="+mn-ea"/>
              </a:rPr>
              <a:t>点だけなので容易である。</a:t>
            </a:r>
            <a:endParaRPr kumimoji="1" lang="en-US" altLang="ja-JP" sz="3200" dirty="0" smtClean="0">
              <a:latin typeface="+mn-ea"/>
            </a:endParaRPr>
          </a:p>
          <a:p>
            <a:endParaRPr kumimoji="1" lang="en-US" altLang="ja-JP" sz="3200" dirty="0" smtClean="0">
              <a:latin typeface="+mn-ea"/>
            </a:endParaRPr>
          </a:p>
          <a:p>
            <a:r>
              <a:rPr kumimoji="1" lang="ja-JP" altLang="en-US" sz="3200" dirty="0" smtClean="0">
                <a:latin typeface="+mn-ea"/>
              </a:rPr>
              <a:t>予備戦からの変更点</a:t>
            </a:r>
            <a:endParaRPr kumimoji="1" lang="en-US" altLang="ja-JP" sz="3200" dirty="0" smtClean="0">
              <a:latin typeface="+mn-ea"/>
            </a:endParaRPr>
          </a:p>
          <a:p>
            <a:r>
              <a:rPr kumimoji="1" lang="ja-JP" altLang="en-US" sz="3200" dirty="0" smtClean="0">
                <a:latin typeface="+mn-ea"/>
              </a:rPr>
              <a:t>・この戦略に関する全て</a:t>
            </a:r>
            <a:endParaRPr kumimoji="1" lang="en-US" altLang="ja-JP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85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1211914" y="330695"/>
            <a:ext cx="9392575" cy="9124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時間があれば実現したかったこと</a:t>
            </a:r>
            <a:endParaRPr 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F2EA71-590D-4617-A612-BE321D113F07}"/>
              </a:ext>
            </a:extLst>
          </p:cNvPr>
          <p:cNvSpPr txBox="1"/>
          <p:nvPr/>
        </p:nvSpPr>
        <p:spPr>
          <a:xfrm>
            <a:off x="1895495" y="1411550"/>
            <a:ext cx="8025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･</a:t>
            </a:r>
            <a:r>
              <a:rPr kumimoji="1" lang="en-US" altLang="ja-JP" sz="3200" dirty="0"/>
              <a:t>Java</a:t>
            </a:r>
            <a:r>
              <a:rPr kumimoji="1" lang="ja-JP" altLang="en-US" sz="3200" dirty="0"/>
              <a:t>の</a:t>
            </a:r>
            <a:r>
              <a:rPr kumimoji="1" lang="en-US" altLang="ja-JP" sz="3200" dirty="0" err="1"/>
              <a:t>ArrayList</a:t>
            </a:r>
            <a:r>
              <a:rPr kumimoji="1" lang="ja-JP" altLang="en-US" sz="3200" dirty="0"/>
              <a:t>を用いた</a:t>
            </a:r>
            <a:r>
              <a:rPr kumimoji="1" lang="ja-JP" altLang="en-US" sz="3200" dirty="0">
                <a:solidFill>
                  <a:srgbClr val="FF0000"/>
                </a:solidFill>
              </a:rPr>
              <a:t>敵の情報収集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/>
              <a:t>→その情報を利用してロボットの射撃に応用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6AE569-7840-40A6-A248-74C679935391}"/>
              </a:ext>
            </a:extLst>
          </p:cNvPr>
          <p:cNvSpPr txBox="1"/>
          <p:nvPr/>
        </p:nvSpPr>
        <p:spPr>
          <a:xfrm>
            <a:off x="1895495" y="3113387"/>
            <a:ext cx="8025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･</a:t>
            </a:r>
            <a:r>
              <a:rPr kumimoji="1" lang="en-US" altLang="ja-JP" sz="3200" dirty="0"/>
              <a:t>Guess Factor Targeting</a:t>
            </a:r>
            <a:r>
              <a:rPr kumimoji="1" lang="ja-JP" altLang="en-US" sz="3200" dirty="0"/>
              <a:t>の実装</a:t>
            </a:r>
            <a:endParaRPr kumimoji="1" lang="en-US" altLang="ja-JP" sz="3200" dirty="0"/>
          </a:p>
          <a:p>
            <a:r>
              <a:rPr kumimoji="1" lang="ja-JP" altLang="en-US" sz="3200" dirty="0"/>
              <a:t>→うまく動作させることが出来なかった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94321B-06F6-43AA-AACF-4F5034B8DD57}"/>
              </a:ext>
            </a:extLst>
          </p:cNvPr>
          <p:cNvSpPr txBox="1"/>
          <p:nvPr/>
        </p:nvSpPr>
        <p:spPr>
          <a:xfrm>
            <a:off x="1895495" y="4815225"/>
            <a:ext cx="8025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･味方同士での衝突の回避</a:t>
            </a:r>
            <a:endParaRPr kumimoji="1" lang="en-US" altLang="ja-JP" sz="3200" dirty="0"/>
          </a:p>
          <a:p>
            <a:r>
              <a:rPr kumimoji="1" lang="ja-JP" altLang="en-US" sz="3200" dirty="0"/>
              <a:t>→敵に向けて体当たりを行う際に、</a:t>
            </a:r>
            <a:r>
              <a:rPr kumimoji="1" lang="ja-JP" altLang="en-US" sz="3200" dirty="0">
                <a:solidFill>
                  <a:srgbClr val="FF0000"/>
                </a:solidFill>
              </a:rPr>
              <a:t>味方同士での衝突</a:t>
            </a:r>
            <a:r>
              <a:rPr kumimoji="1" lang="ja-JP" altLang="en-US" sz="3200" dirty="0"/>
              <a:t>が起こる</a:t>
            </a:r>
          </a:p>
        </p:txBody>
      </p:sp>
    </p:spTree>
    <p:extLst>
      <p:ext uri="{BB962C8B-B14F-4D97-AF65-F5344CB8AC3E}">
        <p14:creationId xmlns:p14="http://schemas.microsoft.com/office/powerpoint/2010/main" val="33255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59710" y="153179"/>
            <a:ext cx="1074629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移動戦略</a:t>
            </a:r>
            <a:endParaRPr lang="en-US" altLang="ja-JP" sz="3200" dirty="0"/>
          </a:p>
          <a:p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/>
              <a:t>射撃戦略</a:t>
            </a: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/>
              <a:t>チーム</a:t>
            </a:r>
            <a:r>
              <a:rPr lang="ja-JP" altLang="en-US" sz="3200" dirty="0" smtClean="0"/>
              <a:t>戦略</a:t>
            </a:r>
            <a:endParaRPr lang="en-US" altLang="ja-JP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/>
              <a:t>時間があれば実現したかったこと</a:t>
            </a: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40437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1105907" y="415999"/>
            <a:ext cx="10058400" cy="9124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移動戦略：「いっぱい避ける！」</a:t>
            </a:r>
            <a:endParaRPr 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931653" y="1388853"/>
            <a:ext cx="10550105" cy="508095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1</a:t>
            </a:r>
            <a:r>
              <a:rPr lang="ja-JP" altLang="en-US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．敵の射撃戦略によって自機の位置が簡単に</a:t>
            </a:r>
            <a:r>
              <a:rPr lang="ja-JP" altLang="en-US" sz="3600" dirty="0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予測されない</a:t>
            </a:r>
            <a:r>
              <a:rPr lang="ja-JP" altLang="en-US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ようにする。</a:t>
            </a:r>
            <a:endParaRPr lang="en-US" altLang="ja-JP" sz="36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経路の</a:t>
            </a:r>
            <a:r>
              <a:rPr lang="ja-JP" altLang="en-US" sz="3600" dirty="0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複雑化</a:t>
            </a:r>
            <a:r>
              <a:rPr lang="ja-JP" altLang="en-US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より、</a:t>
            </a:r>
            <a:r>
              <a:rPr lang="ja-JP" altLang="en-US" sz="3600" dirty="0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線型的</a:t>
            </a:r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en-IN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Walls</a:t>
            </a:r>
            <a:r>
              <a:rPr lang="ja-JP" altLang="en-US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を倒すための流儀の戦略</a:t>
            </a:r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ja-JP" altLang="en-US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や</a:t>
            </a:r>
            <a:r>
              <a:rPr lang="ja-JP" altLang="en-US" sz="36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円</a:t>
            </a:r>
            <a:r>
              <a:rPr lang="ja-JP" altLang="en-US" sz="3600" dirty="0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形的</a:t>
            </a:r>
            <a:r>
              <a:rPr lang="ja-JP" altLang="en-US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推測、</a:t>
            </a:r>
            <a:r>
              <a:rPr lang="en-IN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Pattern Matching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射撃</a:t>
            </a:r>
            <a:r>
              <a:rPr lang="ja-JP" altLang="en-US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を無効にすると良い。</a:t>
            </a:r>
            <a:endParaRPr lang="en-US" altLang="ja-JP" sz="36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en-US" altLang="ja-JP" sz="36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2</a:t>
            </a:r>
            <a:r>
              <a:rPr lang="ja-JP" altLang="en-US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．</a:t>
            </a:r>
            <a:r>
              <a:rPr lang="en-IN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Walls</a:t>
            </a:r>
            <a:r>
              <a:rPr lang="ja-JP" altLang="en-US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が壁に近い敵を狙い、壁に当たるとダメージ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ja-JP" altLang="en-US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受けるため</a:t>
            </a:r>
            <a:r>
              <a:rPr lang="ja-JP" altLang="en-US" sz="3600" dirty="0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壁を避ける</a:t>
            </a:r>
            <a:r>
              <a:rPr lang="ja-JP" altLang="en-US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。</a:t>
            </a:r>
            <a:endParaRPr lang="en-US" altLang="ja-JP" sz="36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en-US" altLang="ja-JP" sz="36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85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2251138" y="289363"/>
            <a:ext cx="10058400" cy="9124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最適な「反</a:t>
            </a:r>
            <a:r>
              <a:rPr lang="ja-JP" altLang="en-US" dirty="0"/>
              <a:t>重</a:t>
            </a:r>
            <a:r>
              <a:rPr lang="ja-JP" altLang="en-US" dirty="0" smtClean="0"/>
              <a:t>力」移動戦術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402" y="1201832"/>
            <a:ext cx="8455734" cy="496406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631182" y="4018342"/>
            <a:ext cx="1141001" cy="646982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2314977" flipV="1">
            <a:off x="5752448" y="3770079"/>
            <a:ext cx="717538" cy="290196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6354522">
            <a:off x="6796581" y="4031584"/>
            <a:ext cx="967514" cy="620499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 rot="16200000" flipH="1">
            <a:off x="6591017" y="3779337"/>
            <a:ext cx="897143" cy="239485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2172492">
            <a:off x="5946078" y="2789750"/>
            <a:ext cx="657917" cy="2504980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13027783" flipH="1">
            <a:off x="2049817" y="2889295"/>
            <a:ext cx="879157" cy="2104845"/>
          </a:xfrm>
          <a:prstGeom prst="bentArrow">
            <a:avLst>
              <a:gd name="adj1" fmla="val 20104"/>
              <a:gd name="adj2" fmla="val 25040"/>
              <a:gd name="adj3" fmla="val 27667"/>
              <a:gd name="adj4" fmla="val 6664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2566986" y="4806453"/>
            <a:ext cx="2590231" cy="9124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 smtClean="0">
                <a:solidFill>
                  <a:srgbClr val="FFFF00"/>
                </a:solidFill>
              </a:rPr>
              <a:t>2</a:t>
            </a:r>
            <a:r>
              <a:rPr lang="ja-JP" altLang="en-US" sz="3200" dirty="0" smtClean="0">
                <a:solidFill>
                  <a:srgbClr val="FFFF00"/>
                </a:solidFill>
              </a:rPr>
              <a:t>．壁からかかる</a:t>
            </a:r>
            <a:r>
              <a:rPr lang="ja-JP" altLang="en-US" sz="3200" dirty="0" smtClean="0">
                <a:solidFill>
                  <a:srgbClr val="FFC000"/>
                </a:solidFill>
              </a:rPr>
              <a:t>大きい</a:t>
            </a:r>
            <a:r>
              <a:rPr lang="ja-JP" altLang="en-US" sz="3200" dirty="0" smtClean="0">
                <a:solidFill>
                  <a:srgbClr val="FFFF00"/>
                </a:solidFill>
              </a:rPr>
              <a:t>斥力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370541" y="3683863"/>
            <a:ext cx="1742931" cy="511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3600" dirty="0" smtClean="0">
                <a:solidFill>
                  <a:srgbClr val="FF0000"/>
                </a:solidFill>
              </a:rPr>
              <a:t>．経路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4605885" y="3301790"/>
            <a:ext cx="2237893" cy="6582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 smtClean="0">
                <a:solidFill>
                  <a:srgbClr val="92D050"/>
                </a:solidFill>
              </a:rPr>
              <a:t>3</a:t>
            </a:r>
            <a:r>
              <a:rPr lang="ja-JP" altLang="en-US" sz="2800" dirty="0" smtClean="0">
                <a:solidFill>
                  <a:srgbClr val="92D050"/>
                </a:solidFill>
              </a:rPr>
              <a:t>．小さい</a:t>
            </a:r>
            <a:r>
              <a:rPr lang="ja-JP" altLang="en-US" sz="2800" dirty="0" smtClean="0">
                <a:solidFill>
                  <a:srgbClr val="FFFF00"/>
                </a:solidFill>
              </a:rPr>
              <a:t>斥力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>
          <a:xfrm>
            <a:off x="1548815" y="1317124"/>
            <a:ext cx="8352034" cy="116777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攻</a:t>
            </a:r>
            <a:r>
              <a:rPr lang="ja-JP" altLang="en-US" sz="4000" dirty="0" smtClean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撃していない時、常に働く力の場</a:t>
            </a:r>
            <a:endParaRPr lang="en-US" sz="4000" dirty="0" smtClean="0">
              <a:solidFill>
                <a:srgbClr val="FFFF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9933262" y="2309316"/>
            <a:ext cx="2203135" cy="511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 b="1" dirty="0" smtClean="0">
                <a:solidFill>
                  <a:srgbClr val="FF0000"/>
                </a:solidFill>
              </a:rPr>
              <a:t>赤：</a:t>
            </a:r>
            <a:r>
              <a:rPr lang="ja-JP" altLang="en-US" sz="4400" dirty="0" smtClean="0">
                <a:solidFill>
                  <a:srgbClr val="FF0000"/>
                </a:solidFill>
              </a:rPr>
              <a:t>経路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9972136" y="3672415"/>
            <a:ext cx="1898386" cy="511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 b="1" dirty="0">
                <a:solidFill>
                  <a:srgbClr val="FFC000"/>
                </a:solidFill>
              </a:rPr>
              <a:t>黄色</a:t>
            </a:r>
            <a:r>
              <a:rPr lang="ja-JP" altLang="en-US" sz="4400" b="1" dirty="0" smtClean="0">
                <a:solidFill>
                  <a:srgbClr val="FFC000"/>
                </a:solidFill>
              </a:rPr>
              <a:t>：反重力</a:t>
            </a:r>
            <a:endParaRPr lang="en-US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786963" y="223101"/>
            <a:ext cx="11207439" cy="9124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体当たり</a:t>
            </a:r>
            <a:r>
              <a:rPr lang="ja-JP" altLang="en-US" dirty="0" smtClean="0"/>
              <a:t>（</a:t>
            </a:r>
            <a:r>
              <a:rPr lang="en-IN" altLang="ja-JP" dirty="0" smtClean="0"/>
              <a:t>Ram</a:t>
            </a:r>
            <a:r>
              <a:rPr lang="ja-JP" altLang="en-US" dirty="0" smtClean="0"/>
              <a:t>）戦術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647" r="34923" b="40857"/>
          <a:stretch/>
        </p:blipFill>
        <p:spPr>
          <a:xfrm>
            <a:off x="2696701" y="1664898"/>
            <a:ext cx="6254119" cy="4697417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 rot="3071330">
            <a:off x="5396990" y="2073703"/>
            <a:ext cx="320311" cy="888664"/>
          </a:xfrm>
          <a:prstGeom prst="upArrow">
            <a:avLst>
              <a:gd name="adj1" fmla="val 50000"/>
              <a:gd name="adj2" fmla="val 7762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Up Arrow 8"/>
          <p:cNvSpPr/>
          <p:nvPr/>
        </p:nvSpPr>
        <p:spPr>
          <a:xfrm rot="2744475">
            <a:off x="6480505" y="3858595"/>
            <a:ext cx="308341" cy="1461404"/>
          </a:xfrm>
          <a:prstGeom prst="upArrow">
            <a:avLst>
              <a:gd name="adj1" fmla="val 50000"/>
              <a:gd name="adj2" fmla="val 7762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8950820" y="2518035"/>
            <a:ext cx="3493467" cy="511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 b="1" dirty="0" smtClean="0">
                <a:solidFill>
                  <a:srgbClr val="FF0000"/>
                </a:solidFill>
              </a:rPr>
              <a:t>赤：</a:t>
            </a:r>
            <a:r>
              <a:rPr lang="en-IN" altLang="ja-JP" sz="4400" b="1" dirty="0" smtClean="0">
                <a:solidFill>
                  <a:srgbClr val="FF0000"/>
                </a:solidFill>
              </a:rPr>
              <a:t>Ram</a:t>
            </a:r>
            <a:r>
              <a:rPr lang="ja-JP" altLang="en-US" sz="4400" dirty="0" smtClean="0">
                <a:solidFill>
                  <a:srgbClr val="FF0000"/>
                </a:solidFill>
              </a:rPr>
              <a:t>経路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8950820" y="3865280"/>
            <a:ext cx="2278646" cy="546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 b="1" dirty="0">
                <a:solidFill>
                  <a:srgbClr val="04ECAF"/>
                </a:solidFill>
              </a:rPr>
              <a:t>青</a:t>
            </a:r>
            <a:r>
              <a:rPr lang="ja-JP" altLang="en-US" sz="4400" b="1" dirty="0" smtClean="0">
                <a:solidFill>
                  <a:srgbClr val="04ECAF"/>
                </a:solidFill>
              </a:rPr>
              <a:t>：</a:t>
            </a:r>
            <a:r>
              <a:rPr lang="ja-JP" altLang="en-US" sz="4400" dirty="0" smtClean="0">
                <a:solidFill>
                  <a:srgbClr val="04ECAF"/>
                </a:solidFill>
              </a:rPr>
              <a:t>射撃</a:t>
            </a:r>
            <a:endParaRPr lang="en-US" sz="4400" dirty="0">
              <a:solidFill>
                <a:srgbClr val="04ECA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401" y="955247"/>
            <a:ext cx="11498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3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．</a:t>
            </a: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800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*</a:t>
            </a: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800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9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体は窮</a:t>
            </a:r>
            <a:r>
              <a:rPr lang="ja-JP" altLang="en-US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屈であり、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見えた敵を</a:t>
            </a:r>
            <a:r>
              <a:rPr lang="ja-JP" altLang="en-US" sz="36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追い掛</a:t>
            </a:r>
            <a:r>
              <a:rPr lang="ja-JP" altLang="en-US" sz="3600" dirty="0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けやすい</a:t>
            </a:r>
            <a:r>
              <a:rPr lang="ja-JP" altLang="en-US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。</a:t>
            </a:r>
            <a:endParaRPr lang="en-US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Donut 5"/>
          <p:cNvSpPr/>
          <p:nvPr/>
        </p:nvSpPr>
        <p:spPr>
          <a:xfrm>
            <a:off x="5792407" y="2561732"/>
            <a:ext cx="422694" cy="423836"/>
          </a:xfrm>
          <a:prstGeom prst="donut">
            <a:avLst>
              <a:gd name="adj" fmla="val 14959"/>
            </a:avLst>
          </a:prstGeom>
          <a:solidFill>
            <a:srgbClr val="04E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6522777" y="3987894"/>
            <a:ext cx="422694" cy="423836"/>
          </a:xfrm>
          <a:prstGeom prst="donut">
            <a:avLst>
              <a:gd name="adj" fmla="val 14959"/>
            </a:avLst>
          </a:prstGeom>
          <a:solidFill>
            <a:srgbClr val="04E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/>
          <p:nvPr/>
        </p:nvSpPr>
        <p:spPr>
          <a:xfrm rot="3444562">
            <a:off x="6380595" y="2055035"/>
            <a:ext cx="286385" cy="817895"/>
          </a:xfrm>
          <a:prstGeom prst="upArrow">
            <a:avLst>
              <a:gd name="adj1" fmla="val 50000"/>
              <a:gd name="adj2" fmla="val 77625"/>
            </a:avLst>
          </a:prstGeom>
          <a:solidFill>
            <a:srgbClr val="04EC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Up Arrow 19"/>
          <p:cNvSpPr/>
          <p:nvPr/>
        </p:nvSpPr>
        <p:spPr>
          <a:xfrm rot="2796062">
            <a:off x="6941093" y="3554375"/>
            <a:ext cx="286385" cy="621810"/>
          </a:xfrm>
          <a:prstGeom prst="upArrow">
            <a:avLst>
              <a:gd name="adj1" fmla="val 50000"/>
              <a:gd name="adj2" fmla="val 77625"/>
            </a:avLst>
          </a:prstGeom>
          <a:solidFill>
            <a:srgbClr val="04EC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3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786963" y="223101"/>
            <a:ext cx="11207439" cy="9124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体当たり</a:t>
            </a:r>
            <a:r>
              <a:rPr lang="ja-JP" altLang="en-US" dirty="0" smtClean="0"/>
              <a:t>（</a:t>
            </a:r>
            <a:r>
              <a:rPr lang="en-IN" altLang="ja-JP" dirty="0" smtClean="0"/>
              <a:t>Ram</a:t>
            </a:r>
            <a:r>
              <a:rPr lang="ja-JP" altLang="en-US" dirty="0" smtClean="0"/>
              <a:t>）戦術</a:t>
            </a:r>
            <a:endParaRPr lang="en-US" sz="4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18574" b="42245"/>
          <a:stretch/>
        </p:blipFill>
        <p:spPr>
          <a:xfrm>
            <a:off x="2750748" y="1497876"/>
            <a:ext cx="6895883" cy="4891178"/>
          </a:xfrm>
          <a:prstGeom prst="rect">
            <a:avLst/>
          </a:prstGeom>
        </p:spPr>
      </p:pic>
      <p:sp>
        <p:nvSpPr>
          <p:cNvPr id="20" name="タイトル 1"/>
          <p:cNvSpPr txBox="1">
            <a:spLocks/>
          </p:cNvSpPr>
          <p:nvPr/>
        </p:nvSpPr>
        <p:spPr>
          <a:xfrm>
            <a:off x="442032" y="2020541"/>
            <a:ext cx="2991281" cy="7744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chemeClr val="tx1"/>
                </a:solidFill>
              </a:rPr>
              <a:t>5 Tick</a:t>
            </a:r>
            <a:r>
              <a:rPr lang="ja-JP" altLang="en-US" dirty="0" smtClean="0">
                <a:solidFill>
                  <a:schemeClr val="tx1"/>
                </a:solidFill>
              </a:rPr>
              <a:t>後</a:t>
            </a:r>
            <a:r>
              <a:rPr lang="en-US" altLang="ja-JP" dirty="0" smtClean="0">
                <a:solidFill>
                  <a:schemeClr val="tx1"/>
                </a:solidFill>
              </a:rPr>
              <a:t>…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xplosion 2 6"/>
          <p:cNvSpPr/>
          <p:nvPr/>
        </p:nvSpPr>
        <p:spPr>
          <a:xfrm rot="2872527">
            <a:off x="3141690" y="176391"/>
            <a:ext cx="5316052" cy="5597816"/>
          </a:xfrm>
          <a:prstGeom prst="irregularSeal2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9658491" y="2719684"/>
            <a:ext cx="1861648" cy="511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 b="1" dirty="0" smtClean="0">
                <a:solidFill>
                  <a:srgbClr val="FFC000"/>
                </a:solidFill>
              </a:rPr>
              <a:t>衝突！</a:t>
            </a:r>
            <a:endParaRPr lang="en-US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3790990" y="415999"/>
            <a:ext cx="8401010" cy="9124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移動戦略の短所</a:t>
            </a:r>
            <a:endParaRPr 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1380392" y="1587166"/>
            <a:ext cx="10506808" cy="458072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000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「壁からの反</a:t>
            </a:r>
            <a:r>
              <a:rPr lang="ja-JP" altLang="en-US" sz="40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重</a:t>
            </a:r>
            <a:r>
              <a:rPr lang="ja-JP" altLang="en-US" sz="4000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力」の</a:t>
            </a:r>
            <a:r>
              <a:rPr lang="ja-JP" altLang="en-US" sz="40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短</a:t>
            </a:r>
            <a:r>
              <a:rPr lang="ja-JP" altLang="en-US" sz="4000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所</a:t>
            </a:r>
            <a:r>
              <a:rPr lang="ja-JP" altLang="en-US" sz="40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：</a:t>
            </a:r>
            <a:endParaRPr lang="en-US" altLang="ja-JP" sz="40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40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戦場の真ん中に影響がない。</a:t>
            </a:r>
            <a:endParaRPr lang="en-US" altLang="ja-JP" sz="40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en-US" sz="4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sz="4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4000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「</a:t>
            </a:r>
            <a:r>
              <a:rPr lang="en-IN" sz="4000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Ram</a:t>
            </a:r>
            <a:r>
              <a:rPr lang="ja-JP" altLang="en-US" sz="4000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」の短所：</a:t>
            </a:r>
            <a:endParaRPr lang="en-US" altLang="ja-JP" sz="4000" b="1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4000" dirty="0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ハイリスク</a:t>
            </a:r>
            <a:r>
              <a:rPr lang="ja-JP" altLang="en-US" sz="4000" dirty="0">
                <a:latin typeface="游明朝" panose="02020400000000000000" pitchFamily="18" charset="-128"/>
                <a:ea typeface="游明朝" panose="02020400000000000000" pitchFamily="18" charset="-128"/>
              </a:rPr>
              <a:t>戦術</a:t>
            </a:r>
            <a:r>
              <a:rPr lang="ja-JP" altLang="en-US" sz="40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。</a:t>
            </a:r>
            <a:r>
              <a:rPr lang="ja-JP" altLang="en-US" sz="3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生存の点数は低い。</a:t>
            </a:r>
            <a:endParaRPr lang="en-US" sz="38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40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射撃戦略：「いっぱい当てる」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79" y="1957876"/>
            <a:ext cx="10186071" cy="4367424"/>
          </a:xfrm>
        </p:spPr>
        <p:txBody>
          <a:bodyPr>
            <a:normAutofit/>
          </a:bodyPr>
          <a:lstStyle/>
          <a:p>
            <a:r>
              <a:rPr lang="ja-JP" altLang="en-US" sz="3600" dirty="0" smtClean="0">
                <a:solidFill>
                  <a:srgbClr val="E48312"/>
                </a:solidFill>
                <a:latin typeface="+mn-ea"/>
              </a:rPr>
              <a:t>戦略</a:t>
            </a:r>
            <a:r>
              <a:rPr lang="en-US" altLang="ja-JP" sz="3600" dirty="0" smtClean="0">
                <a:solidFill>
                  <a:srgbClr val="E48312"/>
                </a:solidFill>
                <a:latin typeface="+mn-ea"/>
              </a:rPr>
              <a:t>1</a:t>
            </a:r>
          </a:p>
          <a:p>
            <a:pPr marL="201168" lvl="1" indent="0">
              <a:buNone/>
            </a:pPr>
            <a:r>
              <a:rPr lang="ja-JP" altLang="en-US" sz="3000" dirty="0" smtClean="0">
                <a:latin typeface="+mn-ea"/>
              </a:rPr>
              <a:t>　弾の命中率を上げる。</a:t>
            </a:r>
            <a:endParaRPr lang="en-US" altLang="ja-JP" sz="3200" dirty="0" smtClean="0">
              <a:latin typeface="+mn-ea"/>
            </a:endParaRPr>
          </a:p>
          <a:p>
            <a:pPr lvl="1"/>
            <a:endParaRPr lang="en-US" altLang="ja-JP" sz="3000" dirty="0">
              <a:latin typeface="+mn-ea"/>
            </a:endParaRPr>
          </a:p>
          <a:p>
            <a:pPr marL="201168" lvl="1" indent="0">
              <a:buNone/>
            </a:pPr>
            <a:endParaRPr lang="en-US" altLang="ja-JP" sz="3000" dirty="0" smtClean="0">
              <a:latin typeface="+mn-ea"/>
            </a:endParaRPr>
          </a:p>
          <a:p>
            <a:pPr marL="201168" lvl="1" indent="0">
              <a:buNone/>
            </a:pPr>
            <a:r>
              <a:rPr lang="ja-JP" altLang="en-US" sz="3200" dirty="0" smtClean="0">
                <a:solidFill>
                  <a:srgbClr val="E48312"/>
                </a:solidFill>
                <a:latin typeface="+mn-ea"/>
              </a:rPr>
              <a:t>戦略</a:t>
            </a:r>
            <a:r>
              <a:rPr lang="en-US" altLang="ja-JP" sz="3200" dirty="0" smtClean="0">
                <a:solidFill>
                  <a:srgbClr val="E48312"/>
                </a:solidFill>
                <a:latin typeface="+mn-ea"/>
              </a:rPr>
              <a:t>2</a:t>
            </a:r>
          </a:p>
          <a:p>
            <a:pPr marL="201168" lvl="1" indent="0">
              <a:buNone/>
            </a:pPr>
            <a:r>
              <a:rPr lang="ja-JP" altLang="en-US" sz="3000" dirty="0" smtClean="0">
                <a:latin typeface="+mn-ea"/>
              </a:rPr>
              <a:t>　</a:t>
            </a:r>
            <a:r>
              <a:rPr lang="ja-JP" altLang="en-US" sz="3200" dirty="0">
                <a:latin typeface="+mn-ea"/>
              </a:rPr>
              <a:t>最適</a:t>
            </a:r>
            <a:r>
              <a:rPr lang="ja-JP" altLang="en-US" sz="3200" dirty="0" smtClean="0">
                <a:latin typeface="+mn-ea"/>
              </a:rPr>
              <a:t>な弾エネルギーを設定する。</a:t>
            </a:r>
            <a:endParaRPr lang="en-US" altLang="ja-JP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射撃戦略：「いっぱい当てる」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79" y="1957876"/>
            <a:ext cx="10186071" cy="4367424"/>
          </a:xfrm>
        </p:spPr>
        <p:txBody>
          <a:bodyPr>
            <a:normAutofit/>
          </a:bodyPr>
          <a:lstStyle/>
          <a:p>
            <a:r>
              <a:rPr lang="ja-JP" altLang="en-US" sz="3600" dirty="0" smtClean="0">
                <a:solidFill>
                  <a:srgbClr val="E48312"/>
                </a:solidFill>
                <a:latin typeface="+mn-ea"/>
              </a:rPr>
              <a:t>戦術</a:t>
            </a:r>
            <a:r>
              <a:rPr lang="en-US" altLang="ja-JP" sz="3600" dirty="0" smtClean="0">
                <a:solidFill>
                  <a:srgbClr val="E48312"/>
                </a:solidFill>
                <a:latin typeface="+mn-ea"/>
              </a:rPr>
              <a:t>1 –</a:t>
            </a:r>
            <a:r>
              <a:rPr lang="ja-JP" altLang="en-US" sz="3600" dirty="0" smtClean="0">
                <a:solidFill>
                  <a:srgbClr val="E48312"/>
                </a:solidFill>
                <a:latin typeface="+mn-ea"/>
              </a:rPr>
              <a:t>円形予測 </a:t>
            </a:r>
            <a:r>
              <a:rPr lang="en-US" altLang="ja-JP" sz="3600" dirty="0" smtClean="0">
                <a:solidFill>
                  <a:srgbClr val="E48312"/>
                </a:solidFill>
                <a:latin typeface="+mn-ea"/>
              </a:rPr>
              <a:t>&amp; </a:t>
            </a:r>
            <a:r>
              <a:rPr lang="ja-JP" altLang="en-US" sz="3600" dirty="0" smtClean="0">
                <a:solidFill>
                  <a:srgbClr val="E48312"/>
                </a:solidFill>
                <a:latin typeface="+mn-ea"/>
              </a:rPr>
              <a:t>線形予測</a:t>
            </a:r>
            <a:r>
              <a:rPr lang="en-US" altLang="ja-JP" sz="3600" dirty="0" smtClean="0">
                <a:solidFill>
                  <a:srgbClr val="E48312"/>
                </a:solidFill>
                <a:latin typeface="+mn-ea"/>
              </a:rPr>
              <a:t>-</a:t>
            </a:r>
          </a:p>
          <a:p>
            <a:pPr marL="201168" lvl="1" indent="0">
              <a:buNone/>
            </a:pPr>
            <a:r>
              <a:rPr lang="ja-JP" altLang="en-US" sz="3000" dirty="0" smtClean="0">
                <a:latin typeface="+mn-ea"/>
              </a:rPr>
              <a:t>　</a:t>
            </a:r>
            <a:r>
              <a:rPr lang="ja-JP" altLang="en-US" sz="3200" u="sng" dirty="0" smtClean="0">
                <a:latin typeface="+mn-ea"/>
              </a:rPr>
              <a:t>概要</a:t>
            </a:r>
            <a:r>
              <a:rPr lang="ja-JP" altLang="en-US" sz="3200" dirty="0" smtClean="0">
                <a:latin typeface="+mn-ea"/>
              </a:rPr>
              <a:t>：</a:t>
            </a:r>
            <a:r>
              <a:rPr lang="ja-JP" altLang="en-US" sz="3200" dirty="0" smtClean="0">
                <a:solidFill>
                  <a:srgbClr val="FF0000"/>
                </a:solidFill>
                <a:latin typeface="+mn-ea"/>
              </a:rPr>
              <a:t>敵の角速度</a:t>
            </a:r>
            <a:r>
              <a:rPr lang="ja-JP" altLang="en-US" sz="3200" dirty="0" smtClean="0">
                <a:latin typeface="+mn-ea"/>
              </a:rPr>
              <a:t>に</a:t>
            </a:r>
            <a:r>
              <a:rPr lang="ja-JP" altLang="en-US" sz="3200" dirty="0">
                <a:latin typeface="+mn-ea"/>
              </a:rPr>
              <a:t>応</a:t>
            </a:r>
            <a:r>
              <a:rPr lang="ja-JP" altLang="en-US" sz="3200" dirty="0" smtClean="0">
                <a:latin typeface="+mn-ea"/>
              </a:rPr>
              <a:t>じて</a:t>
            </a:r>
            <a:r>
              <a:rPr lang="ja-JP" altLang="en-US" sz="3200" dirty="0" smtClean="0">
                <a:solidFill>
                  <a:srgbClr val="FF0000"/>
                </a:solidFill>
                <a:latin typeface="+mn-ea"/>
              </a:rPr>
              <a:t>円形予測</a:t>
            </a:r>
            <a:r>
              <a:rPr lang="ja-JP" altLang="en-US" sz="3200" dirty="0">
                <a:latin typeface="+mn-ea"/>
              </a:rPr>
              <a:t>と</a:t>
            </a:r>
            <a:r>
              <a:rPr lang="ja-JP" altLang="en-US" sz="3200" dirty="0" smtClean="0">
                <a:solidFill>
                  <a:srgbClr val="FF0000"/>
                </a:solidFill>
                <a:latin typeface="+mn-ea"/>
              </a:rPr>
              <a:t>線形予測</a:t>
            </a:r>
            <a:r>
              <a:rPr lang="ja-JP" altLang="en-US" sz="3200" dirty="0" smtClean="0">
                <a:solidFill>
                  <a:schemeClr val="tx1"/>
                </a:solidFill>
                <a:latin typeface="+mn-ea"/>
              </a:rPr>
              <a:t>を切り替</a:t>
            </a:r>
            <a:endParaRPr lang="en-US" altLang="ja-JP" sz="3200" dirty="0" smtClean="0">
              <a:solidFill>
                <a:schemeClr val="tx1"/>
              </a:solidFill>
              <a:latin typeface="+mn-ea"/>
            </a:endParaRPr>
          </a:p>
          <a:p>
            <a:pPr marL="201168" lvl="1" indent="0">
              <a:buNone/>
            </a:pPr>
            <a:r>
              <a:rPr lang="ja-JP" altLang="en-US" sz="32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sz="3200" dirty="0" smtClean="0">
                <a:solidFill>
                  <a:schemeClr val="tx1"/>
                </a:solidFill>
                <a:latin typeface="+mn-ea"/>
              </a:rPr>
              <a:t>　　　 える。</a:t>
            </a:r>
            <a:endParaRPr lang="en-US" altLang="ja-JP" sz="3200" dirty="0" smtClean="0">
              <a:solidFill>
                <a:schemeClr val="tx1"/>
              </a:solidFill>
              <a:latin typeface="+mn-ea"/>
            </a:endParaRPr>
          </a:p>
          <a:p>
            <a:pPr marL="201168" lvl="1" indent="0">
              <a:buNone/>
            </a:pPr>
            <a:r>
              <a:rPr lang="ja-JP" altLang="en-US" sz="3200" dirty="0" smtClean="0">
                <a:latin typeface="+mn-ea"/>
              </a:rPr>
              <a:t>　</a:t>
            </a:r>
            <a:r>
              <a:rPr lang="ja-JP" altLang="en-US" sz="3200" u="sng" dirty="0" smtClean="0">
                <a:latin typeface="+mn-ea"/>
              </a:rPr>
              <a:t>長所</a:t>
            </a:r>
            <a:r>
              <a:rPr lang="ja-JP" altLang="en-US" sz="3200" dirty="0" smtClean="0">
                <a:latin typeface="+mn-ea"/>
              </a:rPr>
              <a:t>：線形・円形移動に対して有効。</a:t>
            </a:r>
            <a:endParaRPr lang="en-US" altLang="ja-JP" sz="3200" dirty="0" smtClean="0">
              <a:latin typeface="+mn-ea"/>
            </a:endParaRPr>
          </a:p>
          <a:p>
            <a:pPr marL="201168" lvl="1" indent="0">
              <a:buNone/>
            </a:pPr>
            <a:r>
              <a:rPr lang="ja-JP" altLang="en-US" sz="3200" dirty="0">
                <a:latin typeface="+mn-ea"/>
              </a:rPr>
              <a:t>　</a:t>
            </a:r>
            <a:r>
              <a:rPr lang="ja-JP" altLang="en-US" sz="3200" u="sng" dirty="0" smtClean="0">
                <a:latin typeface="+mn-ea"/>
              </a:rPr>
              <a:t>短所</a:t>
            </a:r>
            <a:r>
              <a:rPr lang="ja-JP" altLang="en-US" sz="3200" dirty="0" smtClean="0">
                <a:latin typeface="+mn-ea"/>
              </a:rPr>
              <a:t>：不規則に動く敵に対して効果が低い</a:t>
            </a:r>
            <a:r>
              <a:rPr lang="ja-JP" altLang="en-US" sz="3200" dirty="0">
                <a:latin typeface="+mn-ea"/>
              </a:rPr>
              <a:t>。</a:t>
            </a:r>
            <a:endParaRPr lang="en-US" altLang="ja-JP" sz="3200" dirty="0">
              <a:latin typeface="+mn-ea"/>
            </a:endParaRPr>
          </a:p>
          <a:p>
            <a:pPr marL="201168" lvl="1" indent="0">
              <a:buNone/>
            </a:pPr>
            <a:r>
              <a:rPr lang="ja-JP" altLang="en-US" sz="3200" dirty="0" smtClean="0">
                <a:latin typeface="+mn-ea"/>
              </a:rPr>
              <a:t>　</a:t>
            </a:r>
            <a:r>
              <a:rPr lang="ja-JP" altLang="en-US" sz="3200" u="sng" dirty="0" smtClean="0">
                <a:latin typeface="+mn-ea"/>
              </a:rPr>
              <a:t>実装</a:t>
            </a:r>
            <a:r>
              <a:rPr lang="ja-JP" altLang="en-US" sz="3200" dirty="0" smtClean="0">
                <a:latin typeface="+mn-ea"/>
              </a:rPr>
              <a:t>：資料が豊富なため比較的簡単。</a:t>
            </a:r>
            <a:endParaRPr lang="en-US" altLang="ja-JP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08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</TotalTime>
  <Words>432</Words>
  <Application>Microsoft Office PowerPoint</Application>
  <PresentationFormat>ワイド画面</PresentationFormat>
  <Paragraphs>105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游明朝</vt:lpstr>
      <vt:lpstr>Arial</vt:lpstr>
      <vt:lpstr>Calibri</vt:lpstr>
      <vt:lpstr>Calibri Light</vt:lpstr>
      <vt:lpstr>レトロスペクト</vt:lpstr>
      <vt:lpstr>8班最終プレゼン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射撃戦略：「いっぱい当てる」</vt:lpstr>
      <vt:lpstr>射撃戦略：「いっぱい当てる」</vt:lpstr>
      <vt:lpstr>PowerPoint プレゼンテーション</vt:lpstr>
      <vt:lpstr>PowerPoint プレゼンテーション</vt:lpstr>
      <vt:lpstr>射撃戦略：「いっぱい当てる」</vt:lpstr>
      <vt:lpstr>PowerPoint プレゼンテーション</vt:lpstr>
      <vt:lpstr>射撃戦略：「いっぱい当てる」</vt:lpstr>
      <vt:lpstr>チーム戦略：「集中攻撃」</vt:lpstr>
      <vt:lpstr>チーム戦略：「集中攻撃」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8班戦略プレゼン</dc:title>
  <dc:creator>shuhei</dc:creator>
  <cp:lastModifiedBy>つ し</cp:lastModifiedBy>
  <cp:revision>71</cp:revision>
  <dcterms:created xsi:type="dcterms:W3CDTF">2018-10-19T06:13:50Z</dcterms:created>
  <dcterms:modified xsi:type="dcterms:W3CDTF">2019-01-23T13:00:47Z</dcterms:modified>
</cp:coreProperties>
</file>