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83" r:id="rId2"/>
  </p:sldMasterIdLst>
  <p:notesMasterIdLst>
    <p:notesMasterId r:id="rId8"/>
  </p:notesMasterIdLst>
  <p:sldIdLst>
    <p:sldId id="275" r:id="rId3"/>
    <p:sldId id="266" r:id="rId4"/>
    <p:sldId id="270" r:id="rId5"/>
    <p:sldId id="267" r:id="rId6"/>
    <p:sldId id="27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79"/>
    <p:restoredTop sz="95394" autoAdjust="0"/>
  </p:normalViewPr>
  <p:slideViewPr>
    <p:cSldViewPr snapToGrid="0" showGuides="1">
      <p:cViewPr varScale="1">
        <p:scale>
          <a:sx n="89" d="100"/>
          <a:sy n="89" d="100"/>
        </p:scale>
        <p:origin x="389" y="7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7B85E-2B0D-43F5-98F8-0596A576DFB1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382D5-1B08-46CE-8267-B6A53F11D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26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これから防災</a:t>
            </a:r>
            <a:r>
              <a:rPr kumimoji="1" lang="en-US" altLang="ja-JP" dirty="0"/>
              <a:t>2</a:t>
            </a:r>
            <a:r>
              <a:rPr kumimoji="1" lang="ja-JP" altLang="en-US" dirty="0"/>
              <a:t>班，チーム「サラダボウル」の発表を始めます．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私たちのグループで考案したサービスは，緊急時の支援要請システム</a:t>
            </a:r>
            <a:r>
              <a:rPr kumimoji="1" lang="ja-JP" altLang="en-US" dirty="0" smtClean="0"/>
              <a:t>「</a:t>
            </a:r>
            <a:r>
              <a:rPr kumimoji="1" lang="en-IN" altLang="ja-JP" dirty="0" smtClean="0"/>
              <a:t>SOS </a:t>
            </a:r>
            <a:r>
              <a:rPr kumimoji="1" lang="en-IN" altLang="ja-JP" dirty="0" err="1" smtClean="0"/>
              <a:t>WebApp</a:t>
            </a:r>
            <a:r>
              <a:rPr kumimoji="1" lang="ja-JP" altLang="en-US" dirty="0" smtClean="0"/>
              <a:t>」</a:t>
            </a:r>
            <a:r>
              <a:rPr kumimoji="1" lang="ja-JP" altLang="en-US" dirty="0"/>
              <a:t>です．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382D5-1B08-46CE-8267-B6A53F11DE0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40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まず，</a:t>
            </a:r>
            <a:endParaRPr kumimoji="1" lang="en-US" altLang="ja-JP" dirty="0"/>
          </a:p>
          <a:p>
            <a:r>
              <a:rPr kumimoji="1" lang="ja-JP" altLang="en-US"/>
              <a:t>私たちは，防災という場面を「災害後の２次災害」にフォーカスしました．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災害が発生した場合，必要となるものは被災した人の「救助・救援」です．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このとき，</a:t>
            </a:r>
            <a:endParaRPr kumimoji="1" lang="en-US" altLang="ja-JP" dirty="0"/>
          </a:p>
          <a:p>
            <a:r>
              <a:rPr kumimoji="1" lang="ja-JP" altLang="en-US"/>
              <a:t>ネットワークや通信が普通であったり</a:t>
            </a:r>
            <a:endParaRPr kumimoji="1" lang="en-US" altLang="ja-JP" dirty="0"/>
          </a:p>
          <a:p>
            <a:r>
              <a:rPr kumimoji="1" lang="ja-JP" altLang="en-US"/>
              <a:t>交通網が寸断されたりして，警察や消防がすぐに駆けつけられない可能があります．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このような状況で必要となるのは，その場にいる人たち同士での支援です．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しかしながら，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- </a:t>
            </a:r>
            <a:r>
              <a:rPr kumimoji="1" lang="ja-JP" altLang="en-US"/>
              <a:t>地域住民同士の繋がりが薄くなり，気軽に支援を要請できません．</a:t>
            </a:r>
            <a:endParaRPr kumimoji="1" lang="en-US" altLang="ja-JP" dirty="0"/>
          </a:p>
          <a:p>
            <a:pPr marL="171450" indent="-171450">
              <a:buFontTx/>
              <a:buChar char="-"/>
            </a:pPr>
            <a:r>
              <a:rPr kumimoji="1" lang="ja-JP" altLang="en-US"/>
              <a:t>高齢者など，大声をだせない人は助けを求められません</a:t>
            </a:r>
            <a:endParaRPr kumimoji="1" lang="en-US" altLang="ja-JP" dirty="0"/>
          </a:p>
          <a:p>
            <a:pPr marL="171450" indent="-171450">
              <a:buFontTx/>
              <a:buChar char="-"/>
            </a:pPr>
            <a:r>
              <a:rPr kumimoji="1" lang="ja-JP" altLang="en-US"/>
              <a:t>また，周囲に支援をしてくれる人を探すのにも苦労します．</a:t>
            </a:r>
            <a:endParaRPr kumimoji="1" lang="en-US" altLang="ja-JP" dirty="0"/>
          </a:p>
          <a:p>
            <a:pPr marL="171450" indent="-171450">
              <a:buFontTx/>
              <a:buChar char="-"/>
            </a:pPr>
            <a:endParaRPr kumimoji="1" lang="en-US" altLang="ja-JP" dirty="0"/>
          </a:p>
          <a:p>
            <a:pPr marL="171450" indent="-171450">
              <a:buFontTx/>
              <a:buChar char="-"/>
            </a:pPr>
            <a:r>
              <a:rPr kumimoji="1" lang="ja-JP" altLang="en-US"/>
              <a:t>私たちのシステムは，このような人たちを支援します．</a:t>
            </a:r>
            <a:endParaRPr kumimoji="1" lang="en-US" altLang="ja-JP" dirty="0"/>
          </a:p>
          <a:p>
            <a:pPr marL="171450" indent="-171450">
              <a:buFontTx/>
              <a:buChar char="-"/>
            </a:pP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382D5-1B08-46CE-8267-B6A53F11DE0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973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そこで，私たちの</a:t>
            </a:r>
            <a:r>
              <a:rPr kumimoji="1" lang="ja-JP" altLang="en-US" dirty="0" smtClean="0"/>
              <a:t>「</a:t>
            </a:r>
            <a:r>
              <a:rPr kumimoji="1" lang="en-IN" altLang="ja-JP" dirty="0" smtClean="0"/>
              <a:t>SOS </a:t>
            </a:r>
            <a:r>
              <a:rPr kumimoji="1" lang="en-IN" altLang="ja-JP" dirty="0" err="1" smtClean="0"/>
              <a:t>WebApp</a:t>
            </a:r>
            <a:r>
              <a:rPr kumimoji="1" lang="ja-JP" altLang="en-US" dirty="0" smtClean="0"/>
              <a:t>」</a:t>
            </a:r>
            <a:r>
              <a:rPr kumimoji="1" lang="ja-JP" altLang="en-US" dirty="0"/>
              <a:t>はこのようなサービスを提供します．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まず，支援を必要とする人は</a:t>
            </a:r>
            <a:r>
              <a:rPr kumimoji="1" lang="en-US" altLang="ja-JP" dirty="0"/>
              <a:t> </a:t>
            </a:r>
            <a:r>
              <a:rPr kumimoji="1" lang="ja-JP" altLang="en-US" dirty="0"/>
              <a:t>スマホを使って，</a:t>
            </a:r>
            <a:r>
              <a:rPr kumimoji="1" lang="en-US" altLang="ja-JP" dirty="0"/>
              <a:t>Help</a:t>
            </a:r>
            <a:r>
              <a:rPr kumimoji="1" lang="ja-JP" altLang="en-US" dirty="0"/>
              <a:t>の要請を行います．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すると，スマホの近距離通信を利用し，要請があることを周囲へ発信します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そして，発信者の近くに人に支援が必要な人がいることを通知します．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382D5-1B08-46CE-8267-B6A53F11DE0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248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こちらが今回作成したシステムの構成図になります．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開発当初では，スマホの近距離通信によって周囲への通知を行う予定でしたが，開発期間の関係上</a:t>
            </a:r>
            <a:endParaRPr kumimoji="1" lang="en-US" altLang="ja-JP" dirty="0"/>
          </a:p>
          <a:p>
            <a:r>
              <a:rPr kumimoji="1" lang="ja-JP" altLang="en-US" dirty="0"/>
              <a:t>近距離通信で情報をやりとりする部分はオンラインデータベースに置き換えています．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使用したものは</a:t>
            </a:r>
            <a:endParaRPr kumimoji="1" lang="en-US" altLang="ja-JP" dirty="0"/>
          </a:p>
          <a:p>
            <a:r>
              <a:rPr kumimoji="1" lang="en-US" altLang="ja-JP" dirty="0"/>
              <a:t>DB</a:t>
            </a:r>
            <a:r>
              <a:rPr kumimoji="1" lang="ja-JP" altLang="en-US" dirty="0"/>
              <a:t>に</a:t>
            </a:r>
            <a:r>
              <a:rPr kumimoji="1" lang="en-US" altLang="ja-JP" dirty="0" err="1"/>
              <a:t>Fairbase</a:t>
            </a:r>
            <a:endParaRPr kumimoji="1" lang="en-US" altLang="ja-JP" dirty="0"/>
          </a:p>
          <a:p>
            <a:r>
              <a:rPr kumimoji="1" lang="en-US" altLang="ja-JP" dirty="0"/>
              <a:t>UI</a:t>
            </a:r>
            <a:r>
              <a:rPr kumimoji="1" lang="ja-JP" altLang="en-US" dirty="0"/>
              <a:t>や情報の送信等に</a:t>
            </a:r>
            <a:r>
              <a:rPr kumimoji="1" lang="en-US" altLang="ja-JP" dirty="0"/>
              <a:t>HTML, CSS, Ajax</a:t>
            </a:r>
          </a:p>
          <a:p>
            <a:r>
              <a:rPr kumimoji="1" lang="ja-JP" altLang="en-US" dirty="0"/>
              <a:t>それから</a:t>
            </a:r>
            <a:r>
              <a:rPr kumimoji="1" lang="en-US" altLang="ja-JP" dirty="0"/>
              <a:t>Google Map</a:t>
            </a:r>
            <a:r>
              <a:rPr kumimoji="1" lang="ja-JP" altLang="en-US" dirty="0"/>
              <a:t>も利用しています．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流れとしては，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Help</a:t>
            </a:r>
            <a:r>
              <a:rPr kumimoji="1" lang="ja-JP" altLang="en-US" dirty="0"/>
              <a:t>を要請した人が，</a:t>
            </a:r>
            <a:endParaRPr kumimoji="1" lang="en-US" altLang="ja-JP" dirty="0"/>
          </a:p>
          <a:p>
            <a:r>
              <a:rPr kumimoji="1" lang="ja-JP" altLang="en-US" dirty="0"/>
              <a:t>どのような状況なのか，　どこにいるのか</a:t>
            </a:r>
            <a:endParaRPr kumimoji="1" lang="en-US" altLang="ja-JP" dirty="0"/>
          </a:p>
          <a:p>
            <a:r>
              <a:rPr kumimoji="1" lang="ja-JP" altLang="en-US" dirty="0"/>
              <a:t>という情報を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に送信します．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この時，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には複数の支援を必要とする人の情報を蓄積します．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支援側は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の情報から，支援を求めている人の一覧を取得します．</a:t>
            </a:r>
            <a:endParaRPr kumimoji="1" lang="en-US" altLang="ja-JP" dirty="0"/>
          </a:p>
          <a:p>
            <a:r>
              <a:rPr kumimoji="1" lang="ja-JP" altLang="en-US" dirty="0"/>
              <a:t>一覧から，どのような支援を必要なのか情報をみることもできます．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382D5-1B08-46CE-8267-B6A53F11DE0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284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さきほど少しお話ししたのですが，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現状のシステムでは救援が必要な人の情報を</a:t>
            </a:r>
            <a:r>
              <a:rPr kumimoji="1" lang="en-US" altLang="ja-JP" dirty="0"/>
              <a:t>DB</a:t>
            </a:r>
            <a:r>
              <a:rPr kumimoji="1" lang="ja-JP" altLang="en-US" dirty="0"/>
              <a:t>を介してやりとりしています．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これは，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382D5-1B08-46CE-8267-B6A53F11DE0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294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" y="0"/>
            <a:ext cx="12192579" cy="685874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9541" y="2449340"/>
            <a:ext cx="6732150" cy="534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FFFFFF"/>
            </a:outerShdw>
          </a:effectLst>
        </p:spPr>
        <p:txBody>
          <a:bodyPr vert="horz" wrap="square" lIns="104293" tIns="0" rIns="104293" bIns="0" numCol="1" anchor="b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ja-JP" altLang="en-US" sz="2902" b="1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j-cs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59541" y="3102447"/>
            <a:ext cx="6732150" cy="401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4293" tIns="52146" rIns="104293" bIns="52146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fontAlgn="base">
              <a:spcBef>
                <a:spcPct val="0"/>
              </a:spcBef>
              <a:spcAft>
                <a:spcPct val="80000"/>
              </a:spcAft>
              <a:buNone/>
              <a:defRPr kumimoji="1" lang="ja-JP" altLang="en-US" sz="2177" b="0">
                <a:solidFill>
                  <a:srgbClr val="376092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1pPr>
            <a:lvl2pPr marL="47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6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9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92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65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38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11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84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960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B76084-82B6-4CFF-93EE-1873E822BA28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E172AE-81B5-4BD4-9343-FF4EE975B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76662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6084-82B6-4CFF-93EE-1873E822BA28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72AE-81B5-4BD4-9343-FF4EE975B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0540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6084-82B6-4CFF-93EE-1873E822BA28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72AE-81B5-4BD4-9343-FF4EE975B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90552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6084-82B6-4CFF-93EE-1873E822BA28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72AE-81B5-4BD4-9343-FF4EE975B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3692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05838" y="1469681"/>
            <a:ext cx="10179192" cy="4636503"/>
          </a:xfrm>
          <a:prstGeom prst="rect">
            <a:avLst/>
          </a:prstGeom>
        </p:spPr>
        <p:txBody>
          <a:bodyPr/>
          <a:lstStyle>
            <a:lvl1pPr marL="195821" indent="-195821">
              <a:spcBef>
                <a:spcPts val="454"/>
              </a:spcBef>
              <a:buClr>
                <a:srgbClr val="376092"/>
              </a:buClr>
              <a:buFont typeface="Wingdings" pitchFamily="2" charset="2"/>
              <a:buChar char="l"/>
              <a:defRPr sz="1451">
                <a:latin typeface="ＭＳ Ｐゴシック" pitchFamily="50" charset="-128"/>
                <a:ea typeface="ＭＳ Ｐゴシック" pitchFamily="50" charset="-128"/>
              </a:defRPr>
            </a:lvl1pPr>
            <a:lvl2pPr marL="483794" indent="-247656">
              <a:spcBef>
                <a:spcPts val="454"/>
              </a:spcBef>
              <a:buClr>
                <a:srgbClr val="A6A6A6"/>
              </a:buClr>
              <a:buFont typeface="Wingdings" pitchFamily="2" charset="2"/>
              <a:buChar char="l"/>
              <a:defRPr sz="1270">
                <a:latin typeface="ＭＳ Ｐゴシック" pitchFamily="50" charset="-128"/>
                <a:ea typeface="ＭＳ Ｐゴシック" pitchFamily="50" charset="-128"/>
              </a:defRPr>
            </a:lvl2pPr>
            <a:lvl3pPr marL="699773" indent="-207340">
              <a:spcBef>
                <a:spcPts val="454"/>
              </a:spcBef>
              <a:buClr>
                <a:srgbClr val="A6A6A6"/>
              </a:buClr>
              <a:buFont typeface="Wingdings" pitchFamily="2" charset="2"/>
              <a:buChar char="l"/>
              <a:defRPr sz="1270">
                <a:latin typeface="ＭＳ Ｐゴシック" pitchFamily="50" charset="-128"/>
                <a:ea typeface="ＭＳ Ｐゴシック" pitchFamily="50" charset="-128"/>
              </a:defRPr>
            </a:lvl3pPr>
            <a:lvl4pPr marL="967588" indent="-207340">
              <a:spcBef>
                <a:spcPts val="454"/>
              </a:spcBef>
              <a:defRPr sz="1088">
                <a:latin typeface="ＭＳ Ｐゴシック" pitchFamily="50" charset="-128"/>
                <a:ea typeface="ＭＳ Ｐゴシック" pitchFamily="50" charset="-128"/>
              </a:defRPr>
            </a:lvl4pPr>
            <a:lvl5pPr marL="1195086" indent="-207340">
              <a:spcBef>
                <a:spcPts val="454"/>
              </a:spcBef>
              <a:defRPr sz="1088">
                <a:latin typeface="ＭＳ Ｐゴシック" pitchFamily="50" charset="-128"/>
                <a:ea typeface="ＭＳ Ｐゴシック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5685549" y="6433310"/>
            <a:ext cx="820903" cy="195910"/>
          </a:xfrm>
          <a:prstGeom prst="rect">
            <a:avLst/>
          </a:prstGeom>
        </p:spPr>
        <p:txBody>
          <a:bodyPr vert="horz" wrap="none" lIns="104305" tIns="52153" rIns="104305" bIns="52153" rtlCol="0" anchor="ctr">
            <a:noAutofit/>
          </a:bodyPr>
          <a:lstStyle>
            <a:lvl1pPr marL="0" marR="0" indent="0" algn="ctr" defTabSz="946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16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1268262" y="6433310"/>
            <a:ext cx="357965" cy="195910"/>
          </a:xfrm>
          <a:prstGeom prst="rect">
            <a:avLst/>
          </a:prstGeom>
        </p:spPr>
        <p:txBody>
          <a:bodyPr vert="horz" wrap="none" lIns="104305" tIns="52153" rIns="104305" bIns="52153" rtlCol="0" anchor="ctr">
            <a:noAutofit/>
          </a:bodyPr>
          <a:lstStyle>
            <a:lvl1pPr algn="r">
              <a:defRPr sz="1088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fld id="{D9E172AE-81B5-4BD4-9343-FF4EE975B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53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6084-82B6-4CFF-93EE-1873E822BA28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72AE-81B5-4BD4-9343-FF4EE975B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39036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6084-82B6-4CFF-93EE-1873E822BA28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72AE-81B5-4BD4-9343-FF4EE975B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49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6084-82B6-4CFF-93EE-1873E822BA28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72AE-81B5-4BD4-9343-FF4EE975B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31984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6084-82B6-4CFF-93EE-1873E822BA28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72AE-81B5-4BD4-9343-FF4EE975B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54749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6084-82B6-4CFF-93EE-1873E822BA28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72AE-81B5-4BD4-9343-FF4EE975B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12352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6084-82B6-4CFF-93EE-1873E822BA28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72AE-81B5-4BD4-9343-FF4EE975B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98947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6084-82B6-4CFF-93EE-1873E822BA28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72AE-81B5-4BD4-9343-FF4EE975B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709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6"/>
          <a:stretch/>
        </p:blipFill>
        <p:spPr>
          <a:xfrm>
            <a:off x="-5792" y="98158"/>
            <a:ext cx="12197792" cy="1354631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05838" y="267497"/>
            <a:ext cx="10180326" cy="4098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5685549" y="6433310"/>
            <a:ext cx="820903" cy="195910"/>
          </a:xfrm>
          <a:prstGeom prst="rect">
            <a:avLst/>
          </a:prstGeom>
        </p:spPr>
        <p:txBody>
          <a:bodyPr vert="horz" wrap="none" lIns="104305" tIns="52153" rIns="104305" bIns="52153" rtlCol="0" anchor="ctr">
            <a:noAutofit/>
          </a:bodyPr>
          <a:lstStyle>
            <a:lvl1pPr marL="0" marR="0" indent="0" algn="ctr" defTabSz="946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16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1268262" y="6433310"/>
            <a:ext cx="357965" cy="195910"/>
          </a:xfrm>
          <a:prstGeom prst="rect">
            <a:avLst/>
          </a:prstGeom>
        </p:spPr>
        <p:txBody>
          <a:bodyPr vert="horz" wrap="none" lIns="104305" tIns="52153" rIns="104305" bIns="52153" rtlCol="0" anchor="ctr">
            <a:noAutofit/>
          </a:bodyPr>
          <a:lstStyle>
            <a:lvl1pPr algn="r">
              <a:defRPr sz="1088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fld id="{D9E172AE-81B5-4BD4-9343-FF4EE975B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9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829361" rtl="0" eaLnBrk="1" latinLnBrk="0" hangingPunct="1">
        <a:spcBef>
          <a:spcPct val="0"/>
        </a:spcBef>
        <a:buNone/>
        <a:defRPr kumimoji="1" sz="2177" b="1" kern="1200">
          <a:solidFill>
            <a:schemeClr val="tx1"/>
          </a:solidFill>
          <a:latin typeface="ＭＳ Ｐゴシック" pitchFamily="50" charset="-128"/>
          <a:ea typeface="ＭＳ Ｐゴシック" pitchFamily="50" charset="-128"/>
          <a:cs typeface="+mj-cs"/>
        </a:defRPr>
      </a:lvl1pPr>
    </p:titleStyle>
    <p:bodyStyle>
      <a:lvl1pPr marL="311010" indent="-311010" algn="l" defTabSz="829361" rtl="0" eaLnBrk="1" latinLnBrk="0" hangingPunct="1">
        <a:spcBef>
          <a:spcPct val="20000"/>
        </a:spcBef>
        <a:buFont typeface="Arial" pitchFamily="34" charset="0"/>
        <a:buChar char="•"/>
        <a:defRPr kumimoji="1" sz="2902" kern="1200">
          <a:solidFill>
            <a:schemeClr val="tx1"/>
          </a:solidFill>
          <a:latin typeface="+mn-lt"/>
          <a:ea typeface="+mn-ea"/>
          <a:cs typeface="+mn-cs"/>
        </a:defRPr>
      </a:lvl1pPr>
      <a:lvl2pPr marL="673856" indent="-259175" algn="l" defTabSz="829361" rtl="0" eaLnBrk="1" latinLnBrk="0" hangingPunct="1">
        <a:spcBef>
          <a:spcPct val="20000"/>
        </a:spcBef>
        <a:buFont typeface="Arial" pitchFamily="34" charset="0"/>
        <a:buChar char="–"/>
        <a:defRPr kumimoji="1"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701" indent="-207340" algn="l" defTabSz="829361" rtl="0" eaLnBrk="1" latinLnBrk="0" hangingPunct="1">
        <a:spcBef>
          <a:spcPct val="20000"/>
        </a:spcBef>
        <a:buFont typeface="Arial" pitchFamily="34" charset="0"/>
        <a:buChar char="•"/>
        <a:defRPr kumimoji="1"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451381" indent="-207340" algn="l" defTabSz="829361" rtl="0" eaLnBrk="1" latinLnBrk="0" hangingPunct="1">
        <a:spcBef>
          <a:spcPct val="20000"/>
        </a:spcBef>
        <a:buFont typeface="Arial" pitchFamily="34" charset="0"/>
        <a:buChar char="–"/>
        <a:defRPr kumimoji="1" sz="1814" kern="1200">
          <a:solidFill>
            <a:schemeClr val="tx1"/>
          </a:solidFill>
          <a:latin typeface="+mn-lt"/>
          <a:ea typeface="+mn-ea"/>
          <a:cs typeface="+mn-cs"/>
        </a:defRPr>
      </a:lvl4pPr>
      <a:lvl5pPr marL="1866062" indent="-207340" algn="l" defTabSz="829361" rtl="0" eaLnBrk="1" latinLnBrk="0" hangingPunct="1">
        <a:spcBef>
          <a:spcPct val="20000"/>
        </a:spcBef>
        <a:buFont typeface="Arial" pitchFamily="34" charset="0"/>
        <a:buChar char="»"/>
        <a:defRPr kumimoji="1" sz="1814" kern="1200">
          <a:solidFill>
            <a:schemeClr val="tx1"/>
          </a:solidFill>
          <a:latin typeface="+mn-lt"/>
          <a:ea typeface="+mn-ea"/>
          <a:cs typeface="+mn-cs"/>
        </a:defRPr>
      </a:lvl5pPr>
      <a:lvl6pPr marL="2280742" indent="-207340" algn="l" defTabSz="829361" rtl="0" eaLnBrk="1" latinLnBrk="0" hangingPunct="1">
        <a:spcBef>
          <a:spcPct val="20000"/>
        </a:spcBef>
        <a:buFont typeface="Arial" pitchFamily="34" charset="0"/>
        <a:buChar char="•"/>
        <a:defRPr kumimoji="1"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695423" indent="-207340" algn="l" defTabSz="829361" rtl="0" eaLnBrk="1" latinLnBrk="0" hangingPunct="1">
        <a:spcBef>
          <a:spcPct val="20000"/>
        </a:spcBef>
        <a:buFont typeface="Arial" pitchFamily="34" charset="0"/>
        <a:buChar char="•"/>
        <a:defRPr kumimoji="1"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110103" indent="-207340" algn="l" defTabSz="829361" rtl="0" eaLnBrk="1" latinLnBrk="0" hangingPunct="1">
        <a:spcBef>
          <a:spcPct val="20000"/>
        </a:spcBef>
        <a:buFont typeface="Arial" pitchFamily="34" charset="0"/>
        <a:buChar char="•"/>
        <a:defRPr kumimoji="1"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524783" indent="-207340" algn="l" defTabSz="829361" rtl="0" eaLnBrk="1" latinLnBrk="0" hangingPunct="1">
        <a:spcBef>
          <a:spcPct val="20000"/>
        </a:spcBef>
        <a:buFont typeface="Arial" pitchFamily="34" charset="0"/>
        <a:buChar char="•"/>
        <a:defRPr kumimoji="1" sz="18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29361" rtl="0" eaLnBrk="1" latinLnBrk="0" hangingPunct="1">
        <a:defRPr kumimoji="1"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680" algn="l" defTabSz="829361" rtl="0" eaLnBrk="1" latinLnBrk="0" hangingPunct="1">
        <a:defRPr kumimoji="1"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361" algn="l" defTabSz="829361" rtl="0" eaLnBrk="1" latinLnBrk="0" hangingPunct="1">
        <a:defRPr kumimoji="1"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041" algn="l" defTabSz="829361" rtl="0" eaLnBrk="1" latinLnBrk="0" hangingPunct="1">
        <a:defRPr kumimoji="1"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722" algn="l" defTabSz="829361" rtl="0" eaLnBrk="1" latinLnBrk="0" hangingPunct="1">
        <a:defRPr kumimoji="1"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402" algn="l" defTabSz="829361" rtl="0" eaLnBrk="1" latinLnBrk="0" hangingPunct="1">
        <a:defRPr kumimoji="1"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082" algn="l" defTabSz="829361" rtl="0" eaLnBrk="1" latinLnBrk="0" hangingPunct="1">
        <a:defRPr kumimoji="1"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2763" algn="l" defTabSz="829361" rtl="0" eaLnBrk="1" latinLnBrk="0" hangingPunct="1">
        <a:defRPr kumimoji="1"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443" algn="l" defTabSz="829361" rtl="0" eaLnBrk="1" latinLnBrk="0" hangingPunct="1">
        <a:defRPr kumimoji="1"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E172AE-81B5-4BD4-9343-FF4EE975B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60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xmlns="" id="{A7595C82-0009-9443-BA07-F7C8BB8F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72AE-81B5-4BD4-9343-FF4EE975B802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xmlns="" id="{D278CD5A-DDE4-8E45-99D9-7CD4E8DE6202}"/>
              </a:ext>
            </a:extLst>
          </p:cNvPr>
          <p:cNvSpPr txBox="1">
            <a:spLocks/>
          </p:cNvSpPr>
          <p:nvPr/>
        </p:nvSpPr>
        <p:spPr>
          <a:xfrm>
            <a:off x="1066800" y="1709908"/>
            <a:ext cx="10058400" cy="1333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7200" dirty="0" smtClean="0"/>
              <a:t>「</a:t>
            </a:r>
            <a:r>
              <a:rPr lang="en-IN" altLang="ja-JP" sz="7200" b="1" dirty="0" smtClean="0"/>
              <a:t>SOS </a:t>
            </a:r>
            <a:r>
              <a:rPr lang="en-IN" altLang="ja-JP" sz="7200" b="1" dirty="0" err="1" smtClean="0"/>
              <a:t>WebApp</a:t>
            </a:r>
            <a:r>
              <a:rPr lang="ja-JP" altLang="en-US" sz="7200" dirty="0" smtClean="0"/>
              <a:t>」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             </a:t>
            </a:r>
            <a:r>
              <a:rPr lang="en-US" altLang="ja-JP" sz="4000" dirty="0"/>
              <a:t>-</a:t>
            </a:r>
            <a:r>
              <a:rPr lang="ja-JP" altLang="en-US" sz="4000" dirty="0"/>
              <a:t>緊急時の支援要請システム</a:t>
            </a:r>
            <a:r>
              <a:rPr lang="en-US" altLang="ja-JP" sz="4000" dirty="0"/>
              <a:t>-</a:t>
            </a:r>
            <a:endParaRPr lang="ja-JP" altLang="en-US" dirty="0"/>
          </a:p>
        </p:txBody>
      </p:sp>
      <p:sp>
        <p:nvSpPr>
          <p:cNvPr id="7" name="サブタイトル 2">
            <a:extLst>
              <a:ext uri="{FF2B5EF4-FFF2-40B4-BE49-F238E27FC236}">
                <a16:creationId xmlns:a16="http://schemas.microsoft.com/office/drawing/2014/main" xmlns="" id="{DD1F7D86-AA58-2B45-AB39-A64EF50D6121}"/>
              </a:ext>
            </a:extLst>
          </p:cNvPr>
          <p:cNvSpPr txBox="1">
            <a:spLocks/>
          </p:cNvSpPr>
          <p:nvPr/>
        </p:nvSpPr>
        <p:spPr>
          <a:xfrm>
            <a:off x="1154083" y="3814997"/>
            <a:ext cx="10058400" cy="204071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4653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72AE-81B5-4BD4-9343-FF4EE975B802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1542" y="186832"/>
            <a:ext cx="10791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背景・目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的      </a:t>
            </a:r>
            <a:r>
              <a:rPr lang="en-IN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Background and Motivation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121053" y="771605"/>
            <a:ext cx="14157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災害時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3681520" y="771606"/>
            <a:ext cx="3467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必要：救助・救援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1121053" y="1596398"/>
            <a:ext cx="9265658" cy="1588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・ネットワーク，通信の不通</a:t>
            </a:r>
            <a:endParaRPr kumimoji="1" lang="en-US" altLang="ja-JP" sz="40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4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・警察，消防がこられないかも</a:t>
            </a:r>
            <a:endParaRPr kumimoji="1" lang="ja-JP" altLang="en-US" sz="40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123732" y="3359952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⇒周囲の人の支援が必要</a:t>
            </a:r>
          </a:p>
        </p:txBody>
      </p:sp>
      <p:sp>
        <p:nvSpPr>
          <p:cNvPr id="21" name="角丸四角形 20"/>
          <p:cNvSpPr/>
          <p:nvPr/>
        </p:nvSpPr>
        <p:spPr>
          <a:xfrm>
            <a:off x="1186946" y="4049900"/>
            <a:ext cx="9265658" cy="1588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・大声を出せない</a:t>
            </a:r>
            <a:endParaRPr kumimoji="1" lang="en-US" altLang="ja-JP" sz="40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4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sz="36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周りに支援してくれる人</a:t>
            </a:r>
            <a:r>
              <a:rPr lang="ja-JP" altLang="en-US" sz="36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がいるか不明</a:t>
            </a:r>
            <a:endParaRPr kumimoji="1" lang="ja-JP" altLang="en-US" sz="3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123732" y="5813454"/>
            <a:ext cx="6647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⇒このような人たちを支援する</a:t>
            </a:r>
          </a:p>
        </p:txBody>
      </p:sp>
    </p:spTree>
    <p:extLst>
      <p:ext uri="{BB962C8B-B14F-4D97-AF65-F5344CB8AC3E}">
        <p14:creationId xmlns:p14="http://schemas.microsoft.com/office/powerpoint/2010/main" val="225054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72AE-81B5-4BD4-9343-FF4EE975B802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1542" y="186832"/>
            <a:ext cx="10085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サービス概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    </a:t>
            </a:r>
            <a:r>
              <a:rPr lang="en-IN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Summary of the Web Service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44315" y="2582669"/>
            <a:ext cx="10168168" cy="34163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スマホを使って</a:t>
            </a: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Help</a:t>
            </a: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を要請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742950" indent="-742950">
              <a:buFont typeface="+mj-lt"/>
              <a:buAutoNum type="arabicPeriod"/>
            </a:pP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742950" indent="-742950">
              <a:buFont typeface="+mj-lt"/>
              <a:buAutoNum type="arabicPeriod"/>
            </a:pP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742950" indent="-742950">
              <a:buFont typeface="+mj-lt"/>
              <a:buAutoNum type="arabicPeriod"/>
            </a:pP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近くにいる人が要請を受け取り，駆けつける</a:t>
            </a:r>
            <a:endParaRPr lang="ja-JP" altLang="en-US" sz="3600" dirty="0"/>
          </a:p>
          <a:p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F6D1F247-D698-0F42-B5CE-6DF5D7537CDC}"/>
              </a:ext>
            </a:extLst>
          </p:cNvPr>
          <p:cNvSpPr/>
          <p:nvPr/>
        </p:nvSpPr>
        <p:spPr>
          <a:xfrm>
            <a:off x="1044315" y="1102443"/>
            <a:ext cx="10168168" cy="961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「</a:t>
            </a:r>
            <a:r>
              <a:rPr kumimoji="1" lang="en-IN" altLang="ja-JP" sz="3600" dirty="0" smtClean="0"/>
              <a:t>SOS </a:t>
            </a:r>
            <a:r>
              <a:rPr kumimoji="1" lang="en-IN" altLang="ja-JP" sz="3600" dirty="0" err="1" smtClean="0"/>
              <a:t>WebApp</a:t>
            </a:r>
            <a:r>
              <a:rPr kumimoji="1" lang="ja-JP" altLang="en-US" sz="3600" dirty="0" smtClean="0"/>
              <a:t>」</a:t>
            </a:r>
            <a:r>
              <a:rPr kumimoji="1" lang="ja-JP" altLang="en-US" sz="3600" dirty="0"/>
              <a:t>が提供するサービス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72459923-062C-F34B-8463-B5D6AF24218D}"/>
              </a:ext>
            </a:extLst>
          </p:cNvPr>
          <p:cNvSpPr/>
          <p:nvPr/>
        </p:nvSpPr>
        <p:spPr>
          <a:xfrm>
            <a:off x="3316326" y="3721789"/>
            <a:ext cx="6340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スマホの近距離通信で周囲へ発信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xmlns="" id="{B41FCB1E-F0C3-1340-8C20-C67B3693AA93}"/>
              </a:ext>
            </a:extLst>
          </p:cNvPr>
          <p:cNvSpPr/>
          <p:nvPr/>
        </p:nvSpPr>
        <p:spPr>
          <a:xfrm>
            <a:off x="2151582" y="3654883"/>
            <a:ext cx="961328" cy="562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18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" y="4289352"/>
            <a:ext cx="2835910" cy="2022358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72AE-81B5-4BD4-9343-FF4EE975B802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1543" y="186832"/>
            <a:ext cx="3160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System Design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296" y="558210"/>
            <a:ext cx="1792471" cy="220324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45" y="2098860"/>
            <a:ext cx="1671746" cy="180339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288" y="4233471"/>
            <a:ext cx="1671746" cy="180339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726" y="2090555"/>
            <a:ext cx="1671746" cy="1803394"/>
          </a:xfrm>
          <a:prstGeom prst="rect">
            <a:avLst/>
          </a:prstGeom>
        </p:spPr>
      </p:pic>
      <p:cxnSp>
        <p:nvCxnSpPr>
          <p:cNvPr id="12" name="直線矢印コネクタ 11"/>
          <p:cNvCxnSpPr/>
          <p:nvPr/>
        </p:nvCxnSpPr>
        <p:spPr>
          <a:xfrm flipV="1">
            <a:off x="1724059" y="2430239"/>
            <a:ext cx="2016237" cy="23774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3894553" y="2761456"/>
            <a:ext cx="545165" cy="154086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5750752" y="2400469"/>
            <a:ext cx="1183019" cy="58670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8821472" y="3000557"/>
            <a:ext cx="1078986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9932153" y="1797251"/>
            <a:ext cx="2218924" cy="21819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ja-JP" sz="2800" dirty="0" smtClean="0"/>
              <a:t>Can View details of chosen SOS message</a:t>
            </a:r>
            <a:endParaRPr kumimoji="1" lang="ja-JP" altLang="en-US" sz="28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9609" y="1535641"/>
            <a:ext cx="1632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SOS</a:t>
            </a:r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請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236201" y="3640644"/>
            <a:ext cx="1632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SOS</a:t>
            </a:r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請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415792" y="1075540"/>
            <a:ext cx="4140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支援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側  </a:t>
            </a:r>
            <a:r>
              <a:rPr lang="en-IN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Helpers/Taskforces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740296" y="672753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Online DB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003668" y="202203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状況，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位置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814869" y="3948380"/>
            <a:ext cx="3234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Views Summary of all messages received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B10F6AB5-3910-E34E-A6C9-E5BC24BEB293}"/>
              </a:ext>
            </a:extLst>
          </p:cNvPr>
          <p:cNvSpPr txBox="1"/>
          <p:nvPr/>
        </p:nvSpPr>
        <p:spPr>
          <a:xfrm>
            <a:off x="5696329" y="4682928"/>
            <a:ext cx="561278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IN" altLang="ja-JP" sz="2400" dirty="0" smtClean="0"/>
              <a:t>Middleware and Frameworks used</a:t>
            </a: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Firebase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HTML, CSS, </a:t>
            </a:r>
            <a:r>
              <a:rPr kumimoji="1" lang="en-US" altLang="ja-JP" sz="2400" dirty="0" err="1"/>
              <a:t>Javascript</a:t>
            </a:r>
            <a:r>
              <a:rPr kumimoji="1" lang="en-US" altLang="ja-JP" sz="2400" dirty="0"/>
              <a:t>(Ajax)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 err="1"/>
              <a:t>GoogleMap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520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72AE-81B5-4BD4-9343-FF4EE975B802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1541" y="186832"/>
            <a:ext cx="11849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今後の展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望　</a:t>
            </a:r>
            <a:r>
              <a:rPr kumimoji="1"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en-IN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 future model of applying this prototype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018" y="3421614"/>
            <a:ext cx="1342029" cy="1447712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732" y="3346037"/>
            <a:ext cx="1342029" cy="1447712"/>
          </a:xfrm>
          <a:prstGeom prst="rect">
            <a:avLst/>
          </a:prstGeom>
        </p:spPr>
      </p:pic>
      <p:cxnSp>
        <p:nvCxnSpPr>
          <p:cNvPr id="26" name="直線矢印コネクタ 25"/>
          <p:cNvCxnSpPr/>
          <p:nvPr/>
        </p:nvCxnSpPr>
        <p:spPr>
          <a:xfrm>
            <a:off x="8125436" y="3936050"/>
            <a:ext cx="1775022" cy="59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8125436" y="4193024"/>
            <a:ext cx="171815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643018" y="5331135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デバイス間の通信のみで成立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40359" y="2807992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Help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要請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035583" y="280799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支援側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81541" y="1560410"/>
            <a:ext cx="7303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現</a:t>
            </a:r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  </a:t>
            </a:r>
            <a:r>
              <a:rPr lang="en-IN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Now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440358" y="1560410"/>
            <a:ext cx="5470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</a:t>
            </a:r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後   </a:t>
            </a:r>
            <a:r>
              <a:rPr kumimoji="1" lang="en-IN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Later Versions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 flipH="1">
            <a:off x="6075522" y="1643982"/>
            <a:ext cx="13647" cy="4285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図 2">
            <a:extLst>
              <a:ext uri="{FF2B5EF4-FFF2-40B4-BE49-F238E27FC236}">
                <a16:creationId xmlns:a16="http://schemas.microsoft.com/office/drawing/2014/main" xmlns="" id="{CAE1464A-EEBB-2D4C-985F-7567BBBC6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3" y="2416143"/>
            <a:ext cx="5992665" cy="288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47786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シンプルなブルーのPowerPointデザインテンプレート</Template>
  <TotalTime>442</TotalTime>
  <Words>957</Words>
  <Application>Microsoft Office PowerPoint</Application>
  <PresentationFormat>Widescreen</PresentationFormat>
  <Paragraphs>99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ＭＳ Ｐゴシック</vt:lpstr>
      <vt:lpstr>メイリオ</vt:lpstr>
      <vt:lpstr>Arial</vt:lpstr>
      <vt:lpstr>Calibri</vt:lpstr>
      <vt:lpstr>Calibri Light</vt:lpstr>
      <vt:lpstr>Wingdings</vt:lpstr>
      <vt:lpstr>デザインの設定</vt:lpstr>
      <vt:lpstr>レトロスペクト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Tsuyoshi Sato</dc:creator>
  <cp:lastModifiedBy>Parth Nandedkar</cp:lastModifiedBy>
  <cp:revision>70</cp:revision>
  <dcterms:created xsi:type="dcterms:W3CDTF">2019-12-01T00:30:23Z</dcterms:created>
  <dcterms:modified xsi:type="dcterms:W3CDTF">2019-12-22T16:24:43Z</dcterms:modified>
</cp:coreProperties>
</file>