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 id="2147483691" r:id="rId2"/>
  </p:sldMasterIdLst>
  <p:notesMasterIdLst>
    <p:notesMasterId r:id="rId22"/>
  </p:notesMasterIdLst>
  <p:sldIdLst>
    <p:sldId id="283" r:id="rId3"/>
    <p:sldId id="259" r:id="rId4"/>
    <p:sldId id="268" r:id="rId5"/>
    <p:sldId id="269" r:id="rId6"/>
    <p:sldId id="275" r:id="rId7"/>
    <p:sldId id="274" r:id="rId8"/>
    <p:sldId id="273" r:id="rId9"/>
    <p:sldId id="272" r:id="rId10"/>
    <p:sldId id="278" r:id="rId11"/>
    <p:sldId id="277" r:id="rId12"/>
    <p:sldId id="276" r:id="rId13"/>
    <p:sldId id="279" r:id="rId14"/>
    <p:sldId id="271" r:id="rId15"/>
    <p:sldId id="270" r:id="rId16"/>
    <p:sldId id="280" r:id="rId17"/>
    <p:sldId id="281" r:id="rId18"/>
    <p:sldId id="282" r:id="rId19"/>
    <p:sldId id="284"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6A41"/>
    <a:srgbClr val="8D09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1" autoAdjust="0"/>
    <p:restoredTop sz="94660"/>
  </p:normalViewPr>
  <p:slideViewPr>
    <p:cSldViewPr snapToGrid="0" showGuides="1">
      <p:cViewPr varScale="1">
        <p:scale>
          <a:sx n="111" d="100"/>
          <a:sy n="111" d="100"/>
        </p:scale>
        <p:origin x="228" y="90"/>
      </p:cViewPr>
      <p:guideLst>
        <p:guide orient="horz" pos="2160"/>
        <p:guide pos="3840"/>
      </p:guideLst>
    </p:cSldViewPr>
  </p:slideViewPr>
  <p:notesTextViewPr>
    <p:cViewPr>
      <p:scale>
        <a:sx n="1" d="1"/>
        <a:sy n="1" d="1"/>
      </p:scale>
      <p:origin x="0" y="0"/>
    </p:cViewPr>
  </p:notesTextViewPr>
  <p:notesViewPr>
    <p:cSldViewPr snapToGrid="0" showGuides="1">
      <p:cViewPr varScale="1">
        <p:scale>
          <a:sx n="84" d="100"/>
          <a:sy n="84" d="100"/>
        </p:scale>
        <p:origin x="382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C253A4-E07D-433C-9114-69226BC37343}" type="datetimeFigureOut">
              <a:rPr lang="en-CA" smtClean="0"/>
              <a:t>2019-06-23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225813-ED7F-4B30-8508-5BA7F562ADF0}" type="slidenum">
              <a:rPr lang="en-CA" smtClean="0"/>
              <a:t>‹#›</a:t>
            </a:fld>
            <a:endParaRPr lang="en-CA"/>
          </a:p>
        </p:txBody>
      </p:sp>
    </p:spTree>
    <p:extLst>
      <p:ext uri="{BB962C8B-B14F-4D97-AF65-F5344CB8AC3E}">
        <p14:creationId xmlns:p14="http://schemas.microsoft.com/office/powerpoint/2010/main" val="1434550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62478-176C-410F-8A47-71F7AD9CBE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1D10E722-D321-4D17-839B-9976D921BD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5F247C7-E476-4B96-A2B3-AD4200E6C10D}"/>
              </a:ext>
            </a:extLst>
          </p:cNvPr>
          <p:cNvSpPr>
            <a:spLocks noGrp="1"/>
          </p:cNvSpPr>
          <p:nvPr>
            <p:ph type="dt" sz="half" idx="10"/>
          </p:nvPr>
        </p:nvSpPr>
        <p:spPr/>
        <p:txBody>
          <a:bodyPr/>
          <a:lstStyle/>
          <a:p>
            <a:fld id="{6CEE5F12-7EA8-414E-837E-9BF8429C4950}" type="datetimeFigureOut">
              <a:rPr lang="en-CA" smtClean="0"/>
              <a:t>2019-06-23</a:t>
            </a:fld>
            <a:endParaRPr lang="en-CA"/>
          </a:p>
        </p:txBody>
      </p:sp>
      <p:sp>
        <p:nvSpPr>
          <p:cNvPr id="5" name="Footer Placeholder 4">
            <a:extLst>
              <a:ext uri="{FF2B5EF4-FFF2-40B4-BE49-F238E27FC236}">
                <a16:creationId xmlns:a16="http://schemas.microsoft.com/office/drawing/2014/main" id="{D4F3F270-B902-4DAF-B9F6-F6538F80C20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CB9D1B-B97C-4679-A5D9-3C7CC29FF1EF}"/>
              </a:ext>
            </a:extLst>
          </p:cNvPr>
          <p:cNvSpPr>
            <a:spLocks noGrp="1"/>
          </p:cNvSpPr>
          <p:nvPr>
            <p:ph type="sldNum" sz="quarter" idx="12"/>
          </p:nvPr>
        </p:nvSpPr>
        <p:spPr/>
        <p:txBody>
          <a:bodyPr/>
          <a:lstStyle/>
          <a:p>
            <a:fld id="{F2BCF5BD-FE80-4DB3-BF7B-906333424D70}" type="slidenum">
              <a:rPr lang="en-CA" smtClean="0"/>
              <a:t>‹#›</a:t>
            </a:fld>
            <a:endParaRPr lang="en-CA"/>
          </a:p>
        </p:txBody>
      </p:sp>
    </p:spTree>
    <p:extLst>
      <p:ext uri="{BB962C8B-B14F-4D97-AF65-F5344CB8AC3E}">
        <p14:creationId xmlns:p14="http://schemas.microsoft.com/office/powerpoint/2010/main" val="81616139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4C67B-8ED9-4418-9F41-DFBEAF5CEE2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14819B-FDF3-48A9-B9B1-51868A0203E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7324D4A-883C-4D77-9419-20B28FD9E744}"/>
              </a:ext>
            </a:extLst>
          </p:cNvPr>
          <p:cNvSpPr>
            <a:spLocks noGrp="1"/>
          </p:cNvSpPr>
          <p:nvPr>
            <p:ph type="dt" sz="half" idx="10"/>
          </p:nvPr>
        </p:nvSpPr>
        <p:spPr/>
        <p:txBody>
          <a:bodyPr/>
          <a:lstStyle/>
          <a:p>
            <a:fld id="{6CEE5F12-7EA8-414E-837E-9BF8429C4950}" type="datetimeFigureOut">
              <a:rPr lang="en-CA" smtClean="0"/>
              <a:t>2019-06-23</a:t>
            </a:fld>
            <a:endParaRPr lang="en-CA"/>
          </a:p>
        </p:txBody>
      </p:sp>
      <p:sp>
        <p:nvSpPr>
          <p:cNvPr id="5" name="Footer Placeholder 4">
            <a:extLst>
              <a:ext uri="{FF2B5EF4-FFF2-40B4-BE49-F238E27FC236}">
                <a16:creationId xmlns:a16="http://schemas.microsoft.com/office/drawing/2014/main" id="{230CDCA5-0FC8-4FCE-B43F-50341A46A40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2C777F3-E1B3-4FCF-B399-BB1EA782858F}"/>
              </a:ext>
            </a:extLst>
          </p:cNvPr>
          <p:cNvSpPr>
            <a:spLocks noGrp="1"/>
          </p:cNvSpPr>
          <p:nvPr>
            <p:ph type="sldNum" sz="quarter" idx="12"/>
          </p:nvPr>
        </p:nvSpPr>
        <p:spPr/>
        <p:txBody>
          <a:bodyPr/>
          <a:lstStyle/>
          <a:p>
            <a:fld id="{F2BCF5BD-FE80-4DB3-BF7B-906333424D70}" type="slidenum">
              <a:rPr lang="en-CA" smtClean="0"/>
              <a:t>‹#›</a:t>
            </a:fld>
            <a:endParaRPr lang="en-CA"/>
          </a:p>
        </p:txBody>
      </p:sp>
    </p:spTree>
    <p:extLst>
      <p:ext uri="{BB962C8B-B14F-4D97-AF65-F5344CB8AC3E}">
        <p14:creationId xmlns:p14="http://schemas.microsoft.com/office/powerpoint/2010/main" val="1109819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71B25D-8D7E-4C6C-A1FC-47EDC42795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DDF8928-B188-43F1-90E1-12AA6EA739D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3D7803D-C08D-49C6-A018-FAEA9B5EC397}"/>
              </a:ext>
            </a:extLst>
          </p:cNvPr>
          <p:cNvSpPr>
            <a:spLocks noGrp="1"/>
          </p:cNvSpPr>
          <p:nvPr>
            <p:ph type="dt" sz="half" idx="10"/>
          </p:nvPr>
        </p:nvSpPr>
        <p:spPr/>
        <p:txBody>
          <a:bodyPr/>
          <a:lstStyle/>
          <a:p>
            <a:fld id="{6CEE5F12-7EA8-414E-837E-9BF8429C4950}" type="datetimeFigureOut">
              <a:rPr lang="en-CA" smtClean="0"/>
              <a:t>2019-06-23</a:t>
            </a:fld>
            <a:endParaRPr lang="en-CA"/>
          </a:p>
        </p:txBody>
      </p:sp>
      <p:sp>
        <p:nvSpPr>
          <p:cNvPr id="5" name="Footer Placeholder 4">
            <a:extLst>
              <a:ext uri="{FF2B5EF4-FFF2-40B4-BE49-F238E27FC236}">
                <a16:creationId xmlns:a16="http://schemas.microsoft.com/office/drawing/2014/main" id="{67467603-9956-4C3D-ABBC-5648BCF4870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251FE7B-D807-4BDF-8E8C-78DE8266F178}"/>
              </a:ext>
            </a:extLst>
          </p:cNvPr>
          <p:cNvSpPr>
            <a:spLocks noGrp="1"/>
          </p:cNvSpPr>
          <p:nvPr>
            <p:ph type="sldNum" sz="quarter" idx="12"/>
          </p:nvPr>
        </p:nvSpPr>
        <p:spPr/>
        <p:txBody>
          <a:bodyPr/>
          <a:lstStyle/>
          <a:p>
            <a:fld id="{F2BCF5BD-FE80-4DB3-BF7B-906333424D70}" type="slidenum">
              <a:rPr lang="en-CA" smtClean="0"/>
              <a:t>‹#›</a:t>
            </a:fld>
            <a:endParaRPr lang="en-CA"/>
          </a:p>
        </p:txBody>
      </p:sp>
    </p:spTree>
    <p:extLst>
      <p:ext uri="{BB962C8B-B14F-4D97-AF65-F5344CB8AC3E}">
        <p14:creationId xmlns:p14="http://schemas.microsoft.com/office/powerpoint/2010/main" val="3498573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B4AB8-C3DB-4461-9AA1-A9B8311D63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C1F5760-D34B-4F77-8806-CF34D5CD0A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15A6A20-38E3-4A26-A84D-3C873FCFDAEF}"/>
              </a:ext>
            </a:extLst>
          </p:cNvPr>
          <p:cNvSpPr>
            <a:spLocks noGrp="1"/>
          </p:cNvSpPr>
          <p:nvPr>
            <p:ph type="dt" sz="half" idx="10"/>
          </p:nvPr>
        </p:nvSpPr>
        <p:spPr/>
        <p:txBody>
          <a:bodyPr/>
          <a:lstStyle/>
          <a:p>
            <a:fld id="{6CEE5F12-7EA8-414E-837E-9BF8429C4950}" type="datetimeFigureOut">
              <a:rPr lang="en-CA" smtClean="0"/>
              <a:t>2019-06-23</a:t>
            </a:fld>
            <a:endParaRPr lang="en-CA"/>
          </a:p>
        </p:txBody>
      </p:sp>
      <p:sp>
        <p:nvSpPr>
          <p:cNvPr id="5" name="Footer Placeholder 4">
            <a:extLst>
              <a:ext uri="{FF2B5EF4-FFF2-40B4-BE49-F238E27FC236}">
                <a16:creationId xmlns:a16="http://schemas.microsoft.com/office/drawing/2014/main" id="{267A6BBB-E5CA-447F-8881-EBE4CDC17A9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E5C9627-A60E-4787-BB12-E0F978181E75}"/>
              </a:ext>
            </a:extLst>
          </p:cNvPr>
          <p:cNvSpPr>
            <a:spLocks noGrp="1"/>
          </p:cNvSpPr>
          <p:nvPr>
            <p:ph type="sldNum" sz="quarter" idx="12"/>
          </p:nvPr>
        </p:nvSpPr>
        <p:spPr/>
        <p:txBody>
          <a:bodyPr/>
          <a:lstStyle/>
          <a:p>
            <a:fld id="{F2BCF5BD-FE80-4DB3-BF7B-906333424D70}" type="slidenum">
              <a:rPr lang="en-CA" smtClean="0"/>
              <a:t>‹#›</a:t>
            </a:fld>
            <a:endParaRPr lang="en-CA"/>
          </a:p>
        </p:txBody>
      </p:sp>
    </p:spTree>
    <p:extLst>
      <p:ext uri="{BB962C8B-B14F-4D97-AF65-F5344CB8AC3E}">
        <p14:creationId xmlns:p14="http://schemas.microsoft.com/office/powerpoint/2010/main" val="1227366304"/>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E6D82-4193-4C86-8DFB-7F51F81070E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F14FF23-5E5C-486D-8309-204199CE0A6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D2CB93F-00A5-4F48-BB41-365A3DB1B8EE}"/>
              </a:ext>
            </a:extLst>
          </p:cNvPr>
          <p:cNvSpPr>
            <a:spLocks noGrp="1"/>
          </p:cNvSpPr>
          <p:nvPr>
            <p:ph type="dt" sz="half" idx="10"/>
          </p:nvPr>
        </p:nvSpPr>
        <p:spPr/>
        <p:txBody>
          <a:bodyPr/>
          <a:lstStyle/>
          <a:p>
            <a:fld id="{6CEE5F12-7EA8-414E-837E-9BF8429C4950}" type="datetimeFigureOut">
              <a:rPr lang="en-CA" smtClean="0"/>
              <a:t>2019-06-23</a:t>
            </a:fld>
            <a:endParaRPr lang="en-CA"/>
          </a:p>
        </p:txBody>
      </p:sp>
      <p:sp>
        <p:nvSpPr>
          <p:cNvPr id="5" name="Footer Placeholder 4">
            <a:extLst>
              <a:ext uri="{FF2B5EF4-FFF2-40B4-BE49-F238E27FC236}">
                <a16:creationId xmlns:a16="http://schemas.microsoft.com/office/drawing/2014/main" id="{6016CC10-F84D-4F11-9499-E3D80D1ABA3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F2B9817-4E49-47D4-9135-A6670F2DE1EA}"/>
              </a:ext>
            </a:extLst>
          </p:cNvPr>
          <p:cNvSpPr>
            <a:spLocks noGrp="1"/>
          </p:cNvSpPr>
          <p:nvPr>
            <p:ph type="sldNum" sz="quarter" idx="12"/>
          </p:nvPr>
        </p:nvSpPr>
        <p:spPr/>
        <p:txBody>
          <a:bodyPr/>
          <a:lstStyle/>
          <a:p>
            <a:fld id="{F2BCF5BD-FE80-4DB3-BF7B-906333424D70}" type="slidenum">
              <a:rPr lang="en-CA" smtClean="0"/>
              <a:t>‹#›</a:t>
            </a:fld>
            <a:endParaRPr lang="en-CA"/>
          </a:p>
        </p:txBody>
      </p:sp>
    </p:spTree>
    <p:extLst>
      <p:ext uri="{BB962C8B-B14F-4D97-AF65-F5344CB8AC3E}">
        <p14:creationId xmlns:p14="http://schemas.microsoft.com/office/powerpoint/2010/main" val="1990994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CA271-E363-4287-B863-8855EDFFCA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AD863DB-FE23-4CFC-A8DB-CB9F974756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536D631-29E0-4771-8A70-1B2886498632}"/>
              </a:ext>
            </a:extLst>
          </p:cNvPr>
          <p:cNvSpPr>
            <a:spLocks noGrp="1"/>
          </p:cNvSpPr>
          <p:nvPr>
            <p:ph type="dt" sz="half" idx="10"/>
          </p:nvPr>
        </p:nvSpPr>
        <p:spPr/>
        <p:txBody>
          <a:bodyPr/>
          <a:lstStyle/>
          <a:p>
            <a:fld id="{6CEE5F12-7EA8-414E-837E-9BF8429C4950}" type="datetimeFigureOut">
              <a:rPr lang="en-CA" smtClean="0"/>
              <a:t>2019-06-23</a:t>
            </a:fld>
            <a:endParaRPr lang="en-CA"/>
          </a:p>
        </p:txBody>
      </p:sp>
      <p:sp>
        <p:nvSpPr>
          <p:cNvPr id="5" name="Footer Placeholder 4">
            <a:extLst>
              <a:ext uri="{FF2B5EF4-FFF2-40B4-BE49-F238E27FC236}">
                <a16:creationId xmlns:a16="http://schemas.microsoft.com/office/drawing/2014/main" id="{FBD336FF-A867-4187-9AD7-1CD45FACC16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DA7024A-0391-4A63-956C-571F800BC10B}"/>
              </a:ext>
            </a:extLst>
          </p:cNvPr>
          <p:cNvSpPr>
            <a:spLocks noGrp="1"/>
          </p:cNvSpPr>
          <p:nvPr>
            <p:ph type="sldNum" sz="quarter" idx="12"/>
          </p:nvPr>
        </p:nvSpPr>
        <p:spPr/>
        <p:txBody>
          <a:bodyPr/>
          <a:lstStyle/>
          <a:p>
            <a:fld id="{F2BCF5BD-FE80-4DB3-BF7B-906333424D70}" type="slidenum">
              <a:rPr lang="en-CA" smtClean="0"/>
              <a:t>‹#›</a:t>
            </a:fld>
            <a:endParaRPr lang="en-CA"/>
          </a:p>
        </p:txBody>
      </p:sp>
    </p:spTree>
    <p:extLst>
      <p:ext uri="{BB962C8B-B14F-4D97-AF65-F5344CB8AC3E}">
        <p14:creationId xmlns:p14="http://schemas.microsoft.com/office/powerpoint/2010/main" val="944911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2B5D2-5070-4FC7-85AD-EFEAB159D8D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C172B09-0FC5-4CE9-AB9C-1C462220D9D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68FC251-ECDC-4B8D-9DF9-D8CFB8F33B2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AFD9D5C-C507-4D9A-AD6F-F6A5FC2B39E9}"/>
              </a:ext>
            </a:extLst>
          </p:cNvPr>
          <p:cNvSpPr>
            <a:spLocks noGrp="1"/>
          </p:cNvSpPr>
          <p:nvPr>
            <p:ph type="dt" sz="half" idx="10"/>
          </p:nvPr>
        </p:nvSpPr>
        <p:spPr/>
        <p:txBody>
          <a:bodyPr/>
          <a:lstStyle/>
          <a:p>
            <a:fld id="{6CEE5F12-7EA8-414E-837E-9BF8429C4950}" type="datetimeFigureOut">
              <a:rPr lang="en-CA" smtClean="0"/>
              <a:t>2019-06-23</a:t>
            </a:fld>
            <a:endParaRPr lang="en-CA"/>
          </a:p>
        </p:txBody>
      </p:sp>
      <p:sp>
        <p:nvSpPr>
          <p:cNvPr id="6" name="Footer Placeholder 5">
            <a:extLst>
              <a:ext uri="{FF2B5EF4-FFF2-40B4-BE49-F238E27FC236}">
                <a16:creationId xmlns:a16="http://schemas.microsoft.com/office/drawing/2014/main" id="{C9BF6556-4088-4653-BE8B-139BE25481B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E597E8F-829F-433D-ABE7-791288FB265A}"/>
              </a:ext>
            </a:extLst>
          </p:cNvPr>
          <p:cNvSpPr>
            <a:spLocks noGrp="1"/>
          </p:cNvSpPr>
          <p:nvPr>
            <p:ph type="sldNum" sz="quarter" idx="12"/>
          </p:nvPr>
        </p:nvSpPr>
        <p:spPr/>
        <p:txBody>
          <a:bodyPr/>
          <a:lstStyle/>
          <a:p>
            <a:fld id="{F2BCF5BD-FE80-4DB3-BF7B-906333424D70}" type="slidenum">
              <a:rPr lang="en-CA" smtClean="0"/>
              <a:t>‹#›</a:t>
            </a:fld>
            <a:endParaRPr lang="en-CA"/>
          </a:p>
        </p:txBody>
      </p:sp>
    </p:spTree>
    <p:extLst>
      <p:ext uri="{BB962C8B-B14F-4D97-AF65-F5344CB8AC3E}">
        <p14:creationId xmlns:p14="http://schemas.microsoft.com/office/powerpoint/2010/main" val="2929993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D4166-3675-4FF7-98C1-07B53A59224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D47EF77-8240-49BB-92D5-0F4AAFB2BD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ECE5646-8C85-4A5B-B38A-CAC36136ADB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AC38C31-64BD-4ACE-9B0E-92A7CB2BFD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77A5D2A-6DAF-4CEC-932A-05C58552BAE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7C1EF73-234E-4719-AF46-02D2068383A2}"/>
              </a:ext>
            </a:extLst>
          </p:cNvPr>
          <p:cNvSpPr>
            <a:spLocks noGrp="1"/>
          </p:cNvSpPr>
          <p:nvPr>
            <p:ph type="dt" sz="half" idx="10"/>
          </p:nvPr>
        </p:nvSpPr>
        <p:spPr/>
        <p:txBody>
          <a:bodyPr/>
          <a:lstStyle/>
          <a:p>
            <a:fld id="{6CEE5F12-7EA8-414E-837E-9BF8429C4950}" type="datetimeFigureOut">
              <a:rPr lang="en-CA" smtClean="0"/>
              <a:t>2019-06-23</a:t>
            </a:fld>
            <a:endParaRPr lang="en-CA"/>
          </a:p>
        </p:txBody>
      </p:sp>
      <p:sp>
        <p:nvSpPr>
          <p:cNvPr id="8" name="Footer Placeholder 7">
            <a:extLst>
              <a:ext uri="{FF2B5EF4-FFF2-40B4-BE49-F238E27FC236}">
                <a16:creationId xmlns:a16="http://schemas.microsoft.com/office/drawing/2014/main" id="{C816E291-8830-4C97-AEE4-91832A422F3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165844F-0408-4C3A-B1DE-76D07C4B26BA}"/>
              </a:ext>
            </a:extLst>
          </p:cNvPr>
          <p:cNvSpPr>
            <a:spLocks noGrp="1"/>
          </p:cNvSpPr>
          <p:nvPr>
            <p:ph type="sldNum" sz="quarter" idx="12"/>
          </p:nvPr>
        </p:nvSpPr>
        <p:spPr/>
        <p:txBody>
          <a:bodyPr/>
          <a:lstStyle/>
          <a:p>
            <a:fld id="{F2BCF5BD-FE80-4DB3-BF7B-906333424D70}" type="slidenum">
              <a:rPr lang="en-CA" smtClean="0"/>
              <a:t>‹#›</a:t>
            </a:fld>
            <a:endParaRPr lang="en-CA"/>
          </a:p>
        </p:txBody>
      </p:sp>
    </p:spTree>
    <p:extLst>
      <p:ext uri="{BB962C8B-B14F-4D97-AF65-F5344CB8AC3E}">
        <p14:creationId xmlns:p14="http://schemas.microsoft.com/office/powerpoint/2010/main" val="16973960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AEDC5-3FFE-4F55-9643-7E2A8A92A32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2BA6CA8-DF45-441D-8282-27E908A0C900}"/>
              </a:ext>
            </a:extLst>
          </p:cNvPr>
          <p:cNvSpPr>
            <a:spLocks noGrp="1"/>
          </p:cNvSpPr>
          <p:nvPr>
            <p:ph type="dt" sz="half" idx="10"/>
          </p:nvPr>
        </p:nvSpPr>
        <p:spPr/>
        <p:txBody>
          <a:bodyPr/>
          <a:lstStyle/>
          <a:p>
            <a:fld id="{6CEE5F12-7EA8-414E-837E-9BF8429C4950}" type="datetimeFigureOut">
              <a:rPr lang="en-CA" smtClean="0"/>
              <a:t>2019-06-23</a:t>
            </a:fld>
            <a:endParaRPr lang="en-CA"/>
          </a:p>
        </p:txBody>
      </p:sp>
      <p:sp>
        <p:nvSpPr>
          <p:cNvPr id="4" name="Footer Placeholder 3">
            <a:extLst>
              <a:ext uri="{FF2B5EF4-FFF2-40B4-BE49-F238E27FC236}">
                <a16:creationId xmlns:a16="http://schemas.microsoft.com/office/drawing/2014/main" id="{0D7B7C35-BA9A-43A0-928F-A19AC68B373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F20FCBE-BED0-4F39-8035-75A9E019BB7F}"/>
              </a:ext>
            </a:extLst>
          </p:cNvPr>
          <p:cNvSpPr>
            <a:spLocks noGrp="1"/>
          </p:cNvSpPr>
          <p:nvPr>
            <p:ph type="sldNum" sz="quarter" idx="12"/>
          </p:nvPr>
        </p:nvSpPr>
        <p:spPr/>
        <p:txBody>
          <a:bodyPr/>
          <a:lstStyle/>
          <a:p>
            <a:fld id="{F2BCF5BD-FE80-4DB3-BF7B-906333424D70}" type="slidenum">
              <a:rPr lang="en-CA" smtClean="0"/>
              <a:t>‹#›</a:t>
            </a:fld>
            <a:endParaRPr lang="en-CA"/>
          </a:p>
        </p:txBody>
      </p:sp>
    </p:spTree>
    <p:extLst>
      <p:ext uri="{BB962C8B-B14F-4D97-AF65-F5344CB8AC3E}">
        <p14:creationId xmlns:p14="http://schemas.microsoft.com/office/powerpoint/2010/main" val="24295838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DF98B0-F14B-4FE4-ACB7-357AA9C66C6E}"/>
              </a:ext>
            </a:extLst>
          </p:cNvPr>
          <p:cNvSpPr>
            <a:spLocks noGrp="1"/>
          </p:cNvSpPr>
          <p:nvPr>
            <p:ph type="dt" sz="half" idx="10"/>
          </p:nvPr>
        </p:nvSpPr>
        <p:spPr/>
        <p:txBody>
          <a:bodyPr/>
          <a:lstStyle/>
          <a:p>
            <a:fld id="{6CEE5F12-7EA8-414E-837E-9BF8429C4950}" type="datetimeFigureOut">
              <a:rPr lang="en-CA" smtClean="0"/>
              <a:t>2019-06-23</a:t>
            </a:fld>
            <a:endParaRPr lang="en-CA"/>
          </a:p>
        </p:txBody>
      </p:sp>
      <p:sp>
        <p:nvSpPr>
          <p:cNvPr id="3" name="Footer Placeholder 2">
            <a:extLst>
              <a:ext uri="{FF2B5EF4-FFF2-40B4-BE49-F238E27FC236}">
                <a16:creationId xmlns:a16="http://schemas.microsoft.com/office/drawing/2014/main" id="{AEB81A79-5F04-4B99-88D5-09298AAC0075}"/>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180C6A0-BD8C-478E-A569-9980BD746A4B}"/>
              </a:ext>
            </a:extLst>
          </p:cNvPr>
          <p:cNvSpPr>
            <a:spLocks noGrp="1"/>
          </p:cNvSpPr>
          <p:nvPr>
            <p:ph type="sldNum" sz="quarter" idx="12"/>
          </p:nvPr>
        </p:nvSpPr>
        <p:spPr/>
        <p:txBody>
          <a:bodyPr/>
          <a:lstStyle/>
          <a:p>
            <a:fld id="{F2BCF5BD-FE80-4DB3-BF7B-906333424D70}" type="slidenum">
              <a:rPr lang="en-CA" smtClean="0"/>
              <a:t>‹#›</a:t>
            </a:fld>
            <a:endParaRPr lang="en-CA"/>
          </a:p>
        </p:txBody>
      </p:sp>
    </p:spTree>
    <p:extLst>
      <p:ext uri="{BB962C8B-B14F-4D97-AF65-F5344CB8AC3E}">
        <p14:creationId xmlns:p14="http://schemas.microsoft.com/office/powerpoint/2010/main" val="3025260078"/>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FFD79-FD8B-4543-9B9E-54C49E368F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C96D24E-F751-4E12-8931-4B27C27410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4AC70E9-375C-4155-B974-35865469BD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F6688DF-9C19-4430-AFD0-A46532AEF8BD}"/>
              </a:ext>
            </a:extLst>
          </p:cNvPr>
          <p:cNvSpPr>
            <a:spLocks noGrp="1"/>
          </p:cNvSpPr>
          <p:nvPr>
            <p:ph type="dt" sz="half" idx="10"/>
          </p:nvPr>
        </p:nvSpPr>
        <p:spPr/>
        <p:txBody>
          <a:bodyPr/>
          <a:lstStyle/>
          <a:p>
            <a:fld id="{6CEE5F12-7EA8-414E-837E-9BF8429C4950}" type="datetimeFigureOut">
              <a:rPr lang="en-CA" smtClean="0"/>
              <a:t>2019-06-23</a:t>
            </a:fld>
            <a:endParaRPr lang="en-CA"/>
          </a:p>
        </p:txBody>
      </p:sp>
      <p:sp>
        <p:nvSpPr>
          <p:cNvPr id="6" name="Footer Placeholder 5">
            <a:extLst>
              <a:ext uri="{FF2B5EF4-FFF2-40B4-BE49-F238E27FC236}">
                <a16:creationId xmlns:a16="http://schemas.microsoft.com/office/drawing/2014/main" id="{AE38E1BA-863D-4003-9724-F3E0DDC66FA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F04F18-A121-429E-AC99-D84B9115EDAA}"/>
              </a:ext>
            </a:extLst>
          </p:cNvPr>
          <p:cNvSpPr>
            <a:spLocks noGrp="1"/>
          </p:cNvSpPr>
          <p:nvPr>
            <p:ph type="sldNum" sz="quarter" idx="12"/>
          </p:nvPr>
        </p:nvSpPr>
        <p:spPr/>
        <p:txBody>
          <a:bodyPr/>
          <a:lstStyle/>
          <a:p>
            <a:fld id="{F2BCF5BD-FE80-4DB3-BF7B-906333424D70}" type="slidenum">
              <a:rPr lang="en-CA" smtClean="0"/>
              <a:t>‹#›</a:t>
            </a:fld>
            <a:endParaRPr lang="en-CA"/>
          </a:p>
        </p:txBody>
      </p:sp>
    </p:spTree>
    <p:extLst>
      <p:ext uri="{BB962C8B-B14F-4D97-AF65-F5344CB8AC3E}">
        <p14:creationId xmlns:p14="http://schemas.microsoft.com/office/powerpoint/2010/main" val="2655106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BFB54-8AD6-4B41-87D9-DA928E8DCAA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AFCEB2A-FD76-443A-8186-379484C24AB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249417F-E100-482B-83A3-88C9C097859D}"/>
              </a:ext>
            </a:extLst>
          </p:cNvPr>
          <p:cNvSpPr>
            <a:spLocks noGrp="1"/>
          </p:cNvSpPr>
          <p:nvPr>
            <p:ph type="dt" sz="half" idx="10"/>
          </p:nvPr>
        </p:nvSpPr>
        <p:spPr/>
        <p:txBody>
          <a:bodyPr/>
          <a:lstStyle/>
          <a:p>
            <a:fld id="{6CEE5F12-7EA8-414E-837E-9BF8429C4950}" type="datetimeFigureOut">
              <a:rPr lang="en-CA" smtClean="0"/>
              <a:t>2019-06-23</a:t>
            </a:fld>
            <a:endParaRPr lang="en-CA"/>
          </a:p>
        </p:txBody>
      </p:sp>
      <p:sp>
        <p:nvSpPr>
          <p:cNvPr id="5" name="Footer Placeholder 4">
            <a:extLst>
              <a:ext uri="{FF2B5EF4-FFF2-40B4-BE49-F238E27FC236}">
                <a16:creationId xmlns:a16="http://schemas.microsoft.com/office/drawing/2014/main" id="{31218A17-AAD8-4B40-BC74-6E36C737E85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D0E1348-FA85-4AA0-ABAA-DA9BF11B84F1}"/>
              </a:ext>
            </a:extLst>
          </p:cNvPr>
          <p:cNvSpPr>
            <a:spLocks noGrp="1"/>
          </p:cNvSpPr>
          <p:nvPr>
            <p:ph type="sldNum" sz="quarter" idx="12"/>
          </p:nvPr>
        </p:nvSpPr>
        <p:spPr/>
        <p:txBody>
          <a:bodyPr/>
          <a:lstStyle/>
          <a:p>
            <a:fld id="{F2BCF5BD-FE80-4DB3-BF7B-906333424D70}" type="slidenum">
              <a:rPr lang="en-CA" smtClean="0"/>
              <a:t>‹#›</a:t>
            </a:fld>
            <a:endParaRPr lang="en-CA"/>
          </a:p>
        </p:txBody>
      </p:sp>
    </p:spTree>
    <p:extLst>
      <p:ext uri="{BB962C8B-B14F-4D97-AF65-F5344CB8AC3E}">
        <p14:creationId xmlns:p14="http://schemas.microsoft.com/office/powerpoint/2010/main" val="36979936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513E9-2460-408D-9F88-8F4EAD32F5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5BDA8E0-D85B-4F4F-8F3C-589B0A959D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263A878-E2C6-4373-99DE-25553662CE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CB51B8-FCE4-4E01-BBED-6629D2B51160}"/>
              </a:ext>
            </a:extLst>
          </p:cNvPr>
          <p:cNvSpPr>
            <a:spLocks noGrp="1"/>
          </p:cNvSpPr>
          <p:nvPr>
            <p:ph type="dt" sz="half" idx="10"/>
          </p:nvPr>
        </p:nvSpPr>
        <p:spPr/>
        <p:txBody>
          <a:bodyPr/>
          <a:lstStyle/>
          <a:p>
            <a:fld id="{6CEE5F12-7EA8-414E-837E-9BF8429C4950}" type="datetimeFigureOut">
              <a:rPr lang="en-CA" smtClean="0"/>
              <a:t>2019-06-23</a:t>
            </a:fld>
            <a:endParaRPr lang="en-CA"/>
          </a:p>
        </p:txBody>
      </p:sp>
      <p:sp>
        <p:nvSpPr>
          <p:cNvPr id="6" name="Footer Placeholder 5">
            <a:extLst>
              <a:ext uri="{FF2B5EF4-FFF2-40B4-BE49-F238E27FC236}">
                <a16:creationId xmlns:a16="http://schemas.microsoft.com/office/drawing/2014/main" id="{6DEB0716-AF91-457D-BD44-E556B781AEF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6D0B985-2DCC-4772-B63F-35DDD9A771E5}"/>
              </a:ext>
            </a:extLst>
          </p:cNvPr>
          <p:cNvSpPr>
            <a:spLocks noGrp="1"/>
          </p:cNvSpPr>
          <p:nvPr>
            <p:ph type="sldNum" sz="quarter" idx="12"/>
          </p:nvPr>
        </p:nvSpPr>
        <p:spPr/>
        <p:txBody>
          <a:bodyPr/>
          <a:lstStyle/>
          <a:p>
            <a:fld id="{F2BCF5BD-FE80-4DB3-BF7B-906333424D70}" type="slidenum">
              <a:rPr lang="en-CA" smtClean="0"/>
              <a:t>‹#›</a:t>
            </a:fld>
            <a:endParaRPr lang="en-CA"/>
          </a:p>
        </p:txBody>
      </p:sp>
    </p:spTree>
    <p:extLst>
      <p:ext uri="{BB962C8B-B14F-4D97-AF65-F5344CB8AC3E}">
        <p14:creationId xmlns:p14="http://schemas.microsoft.com/office/powerpoint/2010/main" val="26042349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97CDA-7320-43A3-9ABF-617F7367667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AE65796-9184-46AC-B49B-E42E9034AC0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2CF718E-1C0D-4AEA-9D5E-B12C6C119013}"/>
              </a:ext>
            </a:extLst>
          </p:cNvPr>
          <p:cNvSpPr>
            <a:spLocks noGrp="1"/>
          </p:cNvSpPr>
          <p:nvPr>
            <p:ph type="dt" sz="half" idx="10"/>
          </p:nvPr>
        </p:nvSpPr>
        <p:spPr/>
        <p:txBody>
          <a:bodyPr/>
          <a:lstStyle/>
          <a:p>
            <a:fld id="{6CEE5F12-7EA8-414E-837E-9BF8429C4950}" type="datetimeFigureOut">
              <a:rPr lang="en-CA" smtClean="0"/>
              <a:t>2019-06-23</a:t>
            </a:fld>
            <a:endParaRPr lang="en-CA"/>
          </a:p>
        </p:txBody>
      </p:sp>
      <p:sp>
        <p:nvSpPr>
          <p:cNvPr id="5" name="Footer Placeholder 4">
            <a:extLst>
              <a:ext uri="{FF2B5EF4-FFF2-40B4-BE49-F238E27FC236}">
                <a16:creationId xmlns:a16="http://schemas.microsoft.com/office/drawing/2014/main" id="{98840923-D294-4EBC-AD98-59E9A80369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C4EA24F-8B3B-46FA-9707-2F5F41AA1339}"/>
              </a:ext>
            </a:extLst>
          </p:cNvPr>
          <p:cNvSpPr>
            <a:spLocks noGrp="1"/>
          </p:cNvSpPr>
          <p:nvPr>
            <p:ph type="sldNum" sz="quarter" idx="12"/>
          </p:nvPr>
        </p:nvSpPr>
        <p:spPr/>
        <p:txBody>
          <a:bodyPr/>
          <a:lstStyle/>
          <a:p>
            <a:fld id="{F2BCF5BD-FE80-4DB3-BF7B-906333424D70}" type="slidenum">
              <a:rPr lang="en-CA" smtClean="0"/>
              <a:t>‹#›</a:t>
            </a:fld>
            <a:endParaRPr lang="en-CA"/>
          </a:p>
        </p:txBody>
      </p:sp>
    </p:spTree>
    <p:extLst>
      <p:ext uri="{BB962C8B-B14F-4D97-AF65-F5344CB8AC3E}">
        <p14:creationId xmlns:p14="http://schemas.microsoft.com/office/powerpoint/2010/main" val="5530324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067FFD-1ACF-4770-B229-E7B5184EAA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4654D8D-8B70-4398-8293-A0D207D11C7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9FCBE42-673F-4837-9BF4-CF6E8DA75C69}"/>
              </a:ext>
            </a:extLst>
          </p:cNvPr>
          <p:cNvSpPr>
            <a:spLocks noGrp="1"/>
          </p:cNvSpPr>
          <p:nvPr>
            <p:ph type="dt" sz="half" idx="10"/>
          </p:nvPr>
        </p:nvSpPr>
        <p:spPr/>
        <p:txBody>
          <a:bodyPr/>
          <a:lstStyle/>
          <a:p>
            <a:fld id="{6CEE5F12-7EA8-414E-837E-9BF8429C4950}" type="datetimeFigureOut">
              <a:rPr lang="en-CA" smtClean="0"/>
              <a:t>2019-06-23</a:t>
            </a:fld>
            <a:endParaRPr lang="en-CA"/>
          </a:p>
        </p:txBody>
      </p:sp>
      <p:sp>
        <p:nvSpPr>
          <p:cNvPr id="5" name="Footer Placeholder 4">
            <a:extLst>
              <a:ext uri="{FF2B5EF4-FFF2-40B4-BE49-F238E27FC236}">
                <a16:creationId xmlns:a16="http://schemas.microsoft.com/office/drawing/2014/main" id="{3D92E788-E9CC-4641-8BEB-753772A2364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063514E-96BD-481F-8F97-4DBF6CB7F3C4}"/>
              </a:ext>
            </a:extLst>
          </p:cNvPr>
          <p:cNvSpPr>
            <a:spLocks noGrp="1"/>
          </p:cNvSpPr>
          <p:nvPr>
            <p:ph type="sldNum" sz="quarter" idx="12"/>
          </p:nvPr>
        </p:nvSpPr>
        <p:spPr/>
        <p:txBody>
          <a:bodyPr/>
          <a:lstStyle/>
          <a:p>
            <a:fld id="{F2BCF5BD-FE80-4DB3-BF7B-906333424D70}" type="slidenum">
              <a:rPr lang="en-CA" smtClean="0"/>
              <a:t>‹#›</a:t>
            </a:fld>
            <a:endParaRPr lang="en-CA"/>
          </a:p>
        </p:txBody>
      </p:sp>
    </p:spTree>
    <p:extLst>
      <p:ext uri="{BB962C8B-B14F-4D97-AF65-F5344CB8AC3E}">
        <p14:creationId xmlns:p14="http://schemas.microsoft.com/office/powerpoint/2010/main" val="2587607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E5DF-17F3-4064-AF26-A81B19A7E9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05F2C0C-891F-4682-A7F8-049A0870A2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E4DD235-88AB-4153-BBD7-650BF1DB289D}"/>
              </a:ext>
            </a:extLst>
          </p:cNvPr>
          <p:cNvSpPr>
            <a:spLocks noGrp="1"/>
          </p:cNvSpPr>
          <p:nvPr>
            <p:ph type="dt" sz="half" idx="10"/>
          </p:nvPr>
        </p:nvSpPr>
        <p:spPr/>
        <p:txBody>
          <a:bodyPr/>
          <a:lstStyle/>
          <a:p>
            <a:fld id="{6CEE5F12-7EA8-414E-837E-9BF8429C4950}" type="datetimeFigureOut">
              <a:rPr lang="en-CA" smtClean="0"/>
              <a:t>2019-06-23</a:t>
            </a:fld>
            <a:endParaRPr lang="en-CA"/>
          </a:p>
        </p:txBody>
      </p:sp>
      <p:sp>
        <p:nvSpPr>
          <p:cNvPr id="5" name="Footer Placeholder 4">
            <a:extLst>
              <a:ext uri="{FF2B5EF4-FFF2-40B4-BE49-F238E27FC236}">
                <a16:creationId xmlns:a16="http://schemas.microsoft.com/office/drawing/2014/main" id="{6003266E-61A4-4F06-8E84-269F5983A7E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05025D8-BCFB-4753-AD03-423AFA7D7913}"/>
              </a:ext>
            </a:extLst>
          </p:cNvPr>
          <p:cNvSpPr>
            <a:spLocks noGrp="1"/>
          </p:cNvSpPr>
          <p:nvPr>
            <p:ph type="sldNum" sz="quarter" idx="12"/>
          </p:nvPr>
        </p:nvSpPr>
        <p:spPr/>
        <p:txBody>
          <a:bodyPr/>
          <a:lstStyle/>
          <a:p>
            <a:fld id="{F2BCF5BD-FE80-4DB3-BF7B-906333424D70}" type="slidenum">
              <a:rPr lang="en-CA" smtClean="0"/>
              <a:t>‹#›</a:t>
            </a:fld>
            <a:endParaRPr lang="en-CA"/>
          </a:p>
        </p:txBody>
      </p:sp>
    </p:spTree>
    <p:extLst>
      <p:ext uri="{BB962C8B-B14F-4D97-AF65-F5344CB8AC3E}">
        <p14:creationId xmlns:p14="http://schemas.microsoft.com/office/powerpoint/2010/main" val="3861010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4997A-7041-4419-B1C2-F58445BC344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5FD5BE9-4B87-40C0-A3BE-DDA7A3A4C47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BBC406A-648B-4374-A467-43A3C0ADA9B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790BC14-8B14-4704-A91B-6E5179117662}"/>
              </a:ext>
            </a:extLst>
          </p:cNvPr>
          <p:cNvSpPr>
            <a:spLocks noGrp="1"/>
          </p:cNvSpPr>
          <p:nvPr>
            <p:ph type="dt" sz="half" idx="10"/>
          </p:nvPr>
        </p:nvSpPr>
        <p:spPr/>
        <p:txBody>
          <a:bodyPr/>
          <a:lstStyle/>
          <a:p>
            <a:fld id="{6CEE5F12-7EA8-414E-837E-9BF8429C4950}" type="datetimeFigureOut">
              <a:rPr lang="en-CA" smtClean="0"/>
              <a:t>2019-06-23</a:t>
            </a:fld>
            <a:endParaRPr lang="en-CA"/>
          </a:p>
        </p:txBody>
      </p:sp>
      <p:sp>
        <p:nvSpPr>
          <p:cNvPr id="6" name="Footer Placeholder 5">
            <a:extLst>
              <a:ext uri="{FF2B5EF4-FFF2-40B4-BE49-F238E27FC236}">
                <a16:creationId xmlns:a16="http://schemas.microsoft.com/office/drawing/2014/main" id="{B601BDCD-E7EC-4D2C-8938-3E972987CE6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F92A554-D069-48B4-89D4-CF33708FE60F}"/>
              </a:ext>
            </a:extLst>
          </p:cNvPr>
          <p:cNvSpPr>
            <a:spLocks noGrp="1"/>
          </p:cNvSpPr>
          <p:nvPr>
            <p:ph type="sldNum" sz="quarter" idx="12"/>
          </p:nvPr>
        </p:nvSpPr>
        <p:spPr/>
        <p:txBody>
          <a:bodyPr/>
          <a:lstStyle/>
          <a:p>
            <a:fld id="{F2BCF5BD-FE80-4DB3-BF7B-906333424D70}" type="slidenum">
              <a:rPr lang="en-CA" smtClean="0"/>
              <a:t>‹#›</a:t>
            </a:fld>
            <a:endParaRPr lang="en-CA"/>
          </a:p>
        </p:txBody>
      </p:sp>
    </p:spTree>
    <p:extLst>
      <p:ext uri="{BB962C8B-B14F-4D97-AF65-F5344CB8AC3E}">
        <p14:creationId xmlns:p14="http://schemas.microsoft.com/office/powerpoint/2010/main" val="2028605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91670-97B7-45FA-AF72-3C15C01F6FF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737FBBD-A525-4140-AA17-CEC402553B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A472BC2-6256-460A-A9C2-C9F2385D039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A784835-6788-42E7-82E6-F1B26902E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7F9DA38-5766-4C15-8B72-7B9BC56430E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20F28E7-38A0-4F36-A1C8-53C4F39C64A6}"/>
              </a:ext>
            </a:extLst>
          </p:cNvPr>
          <p:cNvSpPr>
            <a:spLocks noGrp="1"/>
          </p:cNvSpPr>
          <p:nvPr>
            <p:ph type="dt" sz="half" idx="10"/>
          </p:nvPr>
        </p:nvSpPr>
        <p:spPr/>
        <p:txBody>
          <a:bodyPr/>
          <a:lstStyle/>
          <a:p>
            <a:fld id="{6CEE5F12-7EA8-414E-837E-9BF8429C4950}" type="datetimeFigureOut">
              <a:rPr lang="en-CA" smtClean="0"/>
              <a:t>2019-06-23</a:t>
            </a:fld>
            <a:endParaRPr lang="en-CA"/>
          </a:p>
        </p:txBody>
      </p:sp>
      <p:sp>
        <p:nvSpPr>
          <p:cNvPr id="8" name="Footer Placeholder 7">
            <a:extLst>
              <a:ext uri="{FF2B5EF4-FFF2-40B4-BE49-F238E27FC236}">
                <a16:creationId xmlns:a16="http://schemas.microsoft.com/office/drawing/2014/main" id="{64397EA3-DB33-4BC2-8186-DFE434C47F1C}"/>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41CB328B-9884-4108-8A72-DBCFE127ED94}"/>
              </a:ext>
            </a:extLst>
          </p:cNvPr>
          <p:cNvSpPr>
            <a:spLocks noGrp="1"/>
          </p:cNvSpPr>
          <p:nvPr>
            <p:ph type="sldNum" sz="quarter" idx="12"/>
          </p:nvPr>
        </p:nvSpPr>
        <p:spPr/>
        <p:txBody>
          <a:bodyPr/>
          <a:lstStyle/>
          <a:p>
            <a:fld id="{F2BCF5BD-FE80-4DB3-BF7B-906333424D70}" type="slidenum">
              <a:rPr lang="en-CA" smtClean="0"/>
              <a:t>‹#›</a:t>
            </a:fld>
            <a:endParaRPr lang="en-CA"/>
          </a:p>
        </p:txBody>
      </p:sp>
    </p:spTree>
    <p:extLst>
      <p:ext uri="{BB962C8B-B14F-4D97-AF65-F5344CB8AC3E}">
        <p14:creationId xmlns:p14="http://schemas.microsoft.com/office/powerpoint/2010/main" val="3294652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6F9C9-D3F6-47D2-9D87-1835009BF9E3}"/>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727CB89-BD03-48C4-9C8D-EFC501BB5D25}"/>
              </a:ext>
            </a:extLst>
          </p:cNvPr>
          <p:cNvSpPr>
            <a:spLocks noGrp="1"/>
          </p:cNvSpPr>
          <p:nvPr>
            <p:ph type="dt" sz="half" idx="10"/>
          </p:nvPr>
        </p:nvSpPr>
        <p:spPr/>
        <p:txBody>
          <a:bodyPr/>
          <a:lstStyle/>
          <a:p>
            <a:fld id="{6CEE5F12-7EA8-414E-837E-9BF8429C4950}" type="datetimeFigureOut">
              <a:rPr lang="en-CA" smtClean="0"/>
              <a:t>2019-06-23</a:t>
            </a:fld>
            <a:endParaRPr lang="en-CA"/>
          </a:p>
        </p:txBody>
      </p:sp>
      <p:sp>
        <p:nvSpPr>
          <p:cNvPr id="4" name="Footer Placeholder 3">
            <a:extLst>
              <a:ext uri="{FF2B5EF4-FFF2-40B4-BE49-F238E27FC236}">
                <a16:creationId xmlns:a16="http://schemas.microsoft.com/office/drawing/2014/main" id="{4BE18197-2DED-4706-906C-93722CD7ABD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0791C94-5523-493E-81EB-EADDB90F0857}"/>
              </a:ext>
            </a:extLst>
          </p:cNvPr>
          <p:cNvSpPr>
            <a:spLocks noGrp="1"/>
          </p:cNvSpPr>
          <p:nvPr>
            <p:ph type="sldNum" sz="quarter" idx="12"/>
          </p:nvPr>
        </p:nvSpPr>
        <p:spPr/>
        <p:txBody>
          <a:bodyPr/>
          <a:lstStyle/>
          <a:p>
            <a:fld id="{F2BCF5BD-FE80-4DB3-BF7B-906333424D70}" type="slidenum">
              <a:rPr lang="en-CA" smtClean="0"/>
              <a:t>‹#›</a:t>
            </a:fld>
            <a:endParaRPr lang="en-CA"/>
          </a:p>
        </p:txBody>
      </p:sp>
    </p:spTree>
    <p:extLst>
      <p:ext uri="{BB962C8B-B14F-4D97-AF65-F5344CB8AC3E}">
        <p14:creationId xmlns:p14="http://schemas.microsoft.com/office/powerpoint/2010/main" val="2062825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A6FAC4-118F-4C88-9F02-6C94490BBE99}"/>
              </a:ext>
            </a:extLst>
          </p:cNvPr>
          <p:cNvSpPr>
            <a:spLocks noGrp="1"/>
          </p:cNvSpPr>
          <p:nvPr>
            <p:ph type="dt" sz="half" idx="10"/>
          </p:nvPr>
        </p:nvSpPr>
        <p:spPr/>
        <p:txBody>
          <a:bodyPr/>
          <a:lstStyle/>
          <a:p>
            <a:fld id="{6CEE5F12-7EA8-414E-837E-9BF8429C4950}" type="datetimeFigureOut">
              <a:rPr lang="en-CA" smtClean="0"/>
              <a:t>2019-06-23</a:t>
            </a:fld>
            <a:endParaRPr lang="en-CA"/>
          </a:p>
        </p:txBody>
      </p:sp>
      <p:sp>
        <p:nvSpPr>
          <p:cNvPr id="3" name="Footer Placeholder 2">
            <a:extLst>
              <a:ext uri="{FF2B5EF4-FFF2-40B4-BE49-F238E27FC236}">
                <a16:creationId xmlns:a16="http://schemas.microsoft.com/office/drawing/2014/main" id="{C97225EA-D9B0-41B4-A31F-A88621B5F0ED}"/>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C4ACCAD6-3346-4145-9AF7-2F745F3E3ED7}"/>
              </a:ext>
            </a:extLst>
          </p:cNvPr>
          <p:cNvSpPr>
            <a:spLocks noGrp="1"/>
          </p:cNvSpPr>
          <p:nvPr>
            <p:ph type="sldNum" sz="quarter" idx="12"/>
          </p:nvPr>
        </p:nvSpPr>
        <p:spPr/>
        <p:txBody>
          <a:bodyPr/>
          <a:lstStyle/>
          <a:p>
            <a:fld id="{F2BCF5BD-FE80-4DB3-BF7B-906333424D70}" type="slidenum">
              <a:rPr lang="en-CA" smtClean="0"/>
              <a:t>‹#›</a:t>
            </a:fld>
            <a:endParaRPr lang="en-CA"/>
          </a:p>
        </p:txBody>
      </p:sp>
    </p:spTree>
    <p:extLst>
      <p:ext uri="{BB962C8B-B14F-4D97-AF65-F5344CB8AC3E}">
        <p14:creationId xmlns:p14="http://schemas.microsoft.com/office/powerpoint/2010/main" val="197004934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5BDBC-F6C5-436D-8B05-42E2EBFA5B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A1588063-A7DB-4903-BD38-D7A357548C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0FBDCF0-DEEF-4467-BAC3-CF8584235B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9FBE21-8B80-459E-8DE3-24B2B899F189}"/>
              </a:ext>
            </a:extLst>
          </p:cNvPr>
          <p:cNvSpPr>
            <a:spLocks noGrp="1"/>
          </p:cNvSpPr>
          <p:nvPr>
            <p:ph type="dt" sz="half" idx="10"/>
          </p:nvPr>
        </p:nvSpPr>
        <p:spPr/>
        <p:txBody>
          <a:bodyPr/>
          <a:lstStyle/>
          <a:p>
            <a:fld id="{6CEE5F12-7EA8-414E-837E-9BF8429C4950}" type="datetimeFigureOut">
              <a:rPr lang="en-CA" smtClean="0"/>
              <a:t>2019-06-23</a:t>
            </a:fld>
            <a:endParaRPr lang="en-CA"/>
          </a:p>
        </p:txBody>
      </p:sp>
      <p:sp>
        <p:nvSpPr>
          <p:cNvPr id="6" name="Footer Placeholder 5">
            <a:extLst>
              <a:ext uri="{FF2B5EF4-FFF2-40B4-BE49-F238E27FC236}">
                <a16:creationId xmlns:a16="http://schemas.microsoft.com/office/drawing/2014/main" id="{435D41EC-B898-44DC-ABC4-B8A657B3B4F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CC6B93B-B07B-485D-A1C2-E751A552ED29}"/>
              </a:ext>
            </a:extLst>
          </p:cNvPr>
          <p:cNvSpPr>
            <a:spLocks noGrp="1"/>
          </p:cNvSpPr>
          <p:nvPr>
            <p:ph type="sldNum" sz="quarter" idx="12"/>
          </p:nvPr>
        </p:nvSpPr>
        <p:spPr/>
        <p:txBody>
          <a:bodyPr/>
          <a:lstStyle/>
          <a:p>
            <a:fld id="{F2BCF5BD-FE80-4DB3-BF7B-906333424D70}" type="slidenum">
              <a:rPr lang="en-CA" smtClean="0"/>
              <a:t>‹#›</a:t>
            </a:fld>
            <a:endParaRPr lang="en-CA"/>
          </a:p>
        </p:txBody>
      </p:sp>
    </p:spTree>
    <p:extLst>
      <p:ext uri="{BB962C8B-B14F-4D97-AF65-F5344CB8AC3E}">
        <p14:creationId xmlns:p14="http://schemas.microsoft.com/office/powerpoint/2010/main" val="1107679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96367-AABE-4860-BE32-A691E97152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367C49A-92E3-480D-897E-80F72DC852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0926851-99FA-4617-B9E2-1EE93CD600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40061FE-84DC-4C9F-B68B-EFF0573FEA09}"/>
              </a:ext>
            </a:extLst>
          </p:cNvPr>
          <p:cNvSpPr>
            <a:spLocks noGrp="1"/>
          </p:cNvSpPr>
          <p:nvPr>
            <p:ph type="dt" sz="half" idx="10"/>
          </p:nvPr>
        </p:nvSpPr>
        <p:spPr/>
        <p:txBody>
          <a:bodyPr/>
          <a:lstStyle/>
          <a:p>
            <a:fld id="{6CEE5F12-7EA8-414E-837E-9BF8429C4950}" type="datetimeFigureOut">
              <a:rPr lang="en-CA" smtClean="0"/>
              <a:t>2019-06-23</a:t>
            </a:fld>
            <a:endParaRPr lang="en-CA"/>
          </a:p>
        </p:txBody>
      </p:sp>
      <p:sp>
        <p:nvSpPr>
          <p:cNvPr id="6" name="Footer Placeholder 5">
            <a:extLst>
              <a:ext uri="{FF2B5EF4-FFF2-40B4-BE49-F238E27FC236}">
                <a16:creationId xmlns:a16="http://schemas.microsoft.com/office/drawing/2014/main" id="{8DABD51E-BBD4-431F-8845-65B0D21EAEB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A4F8337-D1E6-40F7-80B3-8AE3FC53A2FC}"/>
              </a:ext>
            </a:extLst>
          </p:cNvPr>
          <p:cNvSpPr>
            <a:spLocks noGrp="1"/>
          </p:cNvSpPr>
          <p:nvPr>
            <p:ph type="sldNum" sz="quarter" idx="12"/>
          </p:nvPr>
        </p:nvSpPr>
        <p:spPr/>
        <p:txBody>
          <a:bodyPr/>
          <a:lstStyle/>
          <a:p>
            <a:fld id="{F2BCF5BD-FE80-4DB3-BF7B-906333424D70}" type="slidenum">
              <a:rPr lang="en-CA" smtClean="0"/>
              <a:t>‹#›</a:t>
            </a:fld>
            <a:endParaRPr lang="en-CA"/>
          </a:p>
        </p:txBody>
      </p:sp>
    </p:spTree>
    <p:extLst>
      <p:ext uri="{BB962C8B-B14F-4D97-AF65-F5344CB8AC3E}">
        <p14:creationId xmlns:p14="http://schemas.microsoft.com/office/powerpoint/2010/main" val="713516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616E80-068B-486B-9499-89962E7F97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17A5540-F717-420F-B703-826554F511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9743687-D473-44C7-878E-FE919F0C26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EE5F12-7EA8-414E-837E-9BF8429C4950}" type="datetimeFigureOut">
              <a:rPr lang="en-CA" smtClean="0"/>
              <a:t>2019-06-23</a:t>
            </a:fld>
            <a:endParaRPr lang="en-CA"/>
          </a:p>
        </p:txBody>
      </p:sp>
      <p:sp>
        <p:nvSpPr>
          <p:cNvPr id="5" name="Footer Placeholder 4">
            <a:extLst>
              <a:ext uri="{FF2B5EF4-FFF2-40B4-BE49-F238E27FC236}">
                <a16:creationId xmlns:a16="http://schemas.microsoft.com/office/drawing/2014/main" id="{E99F44E7-5BFB-470E-BFDE-1FDA1E6DB3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D6074EA-AF88-4381-896B-897C47571E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BCF5BD-FE80-4DB3-BF7B-906333424D70}" type="slidenum">
              <a:rPr lang="en-CA" smtClean="0"/>
              <a:t>‹#›</a:t>
            </a:fld>
            <a:endParaRPr lang="en-CA"/>
          </a:p>
        </p:txBody>
      </p:sp>
      <p:sp>
        <p:nvSpPr>
          <p:cNvPr id="7" name="Rectangle 6">
            <a:extLst>
              <a:ext uri="{FF2B5EF4-FFF2-40B4-BE49-F238E27FC236}">
                <a16:creationId xmlns:a16="http://schemas.microsoft.com/office/drawing/2014/main" id="{05E188B7-FC86-4ABF-9E6F-A3046612E4CC}"/>
              </a:ext>
            </a:extLst>
          </p:cNvPr>
          <p:cNvSpPr/>
          <p:nvPr userDrawn="1"/>
        </p:nvSpPr>
        <p:spPr>
          <a:xfrm>
            <a:off x="0" y="6659592"/>
            <a:ext cx="12192000" cy="224287"/>
          </a:xfrm>
          <a:prstGeom prst="rect">
            <a:avLst/>
          </a:prstGeom>
          <a:solidFill>
            <a:srgbClr val="A16A41"/>
          </a:solidFill>
          <a:ln>
            <a:solidFill>
              <a:srgbClr val="A16A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6329039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3CE177-ECD5-45D2-B668-41900B8651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F88AB65-A96C-4E96-A8E8-F310C9F744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88B0A10-F6B9-4796-8FAB-03B2EE12A4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EE5F12-7EA8-414E-837E-9BF8429C4950}" type="datetimeFigureOut">
              <a:rPr lang="en-CA" smtClean="0"/>
              <a:t>2019-06-23</a:t>
            </a:fld>
            <a:endParaRPr lang="en-CA"/>
          </a:p>
        </p:txBody>
      </p:sp>
      <p:sp>
        <p:nvSpPr>
          <p:cNvPr id="5" name="Footer Placeholder 4">
            <a:extLst>
              <a:ext uri="{FF2B5EF4-FFF2-40B4-BE49-F238E27FC236}">
                <a16:creationId xmlns:a16="http://schemas.microsoft.com/office/drawing/2014/main" id="{44647860-CB0A-4486-B650-C5416E4BCE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06D4AA50-29D9-4A8E-8323-A83D57A0A3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BCF5BD-FE80-4DB3-BF7B-906333424D70}" type="slidenum">
              <a:rPr lang="en-CA" smtClean="0"/>
              <a:t>‹#›</a:t>
            </a:fld>
            <a:endParaRPr lang="en-CA"/>
          </a:p>
        </p:txBody>
      </p:sp>
      <p:sp>
        <p:nvSpPr>
          <p:cNvPr id="8" name="Rectangle 7">
            <a:extLst>
              <a:ext uri="{FF2B5EF4-FFF2-40B4-BE49-F238E27FC236}">
                <a16:creationId xmlns:a16="http://schemas.microsoft.com/office/drawing/2014/main" id="{84CFCC55-5BF7-44BD-93B0-FB11E88493D8}"/>
              </a:ext>
            </a:extLst>
          </p:cNvPr>
          <p:cNvSpPr/>
          <p:nvPr userDrawn="1"/>
        </p:nvSpPr>
        <p:spPr>
          <a:xfrm>
            <a:off x="0" y="6659592"/>
            <a:ext cx="12192000" cy="224287"/>
          </a:xfrm>
          <a:prstGeom prst="rect">
            <a:avLst/>
          </a:prstGeom>
          <a:solidFill>
            <a:srgbClr val="A16A41"/>
          </a:solidFill>
          <a:ln>
            <a:solidFill>
              <a:srgbClr val="A16A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96551249"/>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xialab.ca/" TargetMode="External"/><Relationship Id="rId2" Type="http://schemas.openxmlformats.org/officeDocument/2006/relationships/hyperlink" Target="mailto:Jasmine.chong@mail.mcgill.c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dropbox.com/s/025wp5p1aelc45f/MicrobiomeAnalyst_Nat_Prot_all_in_one.pdf?dl=0"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C10B5EA-9092-4D1E-885E-56E14A7996AB}"/>
              </a:ext>
            </a:extLst>
          </p:cNvPr>
          <p:cNvSpPr txBox="1">
            <a:spLocks/>
          </p:cNvSpPr>
          <p:nvPr/>
        </p:nvSpPr>
        <p:spPr>
          <a:xfrm>
            <a:off x="1524000" y="1751163"/>
            <a:ext cx="7775275" cy="122495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100" dirty="0"/>
              <a:t>Shotgun Data Analysis using MicrobiomeAnalyst</a:t>
            </a:r>
            <a:endParaRPr lang="en-CA" sz="4100" dirty="0"/>
          </a:p>
        </p:txBody>
      </p:sp>
      <p:sp>
        <p:nvSpPr>
          <p:cNvPr id="8" name="Subtitle 2">
            <a:extLst>
              <a:ext uri="{FF2B5EF4-FFF2-40B4-BE49-F238E27FC236}">
                <a16:creationId xmlns:a16="http://schemas.microsoft.com/office/drawing/2014/main" id="{4FD95F6F-B82B-47C8-BEB1-B025ACEA1C48}"/>
              </a:ext>
            </a:extLst>
          </p:cNvPr>
          <p:cNvSpPr>
            <a:spLocks noGrp="1"/>
          </p:cNvSpPr>
          <p:nvPr>
            <p:ph type="subTitle" idx="1"/>
          </p:nvPr>
        </p:nvSpPr>
        <p:spPr>
          <a:xfrm>
            <a:off x="1524000" y="3162091"/>
            <a:ext cx="9144000" cy="2212166"/>
          </a:xfrm>
        </p:spPr>
        <p:txBody>
          <a:bodyPr>
            <a:normAutofit fontScale="92500" lnSpcReduction="20000"/>
          </a:bodyPr>
          <a:lstStyle/>
          <a:p>
            <a:pPr algn="l">
              <a:spcAft>
                <a:spcPts val="600"/>
              </a:spcAft>
            </a:pPr>
            <a:r>
              <a:rPr lang="en-US" cap="none" dirty="0">
                <a:solidFill>
                  <a:schemeClr val="tx1">
                    <a:lumMod val="75000"/>
                    <a:lumOff val="25000"/>
                  </a:schemeClr>
                </a:solidFill>
              </a:rPr>
              <a:t>Metabolomics</a:t>
            </a:r>
            <a:r>
              <a:rPr lang="en-US" dirty="0">
                <a:solidFill>
                  <a:schemeClr val="tx1">
                    <a:lumMod val="75000"/>
                    <a:lumOff val="25000"/>
                  </a:schemeClr>
                </a:solidFill>
              </a:rPr>
              <a:t> 2019</a:t>
            </a:r>
          </a:p>
          <a:p>
            <a:pPr algn="l">
              <a:spcAft>
                <a:spcPts val="600"/>
              </a:spcAft>
            </a:pPr>
            <a:r>
              <a:rPr lang="en-US" dirty="0">
                <a:solidFill>
                  <a:schemeClr val="tx1">
                    <a:lumMod val="75000"/>
                    <a:lumOff val="25000"/>
                  </a:schemeClr>
                </a:solidFill>
              </a:rPr>
              <a:t>Jasmine Chong and </a:t>
            </a:r>
            <a:r>
              <a:rPr lang="en-US" dirty="0" err="1">
                <a:solidFill>
                  <a:schemeClr val="tx1">
                    <a:lumMod val="75000"/>
                    <a:lumOff val="25000"/>
                  </a:schemeClr>
                </a:solidFill>
              </a:rPr>
              <a:t>Jianguo</a:t>
            </a:r>
            <a:r>
              <a:rPr lang="en-US" dirty="0">
                <a:solidFill>
                  <a:schemeClr val="tx1">
                    <a:lumMod val="75000"/>
                    <a:lumOff val="25000"/>
                  </a:schemeClr>
                </a:solidFill>
              </a:rPr>
              <a:t> (Jeff) Xia</a:t>
            </a:r>
          </a:p>
          <a:p>
            <a:pPr algn="l">
              <a:spcAft>
                <a:spcPts val="600"/>
              </a:spcAft>
            </a:pPr>
            <a:r>
              <a:rPr lang="en-US" dirty="0">
                <a:solidFill>
                  <a:schemeClr val="tx1">
                    <a:lumMod val="75000"/>
                    <a:lumOff val="25000"/>
                  </a:schemeClr>
                </a:solidFill>
                <a:hlinkClick r:id="rId2">
                  <a:extLst>
                    <a:ext uri="{A12FA001-AC4F-418D-AE19-62706E023703}">
                      <ahyp:hlinkClr xmlns:ahyp="http://schemas.microsoft.com/office/drawing/2018/hyperlinkcolor" val="tx"/>
                    </a:ext>
                  </a:extLst>
                </a:hlinkClick>
              </a:rPr>
              <a:t>jasmine.chong@mail.mcgill.ca</a:t>
            </a:r>
            <a:r>
              <a:rPr lang="en-US" dirty="0">
                <a:solidFill>
                  <a:schemeClr val="tx1">
                    <a:lumMod val="75000"/>
                    <a:lumOff val="25000"/>
                  </a:schemeClr>
                </a:solidFill>
              </a:rPr>
              <a:t> | </a:t>
            </a:r>
            <a:r>
              <a:rPr lang="en-US" dirty="0">
                <a:solidFill>
                  <a:schemeClr val="tx1">
                    <a:lumMod val="75000"/>
                    <a:lumOff val="25000"/>
                  </a:schemeClr>
                </a:solidFill>
                <a:hlinkClick r:id="rId3">
                  <a:extLst>
                    <a:ext uri="{A12FA001-AC4F-418D-AE19-62706E023703}">
                      <ahyp:hlinkClr xmlns:ahyp="http://schemas.microsoft.com/office/drawing/2018/hyperlinkcolor" val="tx"/>
                    </a:ext>
                  </a:extLst>
                </a:hlinkClick>
              </a:rPr>
              <a:t>www.xialab.ca</a:t>
            </a:r>
            <a:endParaRPr lang="en-US" dirty="0">
              <a:solidFill>
                <a:schemeClr val="tx1">
                  <a:lumMod val="75000"/>
                  <a:lumOff val="25000"/>
                </a:schemeClr>
              </a:solidFill>
            </a:endParaRPr>
          </a:p>
          <a:p>
            <a:pPr algn="l">
              <a:spcAft>
                <a:spcPts val="600"/>
              </a:spcAft>
            </a:pPr>
            <a:r>
              <a:rPr lang="en-US" dirty="0">
                <a:solidFill>
                  <a:schemeClr val="tx1">
                    <a:lumMod val="75000"/>
                    <a:lumOff val="25000"/>
                  </a:schemeClr>
                </a:solidFill>
              </a:rPr>
              <a:t>McGill University</a:t>
            </a:r>
          </a:p>
          <a:p>
            <a:pPr algn="l">
              <a:spcAft>
                <a:spcPts val="600"/>
              </a:spcAft>
            </a:pPr>
            <a:r>
              <a:rPr lang="en-US" cap="none" dirty="0">
                <a:solidFill>
                  <a:schemeClr val="tx1">
                    <a:lumMod val="75000"/>
                    <a:lumOff val="25000"/>
                  </a:schemeClr>
                </a:solidFill>
              </a:rPr>
              <a:t>June</a:t>
            </a:r>
            <a:r>
              <a:rPr lang="en-US" dirty="0">
                <a:solidFill>
                  <a:schemeClr val="tx1">
                    <a:lumMod val="75000"/>
                    <a:lumOff val="25000"/>
                  </a:schemeClr>
                </a:solidFill>
              </a:rPr>
              <a:t> 23, 2019</a:t>
            </a:r>
            <a:endParaRPr lang="en-CA" dirty="0">
              <a:solidFill>
                <a:schemeClr val="tx1">
                  <a:lumMod val="75000"/>
                  <a:lumOff val="25000"/>
                </a:schemeClr>
              </a:solidFill>
            </a:endParaRPr>
          </a:p>
        </p:txBody>
      </p:sp>
    </p:spTree>
    <p:extLst>
      <p:ext uri="{BB962C8B-B14F-4D97-AF65-F5344CB8AC3E}">
        <p14:creationId xmlns:p14="http://schemas.microsoft.com/office/powerpoint/2010/main" val="3089920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7D3F35-2790-4B9A-8522-8D3130994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5643" y="232978"/>
            <a:ext cx="5260714" cy="6202262"/>
          </a:xfrm>
          <a:prstGeom prst="rect">
            <a:avLst/>
          </a:prstGeom>
          <a:ln>
            <a:solidFill>
              <a:schemeClr val="bg1">
                <a:lumMod val="75000"/>
              </a:schemeClr>
            </a:solidFill>
          </a:ln>
        </p:spPr>
      </p:pic>
      <p:sp>
        <p:nvSpPr>
          <p:cNvPr id="4" name="Speech Bubble: Rectangle 3">
            <a:extLst>
              <a:ext uri="{FF2B5EF4-FFF2-40B4-BE49-F238E27FC236}">
                <a16:creationId xmlns:a16="http://schemas.microsoft.com/office/drawing/2014/main" id="{EEA3AFA6-0927-48B6-9E84-EDBEDA26100C}"/>
              </a:ext>
            </a:extLst>
          </p:cNvPr>
          <p:cNvSpPr/>
          <p:nvPr/>
        </p:nvSpPr>
        <p:spPr>
          <a:xfrm>
            <a:off x="7264179" y="2454145"/>
            <a:ext cx="2665562" cy="1229301"/>
          </a:xfrm>
          <a:prstGeom prst="wedgeRectCallout">
            <a:avLst>
              <a:gd name="adj1" fmla="val -64497"/>
              <a:gd name="adj2" fmla="val 27858"/>
            </a:avLst>
          </a:prstGeom>
          <a:solidFill>
            <a:srgbClr val="C00000"/>
          </a:solidFill>
          <a:ln>
            <a:solidFill>
              <a:srgbClr val="8D090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1. Interactive 3D PCA plot. Use your mouse to rotate the plot and zoom-in and-out. Hover over any sample (circle) to view its label.</a:t>
            </a:r>
            <a:endParaRPr lang="en-CA" sz="1400" dirty="0"/>
          </a:p>
        </p:txBody>
      </p:sp>
      <p:sp>
        <p:nvSpPr>
          <p:cNvPr id="5" name="Speech Bubble: Rectangle 4">
            <a:extLst>
              <a:ext uri="{FF2B5EF4-FFF2-40B4-BE49-F238E27FC236}">
                <a16:creationId xmlns:a16="http://schemas.microsoft.com/office/drawing/2014/main" id="{DFBBFBFA-44D3-4046-BE50-502C62128A4C}"/>
              </a:ext>
            </a:extLst>
          </p:cNvPr>
          <p:cNvSpPr/>
          <p:nvPr/>
        </p:nvSpPr>
        <p:spPr>
          <a:xfrm>
            <a:off x="8059967" y="53577"/>
            <a:ext cx="2665562" cy="878076"/>
          </a:xfrm>
          <a:prstGeom prst="wedgeRectCallout">
            <a:avLst>
              <a:gd name="adj1" fmla="val -108186"/>
              <a:gd name="adj2" fmla="val -16781"/>
            </a:avLst>
          </a:prstGeom>
          <a:solidFill>
            <a:srgbClr val="C00000"/>
          </a:solidFill>
          <a:ln>
            <a:solidFill>
              <a:srgbClr val="8D090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2. Click the Analysis Overview to return to select other analyses.</a:t>
            </a:r>
            <a:endParaRPr lang="en-CA" sz="1400" dirty="0"/>
          </a:p>
        </p:txBody>
      </p:sp>
    </p:spTree>
    <p:extLst>
      <p:ext uri="{BB962C8B-B14F-4D97-AF65-F5344CB8AC3E}">
        <p14:creationId xmlns:p14="http://schemas.microsoft.com/office/powerpoint/2010/main" val="244547199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7CD76E-C982-4F87-BD65-B273E195AF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7960" y="1100371"/>
            <a:ext cx="7716080" cy="5362676"/>
          </a:xfrm>
          <a:prstGeom prst="rect">
            <a:avLst/>
          </a:prstGeom>
          <a:ln>
            <a:solidFill>
              <a:schemeClr val="bg1">
                <a:lumMod val="75000"/>
              </a:schemeClr>
            </a:solidFill>
          </a:ln>
        </p:spPr>
      </p:pic>
      <p:sp>
        <p:nvSpPr>
          <p:cNvPr id="4" name="Speech Bubble: Rectangle 3">
            <a:extLst>
              <a:ext uri="{FF2B5EF4-FFF2-40B4-BE49-F238E27FC236}">
                <a16:creationId xmlns:a16="http://schemas.microsoft.com/office/drawing/2014/main" id="{6065BD57-3563-49C9-ABC3-5FFC49DAA62D}"/>
              </a:ext>
            </a:extLst>
          </p:cNvPr>
          <p:cNvSpPr/>
          <p:nvPr/>
        </p:nvSpPr>
        <p:spPr>
          <a:xfrm>
            <a:off x="7643741" y="1287472"/>
            <a:ext cx="2665562" cy="1229301"/>
          </a:xfrm>
          <a:prstGeom prst="wedgeRectCallout">
            <a:avLst>
              <a:gd name="adj1" fmla="val -39255"/>
              <a:gd name="adj2" fmla="val 67155"/>
            </a:avLst>
          </a:prstGeom>
          <a:solidFill>
            <a:srgbClr val="C00000"/>
          </a:solidFill>
          <a:ln>
            <a:solidFill>
              <a:srgbClr val="8D090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Using classical univariate analysis (non-parametric Mann-Whitney), only 7 differentially abundant (DA) KOs were identified. </a:t>
            </a:r>
            <a:endParaRPr lang="en-CA" sz="1400" dirty="0"/>
          </a:p>
        </p:txBody>
      </p:sp>
      <p:sp>
        <p:nvSpPr>
          <p:cNvPr id="5" name="Title 1">
            <a:extLst>
              <a:ext uri="{FF2B5EF4-FFF2-40B4-BE49-F238E27FC236}">
                <a16:creationId xmlns:a16="http://schemas.microsoft.com/office/drawing/2014/main" id="{EEE761B4-EDB6-4CA4-8A78-FB6692849D7F}"/>
              </a:ext>
            </a:extLst>
          </p:cNvPr>
          <p:cNvSpPr>
            <a:spLocks noGrp="1"/>
          </p:cNvSpPr>
          <p:nvPr>
            <p:ph type="title"/>
          </p:nvPr>
        </p:nvSpPr>
        <p:spPr>
          <a:xfrm>
            <a:off x="913774" y="254945"/>
            <a:ext cx="10364451" cy="666633"/>
          </a:xfrm>
        </p:spPr>
        <p:txBody>
          <a:bodyPr>
            <a:normAutofit fontScale="90000"/>
          </a:bodyPr>
          <a:lstStyle/>
          <a:p>
            <a:r>
              <a:rPr lang="en-US" dirty="0"/>
              <a:t>Classical univariate analysis</a:t>
            </a:r>
            <a:endParaRPr lang="en-CA" dirty="0"/>
          </a:p>
        </p:txBody>
      </p:sp>
    </p:spTree>
    <p:extLst>
      <p:ext uri="{BB962C8B-B14F-4D97-AF65-F5344CB8AC3E}">
        <p14:creationId xmlns:p14="http://schemas.microsoft.com/office/powerpoint/2010/main" val="271941027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7CD76E-C982-4F87-BD65-B273E195AF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53" y="1143503"/>
            <a:ext cx="7716080" cy="5362676"/>
          </a:xfrm>
          <a:prstGeom prst="rect">
            <a:avLst/>
          </a:prstGeom>
          <a:ln>
            <a:solidFill>
              <a:schemeClr val="bg1">
                <a:lumMod val="75000"/>
              </a:schemeClr>
            </a:solidFill>
          </a:ln>
        </p:spPr>
      </p:pic>
      <p:sp>
        <p:nvSpPr>
          <p:cNvPr id="4" name="Speech Bubble: Rectangle 3">
            <a:extLst>
              <a:ext uri="{FF2B5EF4-FFF2-40B4-BE49-F238E27FC236}">
                <a16:creationId xmlns:a16="http://schemas.microsoft.com/office/drawing/2014/main" id="{6065BD57-3563-49C9-ABC3-5FFC49DAA62D}"/>
              </a:ext>
            </a:extLst>
          </p:cNvPr>
          <p:cNvSpPr/>
          <p:nvPr/>
        </p:nvSpPr>
        <p:spPr>
          <a:xfrm>
            <a:off x="7288478" y="1592974"/>
            <a:ext cx="2665562" cy="1229301"/>
          </a:xfrm>
          <a:prstGeom prst="wedgeRectCallout">
            <a:avLst>
              <a:gd name="adj1" fmla="val -39255"/>
              <a:gd name="adj2" fmla="val 67155"/>
            </a:avLst>
          </a:prstGeom>
          <a:solidFill>
            <a:srgbClr val="C00000"/>
          </a:solidFill>
          <a:ln>
            <a:solidFill>
              <a:srgbClr val="8D090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Click the “Details” link to view a boxplot of the selected KO’s abundance between the CRC patients and healthy controls.</a:t>
            </a:r>
            <a:endParaRPr lang="en-CA" sz="1400" dirty="0"/>
          </a:p>
        </p:txBody>
      </p:sp>
      <p:sp>
        <p:nvSpPr>
          <p:cNvPr id="5" name="Title 1">
            <a:extLst>
              <a:ext uri="{FF2B5EF4-FFF2-40B4-BE49-F238E27FC236}">
                <a16:creationId xmlns:a16="http://schemas.microsoft.com/office/drawing/2014/main" id="{EEE761B4-EDB6-4CA4-8A78-FB6692849D7F}"/>
              </a:ext>
            </a:extLst>
          </p:cNvPr>
          <p:cNvSpPr>
            <a:spLocks noGrp="1"/>
          </p:cNvSpPr>
          <p:nvPr>
            <p:ph type="title"/>
          </p:nvPr>
        </p:nvSpPr>
        <p:spPr>
          <a:xfrm>
            <a:off x="913774" y="254945"/>
            <a:ext cx="10364451" cy="666633"/>
          </a:xfrm>
        </p:spPr>
        <p:txBody>
          <a:bodyPr>
            <a:normAutofit fontScale="90000"/>
          </a:bodyPr>
          <a:lstStyle/>
          <a:p>
            <a:r>
              <a:rPr lang="en-US" dirty="0"/>
              <a:t>Classical univariate analysis</a:t>
            </a:r>
            <a:endParaRPr lang="en-CA" dirty="0"/>
          </a:p>
        </p:txBody>
      </p:sp>
      <p:pic>
        <p:nvPicPr>
          <p:cNvPr id="7" name="Picture 6">
            <a:extLst>
              <a:ext uri="{FF2B5EF4-FFF2-40B4-BE49-F238E27FC236}">
                <a16:creationId xmlns:a16="http://schemas.microsoft.com/office/drawing/2014/main" id="{21A69561-65AA-4D5A-AAEC-2E343B2CE8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9562" y="3271746"/>
            <a:ext cx="4264189" cy="2637705"/>
          </a:xfrm>
          <a:prstGeom prst="rect">
            <a:avLst/>
          </a:prstGeom>
          <a:ln>
            <a:solidFill>
              <a:srgbClr val="8D0909"/>
            </a:solidFill>
          </a:ln>
        </p:spPr>
      </p:pic>
    </p:spTree>
    <p:extLst>
      <p:ext uri="{BB962C8B-B14F-4D97-AF65-F5344CB8AC3E}">
        <p14:creationId xmlns:p14="http://schemas.microsoft.com/office/powerpoint/2010/main" val="11409768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170B3-6A0D-468A-B59D-B0DF302C167E}"/>
              </a:ext>
            </a:extLst>
          </p:cNvPr>
          <p:cNvSpPr>
            <a:spLocks noGrp="1"/>
          </p:cNvSpPr>
          <p:nvPr>
            <p:ph type="title"/>
          </p:nvPr>
        </p:nvSpPr>
        <p:spPr>
          <a:xfrm>
            <a:off x="913774" y="254945"/>
            <a:ext cx="10364451" cy="666633"/>
          </a:xfrm>
        </p:spPr>
        <p:txBody>
          <a:bodyPr>
            <a:normAutofit fontScale="90000"/>
          </a:bodyPr>
          <a:lstStyle/>
          <a:p>
            <a:r>
              <a:rPr lang="en-US" dirty="0" err="1"/>
              <a:t>metagenomeseq</a:t>
            </a:r>
            <a:r>
              <a:rPr lang="en-US" dirty="0"/>
              <a:t> analysis</a:t>
            </a:r>
            <a:endParaRPr lang="en-CA" dirty="0"/>
          </a:p>
        </p:txBody>
      </p:sp>
      <p:pic>
        <p:nvPicPr>
          <p:cNvPr id="4" name="Picture 3">
            <a:extLst>
              <a:ext uri="{FF2B5EF4-FFF2-40B4-BE49-F238E27FC236}">
                <a16:creationId xmlns:a16="http://schemas.microsoft.com/office/drawing/2014/main" id="{BE61906F-6593-47FF-8BF2-592F4B3764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2903" y="1130150"/>
            <a:ext cx="7705586" cy="5258234"/>
          </a:xfrm>
          <a:prstGeom prst="rect">
            <a:avLst/>
          </a:prstGeom>
          <a:ln>
            <a:solidFill>
              <a:schemeClr val="bg1">
                <a:lumMod val="75000"/>
              </a:schemeClr>
            </a:solidFill>
          </a:ln>
        </p:spPr>
      </p:pic>
      <p:sp>
        <p:nvSpPr>
          <p:cNvPr id="5" name="Speech Bubble: Rectangle 4">
            <a:extLst>
              <a:ext uri="{FF2B5EF4-FFF2-40B4-BE49-F238E27FC236}">
                <a16:creationId xmlns:a16="http://schemas.microsoft.com/office/drawing/2014/main" id="{A81BD677-ABDB-4D15-9B42-C62D3FE2F17D}"/>
              </a:ext>
            </a:extLst>
          </p:cNvPr>
          <p:cNvSpPr/>
          <p:nvPr/>
        </p:nvSpPr>
        <p:spPr>
          <a:xfrm>
            <a:off x="7702546" y="1130150"/>
            <a:ext cx="2665562" cy="1229301"/>
          </a:xfrm>
          <a:prstGeom prst="wedgeRectCallout">
            <a:avLst>
              <a:gd name="adj1" fmla="val -39255"/>
              <a:gd name="adj2" fmla="val 67155"/>
            </a:avLst>
          </a:prstGeom>
          <a:solidFill>
            <a:srgbClr val="C00000"/>
          </a:solidFill>
          <a:ln>
            <a:solidFill>
              <a:srgbClr val="8D090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Using metagenomeSeq, which was developed for identifying DA features in shotgun data, 37 significant KOs were identified.</a:t>
            </a:r>
            <a:endParaRPr lang="en-CA" sz="1400" dirty="0"/>
          </a:p>
        </p:txBody>
      </p:sp>
    </p:spTree>
    <p:extLst>
      <p:ext uri="{BB962C8B-B14F-4D97-AF65-F5344CB8AC3E}">
        <p14:creationId xmlns:p14="http://schemas.microsoft.com/office/powerpoint/2010/main" val="146284795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13A2-0ED9-4926-A707-260306570497}"/>
              </a:ext>
            </a:extLst>
          </p:cNvPr>
          <p:cNvSpPr>
            <a:spLocks noGrp="1"/>
          </p:cNvSpPr>
          <p:nvPr>
            <p:ph type="title"/>
          </p:nvPr>
        </p:nvSpPr>
        <p:spPr>
          <a:xfrm>
            <a:off x="913774" y="254945"/>
            <a:ext cx="10364451" cy="666633"/>
          </a:xfrm>
        </p:spPr>
        <p:txBody>
          <a:bodyPr>
            <a:normAutofit fontScale="90000"/>
          </a:bodyPr>
          <a:lstStyle/>
          <a:p>
            <a:r>
              <a:rPr lang="en-US" dirty="0"/>
              <a:t>LEfSe</a:t>
            </a:r>
            <a:endParaRPr lang="en-CA" dirty="0"/>
          </a:p>
        </p:txBody>
      </p:sp>
      <p:pic>
        <p:nvPicPr>
          <p:cNvPr id="6" name="Picture 5">
            <a:extLst>
              <a:ext uri="{FF2B5EF4-FFF2-40B4-BE49-F238E27FC236}">
                <a16:creationId xmlns:a16="http://schemas.microsoft.com/office/drawing/2014/main" id="{C1245203-0B15-4967-888F-CFCA9B946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6761" y="676009"/>
            <a:ext cx="4718476" cy="5505982"/>
          </a:xfrm>
          <a:prstGeom prst="rect">
            <a:avLst/>
          </a:prstGeom>
          <a:ln>
            <a:solidFill>
              <a:schemeClr val="bg1">
                <a:lumMod val="75000"/>
              </a:schemeClr>
            </a:solidFill>
          </a:ln>
        </p:spPr>
      </p:pic>
      <p:sp>
        <p:nvSpPr>
          <p:cNvPr id="4" name="Speech Bubble: Rectangle 3">
            <a:extLst>
              <a:ext uri="{FF2B5EF4-FFF2-40B4-BE49-F238E27FC236}">
                <a16:creationId xmlns:a16="http://schemas.microsoft.com/office/drawing/2014/main" id="{BAE67BA8-03A8-4E41-8C3E-1FDF40BBA623}"/>
              </a:ext>
            </a:extLst>
          </p:cNvPr>
          <p:cNvSpPr/>
          <p:nvPr/>
        </p:nvSpPr>
        <p:spPr>
          <a:xfrm>
            <a:off x="8612663" y="1199072"/>
            <a:ext cx="2665562" cy="3470502"/>
          </a:xfrm>
          <a:prstGeom prst="wedgeRectCallout">
            <a:avLst>
              <a:gd name="adj1" fmla="val -61585"/>
              <a:gd name="adj2" fmla="val -21967"/>
            </a:avLst>
          </a:prstGeom>
          <a:solidFill>
            <a:srgbClr val="C00000"/>
          </a:solidFill>
          <a:ln>
            <a:solidFill>
              <a:srgbClr val="8D090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LEfSe is a biomarker discovery method. LEfSe first utilizes the Kruskal-Wallis test to identify features whose relative abundance are significantly different between groups. Linear discriminant analysis (LDA) is then applied to features that meet the significance threshold (i.e. P &lt; 0.05) to estimate their effect size. Using a p-value cutoff of 0.05 and LDA cutoff of 2.0, no features were considered significant.</a:t>
            </a:r>
          </a:p>
        </p:txBody>
      </p:sp>
    </p:spTree>
    <p:extLst>
      <p:ext uri="{BB962C8B-B14F-4D97-AF65-F5344CB8AC3E}">
        <p14:creationId xmlns:p14="http://schemas.microsoft.com/office/powerpoint/2010/main" val="329197394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F48E4B-200A-4965-AA58-0BAF52ED53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7144" y="1093081"/>
            <a:ext cx="5877339" cy="5246509"/>
          </a:xfrm>
          <a:prstGeom prst="rect">
            <a:avLst/>
          </a:prstGeom>
          <a:ln>
            <a:solidFill>
              <a:schemeClr val="bg1">
                <a:lumMod val="75000"/>
              </a:schemeClr>
            </a:solidFill>
          </a:ln>
        </p:spPr>
      </p:pic>
      <p:sp>
        <p:nvSpPr>
          <p:cNvPr id="2" name="Title 1">
            <a:extLst>
              <a:ext uri="{FF2B5EF4-FFF2-40B4-BE49-F238E27FC236}">
                <a16:creationId xmlns:a16="http://schemas.microsoft.com/office/drawing/2014/main" id="{F4F813A2-0ED9-4926-A707-260306570497}"/>
              </a:ext>
            </a:extLst>
          </p:cNvPr>
          <p:cNvSpPr>
            <a:spLocks noGrp="1"/>
          </p:cNvSpPr>
          <p:nvPr>
            <p:ph type="title"/>
          </p:nvPr>
        </p:nvSpPr>
        <p:spPr>
          <a:xfrm>
            <a:off x="913774" y="254945"/>
            <a:ext cx="10364451" cy="666633"/>
          </a:xfrm>
        </p:spPr>
        <p:txBody>
          <a:bodyPr>
            <a:normAutofit fontScale="90000"/>
          </a:bodyPr>
          <a:lstStyle/>
          <a:p>
            <a:r>
              <a:rPr lang="en-US" dirty="0"/>
              <a:t>Random forest</a:t>
            </a:r>
            <a:endParaRPr lang="en-CA" dirty="0"/>
          </a:p>
        </p:txBody>
      </p:sp>
      <p:sp>
        <p:nvSpPr>
          <p:cNvPr id="4" name="Speech Bubble: Rectangle 3">
            <a:extLst>
              <a:ext uri="{FF2B5EF4-FFF2-40B4-BE49-F238E27FC236}">
                <a16:creationId xmlns:a16="http://schemas.microsoft.com/office/drawing/2014/main" id="{BAE67BA8-03A8-4E41-8C3E-1FDF40BBA623}"/>
              </a:ext>
            </a:extLst>
          </p:cNvPr>
          <p:cNvSpPr/>
          <p:nvPr/>
        </p:nvSpPr>
        <p:spPr>
          <a:xfrm>
            <a:off x="8612663" y="1007642"/>
            <a:ext cx="2665562" cy="2708694"/>
          </a:xfrm>
          <a:prstGeom prst="wedgeRectCallout">
            <a:avLst>
              <a:gd name="adj1" fmla="val -60614"/>
              <a:gd name="adj2" fmla="val -21439"/>
            </a:avLst>
          </a:prstGeom>
          <a:solidFill>
            <a:srgbClr val="C00000"/>
          </a:solidFill>
          <a:ln>
            <a:solidFill>
              <a:srgbClr val="8D090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Random Forest (RF) is a supervised machine-learning algorithm to identify microbial features that differentiate between phenotypes. The method learns by building and combining decision trees to improve model accuracy and prediction. Change the number of trees built and see if the OOB error changes.</a:t>
            </a:r>
          </a:p>
        </p:txBody>
      </p:sp>
    </p:spTree>
    <p:extLst>
      <p:ext uri="{BB962C8B-B14F-4D97-AF65-F5344CB8AC3E}">
        <p14:creationId xmlns:p14="http://schemas.microsoft.com/office/powerpoint/2010/main" val="333763333"/>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13A2-0ED9-4926-A707-260306570497}"/>
              </a:ext>
            </a:extLst>
          </p:cNvPr>
          <p:cNvSpPr>
            <a:spLocks noGrp="1"/>
          </p:cNvSpPr>
          <p:nvPr>
            <p:ph type="title"/>
          </p:nvPr>
        </p:nvSpPr>
        <p:spPr>
          <a:xfrm>
            <a:off x="913774" y="254945"/>
            <a:ext cx="10364451" cy="666633"/>
          </a:xfrm>
        </p:spPr>
        <p:txBody>
          <a:bodyPr>
            <a:normAutofit fontScale="90000"/>
          </a:bodyPr>
          <a:lstStyle/>
          <a:p>
            <a:r>
              <a:rPr lang="en-US" dirty="0"/>
              <a:t>Functional association analysis</a:t>
            </a:r>
            <a:endParaRPr lang="en-CA" dirty="0"/>
          </a:p>
        </p:txBody>
      </p:sp>
      <p:pic>
        <p:nvPicPr>
          <p:cNvPr id="5" name="Picture 4">
            <a:extLst>
              <a:ext uri="{FF2B5EF4-FFF2-40B4-BE49-F238E27FC236}">
                <a16:creationId xmlns:a16="http://schemas.microsoft.com/office/drawing/2014/main" id="{D079226D-6E9A-451A-9182-EB38241F4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763" y="1138687"/>
            <a:ext cx="10499462" cy="5255257"/>
          </a:xfrm>
          <a:prstGeom prst="rect">
            <a:avLst/>
          </a:prstGeom>
          <a:ln>
            <a:solidFill>
              <a:schemeClr val="bg1">
                <a:lumMod val="75000"/>
              </a:schemeClr>
            </a:solidFill>
          </a:ln>
        </p:spPr>
      </p:pic>
      <p:sp>
        <p:nvSpPr>
          <p:cNvPr id="6" name="Speech Bubble: Rectangle 5">
            <a:extLst>
              <a:ext uri="{FF2B5EF4-FFF2-40B4-BE49-F238E27FC236}">
                <a16:creationId xmlns:a16="http://schemas.microsoft.com/office/drawing/2014/main" id="{0E33A0FD-2003-46E8-B360-5C076CB08A94}"/>
              </a:ext>
            </a:extLst>
          </p:cNvPr>
          <p:cNvSpPr/>
          <p:nvPr/>
        </p:nvSpPr>
        <p:spPr>
          <a:xfrm>
            <a:off x="4320464" y="1664899"/>
            <a:ext cx="3416060" cy="1019622"/>
          </a:xfrm>
          <a:prstGeom prst="wedgeRectCallout">
            <a:avLst>
              <a:gd name="adj1" fmla="val -47450"/>
              <a:gd name="adj2" fmla="val -69865"/>
            </a:avLst>
          </a:prstGeom>
          <a:solidFill>
            <a:srgbClr val="C00000"/>
          </a:solidFill>
          <a:ln>
            <a:solidFill>
              <a:srgbClr val="8D090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lvl="0" algn="ctr" defTabSz="457200">
              <a:defRPr/>
            </a:pPr>
            <a:r>
              <a:rPr lang="en-US" sz="1400" dirty="0">
                <a:solidFill>
                  <a:prstClr val="white"/>
                </a:solidFill>
              </a:rPr>
              <a:t>Use the top toolbar to customize the network. Click on the colored box to highlight enriched pathways on the KEGG global metabolic network.</a:t>
            </a:r>
            <a:endPar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Speech Bubble: Rectangle 6">
            <a:extLst>
              <a:ext uri="{FF2B5EF4-FFF2-40B4-BE49-F238E27FC236}">
                <a16:creationId xmlns:a16="http://schemas.microsoft.com/office/drawing/2014/main" id="{FA29F781-047E-4ADF-A218-51D008B63774}"/>
              </a:ext>
            </a:extLst>
          </p:cNvPr>
          <p:cNvSpPr/>
          <p:nvPr/>
        </p:nvSpPr>
        <p:spPr>
          <a:xfrm>
            <a:off x="2409781" y="3089142"/>
            <a:ext cx="2231231" cy="1354346"/>
          </a:xfrm>
          <a:prstGeom prst="wedgeRectCallout">
            <a:avLst>
              <a:gd name="adj1" fmla="val -58669"/>
              <a:gd name="adj2" fmla="val -21393"/>
            </a:avLst>
          </a:prstGeom>
          <a:solidFill>
            <a:srgbClr val="C00000"/>
          </a:solidFill>
          <a:ln>
            <a:solidFill>
              <a:srgbClr val="8D090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lvl="0" algn="ctr" defTabSz="457200">
              <a:defRPr/>
            </a:pPr>
            <a:r>
              <a:rPr lang="en-US" sz="1400" dirty="0">
                <a:solidFill>
                  <a:prstClr val="white"/>
                </a:solidFill>
              </a:rPr>
              <a:t>The left panel contains the results of KEGG pathway enrichment analysis evaluated using the </a:t>
            </a:r>
            <a:r>
              <a:rPr lang="en-US" sz="1400" i="1" dirty="0">
                <a:solidFill>
                  <a:prstClr val="white"/>
                </a:solidFill>
              </a:rPr>
              <a:t>globaltest </a:t>
            </a:r>
            <a:r>
              <a:rPr lang="en-US" sz="1400" dirty="0">
                <a:solidFill>
                  <a:prstClr val="white"/>
                </a:solidFill>
              </a:rPr>
              <a:t>algorithm. </a:t>
            </a:r>
            <a:endPar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7549810"/>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13A2-0ED9-4926-A707-260306570497}"/>
              </a:ext>
            </a:extLst>
          </p:cNvPr>
          <p:cNvSpPr>
            <a:spLocks noGrp="1"/>
          </p:cNvSpPr>
          <p:nvPr>
            <p:ph type="title"/>
          </p:nvPr>
        </p:nvSpPr>
        <p:spPr>
          <a:xfrm>
            <a:off x="913774" y="254945"/>
            <a:ext cx="10364451" cy="666633"/>
          </a:xfrm>
        </p:spPr>
        <p:txBody>
          <a:bodyPr>
            <a:normAutofit fontScale="90000"/>
          </a:bodyPr>
          <a:lstStyle/>
          <a:p>
            <a:r>
              <a:rPr lang="en-US" dirty="0"/>
              <a:t>Functional association analysis</a:t>
            </a:r>
            <a:endParaRPr lang="en-CA" dirty="0"/>
          </a:p>
        </p:txBody>
      </p:sp>
      <p:pic>
        <p:nvPicPr>
          <p:cNvPr id="3" name="Picture 2">
            <a:extLst>
              <a:ext uri="{FF2B5EF4-FFF2-40B4-BE49-F238E27FC236}">
                <a16:creationId xmlns:a16="http://schemas.microsoft.com/office/drawing/2014/main" id="{1380FB83-6590-4D81-A0EC-2816E46174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763" y="1138687"/>
            <a:ext cx="10499462" cy="5255257"/>
          </a:xfrm>
          <a:prstGeom prst="rect">
            <a:avLst/>
          </a:prstGeom>
          <a:ln>
            <a:solidFill>
              <a:schemeClr val="bg1">
                <a:lumMod val="75000"/>
              </a:schemeClr>
            </a:solidFill>
          </a:ln>
        </p:spPr>
      </p:pic>
      <p:sp>
        <p:nvSpPr>
          <p:cNvPr id="4" name="Speech Bubble: Rectangle 3">
            <a:extLst>
              <a:ext uri="{FF2B5EF4-FFF2-40B4-BE49-F238E27FC236}">
                <a16:creationId xmlns:a16="http://schemas.microsoft.com/office/drawing/2014/main" id="{1C019462-E64F-4C57-AAC3-36E2BC2D0D47}"/>
              </a:ext>
            </a:extLst>
          </p:cNvPr>
          <p:cNvSpPr/>
          <p:nvPr/>
        </p:nvSpPr>
        <p:spPr>
          <a:xfrm>
            <a:off x="2681444" y="1777043"/>
            <a:ext cx="1631763" cy="1019622"/>
          </a:xfrm>
          <a:prstGeom prst="wedgeRectCallout">
            <a:avLst>
              <a:gd name="adj1" fmla="val -4629"/>
              <a:gd name="adj2" fmla="val -88478"/>
            </a:avLst>
          </a:prstGeom>
          <a:solidFill>
            <a:srgbClr val="C00000"/>
          </a:solidFill>
          <a:ln>
            <a:solidFill>
              <a:srgbClr val="8D090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lvl="0" algn="ctr" defTabSz="457200">
              <a:defRPr/>
            </a:pPr>
            <a:r>
              <a:rPr lang="en-US" sz="1400" dirty="0">
                <a:solidFill>
                  <a:prstClr val="white"/>
                </a:solidFill>
              </a:rPr>
              <a:t>Click here to download the customized network.</a:t>
            </a:r>
            <a:endPar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Speech Bubble: Rectangle 4">
            <a:extLst>
              <a:ext uri="{FF2B5EF4-FFF2-40B4-BE49-F238E27FC236}">
                <a16:creationId xmlns:a16="http://schemas.microsoft.com/office/drawing/2014/main" id="{5F655A35-29C5-4E47-B7E9-973DFDC01DE0}"/>
              </a:ext>
            </a:extLst>
          </p:cNvPr>
          <p:cNvSpPr/>
          <p:nvPr/>
        </p:nvSpPr>
        <p:spPr>
          <a:xfrm>
            <a:off x="5620177" y="1368726"/>
            <a:ext cx="1631763" cy="1019622"/>
          </a:xfrm>
          <a:prstGeom prst="wedgeRectCallout">
            <a:avLst>
              <a:gd name="adj1" fmla="val -113003"/>
              <a:gd name="adj2" fmla="val -59713"/>
            </a:avLst>
          </a:prstGeom>
          <a:solidFill>
            <a:srgbClr val="C00000"/>
          </a:solidFill>
          <a:ln>
            <a:solidFill>
              <a:srgbClr val="8D090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lvl="0" algn="ctr" defTabSz="457200">
              <a:defRPr/>
            </a:pPr>
            <a:r>
              <a:rPr lang="en-US" sz="1400" dirty="0">
                <a:solidFill>
                  <a:prstClr val="white"/>
                </a:solidFill>
              </a:rPr>
              <a:t>Click here to download all results generated in the session.</a:t>
            </a:r>
            <a:endPar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834068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5423052-B3C1-43D7-A42E-98D7CA4FBEE7}"/>
              </a:ext>
            </a:extLst>
          </p:cNvPr>
          <p:cNvSpPr>
            <a:spLocks noGrp="1"/>
          </p:cNvSpPr>
          <p:nvPr>
            <p:ph idx="1"/>
          </p:nvPr>
        </p:nvSpPr>
        <p:spPr/>
        <p:txBody>
          <a:bodyPr>
            <a:normAutofit/>
          </a:bodyPr>
          <a:lstStyle/>
          <a:p>
            <a:pPr>
              <a:lnSpc>
                <a:spcPct val="100000"/>
              </a:lnSpc>
            </a:pPr>
            <a:r>
              <a:rPr lang="en-CA" sz="2000" cap="none" dirty="0"/>
              <a:t>Refer to the FAQs, Tutorials, and Resources page of MicrobiomeAnalyst for more information.</a:t>
            </a:r>
          </a:p>
          <a:p>
            <a:pPr>
              <a:lnSpc>
                <a:spcPct val="100000"/>
              </a:lnSpc>
            </a:pPr>
            <a:r>
              <a:rPr lang="en-US" sz="2000" cap="none" dirty="0"/>
              <a:t>Try out the PPD and TSEA modules to perform meta-analysis by projecting user’s 16S rRNA data with public data, or performing Taxon Set Enrichment Analysis, respectively.</a:t>
            </a:r>
            <a:endParaRPr lang="en-CA" sz="1600" dirty="0"/>
          </a:p>
          <a:p>
            <a:pPr>
              <a:lnSpc>
                <a:spcPct val="100000"/>
              </a:lnSpc>
            </a:pPr>
            <a:r>
              <a:rPr lang="en-US" sz="2000" dirty="0"/>
              <a:t>F</a:t>
            </a:r>
            <a:r>
              <a:rPr lang="en-CA" sz="2000" dirty="0"/>
              <a:t>or a detailed step-by-step tutorial, read the “</a:t>
            </a:r>
            <a:r>
              <a:rPr lang="en-US" sz="2000" dirty="0">
                <a:solidFill>
                  <a:schemeClr val="accent1">
                    <a:lumMod val="75000"/>
                  </a:schemeClr>
                </a:solidFill>
              </a:rPr>
              <a:t>Using MicrobiomeAnalyst for comprehensive statistical, functional and meta-analysis of microbiome data</a:t>
            </a:r>
            <a:r>
              <a:rPr lang="en-US" sz="2000" dirty="0"/>
              <a:t>”</a:t>
            </a:r>
          </a:p>
          <a:p>
            <a:pPr lvl="1">
              <a:lnSpc>
                <a:spcPct val="100000"/>
              </a:lnSpc>
            </a:pPr>
            <a:r>
              <a:rPr lang="en-US" sz="1600" cap="none" dirty="0"/>
              <a:t>Caution! There are 46 pages, covering all four mo</a:t>
            </a:r>
            <a:r>
              <a:rPr lang="en-US" sz="1600" dirty="0"/>
              <a:t>dules within MicrobiomeAnalyst.</a:t>
            </a:r>
          </a:p>
          <a:p>
            <a:pPr lvl="1">
              <a:lnSpc>
                <a:spcPct val="100000"/>
              </a:lnSpc>
            </a:pPr>
            <a:r>
              <a:rPr lang="en-CA" sz="1600" dirty="0">
                <a:hlinkClick r:id="rId2">
                  <a:extLst>
                    <a:ext uri="{A12FA001-AC4F-418D-AE19-62706E023703}">
                      <ahyp:hlinkClr xmlns:ahyp="http://schemas.microsoft.com/office/drawing/2018/hyperlinkcolor" val="tx"/>
                    </a:ext>
                  </a:extLst>
                </a:hlinkClick>
              </a:rPr>
              <a:t>https://www.dropbox.com/s/025wp5p1aelc45f/MicrobiomeAnalyst_Nat_Prot_all_in_one.pdf?dl=0</a:t>
            </a:r>
            <a:endParaRPr lang="en-US" sz="1600" cap="none" dirty="0"/>
          </a:p>
        </p:txBody>
      </p:sp>
      <p:sp>
        <p:nvSpPr>
          <p:cNvPr id="8" name="Title 1">
            <a:extLst>
              <a:ext uri="{FF2B5EF4-FFF2-40B4-BE49-F238E27FC236}">
                <a16:creationId xmlns:a16="http://schemas.microsoft.com/office/drawing/2014/main" id="{802F0EE6-E046-4B85-AD29-8791E5402FA0}"/>
              </a:ext>
            </a:extLst>
          </p:cNvPr>
          <p:cNvSpPr>
            <a:spLocks noGrp="1"/>
          </p:cNvSpPr>
          <p:nvPr>
            <p:ph type="title"/>
          </p:nvPr>
        </p:nvSpPr>
        <p:spPr>
          <a:xfrm>
            <a:off x="838200" y="365125"/>
            <a:ext cx="10515600" cy="1325563"/>
          </a:xfrm>
        </p:spPr>
        <p:txBody>
          <a:bodyPr>
            <a:normAutofit/>
          </a:bodyPr>
          <a:lstStyle/>
          <a:p>
            <a:r>
              <a:rPr lang="en-US" dirty="0"/>
              <a:t>Further Exploration</a:t>
            </a:r>
            <a:endParaRPr lang="en-CA" dirty="0"/>
          </a:p>
        </p:txBody>
      </p:sp>
    </p:spTree>
    <p:extLst>
      <p:ext uri="{BB962C8B-B14F-4D97-AF65-F5344CB8AC3E}">
        <p14:creationId xmlns:p14="http://schemas.microsoft.com/office/powerpoint/2010/main" val="1615968897"/>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CBD14-355E-4823-BF6E-E9585E68D29F}"/>
              </a:ext>
            </a:extLst>
          </p:cNvPr>
          <p:cNvSpPr>
            <a:spLocks noGrp="1"/>
          </p:cNvSpPr>
          <p:nvPr>
            <p:ph type="title"/>
          </p:nvPr>
        </p:nvSpPr>
        <p:spPr/>
        <p:txBody>
          <a:bodyPr>
            <a:normAutofit/>
          </a:bodyPr>
          <a:lstStyle/>
          <a:p>
            <a:r>
              <a:rPr lang="en-US" dirty="0"/>
              <a:t>References</a:t>
            </a:r>
            <a:endParaRPr lang="en-CA" dirty="0"/>
          </a:p>
        </p:txBody>
      </p:sp>
      <p:sp>
        <p:nvSpPr>
          <p:cNvPr id="3" name="Content Placeholder 2">
            <a:extLst>
              <a:ext uri="{FF2B5EF4-FFF2-40B4-BE49-F238E27FC236}">
                <a16:creationId xmlns:a16="http://schemas.microsoft.com/office/drawing/2014/main" id="{7226B00C-63EE-4107-ABE2-CAA72D4CD566}"/>
              </a:ext>
            </a:extLst>
          </p:cNvPr>
          <p:cNvSpPr>
            <a:spLocks noGrp="1"/>
          </p:cNvSpPr>
          <p:nvPr>
            <p:ph idx="1"/>
          </p:nvPr>
        </p:nvSpPr>
        <p:spPr/>
        <p:txBody>
          <a:bodyPr>
            <a:normAutofit/>
          </a:bodyPr>
          <a:lstStyle/>
          <a:p>
            <a:r>
              <a:rPr lang="en-CA" sz="2000" dirty="0" err="1"/>
              <a:t>Dhariwal</a:t>
            </a:r>
            <a:r>
              <a:rPr lang="en-CA" sz="2000" dirty="0"/>
              <a:t> A, Chong J, Habib S, King IL, </a:t>
            </a:r>
            <a:r>
              <a:rPr lang="en-CA" sz="2000" dirty="0" err="1"/>
              <a:t>Agellon</a:t>
            </a:r>
            <a:r>
              <a:rPr lang="en-CA" sz="2000" dirty="0"/>
              <a:t> LB, Xia J. MicrobiomeAnalyst: a web-based tool for comprehensive statistical, visual and meta-analysis of microbiome data. Nucleic acids research. 2017 Jul 3;45(W1):W180-8.</a:t>
            </a:r>
          </a:p>
          <a:p>
            <a:r>
              <a:rPr lang="en-CA" sz="2000" dirty="0" err="1"/>
              <a:t>Yachida</a:t>
            </a:r>
            <a:r>
              <a:rPr lang="en-CA" sz="2000" dirty="0"/>
              <a:t> S, </a:t>
            </a:r>
            <a:r>
              <a:rPr lang="en-CA" sz="2000" dirty="0" err="1"/>
              <a:t>Mizutani</a:t>
            </a:r>
            <a:r>
              <a:rPr lang="en-CA" sz="2000" dirty="0"/>
              <a:t> S, Shiroma H, Shiba S, Nakajima T, Sakamoto T, Watanabe H, Masuda K, Nishimoto Y, Kubo M, Hosoda F. Metagenomic and metabolomic analyses reveal distinct stage-specific phenotypes of the gut microbiota in colorectal cancer. Nature medicine. 2019 Jun 6:1.</a:t>
            </a:r>
            <a:endParaRPr lang="en-US" sz="2000" cap="none" dirty="0"/>
          </a:p>
        </p:txBody>
      </p:sp>
    </p:spTree>
    <p:extLst>
      <p:ext uri="{BB962C8B-B14F-4D97-AF65-F5344CB8AC3E}">
        <p14:creationId xmlns:p14="http://schemas.microsoft.com/office/powerpoint/2010/main" val="292390695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CBD14-355E-4823-BF6E-E9585E68D29F}"/>
              </a:ext>
            </a:extLst>
          </p:cNvPr>
          <p:cNvSpPr>
            <a:spLocks noGrp="1"/>
          </p:cNvSpPr>
          <p:nvPr>
            <p:ph type="title"/>
          </p:nvPr>
        </p:nvSpPr>
        <p:spPr>
          <a:xfrm>
            <a:off x="913775" y="618517"/>
            <a:ext cx="10364451" cy="718577"/>
          </a:xfrm>
        </p:spPr>
        <p:txBody>
          <a:bodyPr>
            <a:normAutofit/>
          </a:bodyPr>
          <a:lstStyle/>
          <a:p>
            <a:r>
              <a:rPr lang="en-US" dirty="0"/>
              <a:t>Today’s Tutorial</a:t>
            </a:r>
            <a:endParaRPr lang="en-CA" dirty="0"/>
          </a:p>
        </p:txBody>
      </p:sp>
      <p:sp>
        <p:nvSpPr>
          <p:cNvPr id="3" name="Content Placeholder 2">
            <a:extLst>
              <a:ext uri="{FF2B5EF4-FFF2-40B4-BE49-F238E27FC236}">
                <a16:creationId xmlns:a16="http://schemas.microsoft.com/office/drawing/2014/main" id="{7226B00C-63EE-4107-ABE2-CAA72D4CD566}"/>
              </a:ext>
            </a:extLst>
          </p:cNvPr>
          <p:cNvSpPr>
            <a:spLocks noGrp="1"/>
          </p:cNvSpPr>
          <p:nvPr>
            <p:ph idx="1"/>
          </p:nvPr>
        </p:nvSpPr>
        <p:spPr>
          <a:xfrm>
            <a:off x="913772" y="1610068"/>
            <a:ext cx="10364452" cy="2082037"/>
          </a:xfrm>
        </p:spPr>
        <p:txBody>
          <a:bodyPr>
            <a:noAutofit/>
          </a:bodyPr>
          <a:lstStyle/>
          <a:p>
            <a:r>
              <a:rPr lang="en-US" sz="2000" cap="none" dirty="0"/>
              <a:t>Use the Shotgun Data Profiling module in MicrobiomeAnalyst to perform statistical and functional analysis on a subset of fecal microbiome samples from colorectal cancer (CRC) patients. </a:t>
            </a:r>
          </a:p>
          <a:p>
            <a:r>
              <a:rPr lang="en-US" sz="2000" cap="none" dirty="0"/>
              <a:t>Ultimately a list of the most important features will be used as input for multi-omics integration within MetaboAnalyst.</a:t>
            </a:r>
          </a:p>
          <a:p>
            <a:endParaRPr lang="en-CA" sz="2000" dirty="0"/>
          </a:p>
        </p:txBody>
      </p:sp>
      <p:pic>
        <p:nvPicPr>
          <p:cNvPr id="6" name="Picture 5">
            <a:extLst>
              <a:ext uri="{FF2B5EF4-FFF2-40B4-BE49-F238E27FC236}">
                <a16:creationId xmlns:a16="http://schemas.microsoft.com/office/drawing/2014/main" id="{2EF7AD28-F996-489C-B288-025582EB2B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1203" y="3532731"/>
            <a:ext cx="4469594" cy="2706752"/>
          </a:xfrm>
          <a:prstGeom prst="rect">
            <a:avLst/>
          </a:prstGeom>
        </p:spPr>
      </p:pic>
    </p:spTree>
    <p:extLst>
      <p:ext uri="{BB962C8B-B14F-4D97-AF65-F5344CB8AC3E}">
        <p14:creationId xmlns:p14="http://schemas.microsoft.com/office/powerpoint/2010/main" val="388501435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CBD14-355E-4823-BF6E-E9585E68D29F}"/>
              </a:ext>
            </a:extLst>
          </p:cNvPr>
          <p:cNvSpPr>
            <a:spLocks noGrp="1"/>
          </p:cNvSpPr>
          <p:nvPr>
            <p:ph type="title"/>
          </p:nvPr>
        </p:nvSpPr>
        <p:spPr/>
        <p:txBody>
          <a:bodyPr>
            <a:normAutofit/>
          </a:bodyPr>
          <a:lstStyle/>
          <a:p>
            <a:r>
              <a:rPr lang="en-US" dirty="0"/>
              <a:t>The Data</a:t>
            </a:r>
            <a:endParaRPr lang="en-CA" dirty="0"/>
          </a:p>
        </p:txBody>
      </p:sp>
      <p:sp>
        <p:nvSpPr>
          <p:cNvPr id="3" name="Content Placeholder 2">
            <a:extLst>
              <a:ext uri="{FF2B5EF4-FFF2-40B4-BE49-F238E27FC236}">
                <a16:creationId xmlns:a16="http://schemas.microsoft.com/office/drawing/2014/main" id="{7226B00C-63EE-4107-ABE2-CAA72D4CD566}"/>
              </a:ext>
            </a:extLst>
          </p:cNvPr>
          <p:cNvSpPr>
            <a:spLocks noGrp="1"/>
          </p:cNvSpPr>
          <p:nvPr>
            <p:ph idx="1"/>
          </p:nvPr>
        </p:nvSpPr>
        <p:spPr>
          <a:xfrm>
            <a:off x="1066800" y="2103120"/>
            <a:ext cx="5029200" cy="3931920"/>
          </a:xfrm>
        </p:spPr>
        <p:txBody>
          <a:bodyPr>
            <a:normAutofit/>
          </a:bodyPr>
          <a:lstStyle/>
          <a:p>
            <a:r>
              <a:rPr lang="en-US" sz="2000" cap="none" dirty="0"/>
              <a:t>Subset of samples from a large-scale cohort study of intramucosal carcinoma (</a:t>
            </a:r>
            <a:r>
              <a:rPr lang="en-US" sz="2000" cap="none" dirty="0" err="1"/>
              <a:t>Yachida</a:t>
            </a:r>
            <a:r>
              <a:rPr lang="en-US" sz="2000" cap="none" dirty="0"/>
              <a:t> et al. 2019).</a:t>
            </a:r>
          </a:p>
          <a:p>
            <a:r>
              <a:rPr lang="en-US" sz="2000" cap="none" dirty="0"/>
              <a:t>Comprehensive metagenomic + metabolomic analysis of fecal samples.</a:t>
            </a:r>
          </a:p>
          <a:p>
            <a:r>
              <a:rPr lang="en-US" sz="2000" cap="none" dirty="0"/>
              <a:t>149 healthy and 68 stage 3/4 CRC subjects.</a:t>
            </a:r>
          </a:p>
          <a:p>
            <a:r>
              <a:rPr lang="en-US" sz="2000" cap="none" dirty="0"/>
              <a:t>Download the “crc_data_june23.zip” zipped folder from the tutorials page of </a:t>
            </a:r>
            <a:r>
              <a:rPr lang="en-US" sz="2000" cap="none" dirty="0" err="1"/>
              <a:t>OmicsNet</a:t>
            </a:r>
            <a:r>
              <a:rPr lang="en-US" sz="2000" cap="none" dirty="0"/>
              <a:t>. </a:t>
            </a:r>
          </a:p>
          <a:p>
            <a:pPr marL="0" indent="0">
              <a:buNone/>
            </a:pPr>
            <a:endParaRPr lang="en-CA" sz="2000" dirty="0"/>
          </a:p>
        </p:txBody>
      </p:sp>
      <p:pic>
        <p:nvPicPr>
          <p:cNvPr id="5" name="Picture 4">
            <a:extLst>
              <a:ext uri="{FF2B5EF4-FFF2-40B4-BE49-F238E27FC236}">
                <a16:creationId xmlns:a16="http://schemas.microsoft.com/office/drawing/2014/main" id="{DC986221-682E-4986-A39E-4D03E596A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6312" y="2065182"/>
            <a:ext cx="5087060" cy="2705478"/>
          </a:xfrm>
          <a:prstGeom prst="rect">
            <a:avLst/>
          </a:prstGeom>
        </p:spPr>
      </p:pic>
    </p:spTree>
    <p:extLst>
      <p:ext uri="{BB962C8B-B14F-4D97-AF65-F5344CB8AC3E}">
        <p14:creationId xmlns:p14="http://schemas.microsoft.com/office/powerpoint/2010/main" val="131632120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41440A5-895F-418C-B1B8-3F5D0F9B1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015" y="292297"/>
            <a:ext cx="10167969" cy="6083626"/>
          </a:xfrm>
          <a:prstGeom prst="rect">
            <a:avLst/>
          </a:prstGeom>
          <a:ln>
            <a:solidFill>
              <a:schemeClr val="bg1">
                <a:lumMod val="75000"/>
              </a:schemeClr>
            </a:solidFill>
          </a:ln>
        </p:spPr>
      </p:pic>
      <p:sp>
        <p:nvSpPr>
          <p:cNvPr id="13" name="Speech Bubble: Rectangle 12">
            <a:extLst>
              <a:ext uri="{FF2B5EF4-FFF2-40B4-BE49-F238E27FC236}">
                <a16:creationId xmlns:a16="http://schemas.microsoft.com/office/drawing/2014/main" id="{6F87F15E-534B-4545-8847-A55B61211AF7}"/>
              </a:ext>
            </a:extLst>
          </p:cNvPr>
          <p:cNvSpPr/>
          <p:nvPr/>
        </p:nvSpPr>
        <p:spPr>
          <a:xfrm>
            <a:off x="7392839" y="655610"/>
            <a:ext cx="1923690" cy="741872"/>
          </a:xfrm>
          <a:prstGeom prst="wedgeRectCallout">
            <a:avLst>
              <a:gd name="adj1" fmla="val -48316"/>
              <a:gd name="adj2" fmla="val 82267"/>
            </a:avLst>
          </a:prstGeom>
          <a:solidFill>
            <a:srgbClr val="C00000"/>
          </a:solidFill>
          <a:ln>
            <a:solidFill>
              <a:srgbClr val="8D090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Click here to enter the SDP module</a:t>
            </a:r>
            <a:endParaRPr lang="en-CA" sz="1400" dirty="0"/>
          </a:p>
        </p:txBody>
      </p:sp>
    </p:spTree>
    <p:extLst>
      <p:ext uri="{BB962C8B-B14F-4D97-AF65-F5344CB8AC3E}">
        <p14:creationId xmlns:p14="http://schemas.microsoft.com/office/powerpoint/2010/main" val="366859026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84547F-86A6-47AB-ABF2-6FA5EB511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891" y="1591611"/>
            <a:ext cx="6742217" cy="3674777"/>
          </a:xfrm>
          <a:prstGeom prst="rect">
            <a:avLst/>
          </a:prstGeom>
          <a:ln>
            <a:solidFill>
              <a:schemeClr val="bg1">
                <a:lumMod val="75000"/>
              </a:schemeClr>
            </a:solidFill>
          </a:ln>
        </p:spPr>
      </p:pic>
      <p:sp>
        <p:nvSpPr>
          <p:cNvPr id="4" name="Speech Bubble: Rectangle 3">
            <a:extLst>
              <a:ext uri="{FF2B5EF4-FFF2-40B4-BE49-F238E27FC236}">
                <a16:creationId xmlns:a16="http://schemas.microsoft.com/office/drawing/2014/main" id="{714B1258-435D-40B3-AAE2-577FE3FFB357}"/>
              </a:ext>
            </a:extLst>
          </p:cNvPr>
          <p:cNvSpPr/>
          <p:nvPr/>
        </p:nvSpPr>
        <p:spPr>
          <a:xfrm>
            <a:off x="7979435" y="1104181"/>
            <a:ext cx="3450565" cy="1462214"/>
          </a:xfrm>
          <a:prstGeom prst="wedgeRectCallout">
            <a:avLst>
              <a:gd name="adj1" fmla="val -48316"/>
              <a:gd name="adj2" fmla="val 82267"/>
            </a:avLst>
          </a:prstGeom>
          <a:solidFill>
            <a:srgbClr val="C00000"/>
          </a:solidFill>
          <a:ln>
            <a:solidFill>
              <a:srgbClr val="8D090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Set the Gene ID type to “KEGG Orthology (KO)”, for the abundance file select the “KO_S4_enhanced.csv” file, and for the metadata file select the “ko_meta_S4.csv” file. Click “</a:t>
            </a:r>
            <a:r>
              <a:rPr lang="en-US" sz="1400" b="1" dirty="0"/>
              <a:t>Submit</a:t>
            </a:r>
            <a:r>
              <a:rPr lang="en-US" sz="1400" dirty="0"/>
              <a:t>” to upload all files.</a:t>
            </a:r>
            <a:endParaRPr lang="en-CA" sz="1400" dirty="0"/>
          </a:p>
        </p:txBody>
      </p:sp>
    </p:spTree>
    <p:extLst>
      <p:ext uri="{BB962C8B-B14F-4D97-AF65-F5344CB8AC3E}">
        <p14:creationId xmlns:p14="http://schemas.microsoft.com/office/powerpoint/2010/main" val="160967964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31A867-87D7-4944-A5F3-5F64B20E0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7904" y="215097"/>
            <a:ext cx="8716191" cy="6241774"/>
          </a:xfrm>
          <a:prstGeom prst="rect">
            <a:avLst/>
          </a:prstGeom>
          <a:ln>
            <a:solidFill>
              <a:schemeClr val="bg1">
                <a:lumMod val="75000"/>
              </a:schemeClr>
            </a:solidFill>
          </a:ln>
        </p:spPr>
      </p:pic>
      <p:sp>
        <p:nvSpPr>
          <p:cNvPr id="4" name="Speech Bubble: Rectangle 3">
            <a:extLst>
              <a:ext uri="{FF2B5EF4-FFF2-40B4-BE49-F238E27FC236}">
                <a16:creationId xmlns:a16="http://schemas.microsoft.com/office/drawing/2014/main" id="{2ECE0AEE-888F-422D-B165-4C62B3206A8B}"/>
              </a:ext>
            </a:extLst>
          </p:cNvPr>
          <p:cNvSpPr/>
          <p:nvPr/>
        </p:nvSpPr>
        <p:spPr>
          <a:xfrm>
            <a:off x="8419383" y="5262112"/>
            <a:ext cx="2665562" cy="746221"/>
          </a:xfrm>
          <a:prstGeom prst="wedgeRectCallout">
            <a:avLst>
              <a:gd name="adj1" fmla="val -48316"/>
              <a:gd name="adj2" fmla="val 82267"/>
            </a:avLst>
          </a:prstGeom>
          <a:solidFill>
            <a:srgbClr val="C00000"/>
          </a:solidFill>
          <a:ln>
            <a:solidFill>
              <a:srgbClr val="8D090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Data Integrity Check. Click “</a:t>
            </a:r>
            <a:r>
              <a:rPr lang="en-US" sz="1400" b="1" dirty="0"/>
              <a:t>Proceed</a:t>
            </a:r>
            <a:r>
              <a:rPr lang="en-US" sz="1400" dirty="0"/>
              <a:t>” to move forward.</a:t>
            </a:r>
            <a:endParaRPr lang="en-CA" sz="1400" dirty="0"/>
          </a:p>
        </p:txBody>
      </p:sp>
    </p:spTree>
    <p:extLst>
      <p:ext uri="{BB962C8B-B14F-4D97-AF65-F5344CB8AC3E}">
        <p14:creationId xmlns:p14="http://schemas.microsoft.com/office/powerpoint/2010/main" val="255499242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CF9B8B-9467-4C9C-BC7F-15EA6E425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4465" y="143649"/>
            <a:ext cx="8983070" cy="6380922"/>
          </a:xfrm>
          <a:prstGeom prst="rect">
            <a:avLst/>
          </a:prstGeom>
          <a:ln>
            <a:solidFill>
              <a:schemeClr val="bg1">
                <a:lumMod val="85000"/>
              </a:schemeClr>
            </a:solidFill>
          </a:ln>
        </p:spPr>
      </p:pic>
      <p:sp>
        <p:nvSpPr>
          <p:cNvPr id="4" name="Speech Bubble: Rectangle 3">
            <a:extLst>
              <a:ext uri="{FF2B5EF4-FFF2-40B4-BE49-F238E27FC236}">
                <a16:creationId xmlns:a16="http://schemas.microsoft.com/office/drawing/2014/main" id="{226064A8-2FA2-471A-B3DB-AA2531EF8DD4}"/>
              </a:ext>
            </a:extLst>
          </p:cNvPr>
          <p:cNvSpPr/>
          <p:nvPr/>
        </p:nvSpPr>
        <p:spPr>
          <a:xfrm>
            <a:off x="5615799" y="3933647"/>
            <a:ext cx="2665562" cy="970508"/>
          </a:xfrm>
          <a:prstGeom prst="wedgeRectCallout">
            <a:avLst>
              <a:gd name="adj1" fmla="val -72911"/>
              <a:gd name="adj2" fmla="val 10209"/>
            </a:avLst>
          </a:prstGeom>
          <a:solidFill>
            <a:srgbClr val="C00000"/>
          </a:solidFill>
          <a:ln>
            <a:solidFill>
              <a:srgbClr val="8D090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Data filtering page. Keep all parameters set as default and click “</a:t>
            </a:r>
            <a:r>
              <a:rPr lang="en-US" sz="1400" b="1" dirty="0"/>
              <a:t>Submit</a:t>
            </a:r>
            <a:r>
              <a:rPr lang="en-US" sz="1400" dirty="0"/>
              <a:t>”. Next, click “</a:t>
            </a:r>
            <a:r>
              <a:rPr lang="en-US" sz="1400" b="1" dirty="0"/>
              <a:t>Proceed</a:t>
            </a:r>
            <a:r>
              <a:rPr lang="en-US" sz="1400" dirty="0"/>
              <a:t>” to move forward.</a:t>
            </a:r>
            <a:endParaRPr lang="en-CA" sz="1400" dirty="0"/>
          </a:p>
        </p:txBody>
      </p:sp>
    </p:spTree>
    <p:extLst>
      <p:ext uri="{BB962C8B-B14F-4D97-AF65-F5344CB8AC3E}">
        <p14:creationId xmlns:p14="http://schemas.microsoft.com/office/powerpoint/2010/main" val="71092491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943D10-ECE8-43C1-A7FA-145D57C8D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7069" y="188374"/>
            <a:ext cx="8917862" cy="6291470"/>
          </a:xfrm>
          <a:prstGeom prst="rect">
            <a:avLst/>
          </a:prstGeom>
          <a:ln>
            <a:solidFill>
              <a:schemeClr val="bg1">
                <a:lumMod val="75000"/>
              </a:schemeClr>
            </a:solidFill>
          </a:ln>
        </p:spPr>
      </p:pic>
      <p:sp>
        <p:nvSpPr>
          <p:cNvPr id="4" name="Speech Bubble: Rectangle 3">
            <a:extLst>
              <a:ext uri="{FF2B5EF4-FFF2-40B4-BE49-F238E27FC236}">
                <a16:creationId xmlns:a16="http://schemas.microsoft.com/office/drawing/2014/main" id="{6A5EDDDD-AF69-4C66-B7CD-06656F3BE173}"/>
              </a:ext>
            </a:extLst>
          </p:cNvPr>
          <p:cNvSpPr/>
          <p:nvPr/>
        </p:nvSpPr>
        <p:spPr>
          <a:xfrm>
            <a:off x="5641679" y="2708694"/>
            <a:ext cx="2665562" cy="1815898"/>
          </a:xfrm>
          <a:prstGeom prst="wedgeRectCallout">
            <a:avLst>
              <a:gd name="adj1" fmla="val -75500"/>
              <a:gd name="adj2" fmla="val 14050"/>
            </a:avLst>
          </a:prstGeom>
          <a:solidFill>
            <a:srgbClr val="C00000"/>
          </a:solidFill>
          <a:ln>
            <a:solidFill>
              <a:srgbClr val="8D090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Data Normalization page. The aim of data normalization is to standardize the data to enable accurate comparisons. Keep all parameters set as default and click “</a:t>
            </a:r>
            <a:r>
              <a:rPr lang="en-US" sz="1400" b="1" dirty="0"/>
              <a:t>Submit</a:t>
            </a:r>
            <a:r>
              <a:rPr lang="en-US" sz="1400" dirty="0"/>
              <a:t>”. Click “</a:t>
            </a:r>
            <a:r>
              <a:rPr lang="en-US" sz="1400" b="1" dirty="0"/>
              <a:t>Proceed</a:t>
            </a:r>
            <a:r>
              <a:rPr lang="en-US" sz="1400" dirty="0"/>
              <a:t>” to move forward.</a:t>
            </a:r>
            <a:endParaRPr lang="en-CA" sz="1400" dirty="0"/>
          </a:p>
        </p:txBody>
      </p:sp>
    </p:spTree>
    <p:extLst>
      <p:ext uri="{BB962C8B-B14F-4D97-AF65-F5344CB8AC3E}">
        <p14:creationId xmlns:p14="http://schemas.microsoft.com/office/powerpoint/2010/main" val="401627877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4C63D6-A1FE-40B3-9684-1D80F292D3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2413" y="834926"/>
            <a:ext cx="7547173" cy="5188147"/>
          </a:xfrm>
          <a:prstGeom prst="rect">
            <a:avLst/>
          </a:prstGeom>
          <a:ln>
            <a:solidFill>
              <a:schemeClr val="bg1">
                <a:lumMod val="75000"/>
              </a:schemeClr>
            </a:solidFill>
          </a:ln>
        </p:spPr>
      </p:pic>
      <p:sp>
        <p:nvSpPr>
          <p:cNvPr id="4" name="Speech Bubble: Rectangle 3">
            <a:extLst>
              <a:ext uri="{FF2B5EF4-FFF2-40B4-BE49-F238E27FC236}">
                <a16:creationId xmlns:a16="http://schemas.microsoft.com/office/drawing/2014/main" id="{646AD82C-7971-4379-B122-9A7D9A548118}"/>
              </a:ext>
            </a:extLst>
          </p:cNvPr>
          <p:cNvSpPr/>
          <p:nvPr/>
        </p:nvSpPr>
        <p:spPr>
          <a:xfrm>
            <a:off x="9463180" y="690114"/>
            <a:ext cx="2665562" cy="1330982"/>
          </a:xfrm>
          <a:prstGeom prst="wedgeRectCallout">
            <a:avLst>
              <a:gd name="adj1" fmla="val -60937"/>
              <a:gd name="adj2" fmla="val -24772"/>
            </a:avLst>
          </a:prstGeom>
          <a:solidFill>
            <a:srgbClr val="C00000"/>
          </a:solidFill>
          <a:ln>
            <a:solidFill>
              <a:srgbClr val="8D090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Available analysis options for shotgun metagenomics data. Click “PCA visualization” to first check if there are any patterns within the data.</a:t>
            </a:r>
            <a:endParaRPr lang="en-CA" sz="1400" dirty="0"/>
          </a:p>
        </p:txBody>
      </p:sp>
    </p:spTree>
    <p:extLst>
      <p:ext uri="{BB962C8B-B14F-4D97-AF65-F5344CB8AC3E}">
        <p14:creationId xmlns:p14="http://schemas.microsoft.com/office/powerpoint/2010/main" val="2153846421"/>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200</TotalTime>
  <Words>829</Words>
  <Application>Microsoft Office PowerPoint</Application>
  <PresentationFormat>Widescreen</PresentationFormat>
  <Paragraphs>47</Paragraphs>
  <Slides>19</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19</vt:i4>
      </vt:variant>
    </vt:vector>
  </HeadingPairs>
  <TitlesOfParts>
    <vt:vector size="23" baseType="lpstr">
      <vt:lpstr>Arial</vt:lpstr>
      <vt:lpstr>Calibri</vt:lpstr>
      <vt:lpstr>Office Theme</vt:lpstr>
      <vt:lpstr>1_Office Theme</vt:lpstr>
      <vt:lpstr>PowerPoint Presentation</vt:lpstr>
      <vt:lpstr>Today’s Tutorial</vt:lpstr>
      <vt:lpstr>The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Classical univariate analysis</vt:lpstr>
      <vt:lpstr>Classical univariate analysis</vt:lpstr>
      <vt:lpstr>metagenomeseq analysis</vt:lpstr>
      <vt:lpstr>LEfSe</vt:lpstr>
      <vt:lpstr>Random forest</vt:lpstr>
      <vt:lpstr>Functional association analysis</vt:lpstr>
      <vt:lpstr>Functional association analysis</vt:lpstr>
      <vt:lpstr>Further Exploration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Shotgun data analysis using MicrobiomeAnalyst</dc:title>
  <dc:creator>Jasmine Chong</dc:creator>
  <cp:lastModifiedBy>Jasmine Chong</cp:lastModifiedBy>
  <cp:revision>37</cp:revision>
  <dcterms:created xsi:type="dcterms:W3CDTF">2019-06-20T15:15:48Z</dcterms:created>
  <dcterms:modified xsi:type="dcterms:W3CDTF">2019-06-23T08:17:00Z</dcterms:modified>
</cp:coreProperties>
</file>