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79" r:id="rId2"/>
    <p:sldId id="259" r:id="rId3"/>
    <p:sldId id="260" r:id="rId4"/>
    <p:sldId id="268" r:id="rId5"/>
    <p:sldId id="266" r:id="rId6"/>
    <p:sldId id="269" r:id="rId7"/>
    <p:sldId id="270" r:id="rId8"/>
    <p:sldId id="261" r:id="rId9"/>
    <p:sldId id="262" r:id="rId10"/>
    <p:sldId id="271" r:id="rId11"/>
    <p:sldId id="273" r:id="rId12"/>
    <p:sldId id="272" r:id="rId13"/>
    <p:sldId id="281" r:id="rId14"/>
    <p:sldId id="276" r:id="rId15"/>
    <p:sldId id="280" r:id="rId16"/>
    <p:sldId id="264" r:id="rId17"/>
    <p:sldId id="27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0"/>
      </p:cViewPr>
      <p:guideLst>
        <p:guide orient="horz" pos="10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4AB8-C3DB-4461-9AA1-A9B8311D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F5760-D34B-4F77-8806-CF34D5CD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6A20-38E3-4A26-A84D-3C873FCF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6BBB-E5CA-447F-8881-EBE4CDC1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9627-A60E-4787-BB12-E0F97818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954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7CDA-7320-43A3-9ABF-617F7367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65796-9184-46AC-B49B-E42E9034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718E-1C0D-4AEA-9D5E-B12C6C11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0923-D294-4EBC-AD98-59E9A803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A24F-8B3B-46FA-9707-2F5F41AA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99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67FFD-1ACF-4770-B229-E7B5184EA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54D8D-8B70-4398-8293-A0D207D1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BE42-673F-4837-9BF4-CF6E8DA7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E788-E9CC-4641-8BEB-753772A2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514E-96BD-481F-8F97-4DBF6CB7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80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D82-4193-4C86-8DFB-7F51F810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FF23-5E5C-486D-8309-204199CE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B93F-00A5-4F48-BB41-365A3DB1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CC10-F84D-4F11-9499-E3D80D1A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B9817-4E49-47D4-9135-A6670F2D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62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A271-E363-4287-B863-8855EDFF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863DB-FE23-4CFC-A8DB-CB9F9747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D631-29E0-4771-8A70-1B288649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36FF-A867-4187-9AD7-1CD45FAC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7024A-0391-4A63-956C-571F800B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4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B5D2-5070-4FC7-85AD-EFEAB159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2B09-0FC5-4CE9-AB9C-1C462220D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FC251-ECDC-4B8D-9DF9-D8CFB8F33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D9D5C-C507-4D9A-AD6F-F6A5FC2B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F6556-4088-4653-BE8B-139BE25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7E8F-829F-433D-ABE7-791288FB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5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166-3675-4FF7-98C1-07B53A59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EF77-8240-49BB-92D5-0F4AAFB2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5646-8C85-4A5B-B38A-CAC36136A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38C31-64BD-4ACE-9B0E-92A7CB2BF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A5D2A-6DAF-4CEC-932A-05C58552B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1EF73-234E-4719-AF46-02D20683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6E291-8830-4C97-AEE4-91832A42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5844F-0408-4C3A-B1DE-76D07C4B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18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EDC5-3FFE-4F55-9643-7E2A8A92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6CA8-DF45-441D-8282-27E908A0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B7C35-BA9A-43A0-928F-A19AC68B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0FCBE-BED0-4F39-8035-75A9E019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75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F98B0-F14B-4FE4-ACB7-357AA9C6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81A79-5F04-4B99-88D5-09298AAC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0C6A0-BD8C-478E-A569-9980BD74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867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FD79-FD8B-4543-9B9E-54C49E36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D24E-F751-4E12-8931-4B27C274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70E9-375C-4155-B974-35865469B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88DF-9C19-4430-AFD0-A46532AE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8E1BA-863D-4003-9724-F3E0DDC6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4F18-A121-429E-AC99-D84B9115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31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13E9-2460-408D-9F88-8F4EAD32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DA8E0-D85B-4F4F-8F3C-589B0A959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3A878-E2C6-4373-99DE-25553662C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51B8-FCE4-4E01-BBED-6629D2B5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0716-AF91-457D-BD44-E556B781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0B985-2DCC-4772-B63F-35DDD9A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03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CE177-ECD5-45D2-B668-41900B86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8AB65-A96C-4E96-A8E8-F310C9F7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0A10-F6B9-4796-8FAB-03B2EE12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5F12-7EA8-414E-837E-9BF8429C4950}" type="datetimeFigureOut">
              <a:rPr lang="en-CA" smtClean="0"/>
              <a:t>2019-06-23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7860-CB0A-4486-B650-C5416E4BC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4AA50-29D9-4A8E-8323-A83D57A0A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F5BD-FE80-4DB3-BF7B-906333424D70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FCC55-5BF7-44BD-93B0-FB11E88493D8}"/>
              </a:ext>
            </a:extLst>
          </p:cNvPr>
          <p:cNvSpPr/>
          <p:nvPr userDrawn="1"/>
        </p:nvSpPr>
        <p:spPr>
          <a:xfrm>
            <a:off x="0" y="6659592"/>
            <a:ext cx="12192000" cy="224287"/>
          </a:xfrm>
          <a:prstGeom prst="rect">
            <a:avLst/>
          </a:prstGeom>
          <a:solidFill>
            <a:srgbClr val="A16A41"/>
          </a:solidFill>
          <a:ln>
            <a:solidFill>
              <a:srgbClr val="A16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76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alab.ca/" TargetMode="External"/><Relationship Id="rId2" Type="http://schemas.openxmlformats.org/officeDocument/2006/relationships/hyperlink" Target="mailto:Jasmine.chong@mail.mcgill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vsmcmvsup85h55u/CPBI_MetaboAnalyst_2019.pdf?dl=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624EDB-D2BB-4C4D-B31D-B44F60A3A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0233"/>
          </a:xfrm>
        </p:spPr>
        <p:txBody>
          <a:bodyPr>
            <a:normAutofit/>
          </a:bodyPr>
          <a:lstStyle/>
          <a:p>
            <a:pPr algn="l"/>
            <a:r>
              <a:rPr lang="en-US" sz="4100" cap="none" dirty="0"/>
              <a:t>System Metabolomics Using MetaboAnalyst 4.0</a:t>
            </a:r>
            <a:endParaRPr lang="en-CA" sz="4100" cap="none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95C86B-7BC9-4653-A167-E12BAE62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105"/>
            <a:ext cx="9144000" cy="2212166"/>
          </a:xfrm>
        </p:spPr>
        <p:txBody>
          <a:bodyPr>
            <a:normAutofit fontScale="925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Metabolomics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2019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Jasmine Chong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Jianguo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(Jeff) Xia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jasmine.chong@mail.mcgill.ca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www.xialab.ca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McGill University</a:t>
            </a:r>
          </a:p>
          <a:p>
            <a:pPr algn="l">
              <a:spcAft>
                <a:spcPts val="600"/>
              </a:spcAft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23, 2019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F7C2C-FB53-4D78-B7D7-8EAD10C7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1466576"/>
            <a:ext cx="7106642" cy="39248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94C318A-052C-4DF3-AFE1-39CDE7F54439}"/>
              </a:ext>
            </a:extLst>
          </p:cNvPr>
          <p:cNvSpPr/>
          <p:nvPr/>
        </p:nvSpPr>
        <p:spPr>
          <a:xfrm>
            <a:off x="7789654" y="3510951"/>
            <a:ext cx="1958196" cy="1440613"/>
          </a:xfrm>
          <a:prstGeom prst="wedgeRectCallout">
            <a:avLst>
              <a:gd name="adj1" fmla="val -74144"/>
              <a:gd name="adj2" fmla="val 43895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Integrity Check evaluates whether the data is suitable for analysis. Click “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Proceed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” to move forward.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10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A43A28-95CC-4F0E-8A56-2A0B7F29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18" y="138557"/>
            <a:ext cx="7434576" cy="64045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E43665A-ECE3-4947-B201-363F03658B55}"/>
              </a:ext>
            </a:extLst>
          </p:cNvPr>
          <p:cNvSpPr/>
          <p:nvPr/>
        </p:nvSpPr>
        <p:spPr>
          <a:xfrm>
            <a:off x="8531523" y="1431985"/>
            <a:ext cx="3096885" cy="4373593"/>
          </a:xfrm>
          <a:prstGeom prst="wedgeRectCallout">
            <a:avLst>
              <a:gd name="adj1" fmla="val -49640"/>
              <a:gd name="adj2" fmla="val -30178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sz="1400" dirty="0">
                <a:solidFill>
                  <a:prstClr val="white"/>
                </a:solidFill>
              </a:rPr>
              <a:t>MS Peaks to Paths library. Here users can select which algorithm to use to calculate pathway enrichment (mummichog, GSEA, or their integration) and their desired species-specific pathway library. For the mummichog algorithm, users can either use the “Default cutoff”, which uses the top 10% or top 500 peaks (whichever is smaller) as significant or specify a </a:t>
            </a:r>
            <a:r>
              <a:rPr lang="en-US" sz="1400" i="1" dirty="0">
                <a:solidFill>
                  <a:prstClr val="white"/>
                </a:solidFill>
              </a:rPr>
              <a:t>p</a:t>
            </a:r>
            <a:r>
              <a:rPr lang="en-US" sz="1400" dirty="0">
                <a:solidFill>
                  <a:prstClr val="white"/>
                </a:solidFill>
              </a:rPr>
              <a:t>-value cutoff. Select the mummichog algorithm and keep the default </a:t>
            </a:r>
            <a:r>
              <a:rPr lang="en-US" sz="1400" i="1" dirty="0">
                <a:solidFill>
                  <a:prstClr val="white"/>
                </a:solidFill>
              </a:rPr>
              <a:t>p</a:t>
            </a:r>
            <a:r>
              <a:rPr lang="en-US" sz="1400" dirty="0">
                <a:solidFill>
                  <a:prstClr val="white"/>
                </a:solidFill>
              </a:rPr>
              <a:t>-value cutoff. Keep the pathway library selection to “Homo sapiens [MFN]”, which was constructed from the human </a:t>
            </a:r>
            <a:r>
              <a:rPr lang="en-US" sz="1400" dirty="0" err="1">
                <a:solidFill>
                  <a:prstClr val="white"/>
                </a:solidFill>
              </a:rPr>
              <a:t>BiGG</a:t>
            </a:r>
            <a:r>
              <a:rPr lang="en-US" sz="1400" dirty="0">
                <a:solidFill>
                  <a:prstClr val="white"/>
                </a:solidFill>
              </a:rPr>
              <a:t> and Edinburgh genome-scale metabolic networks, and click “Submit”.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CD9FB01-B7F4-497C-9581-1A32166EE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206" y="392502"/>
            <a:ext cx="125083" cy="1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93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67DA3-8477-4E92-A7E1-C15E8FAF2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62" y="135334"/>
            <a:ext cx="7814876" cy="63664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81033E8-31C5-481B-B5B6-7F0B07332310}"/>
              </a:ext>
            </a:extLst>
          </p:cNvPr>
          <p:cNvSpPr/>
          <p:nvPr/>
        </p:nvSpPr>
        <p:spPr>
          <a:xfrm>
            <a:off x="560716" y="2480093"/>
            <a:ext cx="3416060" cy="1897811"/>
          </a:xfrm>
          <a:prstGeom prst="wedgeRectCallout">
            <a:avLst>
              <a:gd name="adj1" fmla="val 63660"/>
              <a:gd name="adj2" fmla="val 19263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sz="1400" dirty="0">
                <a:solidFill>
                  <a:prstClr val="white"/>
                </a:solidFill>
              </a:rPr>
              <a:t>Pathway summary plot that displays all matched pathways as circles. </a:t>
            </a:r>
            <a:r>
              <a:rPr lang="en-US" sz="1400" dirty="0"/>
              <a:t>The color and size of each circle corresponds to its </a:t>
            </a:r>
            <a:r>
              <a:rPr lang="en-US" sz="1400" i="1" dirty="0"/>
              <a:t>p</a:t>
            </a:r>
            <a:r>
              <a:rPr lang="en-US" sz="1400" dirty="0"/>
              <a:t>-value and enrichment factor, respectively. The plot is also interactive, hover over any circle to view the pathway label and double-click the circle to view all potential compound hits.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73763-9591-4283-9B17-BF6A6E914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95" y="1567192"/>
            <a:ext cx="3728115" cy="21039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1445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9BF9A-613F-4446-A54E-A1C5C8A2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62" y="135334"/>
            <a:ext cx="7814876" cy="63664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D2019AC-9A52-4E27-AB9E-96A5C3911DF7}"/>
              </a:ext>
            </a:extLst>
          </p:cNvPr>
          <p:cNvSpPr/>
          <p:nvPr/>
        </p:nvSpPr>
        <p:spPr>
          <a:xfrm>
            <a:off x="7944929" y="3071004"/>
            <a:ext cx="3416060" cy="1268337"/>
          </a:xfrm>
          <a:prstGeom prst="wedgeRectCallout">
            <a:avLst>
              <a:gd name="adj1" fmla="val -30026"/>
              <a:gd name="adj2" fmla="val 63850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sz="1400" dirty="0">
                <a:solidFill>
                  <a:prstClr val="white"/>
                </a:solidFill>
              </a:rPr>
              <a:t>Download results from the “Pathway Hits” button, all matched metabolites from the “Compound Hits” button, and explore the results in the “Network Explorer”.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71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E4257-F8BF-40DA-A817-8F0545FCF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4" y="508959"/>
            <a:ext cx="11864692" cy="59880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6D8C488-0CFD-4C29-BDB9-2408694FA14E}"/>
              </a:ext>
            </a:extLst>
          </p:cNvPr>
          <p:cNvSpPr/>
          <p:nvPr/>
        </p:nvSpPr>
        <p:spPr>
          <a:xfrm>
            <a:off x="2510287" y="1000665"/>
            <a:ext cx="3364302" cy="1019622"/>
          </a:xfrm>
          <a:prstGeom prst="wedgeRectCallout">
            <a:avLst>
              <a:gd name="adj1" fmla="val 22247"/>
              <a:gd name="adj2" fmla="val -66481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sz="1400" dirty="0">
                <a:solidFill>
                  <a:prstClr val="white"/>
                </a:solidFill>
              </a:rPr>
              <a:t>Use the top toolbar to customize the network. Click on the colored box to highlight enriched pathways on the KEGG global metabolic network.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B78E18B-0687-43C1-BA23-9FA349C872D9}"/>
              </a:ext>
            </a:extLst>
          </p:cNvPr>
          <p:cNvSpPr/>
          <p:nvPr/>
        </p:nvSpPr>
        <p:spPr>
          <a:xfrm>
            <a:off x="8919879" y="3701561"/>
            <a:ext cx="2554082" cy="1219239"/>
          </a:xfrm>
          <a:prstGeom prst="wedgeRectCallout">
            <a:avLst>
              <a:gd name="adj1" fmla="val -61339"/>
              <a:gd name="adj2" fmla="val -31793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sz="1400" dirty="0">
                <a:solidFill>
                  <a:prstClr val="white"/>
                </a:solidFill>
              </a:rPr>
              <a:t>Colored nodes represent putatively-matched compounds. Double-click any node to view its adduct matches.</a:t>
            </a:r>
            <a:endParaRPr lang="en-CA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31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E4257-F8BF-40DA-A817-8F0545FCF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4" y="508959"/>
            <a:ext cx="11864692" cy="59880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B78E18B-0687-43C1-BA23-9FA349C872D9}"/>
              </a:ext>
            </a:extLst>
          </p:cNvPr>
          <p:cNvSpPr/>
          <p:nvPr/>
        </p:nvSpPr>
        <p:spPr>
          <a:xfrm>
            <a:off x="652843" y="789957"/>
            <a:ext cx="2943211" cy="1228623"/>
          </a:xfrm>
          <a:prstGeom prst="wedgeRectCallout">
            <a:avLst>
              <a:gd name="adj1" fmla="val -22205"/>
              <a:gd name="adj2" fmla="val -64561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US" sz="1400" dirty="0">
                <a:solidFill>
                  <a:prstClr val="white"/>
                </a:solidFill>
              </a:rPr>
              <a:t>Return to the Library View and try out the GSEA algorithm, as well as their integration. Also try different human pathway libraries and compare the results.</a:t>
            </a:r>
            <a:endParaRPr lang="en-CA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21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E2B62E-E45A-41AE-A8BF-121E7241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87" y="1031574"/>
            <a:ext cx="6226878" cy="53641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99B6D2B-1496-4376-BFA8-F3168DBF0FEA}"/>
              </a:ext>
            </a:extLst>
          </p:cNvPr>
          <p:cNvSpPr/>
          <p:nvPr/>
        </p:nvSpPr>
        <p:spPr>
          <a:xfrm>
            <a:off x="672862" y="2874273"/>
            <a:ext cx="2605177" cy="825141"/>
          </a:xfrm>
          <a:prstGeom prst="wedgeRectCallout">
            <a:avLst>
              <a:gd name="adj1" fmla="val 36783"/>
              <a:gd name="adj2" fmla="val -108430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the “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” link and save the entire analysis results.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CF3BDF-EBF4-4C7F-A975-2E9D8C9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4945"/>
            <a:ext cx="10364451" cy="666633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Download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4069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CF3BDF-EBF4-4C7F-A975-2E9D8C9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01926"/>
            <a:ext cx="10364451" cy="666633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Exploration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423052-B3C1-43D7-A42E-98D7CA4F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000" cap="none" dirty="0"/>
              <a:t>Refer to the FAQs, Tutorials, and Resources page of MetaboAnalyst for more information.</a:t>
            </a:r>
          </a:p>
          <a:p>
            <a:pPr>
              <a:lnSpc>
                <a:spcPct val="100000"/>
              </a:lnSpc>
            </a:pPr>
            <a:r>
              <a:rPr lang="en-US" sz="2000" cap="none" dirty="0"/>
              <a:t>F</a:t>
            </a:r>
            <a:r>
              <a:rPr lang="en-CA" sz="2000" cap="none" dirty="0"/>
              <a:t>or a detailed step-by-step tutorial, read the “</a:t>
            </a:r>
            <a:r>
              <a:rPr lang="en-US" sz="2000" cap="none" dirty="0">
                <a:solidFill>
                  <a:schemeClr val="accent1">
                    <a:lumMod val="75000"/>
                  </a:schemeClr>
                </a:solidFill>
              </a:rPr>
              <a:t>Using MetaboAnalyst 4.0 for Comprehensive and Integrative Metabolomics Data Analysis</a:t>
            </a:r>
            <a:r>
              <a:rPr lang="en-US" sz="2000" cap="none" dirty="0"/>
              <a:t>” </a:t>
            </a:r>
          </a:p>
          <a:p>
            <a:pPr lvl="1">
              <a:lnSpc>
                <a:spcPct val="100000"/>
              </a:lnSpc>
            </a:pPr>
            <a:r>
              <a:rPr lang="en-US" sz="1600" cap="none" dirty="0"/>
              <a:t>Caution! There are 178 pages, containing 12 sections covering all modules within MetaboAnalyst and </a:t>
            </a:r>
            <a:r>
              <a:rPr lang="en-US" sz="1600" dirty="0"/>
              <a:t>an introduction to our MetaboAnalystR package.</a:t>
            </a:r>
          </a:p>
          <a:p>
            <a:pPr lvl="1">
              <a:lnSpc>
                <a:spcPct val="100000"/>
              </a:lnSpc>
            </a:pPr>
            <a:r>
              <a:rPr lang="en-CA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https://www.dropbox.com/s/vsmcmvsup85h55u/CPBI_MetaboAnalyst_2019.pdf?dl=0</a:t>
            </a:r>
            <a:endParaRPr lang="en-CA" sz="1600" cap="none" dirty="0"/>
          </a:p>
        </p:txBody>
      </p:sp>
    </p:spTree>
    <p:extLst>
      <p:ext uri="{BB962C8B-B14F-4D97-AF65-F5344CB8AC3E}">
        <p14:creationId xmlns:p14="http://schemas.microsoft.com/office/powerpoint/2010/main" val="1615968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BD14-355E-4823-BF6E-E9585E6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B00C-63EE-4107-ABE2-CAA72D4C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000" dirty="0"/>
              <a:t>Chong J, </a:t>
            </a:r>
            <a:r>
              <a:rPr lang="en-CA" sz="2000" dirty="0" err="1"/>
              <a:t>Soufan</a:t>
            </a:r>
            <a:r>
              <a:rPr lang="en-CA" sz="2000" dirty="0"/>
              <a:t> O, Li C, </a:t>
            </a:r>
            <a:r>
              <a:rPr lang="en-CA" sz="2000" dirty="0" err="1"/>
              <a:t>Caraus</a:t>
            </a:r>
            <a:r>
              <a:rPr lang="en-CA" sz="2000" dirty="0"/>
              <a:t> I, Li S, Bourque G, Wishart DS, Xia J. MetaboAnalyst 4.0: towards more transparent and integrative metabolomics analysis. Nucleic acids research. 2018 May 14;46(W1):W486-94.</a:t>
            </a:r>
          </a:p>
          <a:p>
            <a:pPr>
              <a:lnSpc>
                <a:spcPct val="100000"/>
              </a:lnSpc>
            </a:pPr>
            <a:r>
              <a:rPr lang="en-CA" sz="2000" dirty="0"/>
              <a:t>Li S, Park Y, </a:t>
            </a:r>
            <a:r>
              <a:rPr lang="en-CA" sz="2000" dirty="0" err="1"/>
              <a:t>Duraisingham</a:t>
            </a:r>
            <a:r>
              <a:rPr lang="en-CA" sz="2000" dirty="0"/>
              <a:t> S, Strobel FH, Khan N, </a:t>
            </a:r>
            <a:r>
              <a:rPr lang="en-CA" sz="2000" dirty="0" err="1"/>
              <a:t>Soltow</a:t>
            </a:r>
            <a:r>
              <a:rPr lang="en-CA" sz="2000" dirty="0"/>
              <a:t> QA, Jones DP, </a:t>
            </a:r>
            <a:r>
              <a:rPr lang="en-CA" sz="2000" dirty="0" err="1"/>
              <a:t>Pulendran</a:t>
            </a:r>
            <a:r>
              <a:rPr lang="en-CA" sz="2000" dirty="0"/>
              <a:t> B. Predicting network activity from high throughput metabolomics. </a:t>
            </a:r>
            <a:r>
              <a:rPr lang="en-CA" sz="2000" dirty="0" err="1"/>
              <a:t>PLoS</a:t>
            </a:r>
            <a:r>
              <a:rPr lang="en-CA" sz="2000" dirty="0"/>
              <a:t> computational biology. 2013 Jul 4;9(7):e1003123.</a:t>
            </a:r>
          </a:p>
          <a:p>
            <a:pPr>
              <a:lnSpc>
                <a:spcPct val="100000"/>
              </a:lnSpc>
            </a:pPr>
            <a:r>
              <a:rPr lang="en-CA" sz="2000" dirty="0"/>
              <a:t>Subramanian A, Tamayo P, </a:t>
            </a:r>
            <a:r>
              <a:rPr lang="en-CA" sz="2000" dirty="0" err="1"/>
              <a:t>Mootha</a:t>
            </a:r>
            <a:r>
              <a:rPr lang="en-CA" sz="2000" dirty="0"/>
              <a:t> VK, Mukherjee S, Ebert BL, Gillette MA, </a:t>
            </a:r>
            <a:r>
              <a:rPr lang="en-CA" sz="2000" dirty="0" err="1"/>
              <a:t>Paulovich</a:t>
            </a:r>
            <a:r>
              <a:rPr lang="en-CA" sz="2000" dirty="0"/>
              <a:t> A, Pomeroy SL, Golub TR, Lander ES, </a:t>
            </a:r>
            <a:r>
              <a:rPr lang="en-CA" sz="2000" dirty="0" err="1"/>
              <a:t>Mesirov</a:t>
            </a:r>
            <a:r>
              <a:rPr lang="en-CA" sz="2000" dirty="0"/>
              <a:t> JP. Gene set enrichment analysis: a knowledge-based approach for interpreting genome-wide expression profiles. Proceedings of the National Academy of Sciences. 2005 Oct 25;102(43):15545-50.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923906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BD14-355E-4823-BF6E-E9585E68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18577"/>
          </a:xfrm>
        </p:spPr>
        <p:txBody>
          <a:bodyPr>
            <a:normAutofit/>
          </a:bodyPr>
          <a:lstStyle/>
          <a:p>
            <a:r>
              <a:rPr lang="en-US" dirty="0"/>
              <a:t>Today’s Workshop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B00C-63EE-4107-ABE2-CAA72D4C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1610069"/>
            <a:ext cx="10364452" cy="1855444"/>
          </a:xfrm>
        </p:spPr>
        <p:txBody>
          <a:bodyPr>
            <a:normAutofit/>
          </a:bodyPr>
          <a:lstStyle/>
          <a:p>
            <a:r>
              <a:rPr lang="en-US" sz="2000" cap="none" dirty="0"/>
              <a:t>Use the MS Peaks to Pathways module to predict pathway-level activity from a subset of fecal metabolome samples from pediatric Crohn’s Disease (CD) patients. 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8501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7A5C6E5-F503-4A49-A074-5F350E6A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18577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B00C-63EE-4107-ABE2-CAA72D4C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8635"/>
            <a:ext cx="5029200" cy="466084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cap="none" dirty="0"/>
              <a:t>Subset of samples from a large-scale cohort study of the onset of Inflammatory Bowel Disease (IBD) from the Integrative Human Microbiome Project (https://www.hmpdacc.org/ihmp/) .</a:t>
            </a:r>
          </a:p>
          <a:p>
            <a:pPr>
              <a:lnSpc>
                <a:spcPct val="120000"/>
              </a:lnSpc>
            </a:pPr>
            <a:r>
              <a:rPr lang="en-US" cap="none" dirty="0"/>
              <a:t>Untargeted metabolomics (</a:t>
            </a:r>
            <a:r>
              <a:rPr lang="fr-FR" cap="none" dirty="0"/>
              <a:t>Q-</a:t>
            </a:r>
            <a:r>
              <a:rPr lang="fr-FR" cap="none" dirty="0" err="1"/>
              <a:t>Exactive</a:t>
            </a:r>
            <a:r>
              <a:rPr lang="fr-FR" cap="none" dirty="0"/>
              <a:t> Plus </a:t>
            </a:r>
            <a:r>
              <a:rPr lang="fr-FR" cap="none" dirty="0" err="1"/>
              <a:t>Orbitrap</a:t>
            </a:r>
            <a:r>
              <a:rPr lang="fr-FR" cap="none" dirty="0"/>
              <a:t> MS in negative ion mode</a:t>
            </a:r>
            <a:r>
              <a:rPr lang="en-US" cap="none" dirty="0"/>
              <a:t>) of fecal samples.</a:t>
            </a:r>
          </a:p>
          <a:p>
            <a:pPr>
              <a:lnSpc>
                <a:spcPct val="120000"/>
              </a:lnSpc>
            </a:pPr>
            <a:r>
              <a:rPr lang="en-US" cap="none" dirty="0"/>
              <a:t>24 pediatric CD patients and 24 healthy controls.</a:t>
            </a:r>
          </a:p>
          <a:p>
            <a:pPr>
              <a:lnSpc>
                <a:spcPct val="120000"/>
              </a:lnSpc>
            </a:pPr>
            <a:r>
              <a:rPr lang="en-US" cap="none" dirty="0"/>
              <a:t>Download the “ibd_data_june23.zip” zipped folder from the tutorials page of </a:t>
            </a:r>
            <a:r>
              <a:rPr lang="en-US" cap="none" dirty="0" err="1"/>
              <a:t>OmicsNet</a:t>
            </a:r>
            <a:r>
              <a:rPr lang="en-US" cap="none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10074-2A95-435C-9850-68B37466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32" y="2241550"/>
            <a:ext cx="5336785" cy="28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8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B00C-63EE-4107-ABE2-CAA72D4C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345" y="1644616"/>
            <a:ext cx="10364451" cy="1450204"/>
          </a:xfrm>
        </p:spPr>
        <p:txBody>
          <a:bodyPr>
            <a:normAutofit/>
          </a:bodyPr>
          <a:lstStyle/>
          <a:p>
            <a:r>
              <a:rPr lang="en-US" sz="2000" cap="none" dirty="0"/>
              <a:t>High-resolution LC-MS is the dominant platform for global metabolomics.</a:t>
            </a:r>
          </a:p>
          <a:p>
            <a:r>
              <a:rPr lang="en-US" sz="2000" cap="none" dirty="0"/>
              <a:t>Peak annotation requires significant efforts (i.e. compound database and tandem MS experiments) = challenge for functional interpretation.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79675F-3983-46B8-B25E-B1FD604919E0}"/>
              </a:ext>
            </a:extLst>
          </p:cNvPr>
          <p:cNvGrpSpPr/>
          <p:nvPr/>
        </p:nvGrpSpPr>
        <p:grpSpPr>
          <a:xfrm>
            <a:off x="913775" y="3494470"/>
            <a:ext cx="10252362" cy="2484582"/>
            <a:chOff x="2048589" y="2257901"/>
            <a:chExt cx="7966228" cy="1717268"/>
          </a:xfrm>
        </p:grpSpPr>
        <p:grpSp>
          <p:nvGrpSpPr>
            <p:cNvPr id="58" name="Google Shape;131;p26">
              <a:extLst>
                <a:ext uri="{FF2B5EF4-FFF2-40B4-BE49-F238E27FC236}">
                  <a16:creationId xmlns:a16="http://schemas.microsoft.com/office/drawing/2014/main" id="{FEA528C4-533B-4830-88A0-7C1AAA3793AD}"/>
                </a:ext>
              </a:extLst>
            </p:cNvPr>
            <p:cNvGrpSpPr/>
            <p:nvPr/>
          </p:nvGrpSpPr>
          <p:grpSpPr>
            <a:xfrm>
              <a:off x="2048589" y="2412505"/>
              <a:ext cx="1036673" cy="1016495"/>
              <a:chOff x="918325" y="1266825"/>
              <a:chExt cx="1293900" cy="1208100"/>
            </a:xfrm>
          </p:grpSpPr>
          <p:sp>
            <p:nvSpPr>
              <p:cNvPr id="117" name="Google Shape;132;p26">
                <a:extLst>
                  <a:ext uri="{FF2B5EF4-FFF2-40B4-BE49-F238E27FC236}">
                    <a16:creationId xmlns:a16="http://schemas.microsoft.com/office/drawing/2014/main" id="{8A20D325-4411-431F-8022-012CE718F81B}"/>
                  </a:ext>
                </a:extLst>
              </p:cNvPr>
              <p:cNvSpPr/>
              <p:nvPr/>
            </p:nvSpPr>
            <p:spPr>
              <a:xfrm>
                <a:off x="1527625" y="1802325"/>
                <a:ext cx="684600" cy="6726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3;p26">
                <a:extLst>
                  <a:ext uri="{FF2B5EF4-FFF2-40B4-BE49-F238E27FC236}">
                    <a16:creationId xmlns:a16="http://schemas.microsoft.com/office/drawing/2014/main" id="{2CF2E880-3685-44DA-B3A4-8DEAB0C740CD}"/>
                  </a:ext>
                </a:extLst>
              </p:cNvPr>
              <p:cNvSpPr/>
              <p:nvPr/>
            </p:nvSpPr>
            <p:spPr>
              <a:xfrm>
                <a:off x="918325" y="1266825"/>
                <a:ext cx="609300" cy="12081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4;p26">
                <a:extLst>
                  <a:ext uri="{FF2B5EF4-FFF2-40B4-BE49-F238E27FC236}">
                    <a16:creationId xmlns:a16="http://schemas.microsoft.com/office/drawing/2014/main" id="{C9CE6B25-5D9E-4CBD-A68B-B52FBDFF8EB3}"/>
                  </a:ext>
                </a:extLst>
              </p:cNvPr>
              <p:cNvSpPr/>
              <p:nvPr/>
            </p:nvSpPr>
            <p:spPr>
              <a:xfrm>
                <a:off x="1669675" y="1991625"/>
                <a:ext cx="400500" cy="2940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5;p26">
                <a:extLst>
                  <a:ext uri="{FF2B5EF4-FFF2-40B4-BE49-F238E27FC236}">
                    <a16:creationId xmlns:a16="http://schemas.microsoft.com/office/drawing/2014/main" id="{A76B46FA-866A-4913-91E0-2B7C907DF7D3}"/>
                  </a:ext>
                </a:extLst>
              </p:cNvPr>
              <p:cNvSpPr/>
              <p:nvPr/>
            </p:nvSpPr>
            <p:spPr>
              <a:xfrm>
                <a:off x="1788175" y="2053125"/>
                <a:ext cx="163500" cy="1710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136;p26">
              <a:extLst>
                <a:ext uri="{FF2B5EF4-FFF2-40B4-BE49-F238E27FC236}">
                  <a16:creationId xmlns:a16="http://schemas.microsoft.com/office/drawing/2014/main" id="{69122CDE-D7AA-49C5-BE87-DD3E9C2A2A7E}"/>
                </a:ext>
              </a:extLst>
            </p:cNvPr>
            <p:cNvSpPr txBox="1"/>
            <p:nvPr/>
          </p:nvSpPr>
          <p:spPr>
            <a:xfrm>
              <a:off x="2108055" y="3476257"/>
              <a:ext cx="9177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LC-MS/MS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Analysis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</p:txBody>
        </p:sp>
        <p:grpSp>
          <p:nvGrpSpPr>
            <p:cNvPr id="60" name="Google Shape;137;p26">
              <a:extLst>
                <a:ext uri="{FF2B5EF4-FFF2-40B4-BE49-F238E27FC236}">
                  <a16:creationId xmlns:a16="http://schemas.microsoft.com/office/drawing/2014/main" id="{57DFBB60-41CC-4132-9E34-01E346C589AC}"/>
                </a:ext>
              </a:extLst>
            </p:cNvPr>
            <p:cNvGrpSpPr/>
            <p:nvPr/>
          </p:nvGrpSpPr>
          <p:grpSpPr>
            <a:xfrm>
              <a:off x="3760346" y="2365201"/>
              <a:ext cx="1511212" cy="1111071"/>
              <a:chOff x="3033797" y="1366875"/>
              <a:chExt cx="1718459" cy="1390925"/>
            </a:xfrm>
          </p:grpSpPr>
          <p:grpSp>
            <p:nvGrpSpPr>
              <p:cNvPr id="105" name="Google Shape;138;p26">
                <a:extLst>
                  <a:ext uri="{FF2B5EF4-FFF2-40B4-BE49-F238E27FC236}">
                    <a16:creationId xmlns:a16="http://schemas.microsoft.com/office/drawing/2014/main" id="{FBE9C977-9F21-4652-8861-8BE5EBAE0D12}"/>
                  </a:ext>
                </a:extLst>
              </p:cNvPr>
              <p:cNvGrpSpPr/>
              <p:nvPr/>
            </p:nvGrpSpPr>
            <p:grpSpPr>
              <a:xfrm>
                <a:off x="3286700" y="1457325"/>
                <a:ext cx="1465555" cy="1087333"/>
                <a:chOff x="3286700" y="1457325"/>
                <a:chExt cx="1465555" cy="1087333"/>
              </a:xfrm>
            </p:grpSpPr>
            <p:cxnSp>
              <p:nvCxnSpPr>
                <p:cNvPr id="109" name="Google Shape;139;p26">
                  <a:extLst>
                    <a:ext uri="{FF2B5EF4-FFF2-40B4-BE49-F238E27FC236}">
                      <a16:creationId xmlns:a16="http://schemas.microsoft.com/office/drawing/2014/main" id="{83D04031-16A4-46A7-9EC7-16286C6DBF0E}"/>
                    </a:ext>
                  </a:extLst>
                </p:cNvPr>
                <p:cNvCxnSpPr/>
                <p:nvPr/>
              </p:nvCxnSpPr>
              <p:spPr>
                <a:xfrm>
                  <a:off x="3287069" y="2540472"/>
                  <a:ext cx="146518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0" name="Google Shape;140;p26">
                  <a:extLst>
                    <a:ext uri="{FF2B5EF4-FFF2-40B4-BE49-F238E27FC236}">
                      <a16:creationId xmlns:a16="http://schemas.microsoft.com/office/drawing/2014/main" id="{99CA8C9D-47E6-4B04-A174-733019FE4DA7}"/>
                    </a:ext>
                  </a:extLst>
                </p:cNvPr>
                <p:cNvSpPr/>
                <p:nvPr/>
              </p:nvSpPr>
              <p:spPr>
                <a:xfrm>
                  <a:off x="4027928" y="1592990"/>
                  <a:ext cx="111778" cy="95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1" name="Google Shape;141;p26">
                  <a:extLst>
                    <a:ext uri="{FF2B5EF4-FFF2-40B4-BE49-F238E27FC236}">
                      <a16:creationId xmlns:a16="http://schemas.microsoft.com/office/drawing/2014/main" id="{BB608F4A-ACEF-4A86-82BA-8E7DBCAA228B}"/>
                    </a:ext>
                  </a:extLst>
                </p:cNvPr>
                <p:cNvSpPr/>
                <p:nvPr/>
              </p:nvSpPr>
              <p:spPr>
                <a:xfrm>
                  <a:off x="4062951" y="1588804"/>
                  <a:ext cx="111794" cy="95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2" name="Google Shape;142;p26">
                  <a:extLst>
                    <a:ext uri="{FF2B5EF4-FFF2-40B4-BE49-F238E27FC236}">
                      <a16:creationId xmlns:a16="http://schemas.microsoft.com/office/drawing/2014/main" id="{9BED01EF-2AD7-47C0-8482-165411373F63}"/>
                    </a:ext>
                  </a:extLst>
                </p:cNvPr>
                <p:cNvSpPr/>
                <p:nvPr/>
              </p:nvSpPr>
              <p:spPr>
                <a:xfrm>
                  <a:off x="3638708" y="2172274"/>
                  <a:ext cx="111778" cy="36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3" name="Google Shape;143;p26">
                  <a:extLst>
                    <a:ext uri="{FF2B5EF4-FFF2-40B4-BE49-F238E27FC236}">
                      <a16:creationId xmlns:a16="http://schemas.microsoft.com/office/drawing/2014/main" id="{24866CB9-A8BC-4B2F-8FDB-6D5743F53BC3}"/>
                    </a:ext>
                  </a:extLst>
                </p:cNvPr>
                <p:cNvSpPr/>
                <p:nvPr/>
              </p:nvSpPr>
              <p:spPr>
                <a:xfrm>
                  <a:off x="3319166" y="2386395"/>
                  <a:ext cx="129329" cy="1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4" name="Google Shape;144;p26">
                  <a:extLst>
                    <a:ext uri="{FF2B5EF4-FFF2-40B4-BE49-F238E27FC236}">
                      <a16:creationId xmlns:a16="http://schemas.microsoft.com/office/drawing/2014/main" id="{EE4FC47A-9F02-4FEF-965A-6A9BF8FE2EFF}"/>
                    </a:ext>
                  </a:extLst>
                </p:cNvPr>
                <p:cNvSpPr/>
                <p:nvPr/>
              </p:nvSpPr>
              <p:spPr>
                <a:xfrm>
                  <a:off x="3872474" y="2441684"/>
                  <a:ext cx="111778" cy="98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" name="Google Shape;145;p26">
                  <a:extLst>
                    <a:ext uri="{FF2B5EF4-FFF2-40B4-BE49-F238E27FC236}">
                      <a16:creationId xmlns:a16="http://schemas.microsoft.com/office/drawing/2014/main" id="{D86ADB44-F4D8-4FFB-8ABC-38C0CC6346DB}"/>
                    </a:ext>
                  </a:extLst>
                </p:cNvPr>
                <p:cNvSpPr/>
                <p:nvPr/>
              </p:nvSpPr>
              <p:spPr>
                <a:xfrm>
                  <a:off x="4304593" y="2235079"/>
                  <a:ext cx="393531" cy="309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cxnSp>
              <p:nvCxnSpPr>
                <p:cNvPr id="116" name="Google Shape;146;p26">
                  <a:extLst>
                    <a:ext uri="{FF2B5EF4-FFF2-40B4-BE49-F238E27FC236}">
                      <a16:creationId xmlns:a16="http://schemas.microsoft.com/office/drawing/2014/main" id="{3848EED6-5711-4F9E-A0A0-4D56611206A4}"/>
                    </a:ext>
                  </a:extLst>
                </p:cNvPr>
                <p:cNvCxnSpPr/>
                <p:nvPr/>
              </p:nvCxnSpPr>
              <p:spPr>
                <a:xfrm flipH="1">
                  <a:off x="3286700" y="1457325"/>
                  <a:ext cx="4200" cy="108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6" name="Google Shape;147;p26">
                <a:extLst>
                  <a:ext uri="{FF2B5EF4-FFF2-40B4-BE49-F238E27FC236}">
                    <a16:creationId xmlns:a16="http://schemas.microsoft.com/office/drawing/2014/main" id="{4ABABC1F-C392-44C6-B270-0FE9F2D6C38D}"/>
                  </a:ext>
                </a:extLst>
              </p:cNvPr>
              <p:cNvSpPr txBox="1"/>
              <p:nvPr/>
            </p:nvSpPr>
            <p:spPr>
              <a:xfrm>
                <a:off x="3731556" y="2500700"/>
                <a:ext cx="393600" cy="25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latin typeface="Muli"/>
                    <a:ea typeface="Muli"/>
                    <a:cs typeface="Muli"/>
                    <a:sym typeface="Muli"/>
                  </a:rPr>
                  <a:t>m/z </a:t>
                </a:r>
                <a:endParaRPr sz="800" dirty="0"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107" name="Google Shape;148;p26">
                <a:extLst>
                  <a:ext uri="{FF2B5EF4-FFF2-40B4-BE49-F238E27FC236}">
                    <a16:creationId xmlns:a16="http://schemas.microsoft.com/office/drawing/2014/main" id="{9E9EC153-8A21-44E1-966A-25F1426F5BEC}"/>
                  </a:ext>
                </a:extLst>
              </p:cNvPr>
              <p:cNvSpPr txBox="1"/>
              <p:nvPr/>
            </p:nvSpPr>
            <p:spPr>
              <a:xfrm rot="-5400000">
                <a:off x="2813897" y="1872373"/>
                <a:ext cx="696900" cy="25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latin typeface="Muli"/>
                    <a:ea typeface="Muli"/>
                    <a:cs typeface="Muli"/>
                    <a:sym typeface="Muli"/>
                  </a:rPr>
                  <a:t>Intensity</a:t>
                </a:r>
                <a:endParaRPr sz="800" dirty="0"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108" name="Google Shape;149;p26">
                <a:extLst>
                  <a:ext uri="{FF2B5EF4-FFF2-40B4-BE49-F238E27FC236}">
                    <a16:creationId xmlns:a16="http://schemas.microsoft.com/office/drawing/2014/main" id="{320CF201-1556-49FC-BB19-A8BFCD582254}"/>
                  </a:ext>
                </a:extLst>
              </p:cNvPr>
              <p:cNvSpPr txBox="1"/>
              <p:nvPr/>
            </p:nvSpPr>
            <p:spPr>
              <a:xfrm>
                <a:off x="3846505" y="1366875"/>
                <a:ext cx="549300" cy="25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latin typeface="Muli"/>
                    <a:ea typeface="Muli"/>
                    <a:cs typeface="Muli"/>
                    <a:sym typeface="Muli"/>
                  </a:rPr>
                  <a:t>321.11</a:t>
                </a:r>
                <a:endParaRPr sz="800" dirty="0">
                  <a:latin typeface="Muli"/>
                  <a:ea typeface="Muli"/>
                  <a:cs typeface="Muli"/>
                  <a:sym typeface="Muli"/>
                </a:endParaRPr>
              </a:p>
            </p:txBody>
          </p:sp>
        </p:grpSp>
        <p:sp>
          <p:nvSpPr>
            <p:cNvPr id="61" name="Google Shape;150;p26">
              <a:extLst>
                <a:ext uri="{FF2B5EF4-FFF2-40B4-BE49-F238E27FC236}">
                  <a16:creationId xmlns:a16="http://schemas.microsoft.com/office/drawing/2014/main" id="{344482DA-38E9-454D-BFD0-32EBC6293227}"/>
                </a:ext>
              </a:extLst>
            </p:cNvPr>
            <p:cNvSpPr txBox="1"/>
            <p:nvPr/>
          </p:nvSpPr>
          <p:spPr>
            <a:xfrm>
              <a:off x="3950167" y="3476269"/>
              <a:ext cx="11316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Data Pre-processing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2" name="Google Shape;151;p26">
              <a:extLst>
                <a:ext uri="{FF2B5EF4-FFF2-40B4-BE49-F238E27FC236}">
                  <a16:creationId xmlns:a16="http://schemas.microsoft.com/office/drawing/2014/main" id="{63E2229D-8802-4543-866A-C0D8FCA7183A}"/>
                </a:ext>
              </a:extLst>
            </p:cNvPr>
            <p:cNvSpPr txBox="1"/>
            <p:nvPr/>
          </p:nvSpPr>
          <p:spPr>
            <a:xfrm>
              <a:off x="5777555" y="3476257"/>
              <a:ext cx="11316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Feature Selection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63" name="Google Shape;152;p26">
              <a:extLst>
                <a:ext uri="{FF2B5EF4-FFF2-40B4-BE49-F238E27FC236}">
                  <a16:creationId xmlns:a16="http://schemas.microsoft.com/office/drawing/2014/main" id="{82BD9F4D-51C7-4987-A9A8-CAC87EB93E8A}"/>
                </a:ext>
              </a:extLst>
            </p:cNvPr>
            <p:cNvCxnSpPr/>
            <p:nvPr/>
          </p:nvCxnSpPr>
          <p:spPr>
            <a:xfrm>
              <a:off x="3342080" y="2965644"/>
              <a:ext cx="2202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4" name="Google Shape;153;p26">
              <a:extLst>
                <a:ext uri="{FF2B5EF4-FFF2-40B4-BE49-F238E27FC236}">
                  <a16:creationId xmlns:a16="http://schemas.microsoft.com/office/drawing/2014/main" id="{866691AF-D1E6-4B3B-A38B-5043C6566EBC}"/>
                </a:ext>
              </a:extLst>
            </p:cNvPr>
            <p:cNvGrpSpPr/>
            <p:nvPr/>
          </p:nvGrpSpPr>
          <p:grpSpPr>
            <a:xfrm>
              <a:off x="5853769" y="2500468"/>
              <a:ext cx="965439" cy="840555"/>
              <a:chOff x="5755850" y="1414411"/>
              <a:chExt cx="1215000" cy="1065343"/>
            </a:xfrm>
          </p:grpSpPr>
          <p:grpSp>
            <p:nvGrpSpPr>
              <p:cNvPr id="100" name="Google Shape;154;p26">
                <a:extLst>
                  <a:ext uri="{FF2B5EF4-FFF2-40B4-BE49-F238E27FC236}">
                    <a16:creationId xmlns:a16="http://schemas.microsoft.com/office/drawing/2014/main" id="{66F0AE20-D93C-43AB-81D7-F7D7F6D1AF1A}"/>
                  </a:ext>
                </a:extLst>
              </p:cNvPr>
              <p:cNvGrpSpPr/>
              <p:nvPr/>
            </p:nvGrpSpPr>
            <p:grpSpPr>
              <a:xfrm>
                <a:off x="5755850" y="1414411"/>
                <a:ext cx="1215000" cy="1065343"/>
                <a:chOff x="5933425" y="1381575"/>
                <a:chExt cx="1349700" cy="1132500"/>
              </a:xfrm>
            </p:grpSpPr>
            <p:cxnSp>
              <p:nvCxnSpPr>
                <p:cNvPr id="103" name="Google Shape;155;p26">
                  <a:extLst>
                    <a:ext uri="{FF2B5EF4-FFF2-40B4-BE49-F238E27FC236}">
                      <a16:creationId xmlns:a16="http://schemas.microsoft.com/office/drawing/2014/main" id="{AB95993A-2655-47F5-BA39-7C72EE19497E}"/>
                    </a:ext>
                  </a:extLst>
                </p:cNvPr>
                <p:cNvCxnSpPr/>
                <p:nvPr/>
              </p:nvCxnSpPr>
              <p:spPr>
                <a:xfrm>
                  <a:off x="5933425" y="2512575"/>
                  <a:ext cx="13497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56;p26">
                  <a:extLst>
                    <a:ext uri="{FF2B5EF4-FFF2-40B4-BE49-F238E27FC236}">
                      <a16:creationId xmlns:a16="http://schemas.microsoft.com/office/drawing/2014/main" id="{0728F5C8-A20F-4F8E-8C11-1BBEA4B88F03}"/>
                    </a:ext>
                  </a:extLst>
                </p:cNvPr>
                <p:cNvCxnSpPr/>
                <p:nvPr/>
              </p:nvCxnSpPr>
              <p:spPr>
                <a:xfrm rot="-5400000">
                  <a:off x="5367925" y="1947075"/>
                  <a:ext cx="1131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1" name="Google Shape;157;p26">
                <a:extLst>
                  <a:ext uri="{FF2B5EF4-FFF2-40B4-BE49-F238E27FC236}">
                    <a16:creationId xmlns:a16="http://schemas.microsoft.com/office/drawing/2014/main" id="{1891A955-F5C9-46B2-AE54-263A272AB8DA}"/>
                  </a:ext>
                </a:extLst>
              </p:cNvPr>
              <p:cNvSpPr/>
              <p:nvPr/>
            </p:nvSpPr>
            <p:spPr>
              <a:xfrm rot="-1904939">
                <a:off x="6087224" y="1536450"/>
                <a:ext cx="198974" cy="821271"/>
              </a:xfrm>
              <a:prstGeom prst="ellipse">
                <a:avLst/>
              </a:prstGeom>
              <a:solidFill>
                <a:srgbClr val="B6D7A8">
                  <a:alpha val="5808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8;p26">
                <a:extLst>
                  <a:ext uri="{FF2B5EF4-FFF2-40B4-BE49-F238E27FC236}">
                    <a16:creationId xmlns:a16="http://schemas.microsoft.com/office/drawing/2014/main" id="{2BE8AB55-97C1-48C8-BBFF-00BD9B64A467}"/>
                  </a:ext>
                </a:extLst>
              </p:cNvPr>
              <p:cNvSpPr/>
              <p:nvPr/>
            </p:nvSpPr>
            <p:spPr>
              <a:xfrm rot="2475943">
                <a:off x="6265102" y="1599018"/>
                <a:ext cx="364793" cy="821447"/>
              </a:xfrm>
              <a:prstGeom prst="ellipse">
                <a:avLst/>
              </a:prstGeom>
              <a:solidFill>
                <a:srgbClr val="FFD966">
                  <a:alpha val="5654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" name="Google Shape;159;p26">
              <a:extLst>
                <a:ext uri="{FF2B5EF4-FFF2-40B4-BE49-F238E27FC236}">
                  <a16:creationId xmlns:a16="http://schemas.microsoft.com/office/drawing/2014/main" id="{89C706F9-4FF3-4B79-9078-056F15E21AF6}"/>
                </a:ext>
              </a:extLst>
            </p:cNvPr>
            <p:cNvCxnSpPr/>
            <p:nvPr/>
          </p:nvCxnSpPr>
          <p:spPr>
            <a:xfrm rot="10800000">
              <a:off x="7923371" y="2844279"/>
              <a:ext cx="66000" cy="67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" name="Google Shape;160;p26">
              <a:extLst>
                <a:ext uri="{FF2B5EF4-FFF2-40B4-BE49-F238E27FC236}">
                  <a16:creationId xmlns:a16="http://schemas.microsoft.com/office/drawing/2014/main" id="{786DBC56-5492-4258-AB05-8862023DA029}"/>
                </a:ext>
              </a:extLst>
            </p:cNvPr>
            <p:cNvSpPr/>
            <p:nvPr/>
          </p:nvSpPr>
          <p:spPr>
            <a:xfrm rot="-1274650">
              <a:off x="7750624" y="2834181"/>
              <a:ext cx="280673" cy="23526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1;p26">
              <a:extLst>
                <a:ext uri="{FF2B5EF4-FFF2-40B4-BE49-F238E27FC236}">
                  <a16:creationId xmlns:a16="http://schemas.microsoft.com/office/drawing/2014/main" id="{BA6FA78D-65AE-422D-A407-0F213145E6DC}"/>
                </a:ext>
              </a:extLst>
            </p:cNvPr>
            <p:cNvSpPr/>
            <p:nvPr/>
          </p:nvSpPr>
          <p:spPr>
            <a:xfrm rot="-1274650">
              <a:off x="7838259" y="3051188"/>
              <a:ext cx="280673" cy="23526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2;p26">
              <a:extLst>
                <a:ext uri="{FF2B5EF4-FFF2-40B4-BE49-F238E27FC236}">
                  <a16:creationId xmlns:a16="http://schemas.microsoft.com/office/drawing/2014/main" id="{6C84BB73-B121-4D6E-AA63-46BE288C522C}"/>
                </a:ext>
              </a:extLst>
            </p:cNvPr>
            <p:cNvSpPr/>
            <p:nvPr/>
          </p:nvSpPr>
          <p:spPr>
            <a:xfrm rot="-1274650">
              <a:off x="7912549" y="2644831"/>
              <a:ext cx="280673" cy="23526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" name="Google Shape;163;p26">
              <a:extLst>
                <a:ext uri="{FF2B5EF4-FFF2-40B4-BE49-F238E27FC236}">
                  <a16:creationId xmlns:a16="http://schemas.microsoft.com/office/drawing/2014/main" id="{631072D9-C8ED-4608-8A1F-AEBBA908959A}"/>
                </a:ext>
              </a:extLst>
            </p:cNvPr>
            <p:cNvCxnSpPr/>
            <p:nvPr/>
          </p:nvCxnSpPr>
          <p:spPr>
            <a:xfrm rot="10800000" flipH="1">
              <a:off x="8179046" y="2625829"/>
              <a:ext cx="86400" cy="90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164;p26">
              <a:extLst>
                <a:ext uri="{FF2B5EF4-FFF2-40B4-BE49-F238E27FC236}">
                  <a16:creationId xmlns:a16="http://schemas.microsoft.com/office/drawing/2014/main" id="{C0DF32FD-F259-42C2-A11B-C4956BD50F1C}"/>
                </a:ext>
              </a:extLst>
            </p:cNvPr>
            <p:cNvCxnSpPr/>
            <p:nvPr/>
          </p:nvCxnSpPr>
          <p:spPr>
            <a:xfrm rot="10800000">
              <a:off x="7682196" y="2777079"/>
              <a:ext cx="86400" cy="90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165;p26">
              <a:extLst>
                <a:ext uri="{FF2B5EF4-FFF2-40B4-BE49-F238E27FC236}">
                  <a16:creationId xmlns:a16="http://schemas.microsoft.com/office/drawing/2014/main" id="{18A074A9-129C-448D-8B4B-B7A2ABE25459}"/>
                </a:ext>
              </a:extLst>
            </p:cNvPr>
            <p:cNvCxnSpPr/>
            <p:nvPr/>
          </p:nvCxnSpPr>
          <p:spPr>
            <a:xfrm rot="10800000">
              <a:off x="7620196" y="2997179"/>
              <a:ext cx="136500" cy="9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166;p26">
              <a:extLst>
                <a:ext uri="{FF2B5EF4-FFF2-40B4-BE49-F238E27FC236}">
                  <a16:creationId xmlns:a16="http://schemas.microsoft.com/office/drawing/2014/main" id="{284F959F-CF16-483D-B9B3-F8248F9D8E61}"/>
                </a:ext>
              </a:extLst>
            </p:cNvPr>
            <p:cNvCxnSpPr/>
            <p:nvPr/>
          </p:nvCxnSpPr>
          <p:spPr>
            <a:xfrm rot="10800000">
              <a:off x="8019871" y="3063866"/>
              <a:ext cx="66000" cy="67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167;p26">
              <a:extLst>
                <a:ext uri="{FF2B5EF4-FFF2-40B4-BE49-F238E27FC236}">
                  <a16:creationId xmlns:a16="http://schemas.microsoft.com/office/drawing/2014/main" id="{52C0A096-5BB2-45B6-921F-E071DDF976F1}"/>
                </a:ext>
              </a:extLst>
            </p:cNvPr>
            <p:cNvCxnSpPr/>
            <p:nvPr/>
          </p:nvCxnSpPr>
          <p:spPr>
            <a:xfrm rot="10800000">
              <a:off x="7879471" y="3211204"/>
              <a:ext cx="66000" cy="67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168;p26">
              <a:extLst>
                <a:ext uri="{FF2B5EF4-FFF2-40B4-BE49-F238E27FC236}">
                  <a16:creationId xmlns:a16="http://schemas.microsoft.com/office/drawing/2014/main" id="{9BFCAAC6-AB03-4EFB-9115-931A4DC56366}"/>
                </a:ext>
              </a:extLst>
            </p:cNvPr>
            <p:cNvSpPr txBox="1"/>
            <p:nvPr/>
          </p:nvSpPr>
          <p:spPr>
            <a:xfrm>
              <a:off x="7390580" y="3476269"/>
              <a:ext cx="11316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Metabolite Identification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75" name="Google Shape;169;p26">
              <a:extLst>
                <a:ext uri="{FF2B5EF4-FFF2-40B4-BE49-F238E27FC236}">
                  <a16:creationId xmlns:a16="http://schemas.microsoft.com/office/drawing/2014/main" id="{EE43F615-BD31-4F6F-8A61-95311D726A0B}"/>
                </a:ext>
              </a:extLst>
            </p:cNvPr>
            <p:cNvCxnSpPr/>
            <p:nvPr/>
          </p:nvCxnSpPr>
          <p:spPr>
            <a:xfrm>
              <a:off x="5341480" y="2965644"/>
              <a:ext cx="2202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" name="Google Shape;170;p26">
              <a:extLst>
                <a:ext uri="{FF2B5EF4-FFF2-40B4-BE49-F238E27FC236}">
                  <a16:creationId xmlns:a16="http://schemas.microsoft.com/office/drawing/2014/main" id="{3ED4E82E-5750-4633-8F17-EBB71D364341}"/>
                </a:ext>
              </a:extLst>
            </p:cNvPr>
            <p:cNvCxnSpPr/>
            <p:nvPr/>
          </p:nvCxnSpPr>
          <p:spPr>
            <a:xfrm>
              <a:off x="7111305" y="2965644"/>
              <a:ext cx="2202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" name="Google Shape;171;p26">
              <a:extLst>
                <a:ext uri="{FF2B5EF4-FFF2-40B4-BE49-F238E27FC236}">
                  <a16:creationId xmlns:a16="http://schemas.microsoft.com/office/drawing/2014/main" id="{16C0297B-5F19-4215-BE41-432913CBEAE2}"/>
                </a:ext>
              </a:extLst>
            </p:cNvPr>
            <p:cNvCxnSpPr/>
            <p:nvPr/>
          </p:nvCxnSpPr>
          <p:spPr>
            <a:xfrm>
              <a:off x="8484830" y="2965644"/>
              <a:ext cx="2202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" name="Google Shape;172;p26">
              <a:extLst>
                <a:ext uri="{FF2B5EF4-FFF2-40B4-BE49-F238E27FC236}">
                  <a16:creationId xmlns:a16="http://schemas.microsoft.com/office/drawing/2014/main" id="{8757BB7A-0EAD-4AAE-AE09-0794DB0D0395}"/>
                </a:ext>
              </a:extLst>
            </p:cNvPr>
            <p:cNvSpPr txBox="1"/>
            <p:nvPr/>
          </p:nvSpPr>
          <p:spPr>
            <a:xfrm>
              <a:off x="8883217" y="3476269"/>
              <a:ext cx="11316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Pathway Analysis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9" name="Google Shape;173;p26">
              <a:extLst>
                <a:ext uri="{FF2B5EF4-FFF2-40B4-BE49-F238E27FC236}">
                  <a16:creationId xmlns:a16="http://schemas.microsoft.com/office/drawing/2014/main" id="{F70180DA-A819-4A60-9C54-D6548924211A}"/>
                </a:ext>
              </a:extLst>
            </p:cNvPr>
            <p:cNvSpPr/>
            <p:nvPr/>
          </p:nvSpPr>
          <p:spPr>
            <a:xfrm>
              <a:off x="8990174" y="2411968"/>
              <a:ext cx="89370" cy="9587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;p26">
              <a:extLst>
                <a:ext uri="{FF2B5EF4-FFF2-40B4-BE49-F238E27FC236}">
                  <a16:creationId xmlns:a16="http://schemas.microsoft.com/office/drawing/2014/main" id="{ED27FBA9-A8A0-452F-B833-C42537A3523D}"/>
                </a:ext>
              </a:extLst>
            </p:cNvPr>
            <p:cNvSpPr/>
            <p:nvPr/>
          </p:nvSpPr>
          <p:spPr>
            <a:xfrm>
              <a:off x="9131526" y="2971435"/>
              <a:ext cx="89370" cy="958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;p26">
              <a:extLst>
                <a:ext uri="{FF2B5EF4-FFF2-40B4-BE49-F238E27FC236}">
                  <a16:creationId xmlns:a16="http://schemas.microsoft.com/office/drawing/2014/main" id="{57AEAD29-BCF7-4F1C-AF14-FBCD503EEBF8}"/>
                </a:ext>
              </a:extLst>
            </p:cNvPr>
            <p:cNvSpPr/>
            <p:nvPr/>
          </p:nvSpPr>
          <p:spPr>
            <a:xfrm>
              <a:off x="9382680" y="2565533"/>
              <a:ext cx="89370" cy="9587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6;p26">
              <a:extLst>
                <a:ext uri="{FF2B5EF4-FFF2-40B4-BE49-F238E27FC236}">
                  <a16:creationId xmlns:a16="http://schemas.microsoft.com/office/drawing/2014/main" id="{1888F1AC-3897-4E39-A027-846341DC1346}"/>
                </a:ext>
              </a:extLst>
            </p:cNvPr>
            <p:cNvSpPr/>
            <p:nvPr/>
          </p:nvSpPr>
          <p:spPr>
            <a:xfrm>
              <a:off x="9602885" y="2713003"/>
              <a:ext cx="89370" cy="958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7;p26">
              <a:extLst>
                <a:ext uri="{FF2B5EF4-FFF2-40B4-BE49-F238E27FC236}">
                  <a16:creationId xmlns:a16="http://schemas.microsoft.com/office/drawing/2014/main" id="{5AE75AC0-48B1-493E-8D09-300919925685}"/>
                </a:ext>
              </a:extLst>
            </p:cNvPr>
            <p:cNvSpPr/>
            <p:nvPr/>
          </p:nvSpPr>
          <p:spPr>
            <a:xfrm>
              <a:off x="9513515" y="3030475"/>
              <a:ext cx="89370" cy="958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8;p26">
              <a:extLst>
                <a:ext uri="{FF2B5EF4-FFF2-40B4-BE49-F238E27FC236}">
                  <a16:creationId xmlns:a16="http://schemas.microsoft.com/office/drawing/2014/main" id="{76EE4344-F996-4321-9010-A86D66A577F7}"/>
                </a:ext>
              </a:extLst>
            </p:cNvPr>
            <p:cNvSpPr/>
            <p:nvPr/>
          </p:nvSpPr>
          <p:spPr>
            <a:xfrm>
              <a:off x="9729106" y="3335908"/>
              <a:ext cx="89370" cy="958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9;p26">
              <a:extLst>
                <a:ext uri="{FF2B5EF4-FFF2-40B4-BE49-F238E27FC236}">
                  <a16:creationId xmlns:a16="http://schemas.microsoft.com/office/drawing/2014/main" id="{83C87970-6745-4334-AFCE-774D1292C5CC}"/>
                </a:ext>
              </a:extLst>
            </p:cNvPr>
            <p:cNvSpPr/>
            <p:nvPr/>
          </p:nvSpPr>
          <p:spPr>
            <a:xfrm>
              <a:off x="9293310" y="3279001"/>
              <a:ext cx="89370" cy="9587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0;p26">
              <a:extLst>
                <a:ext uri="{FF2B5EF4-FFF2-40B4-BE49-F238E27FC236}">
                  <a16:creationId xmlns:a16="http://schemas.microsoft.com/office/drawing/2014/main" id="{50D6E562-5DFF-48CA-9E3B-9C96E05E32B4}"/>
                </a:ext>
              </a:extLst>
            </p:cNvPr>
            <p:cNvSpPr/>
            <p:nvPr/>
          </p:nvSpPr>
          <p:spPr>
            <a:xfrm>
              <a:off x="9639736" y="2313698"/>
              <a:ext cx="89370" cy="958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" name="Google Shape;181;p26">
              <a:extLst>
                <a:ext uri="{FF2B5EF4-FFF2-40B4-BE49-F238E27FC236}">
                  <a16:creationId xmlns:a16="http://schemas.microsoft.com/office/drawing/2014/main" id="{05EF5BBA-E5B7-4869-B55C-BB5C50B0BC3F}"/>
                </a:ext>
              </a:extLst>
            </p:cNvPr>
            <p:cNvCxnSpPr>
              <a:stCxn id="79" idx="5"/>
              <a:endCxn id="81" idx="2"/>
            </p:cNvCxnSpPr>
            <p:nvPr/>
          </p:nvCxnSpPr>
          <p:spPr>
            <a:xfrm>
              <a:off x="9066456" y="2493802"/>
              <a:ext cx="316200" cy="1197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182;p26">
              <a:extLst>
                <a:ext uri="{FF2B5EF4-FFF2-40B4-BE49-F238E27FC236}">
                  <a16:creationId xmlns:a16="http://schemas.microsoft.com/office/drawing/2014/main" id="{8934DBAE-179F-49F1-B00E-CA66C02FC2C8}"/>
                </a:ext>
              </a:extLst>
            </p:cNvPr>
            <p:cNvCxnSpPr>
              <a:stCxn id="81" idx="7"/>
              <a:endCxn id="86" idx="3"/>
            </p:cNvCxnSpPr>
            <p:nvPr/>
          </p:nvCxnSpPr>
          <p:spPr>
            <a:xfrm rot="10800000" flipH="1">
              <a:off x="9458962" y="2395674"/>
              <a:ext cx="193800" cy="1839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183;p26">
              <a:extLst>
                <a:ext uri="{FF2B5EF4-FFF2-40B4-BE49-F238E27FC236}">
                  <a16:creationId xmlns:a16="http://schemas.microsoft.com/office/drawing/2014/main" id="{321FAF5D-7047-4F39-A147-664B1FD3DD14}"/>
                </a:ext>
              </a:extLst>
            </p:cNvPr>
            <p:cNvCxnSpPr>
              <a:stCxn id="81" idx="3"/>
              <a:endCxn id="80" idx="7"/>
            </p:cNvCxnSpPr>
            <p:nvPr/>
          </p:nvCxnSpPr>
          <p:spPr>
            <a:xfrm flipH="1">
              <a:off x="9207668" y="2647368"/>
              <a:ext cx="188100" cy="3381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184;p26">
              <a:extLst>
                <a:ext uri="{FF2B5EF4-FFF2-40B4-BE49-F238E27FC236}">
                  <a16:creationId xmlns:a16="http://schemas.microsoft.com/office/drawing/2014/main" id="{A0D2E671-2283-4E38-95FC-67F46E15E523}"/>
                </a:ext>
              </a:extLst>
            </p:cNvPr>
            <p:cNvCxnSpPr>
              <a:stCxn id="85" idx="7"/>
              <a:endCxn id="83" idx="3"/>
            </p:cNvCxnSpPr>
            <p:nvPr/>
          </p:nvCxnSpPr>
          <p:spPr>
            <a:xfrm rot="10800000" flipH="1">
              <a:off x="9369592" y="3112442"/>
              <a:ext cx="156900" cy="180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185;p26">
              <a:extLst>
                <a:ext uri="{FF2B5EF4-FFF2-40B4-BE49-F238E27FC236}">
                  <a16:creationId xmlns:a16="http://schemas.microsoft.com/office/drawing/2014/main" id="{D182BB4D-8D13-4C41-BC36-5180A2A4DA5C}"/>
                </a:ext>
              </a:extLst>
            </p:cNvPr>
            <p:cNvCxnSpPr>
              <a:stCxn id="83" idx="5"/>
              <a:endCxn id="84" idx="0"/>
            </p:cNvCxnSpPr>
            <p:nvPr/>
          </p:nvCxnSpPr>
          <p:spPr>
            <a:xfrm>
              <a:off x="9589797" y="3112310"/>
              <a:ext cx="183900" cy="223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186;p26">
              <a:extLst>
                <a:ext uri="{FF2B5EF4-FFF2-40B4-BE49-F238E27FC236}">
                  <a16:creationId xmlns:a16="http://schemas.microsoft.com/office/drawing/2014/main" id="{17CC1E7E-90BC-4064-A077-0A8528C620D3}"/>
                </a:ext>
              </a:extLst>
            </p:cNvPr>
            <p:cNvCxnSpPr>
              <a:stCxn id="85" idx="6"/>
              <a:endCxn id="84" idx="2"/>
            </p:cNvCxnSpPr>
            <p:nvPr/>
          </p:nvCxnSpPr>
          <p:spPr>
            <a:xfrm>
              <a:off x="9382680" y="3326939"/>
              <a:ext cx="346500" cy="57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187;p26">
              <a:extLst>
                <a:ext uri="{FF2B5EF4-FFF2-40B4-BE49-F238E27FC236}">
                  <a16:creationId xmlns:a16="http://schemas.microsoft.com/office/drawing/2014/main" id="{8D34438C-44A1-433A-93F2-8DCA4ACB5316}"/>
                </a:ext>
              </a:extLst>
            </p:cNvPr>
            <p:cNvCxnSpPr>
              <a:stCxn id="82" idx="2"/>
              <a:endCxn id="81" idx="5"/>
            </p:cNvCxnSpPr>
            <p:nvPr/>
          </p:nvCxnSpPr>
          <p:spPr>
            <a:xfrm rot="10800000">
              <a:off x="9458885" y="2647241"/>
              <a:ext cx="144000" cy="1137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188;p26">
              <a:extLst>
                <a:ext uri="{FF2B5EF4-FFF2-40B4-BE49-F238E27FC236}">
                  <a16:creationId xmlns:a16="http://schemas.microsoft.com/office/drawing/2014/main" id="{AFF65D60-B928-4B4D-B76A-E3F5D4FBDD90}"/>
                </a:ext>
              </a:extLst>
            </p:cNvPr>
            <p:cNvCxnSpPr>
              <a:stCxn id="80" idx="4"/>
              <a:endCxn id="85" idx="0"/>
            </p:cNvCxnSpPr>
            <p:nvPr/>
          </p:nvCxnSpPr>
          <p:spPr>
            <a:xfrm>
              <a:off x="9176211" y="3067310"/>
              <a:ext cx="161700" cy="211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189;p26">
              <a:extLst>
                <a:ext uri="{FF2B5EF4-FFF2-40B4-BE49-F238E27FC236}">
                  <a16:creationId xmlns:a16="http://schemas.microsoft.com/office/drawing/2014/main" id="{7569BF87-9283-4798-9F03-67B7FA7531EB}"/>
                </a:ext>
              </a:extLst>
            </p:cNvPr>
            <p:cNvSpPr/>
            <p:nvPr/>
          </p:nvSpPr>
          <p:spPr>
            <a:xfrm>
              <a:off x="9293310" y="2257901"/>
              <a:ext cx="89370" cy="958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0;p26">
              <a:extLst>
                <a:ext uri="{FF2B5EF4-FFF2-40B4-BE49-F238E27FC236}">
                  <a16:creationId xmlns:a16="http://schemas.microsoft.com/office/drawing/2014/main" id="{F7AFFFDE-84A9-4980-93EA-A9A73AA5A09C}"/>
                </a:ext>
              </a:extLst>
            </p:cNvPr>
            <p:cNvSpPr/>
            <p:nvPr/>
          </p:nvSpPr>
          <p:spPr>
            <a:xfrm>
              <a:off x="9818476" y="2891256"/>
              <a:ext cx="89370" cy="958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" name="Google Shape;191;p26">
              <a:extLst>
                <a:ext uri="{FF2B5EF4-FFF2-40B4-BE49-F238E27FC236}">
                  <a16:creationId xmlns:a16="http://schemas.microsoft.com/office/drawing/2014/main" id="{A0609F6A-1491-4A2C-BBE7-FE193534CFC2}"/>
                </a:ext>
              </a:extLst>
            </p:cNvPr>
            <p:cNvCxnSpPr>
              <a:stCxn id="79" idx="7"/>
              <a:endCxn id="95" idx="3"/>
            </p:cNvCxnSpPr>
            <p:nvPr/>
          </p:nvCxnSpPr>
          <p:spPr>
            <a:xfrm rot="10800000" flipH="1">
              <a:off x="9066456" y="2339608"/>
              <a:ext cx="240000" cy="864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192;p26">
              <a:extLst>
                <a:ext uri="{FF2B5EF4-FFF2-40B4-BE49-F238E27FC236}">
                  <a16:creationId xmlns:a16="http://schemas.microsoft.com/office/drawing/2014/main" id="{4528C34B-EEC0-4F02-B5FA-66066D639DBD}"/>
                </a:ext>
              </a:extLst>
            </p:cNvPr>
            <p:cNvCxnSpPr>
              <a:stCxn id="95" idx="4"/>
              <a:endCxn id="81" idx="0"/>
            </p:cNvCxnSpPr>
            <p:nvPr/>
          </p:nvCxnSpPr>
          <p:spPr>
            <a:xfrm>
              <a:off x="9337995" y="2353776"/>
              <a:ext cx="89400" cy="211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193;p26">
              <a:extLst>
                <a:ext uri="{FF2B5EF4-FFF2-40B4-BE49-F238E27FC236}">
                  <a16:creationId xmlns:a16="http://schemas.microsoft.com/office/drawing/2014/main" id="{F72BEFE9-A22B-4506-AECD-3371600B18E3}"/>
                </a:ext>
              </a:extLst>
            </p:cNvPr>
            <p:cNvCxnSpPr>
              <a:stCxn id="96" idx="2"/>
              <a:endCxn id="83" idx="7"/>
            </p:cNvCxnSpPr>
            <p:nvPr/>
          </p:nvCxnSpPr>
          <p:spPr>
            <a:xfrm flipH="1">
              <a:off x="9589876" y="2939193"/>
              <a:ext cx="228600" cy="105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74DBCE-5550-4755-8127-53CECCFD6A30}"/>
              </a:ext>
            </a:extLst>
          </p:cNvPr>
          <p:cNvSpPr/>
          <p:nvPr/>
        </p:nvSpPr>
        <p:spPr>
          <a:xfrm>
            <a:off x="5702269" y="3549084"/>
            <a:ext cx="1446121" cy="236312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9D8E0ED9-51C2-4908-A184-9ED0FFC4D168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718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none" dirty="0"/>
              <a:t>MS Peaks to Pathways</a:t>
            </a:r>
            <a:endParaRPr lang="en-CA" sz="4400" cap="none" dirty="0"/>
          </a:p>
        </p:txBody>
      </p:sp>
    </p:spTree>
    <p:extLst>
      <p:ext uri="{BB962C8B-B14F-4D97-AF65-F5344CB8AC3E}">
        <p14:creationId xmlns:p14="http://schemas.microsoft.com/office/powerpoint/2010/main" val="3966406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B00C-63EE-4107-ABE2-CAA72D4C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229" y="1559894"/>
            <a:ext cx="10147541" cy="23914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cap="none" dirty="0">
                <a:solidFill>
                  <a:schemeClr val="accent4"/>
                </a:solidFill>
              </a:rPr>
              <a:t>SOLUTION: </a:t>
            </a:r>
            <a:r>
              <a:rPr lang="en-US" cap="none" dirty="0"/>
              <a:t>Bypass metabolite identification and directly infer functional activity from MS peaks by leveraging the collective knowledge of metabolic pathways, as implemented in the </a:t>
            </a:r>
            <a:r>
              <a:rPr lang="en-US" i="1" cap="none" dirty="0"/>
              <a:t>mummichog</a:t>
            </a:r>
            <a:r>
              <a:rPr lang="en-US" cap="none" dirty="0"/>
              <a:t> algorithm (Li et al. 2013). </a:t>
            </a:r>
          </a:p>
          <a:p>
            <a:pPr>
              <a:lnSpc>
                <a:spcPct val="120000"/>
              </a:lnSpc>
            </a:pPr>
            <a:r>
              <a:rPr lang="en-US" cap="none" dirty="0"/>
              <a:t>This algorithm assumes that if a list of truly significant features reflect biological activity, the representation of these true metabolites would be enriched on functional structures, while false matches would be distributed at random.</a:t>
            </a:r>
          </a:p>
          <a:p>
            <a:pPr>
              <a:lnSpc>
                <a:spcPct val="120000"/>
              </a:lnSpc>
            </a:pPr>
            <a:endParaRPr lang="en-US" cap="none" dirty="0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28358706-3AF8-413B-B9DC-A10E5762EED1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718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none" dirty="0"/>
              <a:t>MS Peaks to Pathways</a:t>
            </a:r>
            <a:endParaRPr lang="en-CA" sz="4400" cap="none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2F42E2-6A5D-4F47-AE55-6E77549FA3FA}"/>
              </a:ext>
            </a:extLst>
          </p:cNvPr>
          <p:cNvGrpSpPr/>
          <p:nvPr/>
        </p:nvGrpSpPr>
        <p:grpSpPr>
          <a:xfrm>
            <a:off x="1343718" y="4103987"/>
            <a:ext cx="4369357" cy="2213858"/>
            <a:chOff x="4296038" y="2835049"/>
            <a:chExt cx="5645802" cy="284531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CE956AF-10E4-4EE3-81E0-A98BA81A154B}"/>
                </a:ext>
              </a:extLst>
            </p:cNvPr>
            <p:cNvSpPr/>
            <p:nvPr/>
          </p:nvSpPr>
          <p:spPr>
            <a:xfrm>
              <a:off x="4779819" y="3299018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34B4475-C0BC-4DDA-AE18-6B8D40C67FB2}"/>
                </a:ext>
              </a:extLst>
            </p:cNvPr>
            <p:cNvSpPr/>
            <p:nvPr/>
          </p:nvSpPr>
          <p:spPr>
            <a:xfrm>
              <a:off x="6328064" y="3915863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41C1932-C6BC-43AA-A199-D6D734399A1A}"/>
                </a:ext>
              </a:extLst>
            </p:cNvPr>
            <p:cNvSpPr/>
            <p:nvPr/>
          </p:nvSpPr>
          <p:spPr>
            <a:xfrm>
              <a:off x="5560002" y="2859296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F510996-48EB-4D43-9DDF-3082DEEF0E68}"/>
                </a:ext>
              </a:extLst>
            </p:cNvPr>
            <p:cNvSpPr/>
            <p:nvPr/>
          </p:nvSpPr>
          <p:spPr>
            <a:xfrm>
              <a:off x="5195456" y="4144145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008CAB9-1ABB-406A-B120-716D23CD839D}"/>
                </a:ext>
              </a:extLst>
            </p:cNvPr>
            <p:cNvSpPr/>
            <p:nvPr/>
          </p:nvSpPr>
          <p:spPr>
            <a:xfrm>
              <a:off x="6929005" y="4542463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249459E-5EDC-4BE5-94A1-E5713EB2CC09}"/>
                </a:ext>
              </a:extLst>
            </p:cNvPr>
            <p:cNvSpPr/>
            <p:nvPr/>
          </p:nvSpPr>
          <p:spPr>
            <a:xfrm>
              <a:off x="5757429" y="4651568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4448B91-0C79-4C59-A4E4-6129582C825A}"/>
                </a:ext>
              </a:extLst>
            </p:cNvPr>
            <p:cNvSpPr/>
            <p:nvPr/>
          </p:nvSpPr>
          <p:spPr>
            <a:xfrm>
              <a:off x="6830291" y="4996199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32CBB1C-B4F7-4E9D-8145-7E9268DB98E5}"/>
                </a:ext>
              </a:extLst>
            </p:cNvPr>
            <p:cNvSpPr/>
            <p:nvPr/>
          </p:nvSpPr>
          <p:spPr>
            <a:xfrm>
              <a:off x="6587836" y="3198572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41CCE76-30B6-4EB7-8FCD-68E051C4EFFF}"/>
                </a:ext>
              </a:extLst>
            </p:cNvPr>
            <p:cNvCxnSpPr>
              <a:cxnSpLocks/>
              <a:stCxn id="56" idx="7"/>
              <a:endCxn id="110" idx="2"/>
            </p:cNvCxnSpPr>
            <p:nvPr/>
          </p:nvCxnSpPr>
          <p:spPr>
            <a:xfrm flipV="1">
              <a:off x="4948333" y="2952814"/>
              <a:ext cx="611669" cy="37359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CA0971F-6554-4E84-99AF-09CA7EA4DB55}"/>
                </a:ext>
              </a:extLst>
            </p:cNvPr>
            <p:cNvCxnSpPr>
              <a:cxnSpLocks/>
              <a:stCxn id="56" idx="4"/>
              <a:endCxn id="111" idx="1"/>
            </p:cNvCxnSpPr>
            <p:nvPr/>
          </p:nvCxnSpPr>
          <p:spPr>
            <a:xfrm>
              <a:off x="4878533" y="3486054"/>
              <a:ext cx="345836" cy="68548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7830097-F822-4B93-85D9-1DB16539ACAD}"/>
                </a:ext>
              </a:extLst>
            </p:cNvPr>
            <p:cNvCxnSpPr>
              <a:stCxn id="113" idx="7"/>
              <a:endCxn id="108" idx="3"/>
            </p:cNvCxnSpPr>
            <p:nvPr/>
          </p:nvCxnSpPr>
          <p:spPr>
            <a:xfrm flipV="1">
              <a:off x="5925943" y="4075508"/>
              <a:ext cx="431034" cy="60345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D49C695-E873-4968-A3BD-822704464B53}"/>
                </a:ext>
              </a:extLst>
            </p:cNvPr>
            <p:cNvCxnSpPr>
              <a:cxnSpLocks/>
              <a:stCxn id="113" idx="6"/>
              <a:endCxn id="112" idx="2"/>
            </p:cNvCxnSpPr>
            <p:nvPr/>
          </p:nvCxnSpPr>
          <p:spPr>
            <a:xfrm flipV="1">
              <a:off x="5954856" y="4635981"/>
              <a:ext cx="974149" cy="10910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8D5CCC8-7C56-4199-9638-6958B27F549E}"/>
                </a:ext>
              </a:extLst>
            </p:cNvPr>
            <p:cNvCxnSpPr>
              <a:stCxn id="112" idx="4"/>
              <a:endCxn id="114" idx="0"/>
            </p:cNvCxnSpPr>
            <p:nvPr/>
          </p:nvCxnSpPr>
          <p:spPr>
            <a:xfrm flipH="1">
              <a:off x="6929005" y="4729499"/>
              <a:ext cx="98714" cy="266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166DDEB-B6A2-4213-889E-170DE46DD523}"/>
                </a:ext>
              </a:extLst>
            </p:cNvPr>
            <p:cNvCxnSpPr>
              <a:cxnSpLocks/>
              <a:stCxn id="108" idx="0"/>
              <a:endCxn id="115" idx="3"/>
            </p:cNvCxnSpPr>
            <p:nvPr/>
          </p:nvCxnSpPr>
          <p:spPr>
            <a:xfrm flipV="1">
              <a:off x="6426778" y="3358217"/>
              <a:ext cx="189971" cy="55764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D373E94-5865-43DD-8DCB-857C618A4672}"/>
                </a:ext>
              </a:extLst>
            </p:cNvPr>
            <p:cNvCxnSpPr>
              <a:cxnSpLocks/>
              <a:stCxn id="113" idx="1"/>
              <a:endCxn id="111" idx="5"/>
            </p:cNvCxnSpPr>
            <p:nvPr/>
          </p:nvCxnSpPr>
          <p:spPr>
            <a:xfrm flipH="1" flipV="1">
              <a:off x="5363970" y="4303790"/>
              <a:ext cx="422372" cy="37516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CD8B0D7-4AFD-4DC7-9CF2-9CC6526266B8}"/>
                </a:ext>
              </a:extLst>
            </p:cNvPr>
            <p:cNvCxnSpPr>
              <a:stCxn id="111" idx="7"/>
              <a:endCxn id="108" idx="2"/>
            </p:cNvCxnSpPr>
            <p:nvPr/>
          </p:nvCxnSpPr>
          <p:spPr>
            <a:xfrm flipV="1">
              <a:off x="5363970" y="4009381"/>
              <a:ext cx="964094" cy="16215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103C4A7-4D8A-4C97-BD4C-9C6DC9CA483A}"/>
                </a:ext>
              </a:extLst>
            </p:cNvPr>
            <p:cNvSpPr/>
            <p:nvPr/>
          </p:nvSpPr>
          <p:spPr>
            <a:xfrm>
              <a:off x="7363691" y="4396991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2432BB4-759D-45DE-9A30-FDA6F0DA5788}"/>
                </a:ext>
              </a:extLst>
            </p:cNvPr>
            <p:cNvSpPr/>
            <p:nvPr/>
          </p:nvSpPr>
          <p:spPr>
            <a:xfrm>
              <a:off x="7313467" y="4899218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D09477F-1455-438E-A95F-AE7CFE02CA44}"/>
                </a:ext>
              </a:extLst>
            </p:cNvPr>
            <p:cNvSpPr/>
            <p:nvPr/>
          </p:nvSpPr>
          <p:spPr>
            <a:xfrm>
              <a:off x="8208818" y="2835049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911A7CA-92A6-4F6E-8AA0-7E08F8E10B42}"/>
                </a:ext>
              </a:extLst>
            </p:cNvPr>
            <p:cNvSpPr/>
            <p:nvPr/>
          </p:nvSpPr>
          <p:spPr>
            <a:xfrm>
              <a:off x="4296038" y="5493328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8591D90-CEC5-4046-942D-2AD498F7EC90}"/>
                </a:ext>
              </a:extLst>
            </p:cNvPr>
            <p:cNvSpPr/>
            <p:nvPr/>
          </p:nvSpPr>
          <p:spPr>
            <a:xfrm>
              <a:off x="8825345" y="5306292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618F2CC-0911-487F-9539-A38499ECE2EB}"/>
                </a:ext>
              </a:extLst>
            </p:cNvPr>
            <p:cNvSpPr/>
            <p:nvPr/>
          </p:nvSpPr>
          <p:spPr>
            <a:xfrm>
              <a:off x="8917130" y="2909617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EDBEFB4-B232-4490-86AA-9820224CFEB7}"/>
                </a:ext>
              </a:extLst>
            </p:cNvPr>
            <p:cNvSpPr/>
            <p:nvPr/>
          </p:nvSpPr>
          <p:spPr>
            <a:xfrm>
              <a:off x="8596741" y="3205500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3B7E3DA-B1AE-43B4-909D-796F04A06F76}"/>
                </a:ext>
              </a:extLst>
            </p:cNvPr>
            <p:cNvSpPr/>
            <p:nvPr/>
          </p:nvSpPr>
          <p:spPr>
            <a:xfrm>
              <a:off x="8307531" y="3516910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E417606-BCFC-4A23-8B76-629F86C22B63}"/>
                </a:ext>
              </a:extLst>
            </p:cNvPr>
            <p:cNvCxnSpPr>
              <a:stCxn id="115" idx="6"/>
              <a:endCxn id="126" idx="2"/>
            </p:cNvCxnSpPr>
            <p:nvPr/>
          </p:nvCxnSpPr>
          <p:spPr>
            <a:xfrm flipV="1">
              <a:off x="6785263" y="2928567"/>
              <a:ext cx="1423555" cy="36352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64B3B5C-34F6-4CF8-82E3-09D71F3F305F}"/>
                </a:ext>
              </a:extLst>
            </p:cNvPr>
            <p:cNvCxnSpPr>
              <a:cxnSpLocks/>
              <a:stCxn id="126" idx="5"/>
              <a:endCxn id="130" idx="1"/>
            </p:cNvCxnSpPr>
            <p:nvPr/>
          </p:nvCxnSpPr>
          <p:spPr>
            <a:xfrm>
              <a:off x="8377332" y="2994694"/>
              <a:ext cx="248322" cy="23819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8BEE6EB-21CF-44EC-8FBC-D9EE65A9E87C}"/>
                </a:ext>
              </a:extLst>
            </p:cNvPr>
            <p:cNvCxnSpPr>
              <a:stCxn id="130" idx="7"/>
              <a:endCxn id="129" idx="3"/>
            </p:cNvCxnSpPr>
            <p:nvPr/>
          </p:nvCxnSpPr>
          <p:spPr>
            <a:xfrm flipV="1">
              <a:off x="8765255" y="3069262"/>
              <a:ext cx="180788" cy="16362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C593703-A1C3-4007-8DE8-81311455DEC9}"/>
                </a:ext>
              </a:extLst>
            </p:cNvPr>
            <p:cNvCxnSpPr>
              <a:stCxn id="130" idx="3"/>
              <a:endCxn id="131" idx="7"/>
            </p:cNvCxnSpPr>
            <p:nvPr/>
          </p:nvCxnSpPr>
          <p:spPr>
            <a:xfrm flipH="1">
              <a:off x="8476045" y="3365145"/>
              <a:ext cx="149609" cy="17915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CB8C4C2-E170-499C-8FC2-1D6E9FE8D9A9}"/>
                </a:ext>
              </a:extLst>
            </p:cNvPr>
            <p:cNvCxnSpPr>
              <a:stCxn id="124" idx="6"/>
              <a:endCxn id="128" idx="1"/>
            </p:cNvCxnSpPr>
            <p:nvPr/>
          </p:nvCxnSpPr>
          <p:spPr>
            <a:xfrm>
              <a:off x="7561118" y="4490509"/>
              <a:ext cx="1293140" cy="84317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E4AA13A-14E1-4B7A-B487-B40D357BF3C2}"/>
                </a:ext>
              </a:extLst>
            </p:cNvPr>
            <p:cNvCxnSpPr>
              <a:cxnSpLocks/>
              <a:stCxn id="112" idx="7"/>
              <a:endCxn id="124" idx="2"/>
            </p:cNvCxnSpPr>
            <p:nvPr/>
          </p:nvCxnSpPr>
          <p:spPr>
            <a:xfrm flipV="1">
              <a:off x="7097519" y="4490509"/>
              <a:ext cx="266172" cy="793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9AD3F54-7796-4D3E-8697-35B193CB6E0A}"/>
                </a:ext>
              </a:extLst>
            </p:cNvPr>
            <p:cNvCxnSpPr>
              <a:stCxn id="114" idx="6"/>
              <a:endCxn id="125" idx="3"/>
            </p:cNvCxnSpPr>
            <p:nvPr/>
          </p:nvCxnSpPr>
          <p:spPr>
            <a:xfrm flipV="1">
              <a:off x="7027718" y="5058863"/>
              <a:ext cx="314662" cy="3085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A6E789C-C1BC-4E1C-B8E9-84E35974FC95}"/>
                </a:ext>
              </a:extLst>
            </p:cNvPr>
            <p:cNvCxnSpPr>
              <a:stCxn id="125" idx="0"/>
              <a:endCxn id="124" idx="4"/>
            </p:cNvCxnSpPr>
            <p:nvPr/>
          </p:nvCxnSpPr>
          <p:spPr>
            <a:xfrm flipV="1">
              <a:off x="7412181" y="4584027"/>
              <a:ext cx="50224" cy="31519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B4E902A-AA6E-473D-98C6-9CE4D3E2EBE9}"/>
                </a:ext>
              </a:extLst>
            </p:cNvPr>
            <p:cNvCxnSpPr>
              <a:stCxn id="127" idx="7"/>
              <a:endCxn id="113" idx="3"/>
            </p:cNvCxnSpPr>
            <p:nvPr/>
          </p:nvCxnSpPr>
          <p:spPr>
            <a:xfrm flipV="1">
              <a:off x="4464552" y="4811213"/>
              <a:ext cx="1321790" cy="70950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2903FE0-AADC-4D1A-8A73-B938920AA6DD}"/>
                </a:ext>
              </a:extLst>
            </p:cNvPr>
            <p:cNvCxnSpPr>
              <a:cxnSpLocks/>
              <a:stCxn id="129" idx="6"/>
              <a:endCxn id="142" idx="2"/>
            </p:cNvCxnSpPr>
            <p:nvPr/>
          </p:nvCxnSpPr>
          <p:spPr>
            <a:xfrm>
              <a:off x="9114557" y="3003135"/>
              <a:ext cx="629856" cy="1367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F32D1F9-5642-486E-A95B-E94B53543854}"/>
                </a:ext>
              </a:extLst>
            </p:cNvPr>
            <p:cNvSpPr/>
            <p:nvPr/>
          </p:nvSpPr>
          <p:spPr>
            <a:xfrm>
              <a:off x="9744413" y="2923292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2AAE4E-D25C-4837-914B-088FEA0D8B0F}"/>
              </a:ext>
            </a:extLst>
          </p:cNvPr>
          <p:cNvSpPr txBox="1"/>
          <p:nvPr/>
        </p:nvSpPr>
        <p:spPr>
          <a:xfrm>
            <a:off x="5862794" y="4944937"/>
            <a:ext cx="7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vs.</a:t>
            </a:r>
            <a:endParaRPr lang="en-CA" sz="24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3F0ED7-EE6A-45E3-A482-C71C642D0504}"/>
              </a:ext>
            </a:extLst>
          </p:cNvPr>
          <p:cNvSpPr txBox="1"/>
          <p:nvPr/>
        </p:nvSpPr>
        <p:spPr>
          <a:xfrm>
            <a:off x="2124434" y="6182638"/>
            <a:ext cx="208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 matches</a:t>
            </a:r>
            <a:endParaRPr lang="en-CA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49AA934-0380-4DF0-A988-B19078667CCA}"/>
              </a:ext>
            </a:extLst>
          </p:cNvPr>
          <p:cNvSpPr txBox="1"/>
          <p:nvPr/>
        </p:nvSpPr>
        <p:spPr>
          <a:xfrm>
            <a:off x="7676849" y="6119171"/>
            <a:ext cx="208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 matches</a:t>
            </a:r>
            <a:endParaRPr lang="en-CA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0CEB71-68A1-46D6-84C9-F92156D64872}"/>
              </a:ext>
            </a:extLst>
          </p:cNvPr>
          <p:cNvGrpSpPr/>
          <p:nvPr/>
        </p:nvGrpSpPr>
        <p:grpSpPr>
          <a:xfrm>
            <a:off x="6452485" y="3962224"/>
            <a:ext cx="4369357" cy="2213858"/>
            <a:chOff x="4296038" y="2835049"/>
            <a:chExt cx="5645802" cy="2845315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32E00A0-F59B-4775-A1C7-CFCB0A8BF421}"/>
                </a:ext>
              </a:extLst>
            </p:cNvPr>
            <p:cNvSpPr/>
            <p:nvPr/>
          </p:nvSpPr>
          <p:spPr>
            <a:xfrm>
              <a:off x="4779819" y="3299018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8E5E7E-86A5-4D82-A8A5-25A6E932731F}"/>
                </a:ext>
              </a:extLst>
            </p:cNvPr>
            <p:cNvSpPr/>
            <p:nvPr/>
          </p:nvSpPr>
          <p:spPr>
            <a:xfrm>
              <a:off x="6328064" y="3915863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A5015D-0B9A-473D-8533-E976CD4B1824}"/>
                </a:ext>
              </a:extLst>
            </p:cNvPr>
            <p:cNvSpPr/>
            <p:nvPr/>
          </p:nvSpPr>
          <p:spPr>
            <a:xfrm>
              <a:off x="5560002" y="2859296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0E5F11C-698C-41BA-9A7E-6DC2493F4255}"/>
                </a:ext>
              </a:extLst>
            </p:cNvPr>
            <p:cNvSpPr/>
            <p:nvPr/>
          </p:nvSpPr>
          <p:spPr>
            <a:xfrm>
              <a:off x="5195456" y="4144145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7A0F47F-195F-4EA8-BD59-EBB860E39015}"/>
                </a:ext>
              </a:extLst>
            </p:cNvPr>
            <p:cNvSpPr/>
            <p:nvPr/>
          </p:nvSpPr>
          <p:spPr>
            <a:xfrm>
              <a:off x="6929005" y="4542463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D73224A-A031-4387-B514-2F25AC302D31}"/>
                </a:ext>
              </a:extLst>
            </p:cNvPr>
            <p:cNvSpPr/>
            <p:nvPr/>
          </p:nvSpPr>
          <p:spPr>
            <a:xfrm>
              <a:off x="5757429" y="4651568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CFCB2BC-961A-444D-938E-5AD71B91CD7F}"/>
                </a:ext>
              </a:extLst>
            </p:cNvPr>
            <p:cNvSpPr/>
            <p:nvPr/>
          </p:nvSpPr>
          <p:spPr>
            <a:xfrm>
              <a:off x="6830291" y="4996199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700868-06C2-4E45-B905-48F6DCE1C0F8}"/>
                </a:ext>
              </a:extLst>
            </p:cNvPr>
            <p:cNvSpPr/>
            <p:nvPr/>
          </p:nvSpPr>
          <p:spPr>
            <a:xfrm>
              <a:off x="6587836" y="3198572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1684D79-1BFF-4AC9-B3BD-581D1D878B2F}"/>
                </a:ext>
              </a:extLst>
            </p:cNvPr>
            <p:cNvCxnSpPr>
              <a:cxnSpLocks/>
              <a:stCxn id="80" idx="7"/>
              <a:endCxn id="82" idx="2"/>
            </p:cNvCxnSpPr>
            <p:nvPr/>
          </p:nvCxnSpPr>
          <p:spPr>
            <a:xfrm flipV="1">
              <a:off x="4948333" y="2952814"/>
              <a:ext cx="611669" cy="37359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5EC6E90-2BE3-4633-AE77-9F9C55BD573D}"/>
                </a:ext>
              </a:extLst>
            </p:cNvPr>
            <p:cNvCxnSpPr>
              <a:cxnSpLocks/>
              <a:stCxn id="80" idx="4"/>
              <a:endCxn id="83" idx="1"/>
            </p:cNvCxnSpPr>
            <p:nvPr/>
          </p:nvCxnSpPr>
          <p:spPr>
            <a:xfrm>
              <a:off x="4878533" y="3486054"/>
              <a:ext cx="345836" cy="68548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F6F83F9-2C32-46B2-ACD2-6C7065E1D62B}"/>
                </a:ext>
              </a:extLst>
            </p:cNvPr>
            <p:cNvCxnSpPr>
              <a:stCxn id="85" idx="7"/>
              <a:endCxn id="81" idx="3"/>
            </p:cNvCxnSpPr>
            <p:nvPr/>
          </p:nvCxnSpPr>
          <p:spPr>
            <a:xfrm flipV="1">
              <a:off x="5925943" y="4075508"/>
              <a:ext cx="431034" cy="60345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B0AD6F7-154D-493B-8122-C0E670D15A9E}"/>
                </a:ext>
              </a:extLst>
            </p:cNvPr>
            <p:cNvCxnSpPr>
              <a:cxnSpLocks/>
              <a:stCxn id="85" idx="6"/>
              <a:endCxn id="84" idx="2"/>
            </p:cNvCxnSpPr>
            <p:nvPr/>
          </p:nvCxnSpPr>
          <p:spPr>
            <a:xfrm flipV="1">
              <a:off x="5954856" y="4635981"/>
              <a:ext cx="974149" cy="10910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20E163B-F672-41D0-A51C-45058652A1FD}"/>
                </a:ext>
              </a:extLst>
            </p:cNvPr>
            <p:cNvCxnSpPr>
              <a:stCxn id="84" idx="4"/>
              <a:endCxn id="86" idx="0"/>
            </p:cNvCxnSpPr>
            <p:nvPr/>
          </p:nvCxnSpPr>
          <p:spPr>
            <a:xfrm flipH="1">
              <a:off x="6929005" y="4729499"/>
              <a:ext cx="98714" cy="266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8339504-BD13-4A9D-810D-CF44AF8B65F1}"/>
                </a:ext>
              </a:extLst>
            </p:cNvPr>
            <p:cNvCxnSpPr>
              <a:cxnSpLocks/>
              <a:stCxn id="81" idx="0"/>
              <a:endCxn id="87" idx="3"/>
            </p:cNvCxnSpPr>
            <p:nvPr/>
          </p:nvCxnSpPr>
          <p:spPr>
            <a:xfrm flipV="1">
              <a:off x="6426778" y="3358217"/>
              <a:ext cx="189971" cy="55764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16DFC42-96F1-4356-AC61-8C1A63ADEC96}"/>
                </a:ext>
              </a:extLst>
            </p:cNvPr>
            <p:cNvCxnSpPr>
              <a:cxnSpLocks/>
              <a:stCxn id="85" idx="1"/>
              <a:endCxn id="83" idx="5"/>
            </p:cNvCxnSpPr>
            <p:nvPr/>
          </p:nvCxnSpPr>
          <p:spPr>
            <a:xfrm flipH="1" flipV="1">
              <a:off x="5363970" y="4303790"/>
              <a:ext cx="422372" cy="37516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9A0961F-E4C4-45E3-8F67-7A0143B49A47}"/>
                </a:ext>
              </a:extLst>
            </p:cNvPr>
            <p:cNvCxnSpPr>
              <a:stCxn id="83" idx="7"/>
              <a:endCxn id="81" idx="2"/>
            </p:cNvCxnSpPr>
            <p:nvPr/>
          </p:nvCxnSpPr>
          <p:spPr>
            <a:xfrm flipV="1">
              <a:off x="5363970" y="4009381"/>
              <a:ext cx="964094" cy="16215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3B3E6EA-BCFA-4757-BC1E-D45988435B47}"/>
                </a:ext>
              </a:extLst>
            </p:cNvPr>
            <p:cNvSpPr/>
            <p:nvPr/>
          </p:nvSpPr>
          <p:spPr>
            <a:xfrm>
              <a:off x="7363691" y="4396991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9E40297-3350-4F51-8B69-936247AFFC07}"/>
                </a:ext>
              </a:extLst>
            </p:cNvPr>
            <p:cNvSpPr/>
            <p:nvPr/>
          </p:nvSpPr>
          <p:spPr>
            <a:xfrm>
              <a:off x="7313467" y="4899218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823F410-3AB2-4872-939A-A78CAD096410}"/>
                </a:ext>
              </a:extLst>
            </p:cNvPr>
            <p:cNvSpPr/>
            <p:nvPr/>
          </p:nvSpPr>
          <p:spPr>
            <a:xfrm>
              <a:off x="8208818" y="2835049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665CD0A-F9A3-42BC-85B4-29F3C3D59F64}"/>
                </a:ext>
              </a:extLst>
            </p:cNvPr>
            <p:cNvSpPr/>
            <p:nvPr/>
          </p:nvSpPr>
          <p:spPr>
            <a:xfrm>
              <a:off x="4296038" y="5493328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23966D2-BCED-4CE4-9A84-933565573223}"/>
                </a:ext>
              </a:extLst>
            </p:cNvPr>
            <p:cNvSpPr/>
            <p:nvPr/>
          </p:nvSpPr>
          <p:spPr>
            <a:xfrm>
              <a:off x="8825345" y="5306292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308941A-2D87-42FF-B0C2-C616FD7C0451}"/>
                </a:ext>
              </a:extLst>
            </p:cNvPr>
            <p:cNvSpPr/>
            <p:nvPr/>
          </p:nvSpPr>
          <p:spPr>
            <a:xfrm>
              <a:off x="8917130" y="2909617"/>
              <a:ext cx="197427" cy="187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7301185-1536-4547-9635-8DF67A14C6F3}"/>
                </a:ext>
              </a:extLst>
            </p:cNvPr>
            <p:cNvSpPr/>
            <p:nvPr/>
          </p:nvSpPr>
          <p:spPr>
            <a:xfrm>
              <a:off x="8596741" y="3205500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9E73336-9100-4DFF-A6F2-6319BCE88E63}"/>
                </a:ext>
              </a:extLst>
            </p:cNvPr>
            <p:cNvSpPr/>
            <p:nvPr/>
          </p:nvSpPr>
          <p:spPr>
            <a:xfrm>
              <a:off x="8307531" y="3516910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C733182-E2EA-4E60-978E-C77FF7149800}"/>
                </a:ext>
              </a:extLst>
            </p:cNvPr>
            <p:cNvCxnSpPr>
              <a:stCxn id="87" idx="6"/>
              <a:endCxn id="98" idx="2"/>
            </p:cNvCxnSpPr>
            <p:nvPr/>
          </p:nvCxnSpPr>
          <p:spPr>
            <a:xfrm flipV="1">
              <a:off x="6785263" y="2928567"/>
              <a:ext cx="1423555" cy="36352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C78BD18-82DE-48FB-8C60-52F1F7E79D6D}"/>
                </a:ext>
              </a:extLst>
            </p:cNvPr>
            <p:cNvCxnSpPr>
              <a:cxnSpLocks/>
              <a:stCxn id="98" idx="5"/>
              <a:endCxn id="102" idx="1"/>
            </p:cNvCxnSpPr>
            <p:nvPr/>
          </p:nvCxnSpPr>
          <p:spPr>
            <a:xfrm>
              <a:off x="8377332" y="2994694"/>
              <a:ext cx="248322" cy="23819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31397CA-5B1D-4DBF-8632-FD948EA19D84}"/>
                </a:ext>
              </a:extLst>
            </p:cNvPr>
            <p:cNvCxnSpPr>
              <a:stCxn id="102" idx="7"/>
              <a:endCxn id="101" idx="3"/>
            </p:cNvCxnSpPr>
            <p:nvPr/>
          </p:nvCxnSpPr>
          <p:spPr>
            <a:xfrm flipV="1">
              <a:off x="8765255" y="3069262"/>
              <a:ext cx="180788" cy="16362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B809779-1473-44B0-A2BB-75EA22133743}"/>
                </a:ext>
              </a:extLst>
            </p:cNvPr>
            <p:cNvCxnSpPr>
              <a:stCxn id="102" idx="3"/>
              <a:endCxn id="103" idx="7"/>
            </p:cNvCxnSpPr>
            <p:nvPr/>
          </p:nvCxnSpPr>
          <p:spPr>
            <a:xfrm flipH="1">
              <a:off x="8476045" y="3365145"/>
              <a:ext cx="149609" cy="17915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59BB409-6622-4106-A96E-EA3A35ED451E}"/>
                </a:ext>
              </a:extLst>
            </p:cNvPr>
            <p:cNvCxnSpPr>
              <a:stCxn id="96" idx="6"/>
              <a:endCxn id="100" idx="1"/>
            </p:cNvCxnSpPr>
            <p:nvPr/>
          </p:nvCxnSpPr>
          <p:spPr>
            <a:xfrm>
              <a:off x="7561118" y="4490509"/>
              <a:ext cx="1293140" cy="84317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665A27A-8938-4F89-A360-CCF133D51817}"/>
                </a:ext>
              </a:extLst>
            </p:cNvPr>
            <p:cNvCxnSpPr>
              <a:cxnSpLocks/>
              <a:stCxn id="84" idx="7"/>
              <a:endCxn id="96" idx="2"/>
            </p:cNvCxnSpPr>
            <p:nvPr/>
          </p:nvCxnSpPr>
          <p:spPr>
            <a:xfrm flipV="1">
              <a:off x="7097519" y="4490509"/>
              <a:ext cx="266172" cy="793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7AC61D5-E447-4111-928A-016D15D66DA5}"/>
                </a:ext>
              </a:extLst>
            </p:cNvPr>
            <p:cNvCxnSpPr>
              <a:stCxn id="86" idx="6"/>
              <a:endCxn id="97" idx="3"/>
            </p:cNvCxnSpPr>
            <p:nvPr/>
          </p:nvCxnSpPr>
          <p:spPr>
            <a:xfrm flipV="1">
              <a:off x="7027718" y="5058863"/>
              <a:ext cx="314662" cy="3085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5971F29-628C-464B-B52F-75130B660D02}"/>
                </a:ext>
              </a:extLst>
            </p:cNvPr>
            <p:cNvCxnSpPr>
              <a:stCxn id="97" idx="0"/>
              <a:endCxn id="96" idx="4"/>
            </p:cNvCxnSpPr>
            <p:nvPr/>
          </p:nvCxnSpPr>
          <p:spPr>
            <a:xfrm flipV="1">
              <a:off x="7412181" y="4584027"/>
              <a:ext cx="50224" cy="31519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C9B47BA-9ADC-480E-9953-72954009A984}"/>
                </a:ext>
              </a:extLst>
            </p:cNvPr>
            <p:cNvCxnSpPr>
              <a:stCxn id="99" idx="7"/>
              <a:endCxn id="85" idx="3"/>
            </p:cNvCxnSpPr>
            <p:nvPr/>
          </p:nvCxnSpPr>
          <p:spPr>
            <a:xfrm flipV="1">
              <a:off x="4464552" y="4811213"/>
              <a:ext cx="1321790" cy="70950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1E7C2-15CB-4F96-93C8-DDE226DB37A5}"/>
                </a:ext>
              </a:extLst>
            </p:cNvPr>
            <p:cNvCxnSpPr>
              <a:cxnSpLocks/>
              <a:stCxn id="101" idx="6"/>
              <a:endCxn id="187" idx="2"/>
            </p:cNvCxnSpPr>
            <p:nvPr/>
          </p:nvCxnSpPr>
          <p:spPr>
            <a:xfrm>
              <a:off x="9114557" y="3003135"/>
              <a:ext cx="629856" cy="1367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2138BE8-C27B-4C33-BDE3-2A4212FE5DDF}"/>
                </a:ext>
              </a:extLst>
            </p:cNvPr>
            <p:cNvSpPr/>
            <p:nvPr/>
          </p:nvSpPr>
          <p:spPr>
            <a:xfrm>
              <a:off x="9744413" y="2923292"/>
              <a:ext cx="197427" cy="1870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07D0D7-AEFA-4B97-B47B-B4C3B7E94DAF}"/>
              </a:ext>
            </a:extLst>
          </p:cNvPr>
          <p:cNvSpPr/>
          <p:nvPr/>
        </p:nvSpPr>
        <p:spPr>
          <a:xfrm>
            <a:off x="0" y="6659592"/>
            <a:ext cx="12192000" cy="224287"/>
          </a:xfrm>
          <a:prstGeom prst="rect">
            <a:avLst/>
          </a:prstGeom>
          <a:solidFill>
            <a:srgbClr val="A16A41"/>
          </a:solidFill>
          <a:ln>
            <a:solidFill>
              <a:srgbClr val="A16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336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B00C-63EE-4107-ABE2-CAA72D4C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229" y="1437877"/>
            <a:ext cx="10147541" cy="23914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cap="none" dirty="0"/>
              <a:t>The </a:t>
            </a:r>
            <a:r>
              <a:rPr lang="en-US" sz="2000" i="1" cap="none" dirty="0"/>
              <a:t>mummichog</a:t>
            </a:r>
            <a:r>
              <a:rPr lang="en-US" sz="2000" cap="none" dirty="0"/>
              <a:t> algorithm also assumes that a certain degree of random errors during individual peak assignment will not change the collective behavior jointly determined by all metabolites involved in the pathways.</a:t>
            </a:r>
            <a:endParaRPr lang="en-CA" sz="2000" dirty="0"/>
          </a:p>
          <a:p>
            <a:pPr>
              <a:lnSpc>
                <a:spcPct val="120000"/>
              </a:lnSpc>
            </a:pPr>
            <a:r>
              <a:rPr lang="en-US" sz="2000" cap="none" dirty="0"/>
              <a:t>This concept has also been adapted to the popular GSEA (Subramanian et al. 2005) algorithm implemented in MS Peaks to Pathways module of MetaboAnalyst 4.0.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D01DCF-F630-4400-A7DB-84813DD2839F}"/>
              </a:ext>
            </a:extLst>
          </p:cNvPr>
          <p:cNvGrpSpPr/>
          <p:nvPr/>
        </p:nvGrpSpPr>
        <p:grpSpPr>
          <a:xfrm>
            <a:off x="1918627" y="3863653"/>
            <a:ext cx="8354746" cy="2484582"/>
            <a:chOff x="1729200" y="2592757"/>
            <a:chExt cx="8354746" cy="2484582"/>
          </a:xfrm>
        </p:grpSpPr>
        <p:grpSp>
          <p:nvGrpSpPr>
            <p:cNvPr id="58" name="Google Shape;131;p26">
              <a:extLst>
                <a:ext uri="{FF2B5EF4-FFF2-40B4-BE49-F238E27FC236}">
                  <a16:creationId xmlns:a16="http://schemas.microsoft.com/office/drawing/2014/main" id="{F9FB1011-516B-4549-A48C-6AF5ACEB33EE}"/>
                </a:ext>
              </a:extLst>
            </p:cNvPr>
            <p:cNvGrpSpPr/>
            <p:nvPr/>
          </p:nvGrpSpPr>
          <p:grpSpPr>
            <a:xfrm>
              <a:off x="1729200" y="2813361"/>
              <a:ext cx="1334176" cy="1470688"/>
              <a:chOff x="918325" y="1266825"/>
              <a:chExt cx="1293900" cy="1208100"/>
            </a:xfrm>
          </p:grpSpPr>
          <p:sp>
            <p:nvSpPr>
              <p:cNvPr id="104" name="Google Shape;132;p26">
                <a:extLst>
                  <a:ext uri="{FF2B5EF4-FFF2-40B4-BE49-F238E27FC236}">
                    <a16:creationId xmlns:a16="http://schemas.microsoft.com/office/drawing/2014/main" id="{487F4D73-1373-49DD-B353-69CB44C8492C}"/>
                  </a:ext>
                </a:extLst>
              </p:cNvPr>
              <p:cNvSpPr/>
              <p:nvPr/>
            </p:nvSpPr>
            <p:spPr>
              <a:xfrm>
                <a:off x="1527625" y="1802325"/>
                <a:ext cx="684600" cy="6726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3;p26">
                <a:extLst>
                  <a:ext uri="{FF2B5EF4-FFF2-40B4-BE49-F238E27FC236}">
                    <a16:creationId xmlns:a16="http://schemas.microsoft.com/office/drawing/2014/main" id="{85A4F5AA-FEEF-4566-84A5-75D79BD0419E}"/>
                  </a:ext>
                </a:extLst>
              </p:cNvPr>
              <p:cNvSpPr/>
              <p:nvPr/>
            </p:nvSpPr>
            <p:spPr>
              <a:xfrm>
                <a:off x="918325" y="1266825"/>
                <a:ext cx="609300" cy="12081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;p26">
                <a:extLst>
                  <a:ext uri="{FF2B5EF4-FFF2-40B4-BE49-F238E27FC236}">
                    <a16:creationId xmlns:a16="http://schemas.microsoft.com/office/drawing/2014/main" id="{62FBE312-6162-4269-803D-B154BECC7D17}"/>
                  </a:ext>
                </a:extLst>
              </p:cNvPr>
              <p:cNvSpPr/>
              <p:nvPr/>
            </p:nvSpPr>
            <p:spPr>
              <a:xfrm>
                <a:off x="1669675" y="1991625"/>
                <a:ext cx="400500" cy="2940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5;p26">
                <a:extLst>
                  <a:ext uri="{FF2B5EF4-FFF2-40B4-BE49-F238E27FC236}">
                    <a16:creationId xmlns:a16="http://schemas.microsoft.com/office/drawing/2014/main" id="{C7F2EE78-F7E3-46A8-89CA-4C10BCD3E6E1}"/>
                  </a:ext>
                </a:extLst>
              </p:cNvPr>
              <p:cNvSpPr/>
              <p:nvPr/>
            </p:nvSpPr>
            <p:spPr>
              <a:xfrm>
                <a:off x="1788175" y="2053125"/>
                <a:ext cx="163500" cy="1710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136;p26">
              <a:extLst>
                <a:ext uri="{FF2B5EF4-FFF2-40B4-BE49-F238E27FC236}">
                  <a16:creationId xmlns:a16="http://schemas.microsoft.com/office/drawing/2014/main" id="{AF2B20DC-5737-4422-9BC2-26E01225BFE9}"/>
                </a:ext>
              </a:extLst>
            </p:cNvPr>
            <p:cNvSpPr txBox="1"/>
            <p:nvPr/>
          </p:nvSpPr>
          <p:spPr>
            <a:xfrm>
              <a:off x="1805731" y="4352421"/>
              <a:ext cx="1181060" cy="721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LC-MS/MS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Analysis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</p:txBody>
        </p:sp>
        <p:grpSp>
          <p:nvGrpSpPr>
            <p:cNvPr id="60" name="Google Shape;137;p26">
              <a:extLst>
                <a:ext uri="{FF2B5EF4-FFF2-40B4-BE49-F238E27FC236}">
                  <a16:creationId xmlns:a16="http://schemas.microsoft.com/office/drawing/2014/main" id="{0B62E398-F699-462F-9B1E-A8482B1576EE}"/>
                </a:ext>
              </a:extLst>
            </p:cNvPr>
            <p:cNvGrpSpPr/>
            <p:nvPr/>
          </p:nvGrpSpPr>
          <p:grpSpPr>
            <a:xfrm>
              <a:off x="3932194" y="2744920"/>
              <a:ext cx="1944897" cy="1607523"/>
              <a:chOff x="3033797" y="1366875"/>
              <a:chExt cx="1718459" cy="1390925"/>
            </a:xfrm>
          </p:grpSpPr>
          <p:grpSp>
            <p:nvGrpSpPr>
              <p:cNvPr id="92" name="Google Shape;138;p26">
                <a:extLst>
                  <a:ext uri="{FF2B5EF4-FFF2-40B4-BE49-F238E27FC236}">
                    <a16:creationId xmlns:a16="http://schemas.microsoft.com/office/drawing/2014/main" id="{9DCF3754-A276-4678-8244-D2D6E1205850}"/>
                  </a:ext>
                </a:extLst>
              </p:cNvPr>
              <p:cNvGrpSpPr/>
              <p:nvPr/>
            </p:nvGrpSpPr>
            <p:grpSpPr>
              <a:xfrm>
                <a:off x="3286700" y="1457325"/>
                <a:ext cx="1465555" cy="1087333"/>
                <a:chOff x="3286700" y="1457325"/>
                <a:chExt cx="1465555" cy="1087333"/>
              </a:xfrm>
            </p:grpSpPr>
            <p:cxnSp>
              <p:nvCxnSpPr>
                <p:cNvPr id="96" name="Google Shape;139;p26">
                  <a:extLst>
                    <a:ext uri="{FF2B5EF4-FFF2-40B4-BE49-F238E27FC236}">
                      <a16:creationId xmlns:a16="http://schemas.microsoft.com/office/drawing/2014/main" id="{0EFC277B-5BF9-417F-9EFA-3CB36FCC9716}"/>
                    </a:ext>
                  </a:extLst>
                </p:cNvPr>
                <p:cNvCxnSpPr/>
                <p:nvPr/>
              </p:nvCxnSpPr>
              <p:spPr>
                <a:xfrm>
                  <a:off x="3287069" y="2540472"/>
                  <a:ext cx="146518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7" name="Google Shape;140;p26">
                  <a:extLst>
                    <a:ext uri="{FF2B5EF4-FFF2-40B4-BE49-F238E27FC236}">
                      <a16:creationId xmlns:a16="http://schemas.microsoft.com/office/drawing/2014/main" id="{A8D67541-5BB0-4F55-A859-0E645C666BFB}"/>
                    </a:ext>
                  </a:extLst>
                </p:cNvPr>
                <p:cNvSpPr/>
                <p:nvPr/>
              </p:nvSpPr>
              <p:spPr>
                <a:xfrm>
                  <a:off x="4027928" y="1592990"/>
                  <a:ext cx="111778" cy="95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8" name="Google Shape;141;p26">
                  <a:extLst>
                    <a:ext uri="{FF2B5EF4-FFF2-40B4-BE49-F238E27FC236}">
                      <a16:creationId xmlns:a16="http://schemas.microsoft.com/office/drawing/2014/main" id="{31DC5AFB-9F3E-4FBF-AC8C-F8CFBB0E195D}"/>
                    </a:ext>
                  </a:extLst>
                </p:cNvPr>
                <p:cNvSpPr/>
                <p:nvPr/>
              </p:nvSpPr>
              <p:spPr>
                <a:xfrm>
                  <a:off x="4062951" y="1588804"/>
                  <a:ext cx="111794" cy="95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9" name="Google Shape;142;p26">
                  <a:extLst>
                    <a:ext uri="{FF2B5EF4-FFF2-40B4-BE49-F238E27FC236}">
                      <a16:creationId xmlns:a16="http://schemas.microsoft.com/office/drawing/2014/main" id="{F0E08613-1532-46B7-830F-7208BEB3AFA4}"/>
                    </a:ext>
                  </a:extLst>
                </p:cNvPr>
                <p:cNvSpPr/>
                <p:nvPr/>
              </p:nvSpPr>
              <p:spPr>
                <a:xfrm>
                  <a:off x="3638708" y="2172274"/>
                  <a:ext cx="111778" cy="36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0" name="Google Shape;143;p26">
                  <a:extLst>
                    <a:ext uri="{FF2B5EF4-FFF2-40B4-BE49-F238E27FC236}">
                      <a16:creationId xmlns:a16="http://schemas.microsoft.com/office/drawing/2014/main" id="{AF00611E-73F4-4E7E-A03B-BCD8E3E349DD}"/>
                    </a:ext>
                  </a:extLst>
                </p:cNvPr>
                <p:cNvSpPr/>
                <p:nvPr/>
              </p:nvSpPr>
              <p:spPr>
                <a:xfrm>
                  <a:off x="3319166" y="2386395"/>
                  <a:ext cx="129329" cy="1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1" name="Google Shape;144;p26">
                  <a:extLst>
                    <a:ext uri="{FF2B5EF4-FFF2-40B4-BE49-F238E27FC236}">
                      <a16:creationId xmlns:a16="http://schemas.microsoft.com/office/drawing/2014/main" id="{209768C8-345C-40B2-86BB-28D8398156D5}"/>
                    </a:ext>
                  </a:extLst>
                </p:cNvPr>
                <p:cNvSpPr/>
                <p:nvPr/>
              </p:nvSpPr>
              <p:spPr>
                <a:xfrm>
                  <a:off x="3872474" y="2441684"/>
                  <a:ext cx="111778" cy="98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2" name="Google Shape;145;p26">
                  <a:extLst>
                    <a:ext uri="{FF2B5EF4-FFF2-40B4-BE49-F238E27FC236}">
                      <a16:creationId xmlns:a16="http://schemas.microsoft.com/office/drawing/2014/main" id="{00D9F6EE-ED7A-4AB8-8ED7-31BB17A87688}"/>
                    </a:ext>
                  </a:extLst>
                </p:cNvPr>
                <p:cNvSpPr/>
                <p:nvPr/>
              </p:nvSpPr>
              <p:spPr>
                <a:xfrm>
                  <a:off x="4304593" y="2235079"/>
                  <a:ext cx="393531" cy="309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3" h="66157" extrusionOk="0">
                      <a:moveTo>
                        <a:pt x="0" y="65574"/>
                      </a:moveTo>
                      <a:cubicBezTo>
                        <a:pt x="5294" y="54646"/>
                        <a:pt x="22730" y="-91"/>
                        <a:pt x="31764" y="6"/>
                      </a:cubicBezTo>
                      <a:cubicBezTo>
                        <a:pt x="40798" y="103"/>
                        <a:pt x="50463" y="55132"/>
                        <a:pt x="54203" y="6615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cxnSp>
              <p:nvCxnSpPr>
                <p:cNvPr id="103" name="Google Shape;146;p26">
                  <a:extLst>
                    <a:ext uri="{FF2B5EF4-FFF2-40B4-BE49-F238E27FC236}">
                      <a16:creationId xmlns:a16="http://schemas.microsoft.com/office/drawing/2014/main" id="{ED8991B2-AEED-4EEA-A0A6-E66904C5ADB9}"/>
                    </a:ext>
                  </a:extLst>
                </p:cNvPr>
                <p:cNvCxnSpPr/>
                <p:nvPr/>
              </p:nvCxnSpPr>
              <p:spPr>
                <a:xfrm flipH="1">
                  <a:off x="3286700" y="1457325"/>
                  <a:ext cx="4200" cy="108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3" name="Google Shape;147;p26">
                <a:extLst>
                  <a:ext uri="{FF2B5EF4-FFF2-40B4-BE49-F238E27FC236}">
                    <a16:creationId xmlns:a16="http://schemas.microsoft.com/office/drawing/2014/main" id="{8158EDFF-9DA1-4844-B744-D20DBF1C5EDE}"/>
                  </a:ext>
                </a:extLst>
              </p:cNvPr>
              <p:cNvSpPr txBox="1"/>
              <p:nvPr/>
            </p:nvSpPr>
            <p:spPr>
              <a:xfrm>
                <a:off x="3731556" y="2500700"/>
                <a:ext cx="393600" cy="25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latin typeface="Muli"/>
                    <a:ea typeface="Muli"/>
                    <a:cs typeface="Muli"/>
                    <a:sym typeface="Muli"/>
                  </a:rPr>
                  <a:t>m/z </a:t>
                </a:r>
                <a:endParaRPr sz="800" dirty="0"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94" name="Google Shape;148;p26">
                <a:extLst>
                  <a:ext uri="{FF2B5EF4-FFF2-40B4-BE49-F238E27FC236}">
                    <a16:creationId xmlns:a16="http://schemas.microsoft.com/office/drawing/2014/main" id="{31A5983A-E0AE-4D1A-903B-3E05CFB8D968}"/>
                  </a:ext>
                </a:extLst>
              </p:cNvPr>
              <p:cNvSpPr txBox="1"/>
              <p:nvPr/>
            </p:nvSpPr>
            <p:spPr>
              <a:xfrm rot="-5400000">
                <a:off x="2813897" y="1872373"/>
                <a:ext cx="696900" cy="25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latin typeface="Muli"/>
                    <a:ea typeface="Muli"/>
                    <a:cs typeface="Muli"/>
                    <a:sym typeface="Muli"/>
                  </a:rPr>
                  <a:t>Intensity</a:t>
                </a:r>
                <a:endParaRPr sz="800" dirty="0"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95" name="Google Shape;149;p26">
                <a:extLst>
                  <a:ext uri="{FF2B5EF4-FFF2-40B4-BE49-F238E27FC236}">
                    <a16:creationId xmlns:a16="http://schemas.microsoft.com/office/drawing/2014/main" id="{CBB7FB02-6789-4973-A811-6E72339C9874}"/>
                  </a:ext>
                </a:extLst>
              </p:cNvPr>
              <p:cNvSpPr txBox="1"/>
              <p:nvPr/>
            </p:nvSpPr>
            <p:spPr>
              <a:xfrm>
                <a:off x="3846505" y="1366875"/>
                <a:ext cx="549300" cy="25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latin typeface="Muli"/>
                    <a:ea typeface="Muli"/>
                    <a:cs typeface="Muli"/>
                    <a:sym typeface="Muli"/>
                  </a:rPr>
                  <a:t>321.11</a:t>
                </a:r>
                <a:endParaRPr sz="800" dirty="0">
                  <a:latin typeface="Muli"/>
                  <a:ea typeface="Muli"/>
                  <a:cs typeface="Muli"/>
                  <a:sym typeface="Muli"/>
                </a:endParaRPr>
              </a:p>
            </p:txBody>
          </p:sp>
        </p:grpSp>
        <p:sp>
          <p:nvSpPr>
            <p:cNvPr id="61" name="Google Shape;150;p26">
              <a:extLst>
                <a:ext uri="{FF2B5EF4-FFF2-40B4-BE49-F238E27FC236}">
                  <a16:creationId xmlns:a16="http://schemas.microsoft.com/office/drawing/2014/main" id="{7EAB2DBC-D952-4500-9649-B9AB77BD2995}"/>
                </a:ext>
              </a:extLst>
            </p:cNvPr>
            <p:cNvSpPr txBox="1"/>
            <p:nvPr/>
          </p:nvSpPr>
          <p:spPr>
            <a:xfrm>
              <a:off x="4176489" y="4352438"/>
              <a:ext cx="1456345" cy="721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Data Pre-processing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2" name="Google Shape;151;p26">
              <a:extLst>
                <a:ext uri="{FF2B5EF4-FFF2-40B4-BE49-F238E27FC236}">
                  <a16:creationId xmlns:a16="http://schemas.microsoft.com/office/drawing/2014/main" id="{66ABF910-89EB-4455-AB8B-DBB731AFDD20}"/>
                </a:ext>
              </a:extLst>
            </p:cNvPr>
            <p:cNvSpPr txBox="1"/>
            <p:nvPr/>
          </p:nvSpPr>
          <p:spPr>
            <a:xfrm>
              <a:off x="6528298" y="4352421"/>
              <a:ext cx="1456345" cy="721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Feature Selection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63" name="Google Shape;152;p26">
              <a:extLst>
                <a:ext uri="{FF2B5EF4-FFF2-40B4-BE49-F238E27FC236}">
                  <a16:creationId xmlns:a16="http://schemas.microsoft.com/office/drawing/2014/main" id="{1CA68CD4-0690-4A89-BFCA-EBB2F11FB023}"/>
                </a:ext>
              </a:extLst>
            </p:cNvPr>
            <p:cNvCxnSpPr/>
            <p:nvPr/>
          </p:nvCxnSpPr>
          <p:spPr>
            <a:xfrm>
              <a:off x="3393895" y="3613655"/>
              <a:ext cx="283393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4" name="Google Shape;153;p26">
              <a:extLst>
                <a:ext uri="{FF2B5EF4-FFF2-40B4-BE49-F238E27FC236}">
                  <a16:creationId xmlns:a16="http://schemas.microsoft.com/office/drawing/2014/main" id="{DF0E1D90-E6C5-42A4-8089-F6A7CFD5FFFE}"/>
                </a:ext>
              </a:extLst>
            </p:cNvPr>
            <p:cNvGrpSpPr/>
            <p:nvPr/>
          </p:nvGrpSpPr>
          <p:grpSpPr>
            <a:xfrm>
              <a:off x="6626384" y="2940627"/>
              <a:ext cx="1242499" cy="1216134"/>
              <a:chOff x="5755850" y="1414411"/>
              <a:chExt cx="1215000" cy="1065343"/>
            </a:xfrm>
          </p:grpSpPr>
          <p:grpSp>
            <p:nvGrpSpPr>
              <p:cNvPr id="87" name="Google Shape;154;p26">
                <a:extLst>
                  <a:ext uri="{FF2B5EF4-FFF2-40B4-BE49-F238E27FC236}">
                    <a16:creationId xmlns:a16="http://schemas.microsoft.com/office/drawing/2014/main" id="{381AAC60-AFDC-4177-A924-7C2F0E33A317}"/>
                  </a:ext>
                </a:extLst>
              </p:cNvPr>
              <p:cNvGrpSpPr/>
              <p:nvPr/>
            </p:nvGrpSpPr>
            <p:grpSpPr>
              <a:xfrm>
                <a:off x="5755850" y="1414411"/>
                <a:ext cx="1215000" cy="1065343"/>
                <a:chOff x="5933425" y="1381575"/>
                <a:chExt cx="1349700" cy="1132500"/>
              </a:xfrm>
            </p:grpSpPr>
            <p:cxnSp>
              <p:nvCxnSpPr>
                <p:cNvPr id="90" name="Google Shape;155;p26">
                  <a:extLst>
                    <a:ext uri="{FF2B5EF4-FFF2-40B4-BE49-F238E27FC236}">
                      <a16:creationId xmlns:a16="http://schemas.microsoft.com/office/drawing/2014/main" id="{7FF3C36B-3B37-44B5-85CA-2E35903652BF}"/>
                    </a:ext>
                  </a:extLst>
                </p:cNvPr>
                <p:cNvCxnSpPr/>
                <p:nvPr/>
              </p:nvCxnSpPr>
              <p:spPr>
                <a:xfrm>
                  <a:off x="5933425" y="2512575"/>
                  <a:ext cx="13497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156;p26">
                  <a:extLst>
                    <a:ext uri="{FF2B5EF4-FFF2-40B4-BE49-F238E27FC236}">
                      <a16:creationId xmlns:a16="http://schemas.microsoft.com/office/drawing/2014/main" id="{C2BC2D09-9B4A-47DB-9EF2-38378010C095}"/>
                    </a:ext>
                  </a:extLst>
                </p:cNvPr>
                <p:cNvCxnSpPr/>
                <p:nvPr/>
              </p:nvCxnSpPr>
              <p:spPr>
                <a:xfrm rot="-5400000">
                  <a:off x="5367925" y="1947075"/>
                  <a:ext cx="1131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8" name="Google Shape;157;p26">
                <a:extLst>
                  <a:ext uri="{FF2B5EF4-FFF2-40B4-BE49-F238E27FC236}">
                    <a16:creationId xmlns:a16="http://schemas.microsoft.com/office/drawing/2014/main" id="{AA65062E-8920-4450-999B-2F4690043765}"/>
                  </a:ext>
                </a:extLst>
              </p:cNvPr>
              <p:cNvSpPr/>
              <p:nvPr/>
            </p:nvSpPr>
            <p:spPr>
              <a:xfrm rot="-1904939">
                <a:off x="6087224" y="1536450"/>
                <a:ext cx="198974" cy="821271"/>
              </a:xfrm>
              <a:prstGeom prst="ellipse">
                <a:avLst/>
              </a:prstGeom>
              <a:solidFill>
                <a:srgbClr val="B6D7A8">
                  <a:alpha val="5808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8;p26">
                <a:extLst>
                  <a:ext uri="{FF2B5EF4-FFF2-40B4-BE49-F238E27FC236}">
                    <a16:creationId xmlns:a16="http://schemas.microsoft.com/office/drawing/2014/main" id="{06883459-F246-4A49-974A-9C8CF2413FF5}"/>
                  </a:ext>
                </a:extLst>
              </p:cNvPr>
              <p:cNvSpPr/>
              <p:nvPr/>
            </p:nvSpPr>
            <p:spPr>
              <a:xfrm rot="2475943">
                <a:off x="6265102" y="1599018"/>
                <a:ext cx="364793" cy="821447"/>
              </a:xfrm>
              <a:prstGeom prst="ellipse">
                <a:avLst/>
              </a:prstGeom>
              <a:solidFill>
                <a:srgbClr val="FFD966">
                  <a:alpha val="5654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" name="Google Shape;169;p26">
              <a:extLst>
                <a:ext uri="{FF2B5EF4-FFF2-40B4-BE49-F238E27FC236}">
                  <a16:creationId xmlns:a16="http://schemas.microsoft.com/office/drawing/2014/main" id="{1DF4C934-2B14-42BC-8F15-012725A4DF1A}"/>
                </a:ext>
              </a:extLst>
            </p:cNvPr>
            <p:cNvCxnSpPr/>
            <p:nvPr/>
          </p:nvCxnSpPr>
          <p:spPr>
            <a:xfrm>
              <a:off x="5967079" y="3613655"/>
              <a:ext cx="283393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" name="Google Shape;170;p26">
              <a:extLst>
                <a:ext uri="{FF2B5EF4-FFF2-40B4-BE49-F238E27FC236}">
                  <a16:creationId xmlns:a16="http://schemas.microsoft.com/office/drawing/2014/main" id="{CBF8CA2F-079B-4E00-8622-AEAABE01DC38}"/>
                </a:ext>
              </a:extLst>
            </p:cNvPr>
            <p:cNvCxnSpPr/>
            <p:nvPr/>
          </p:nvCxnSpPr>
          <p:spPr>
            <a:xfrm>
              <a:off x="8244805" y="3613655"/>
              <a:ext cx="283393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" name="Google Shape;172;p26">
              <a:extLst>
                <a:ext uri="{FF2B5EF4-FFF2-40B4-BE49-F238E27FC236}">
                  <a16:creationId xmlns:a16="http://schemas.microsoft.com/office/drawing/2014/main" id="{C8EC856D-8784-41B4-B1A5-0766613BAA02}"/>
                </a:ext>
              </a:extLst>
            </p:cNvPr>
            <p:cNvSpPr txBox="1"/>
            <p:nvPr/>
          </p:nvSpPr>
          <p:spPr>
            <a:xfrm>
              <a:off x="8627601" y="4355519"/>
              <a:ext cx="1456345" cy="721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Muli"/>
                  <a:ea typeface="Muli"/>
                  <a:cs typeface="Muli"/>
                  <a:sym typeface="Muli"/>
                </a:rPr>
                <a:t>Pathway Analysis</a:t>
              </a:r>
              <a:endParaRPr sz="1200" dirty="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" name="Google Shape;173;p26">
              <a:extLst>
                <a:ext uri="{FF2B5EF4-FFF2-40B4-BE49-F238E27FC236}">
                  <a16:creationId xmlns:a16="http://schemas.microsoft.com/office/drawing/2014/main" id="{77991CAF-5D6E-4875-A889-3EAAA4C2B427}"/>
                </a:ext>
              </a:extLst>
            </p:cNvPr>
            <p:cNvSpPr/>
            <p:nvPr/>
          </p:nvSpPr>
          <p:spPr>
            <a:xfrm>
              <a:off x="8765253" y="2815665"/>
              <a:ext cx="115017" cy="138714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;p26">
              <a:extLst>
                <a:ext uri="{FF2B5EF4-FFF2-40B4-BE49-F238E27FC236}">
                  <a16:creationId xmlns:a16="http://schemas.microsoft.com/office/drawing/2014/main" id="{42A48C54-2AAD-401C-9585-87F4D06BFF4A}"/>
                </a:ext>
              </a:extLst>
            </p:cNvPr>
            <p:cNvSpPr/>
            <p:nvPr/>
          </p:nvSpPr>
          <p:spPr>
            <a:xfrm>
              <a:off x="8947170" y="3625114"/>
              <a:ext cx="115017" cy="138714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5;p26">
              <a:extLst>
                <a:ext uri="{FF2B5EF4-FFF2-40B4-BE49-F238E27FC236}">
                  <a16:creationId xmlns:a16="http://schemas.microsoft.com/office/drawing/2014/main" id="{A910989D-6197-49B1-86C5-478928ED84E3}"/>
                </a:ext>
              </a:extLst>
            </p:cNvPr>
            <p:cNvSpPr/>
            <p:nvPr/>
          </p:nvSpPr>
          <p:spPr>
            <a:xfrm>
              <a:off x="9270399" y="3037846"/>
              <a:ext cx="115017" cy="138714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6;p26">
              <a:extLst>
                <a:ext uri="{FF2B5EF4-FFF2-40B4-BE49-F238E27FC236}">
                  <a16:creationId xmlns:a16="http://schemas.microsoft.com/office/drawing/2014/main" id="{F38FE5FF-3C33-44F1-A9B8-EF235F9CF96A}"/>
                </a:ext>
              </a:extLst>
            </p:cNvPr>
            <p:cNvSpPr/>
            <p:nvPr/>
          </p:nvSpPr>
          <p:spPr>
            <a:xfrm>
              <a:off x="9553798" y="3251209"/>
              <a:ext cx="115017" cy="138714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7;p26">
              <a:extLst>
                <a:ext uri="{FF2B5EF4-FFF2-40B4-BE49-F238E27FC236}">
                  <a16:creationId xmlns:a16="http://schemas.microsoft.com/office/drawing/2014/main" id="{AE045C33-2863-4BAE-B515-248E734D24D5}"/>
                </a:ext>
              </a:extLst>
            </p:cNvPr>
            <p:cNvSpPr/>
            <p:nvPr/>
          </p:nvSpPr>
          <p:spPr>
            <a:xfrm>
              <a:off x="9438781" y="3710534"/>
              <a:ext cx="115017" cy="138714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8;p26">
              <a:extLst>
                <a:ext uri="{FF2B5EF4-FFF2-40B4-BE49-F238E27FC236}">
                  <a16:creationId xmlns:a16="http://schemas.microsoft.com/office/drawing/2014/main" id="{9FB4431F-B375-4821-99AA-E3EC14BFB3D8}"/>
                </a:ext>
              </a:extLst>
            </p:cNvPr>
            <p:cNvSpPr/>
            <p:nvPr/>
          </p:nvSpPr>
          <p:spPr>
            <a:xfrm>
              <a:off x="9716242" y="4152442"/>
              <a:ext cx="115017" cy="138714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9;p26">
              <a:extLst>
                <a:ext uri="{FF2B5EF4-FFF2-40B4-BE49-F238E27FC236}">
                  <a16:creationId xmlns:a16="http://schemas.microsoft.com/office/drawing/2014/main" id="{59BE9C85-40BC-47C4-A66F-4F93994E2F07}"/>
                </a:ext>
              </a:extLst>
            </p:cNvPr>
            <p:cNvSpPr/>
            <p:nvPr/>
          </p:nvSpPr>
          <p:spPr>
            <a:xfrm>
              <a:off x="9155382" y="4070107"/>
              <a:ext cx="115017" cy="138714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0;p26">
              <a:extLst>
                <a:ext uri="{FF2B5EF4-FFF2-40B4-BE49-F238E27FC236}">
                  <a16:creationId xmlns:a16="http://schemas.microsoft.com/office/drawing/2014/main" id="{DC716929-E2C2-4DC9-8BCF-D3550D809B3B}"/>
                </a:ext>
              </a:extLst>
            </p:cNvPr>
            <p:cNvSpPr/>
            <p:nvPr/>
          </p:nvSpPr>
          <p:spPr>
            <a:xfrm>
              <a:off x="9601225" y="2673485"/>
              <a:ext cx="115017" cy="138714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" name="Google Shape;181;p26">
              <a:extLst>
                <a:ext uri="{FF2B5EF4-FFF2-40B4-BE49-F238E27FC236}">
                  <a16:creationId xmlns:a16="http://schemas.microsoft.com/office/drawing/2014/main" id="{D53F6B0D-70DB-4016-8FF0-9046D8F9AC67}"/>
                </a:ext>
              </a:extLst>
            </p:cNvPr>
            <p:cNvCxnSpPr>
              <a:stCxn id="68" idx="5"/>
              <a:endCxn id="70" idx="2"/>
            </p:cNvCxnSpPr>
            <p:nvPr/>
          </p:nvCxnSpPr>
          <p:spPr>
            <a:xfrm>
              <a:off x="8863426" y="2934064"/>
              <a:ext cx="406943" cy="1731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183;p26">
              <a:extLst>
                <a:ext uri="{FF2B5EF4-FFF2-40B4-BE49-F238E27FC236}">
                  <a16:creationId xmlns:a16="http://schemas.microsoft.com/office/drawing/2014/main" id="{36C24677-99BD-4526-BDE3-533C7DFF35DE}"/>
                </a:ext>
              </a:extLst>
            </p:cNvPr>
            <p:cNvCxnSpPr>
              <a:stCxn id="70" idx="3"/>
              <a:endCxn id="69" idx="7"/>
            </p:cNvCxnSpPr>
            <p:nvPr/>
          </p:nvCxnSpPr>
          <p:spPr>
            <a:xfrm flipH="1">
              <a:off x="9045163" y="3156247"/>
              <a:ext cx="242081" cy="48917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184;p26">
              <a:extLst>
                <a:ext uri="{FF2B5EF4-FFF2-40B4-BE49-F238E27FC236}">
                  <a16:creationId xmlns:a16="http://schemas.microsoft.com/office/drawing/2014/main" id="{B946AA32-7EA6-474E-AB3D-B054998221B2}"/>
                </a:ext>
              </a:extLst>
            </p:cNvPr>
            <p:cNvCxnSpPr>
              <a:stCxn id="74" idx="7"/>
              <a:endCxn id="72" idx="3"/>
            </p:cNvCxnSpPr>
            <p:nvPr/>
          </p:nvCxnSpPr>
          <p:spPr>
            <a:xfrm rot="10800000" flipH="1">
              <a:off x="9253555" y="3829126"/>
              <a:ext cx="201927" cy="26129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185;p26">
              <a:extLst>
                <a:ext uri="{FF2B5EF4-FFF2-40B4-BE49-F238E27FC236}">
                  <a16:creationId xmlns:a16="http://schemas.microsoft.com/office/drawing/2014/main" id="{2C4E6DDE-CA87-4206-9B91-804A829F69D9}"/>
                </a:ext>
              </a:extLst>
            </p:cNvPr>
            <p:cNvCxnSpPr>
              <a:stCxn id="72" idx="5"/>
              <a:endCxn id="73" idx="0"/>
            </p:cNvCxnSpPr>
            <p:nvPr/>
          </p:nvCxnSpPr>
          <p:spPr>
            <a:xfrm>
              <a:off x="9536955" y="3828935"/>
              <a:ext cx="236675" cy="32336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186;p26">
              <a:extLst>
                <a:ext uri="{FF2B5EF4-FFF2-40B4-BE49-F238E27FC236}">
                  <a16:creationId xmlns:a16="http://schemas.microsoft.com/office/drawing/2014/main" id="{88300A79-A936-4163-AE60-704B38D9CF26}"/>
                </a:ext>
              </a:extLst>
            </p:cNvPr>
            <p:cNvCxnSpPr>
              <a:stCxn id="74" idx="6"/>
              <a:endCxn id="73" idx="2"/>
            </p:cNvCxnSpPr>
            <p:nvPr/>
          </p:nvCxnSpPr>
          <p:spPr>
            <a:xfrm>
              <a:off x="9270399" y="4139465"/>
              <a:ext cx="445938" cy="8246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187;p26">
              <a:extLst>
                <a:ext uri="{FF2B5EF4-FFF2-40B4-BE49-F238E27FC236}">
                  <a16:creationId xmlns:a16="http://schemas.microsoft.com/office/drawing/2014/main" id="{534FE71D-CB27-4711-8923-37B622FA7156}"/>
                </a:ext>
              </a:extLst>
            </p:cNvPr>
            <p:cNvCxnSpPr>
              <a:stCxn id="71" idx="2"/>
              <a:endCxn id="70" idx="5"/>
            </p:cNvCxnSpPr>
            <p:nvPr/>
          </p:nvCxnSpPr>
          <p:spPr>
            <a:xfrm rot="10800000">
              <a:off x="9368474" y="3156063"/>
              <a:ext cx="185325" cy="16450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188;p26">
              <a:extLst>
                <a:ext uri="{FF2B5EF4-FFF2-40B4-BE49-F238E27FC236}">
                  <a16:creationId xmlns:a16="http://schemas.microsoft.com/office/drawing/2014/main" id="{B7D5AE3B-2C2A-4C28-B403-12E523F6438A}"/>
                </a:ext>
              </a:extLst>
            </p:cNvPr>
            <p:cNvCxnSpPr>
              <a:stCxn id="69" idx="4"/>
              <a:endCxn id="74" idx="0"/>
            </p:cNvCxnSpPr>
            <p:nvPr/>
          </p:nvCxnSpPr>
          <p:spPr>
            <a:xfrm>
              <a:off x="9004678" y="3763828"/>
              <a:ext cx="208104" cy="306437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189;p26">
              <a:extLst>
                <a:ext uri="{FF2B5EF4-FFF2-40B4-BE49-F238E27FC236}">
                  <a16:creationId xmlns:a16="http://schemas.microsoft.com/office/drawing/2014/main" id="{BDF84D5F-B6F4-4005-952A-A7E3512AE701}"/>
                </a:ext>
              </a:extLst>
            </p:cNvPr>
            <p:cNvSpPr/>
            <p:nvPr/>
          </p:nvSpPr>
          <p:spPr>
            <a:xfrm>
              <a:off x="9155382" y="2592757"/>
              <a:ext cx="115017" cy="138714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0;p26">
              <a:extLst>
                <a:ext uri="{FF2B5EF4-FFF2-40B4-BE49-F238E27FC236}">
                  <a16:creationId xmlns:a16="http://schemas.microsoft.com/office/drawing/2014/main" id="{3AAEB51F-DBC1-4773-8707-A865446A8E27}"/>
                </a:ext>
              </a:extLst>
            </p:cNvPr>
            <p:cNvSpPr/>
            <p:nvPr/>
          </p:nvSpPr>
          <p:spPr>
            <a:xfrm>
              <a:off x="9831259" y="3509109"/>
              <a:ext cx="115017" cy="138714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191;p26">
              <a:extLst>
                <a:ext uri="{FF2B5EF4-FFF2-40B4-BE49-F238E27FC236}">
                  <a16:creationId xmlns:a16="http://schemas.microsoft.com/office/drawing/2014/main" id="{28CF2798-F5DC-46FC-94AD-446A8142DC16}"/>
                </a:ext>
              </a:extLst>
            </p:cNvPr>
            <p:cNvCxnSpPr>
              <a:stCxn id="68" idx="7"/>
              <a:endCxn id="83" idx="3"/>
            </p:cNvCxnSpPr>
            <p:nvPr/>
          </p:nvCxnSpPr>
          <p:spPr>
            <a:xfrm rot="10800000" flipH="1">
              <a:off x="8863426" y="2710973"/>
              <a:ext cx="308875" cy="1250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193;p26">
              <a:extLst>
                <a:ext uri="{FF2B5EF4-FFF2-40B4-BE49-F238E27FC236}">
                  <a16:creationId xmlns:a16="http://schemas.microsoft.com/office/drawing/2014/main" id="{58CA8A32-84A1-49D4-8744-F5DEC5E7D591}"/>
                </a:ext>
              </a:extLst>
            </p:cNvPr>
            <p:cNvCxnSpPr>
              <a:stCxn id="84" idx="2"/>
              <a:endCxn id="72" idx="7"/>
            </p:cNvCxnSpPr>
            <p:nvPr/>
          </p:nvCxnSpPr>
          <p:spPr>
            <a:xfrm flipH="1">
              <a:off x="9537056" y="3578466"/>
              <a:ext cx="294203" cy="15235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B72B81E4-D4AC-4EA2-9600-F7BD4F1BA83A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718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cap="none" dirty="0"/>
              <a:t>MS Peaks to Pathways</a:t>
            </a:r>
            <a:endParaRPr lang="en-CA" sz="4400" cap="none" dirty="0"/>
          </a:p>
        </p:txBody>
      </p:sp>
    </p:spTree>
    <p:extLst>
      <p:ext uri="{BB962C8B-B14F-4D97-AF65-F5344CB8AC3E}">
        <p14:creationId xmlns:p14="http://schemas.microsoft.com/office/powerpoint/2010/main" val="360574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B00C-63EE-4107-ABE2-CAA72D4C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24" y="1423358"/>
            <a:ext cx="4938624" cy="481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cap="none" dirty="0"/>
              <a:t>Mummichog</a:t>
            </a:r>
          </a:p>
          <a:p>
            <a:r>
              <a:rPr lang="en-US" sz="1900" cap="none" dirty="0"/>
              <a:t>Uses a </a:t>
            </a:r>
            <a:r>
              <a:rPr lang="en-US" sz="1900" i="1" cap="none" dirty="0"/>
              <a:t>p</a:t>
            </a:r>
            <a:r>
              <a:rPr lang="en-US" sz="1900" cap="none" dirty="0"/>
              <a:t>-value cutoff = only significant peaks are considered for enrichment.</a:t>
            </a:r>
          </a:p>
          <a:p>
            <a:r>
              <a:rPr lang="en-US" sz="1900" cap="none" dirty="0"/>
              <a:t>Based on over representation analysis (ORA).</a:t>
            </a:r>
          </a:p>
          <a:p>
            <a:r>
              <a:rPr lang="en-US" sz="1900" cap="none" dirty="0"/>
              <a:t>Tests if pathways are enriched in significant peaks as compared to null models made of randomly permuted peak lists. </a:t>
            </a:r>
          </a:p>
          <a:p>
            <a:r>
              <a:rPr lang="en-US" sz="1900" cap="none" dirty="0"/>
              <a:t>If users are confident in their peak assignments, this algorithm would be better suited to gain functional insights from only significantly different peaks.</a:t>
            </a:r>
            <a:endParaRPr lang="en-CA" sz="1900" cap="none" dirty="0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28358706-3AF8-413B-B9DC-A10E5762EED1}"/>
              </a:ext>
            </a:extLst>
          </p:cNvPr>
          <p:cNvSpPr txBox="1">
            <a:spLocks/>
          </p:cNvSpPr>
          <p:nvPr/>
        </p:nvSpPr>
        <p:spPr>
          <a:xfrm>
            <a:off x="913775" y="411484"/>
            <a:ext cx="10364451" cy="718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Mummichog vs GSEA</a:t>
            </a:r>
            <a:endParaRPr lang="en-CA" cap="none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188345C-A598-4E36-A608-A1694C634AEE}"/>
              </a:ext>
            </a:extLst>
          </p:cNvPr>
          <p:cNvSpPr txBox="1">
            <a:spLocks/>
          </p:cNvSpPr>
          <p:nvPr/>
        </p:nvSpPr>
        <p:spPr>
          <a:xfrm>
            <a:off x="6096000" y="1387536"/>
            <a:ext cx="5264178" cy="5115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cap="none" dirty="0"/>
              <a:t>GSEA</a:t>
            </a:r>
          </a:p>
          <a:p>
            <a:r>
              <a:rPr lang="en-US" cap="none" dirty="0"/>
              <a:t>Cutoff free method = all features used.</a:t>
            </a:r>
          </a:p>
          <a:p>
            <a:r>
              <a:rPr lang="en-US" cap="none" dirty="0"/>
              <a:t>Originally used to evaluate enriched functions from ranked gene lists.</a:t>
            </a:r>
          </a:p>
          <a:p>
            <a:r>
              <a:rPr lang="en-US" cap="none" dirty="0"/>
              <a:t>Considers the overall ranks of features = direction of change is considered (i.e. up or down regulated).</a:t>
            </a:r>
          </a:p>
          <a:p>
            <a:r>
              <a:rPr lang="en-US" cap="none" dirty="0"/>
              <a:t>As it considers all features, it is able to detect more subtle and consistent changes, though will also be more sensitive to noise.</a:t>
            </a:r>
          </a:p>
          <a:p>
            <a:r>
              <a:rPr lang="en-US" cap="none" dirty="0"/>
              <a:t>Best used when users are less confident about their peaks to gain a global functional overview of their data.</a:t>
            </a:r>
          </a:p>
          <a:p>
            <a:pPr marL="0" indent="0">
              <a:buNone/>
            </a:pPr>
            <a:endParaRPr lang="en-CA" cap="none" dirty="0"/>
          </a:p>
        </p:txBody>
      </p:sp>
    </p:spTree>
    <p:extLst>
      <p:ext uri="{BB962C8B-B14F-4D97-AF65-F5344CB8AC3E}">
        <p14:creationId xmlns:p14="http://schemas.microsoft.com/office/powerpoint/2010/main" val="678504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D029D-5319-4908-9666-0B9C4AC87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10" y="345056"/>
            <a:ext cx="9872338" cy="60367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228151-474C-43A7-9BC7-CF00379760E8}"/>
              </a:ext>
            </a:extLst>
          </p:cNvPr>
          <p:cNvSpPr/>
          <p:nvPr/>
        </p:nvSpPr>
        <p:spPr>
          <a:xfrm>
            <a:off x="8259578" y="4107036"/>
            <a:ext cx="1936845" cy="974786"/>
          </a:xfrm>
          <a:prstGeom prst="wedgeRectCallout">
            <a:avLst>
              <a:gd name="adj1" fmla="val -75351"/>
              <a:gd name="adj2" fmla="val 45399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this circle to enter the MS Peaks to Pathways module.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9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2F928-789E-4E72-8C05-380191E37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3"/>
          <a:stretch/>
        </p:blipFill>
        <p:spPr>
          <a:xfrm>
            <a:off x="1297248" y="192637"/>
            <a:ext cx="9123461" cy="61650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9DA2959-D35F-4CE8-85A7-C656A7D05BE5}"/>
              </a:ext>
            </a:extLst>
          </p:cNvPr>
          <p:cNvSpPr/>
          <p:nvPr/>
        </p:nvSpPr>
        <p:spPr>
          <a:xfrm>
            <a:off x="7448694" y="1518249"/>
            <a:ext cx="3328574" cy="1276711"/>
          </a:xfrm>
          <a:prstGeom prst="wedgeRectCallout">
            <a:avLst>
              <a:gd name="adj1" fmla="val -69958"/>
              <a:gd name="adj2" fmla="val -22518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Set the Analytical mode to “Negative”.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“Choose File” and select “mummichog_input.txt”.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“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” to upload the data.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7ADB64C-DEF1-44F3-8EC3-C776D7D5BF3C}"/>
              </a:ext>
            </a:extLst>
          </p:cNvPr>
          <p:cNvSpPr/>
          <p:nvPr/>
        </p:nvSpPr>
        <p:spPr>
          <a:xfrm>
            <a:off x="1095555" y="2812215"/>
            <a:ext cx="2405548" cy="652734"/>
          </a:xfrm>
          <a:prstGeom prst="wedgeRectCallout">
            <a:avLst>
              <a:gd name="adj1" fmla="val 56772"/>
              <a:gd name="adj2" fmla="val -22518"/>
            </a:avLst>
          </a:prstGeom>
          <a:solidFill>
            <a:srgbClr val="C00000"/>
          </a:solidFill>
          <a:ln>
            <a:solidFill>
              <a:srgbClr val="B0261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Alternatively, use any example dataset.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2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1109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Muli</vt:lpstr>
      <vt:lpstr>Office Theme</vt:lpstr>
      <vt:lpstr>System Metabolomics Using MetaboAnalyst 4.0</vt:lpstr>
      <vt:lpstr>Today’s Workshop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Download</vt:lpstr>
      <vt:lpstr>Further Exploration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UNTargeted metabolomics data analysis using MetaboAnalyst 4.0</dc:title>
  <dc:creator>Jasmine Chong</dc:creator>
  <cp:lastModifiedBy>Jasmine Chong</cp:lastModifiedBy>
  <cp:revision>54</cp:revision>
  <dcterms:created xsi:type="dcterms:W3CDTF">2019-06-19T21:12:37Z</dcterms:created>
  <dcterms:modified xsi:type="dcterms:W3CDTF">2019-06-23T08:16:56Z</dcterms:modified>
</cp:coreProperties>
</file>