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6" r:id="rId2"/>
    <p:sldId id="259" r:id="rId3"/>
    <p:sldId id="257" r:id="rId4"/>
    <p:sldId id="261" r:id="rId5"/>
    <p:sldId id="265" r:id="rId6"/>
    <p:sldId id="264" r:id="rId7"/>
    <p:sldId id="270" r:id="rId8"/>
    <p:sldId id="271" r:id="rId9"/>
    <p:sldId id="272" r:id="rId10"/>
    <p:sldId id="273" r:id="rId11"/>
    <p:sldId id="269" r:id="rId12"/>
    <p:sldId id="282" r:id="rId13"/>
    <p:sldId id="283" r:id="rId14"/>
    <p:sldId id="284" r:id="rId15"/>
    <p:sldId id="285" r:id="rId16"/>
    <p:sldId id="287" r:id="rId17"/>
    <p:sldId id="286" r:id="rId18"/>
    <p:sldId id="288" r:id="rId19"/>
    <p:sldId id="281" r:id="rId20"/>
    <p:sldId id="262" r:id="rId21"/>
    <p:sldId id="267" r:id="rId22"/>
    <p:sldId id="279" r:id="rId23"/>
    <p:sldId id="277" r:id="rId24"/>
    <p:sldId id="278" r:id="rId25"/>
    <p:sldId id="276" r:id="rId26"/>
    <p:sldId id="280" r:id="rId27"/>
    <p:sldId id="289" r:id="rId28"/>
    <p:sldId id="2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715"/>
    <a:srgbClr val="7996C1"/>
    <a:srgbClr val="A81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showGuides="1">
      <p:cViewPr varScale="1">
        <p:scale>
          <a:sx n="111" d="100"/>
          <a:sy n="111" d="100"/>
        </p:scale>
        <p:origin x="468" y="90"/>
      </p:cViewPr>
      <p:guideLst>
        <p:guide orient="horz" pos="7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1EE6-3C27-4BEA-B9D5-6F79AB8DB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7C42932-DA87-44C8-82CE-ED5066CFD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4B04F4E-9408-4D23-92B9-3E3841B9F30C}"/>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F01DF236-CCE9-4E8A-AED0-B9D68113F9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98A097-41FE-4BEB-B00B-362815C53245}"/>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5964888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4DB1-EC2F-42C1-A4BF-F979268457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A7F5B1E-56EB-48D5-892B-28A9F39454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5B009B-0E8B-4B6F-9371-2B096EFB5543}"/>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6BF5A757-484F-478E-95C8-8357FECA7DB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C48742-37F6-4D90-8E0C-2F673DA55CA3}"/>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317002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075A9-B3BB-4490-85B5-C38507E526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DE6A3B-FF36-4EC1-B9EB-5777D0FE0E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572A4B-4129-4D5C-977B-B52D1ED143AC}"/>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726D3EA6-CBCA-4E5D-BEF0-43A276BAA6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C3FF5-A58E-4382-81F8-138F6C40723A}"/>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45543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7AD-05CD-4B5E-8C43-F9C989F7B8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787C69-0EB0-4583-B4CE-A8E9243979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1EE6F-0FAC-417C-BECB-8C80B88B5597}"/>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53673F16-EE01-4272-AB1B-3790FAB03C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C35064-100D-4375-B7C2-98E158ADA972}"/>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54716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2143-4907-427A-B67D-584C0E369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B7FA650-7FCD-43E1-A50F-AB2EC9F3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D6F323-C737-4F58-94D5-205B1A8ECB4A}"/>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FE3CF5BA-F8E8-4096-859F-EC960EE117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510FA5-E8E5-4716-872E-F4A9B3C52F6B}"/>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17622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66AC-DD83-4536-BFE6-FB97112AB4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A8974AF-6475-491E-AD7D-35607A85F9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65A3E4-DBE8-4E1E-82EB-CD2D14DBCB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1A8D55-1E74-4201-BF3A-C54BB37A6859}"/>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6C7486C6-E5FA-407A-A026-5D2D6C7E672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A3F056-F7FE-474B-B1FF-6F970BFD2495}"/>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7538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C2ED-76FA-4DED-AE32-AEB6B61984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C58687-A2B3-421A-8AC1-E1EF7D6E3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C29FD4-12E3-498B-8EA6-72B1A30426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0D0F1E4-935C-4EEA-9355-7FCB97814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1BA0B3-C89D-4ADB-93FC-6E6B5537E4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7B29C50-4B48-4B9D-B2A9-9E96C957F537}"/>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8" name="Footer Placeholder 7">
            <a:extLst>
              <a:ext uri="{FF2B5EF4-FFF2-40B4-BE49-F238E27FC236}">
                <a16:creationId xmlns:a16="http://schemas.microsoft.com/office/drawing/2014/main" id="{016A0FBD-9CE8-4BB5-AFF1-8516CA5DB93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484BADC-9320-4B01-A67F-4CE6722FF3B0}"/>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427578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9BCE-5574-4CD5-BAF4-5BDFA9FD235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0868EE6-DEA8-481F-8290-CB19FF4B4BA1}"/>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4" name="Footer Placeholder 3">
            <a:extLst>
              <a:ext uri="{FF2B5EF4-FFF2-40B4-BE49-F238E27FC236}">
                <a16:creationId xmlns:a16="http://schemas.microsoft.com/office/drawing/2014/main" id="{99681206-0DC5-4C64-9C12-916DA7CD463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42D505-2C58-41BA-817C-3BC09A57A12B}"/>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33419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6A273-2119-4B68-BB38-9F8F8B463911}"/>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3" name="Footer Placeholder 2">
            <a:extLst>
              <a:ext uri="{FF2B5EF4-FFF2-40B4-BE49-F238E27FC236}">
                <a16:creationId xmlns:a16="http://schemas.microsoft.com/office/drawing/2014/main" id="{21FBE67F-8297-45DB-8153-40E03D6177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6AF615-67E1-4DCC-810B-539B3877FF22}"/>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5185382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32C6-0AD4-4FA4-974B-38D965D4F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091080D-8106-40DA-8DF7-00EE5DE65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C54942-2CD6-4F51-A817-0CEEE6E10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FAC48B-7E15-4869-9E7D-03AAF8FDB337}"/>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8FDFD8EE-E25C-4F4D-8035-56D70C67C5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72EA2-4495-4222-8E0D-F57A37C51B56}"/>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29165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A8BC-1B5A-45DB-9844-653F316FB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7669731-CB8F-4E66-B2CC-50BA4F024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7D65352-B748-4934-8442-F4B610F5F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5C28E9-C4F9-43CF-93D9-159277BC3AA4}"/>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FB0CCB1C-407C-4D73-8E4D-89A6529CC0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3843376-C097-4EE0-8A5A-F950AABA2EAD}"/>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97104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F6092-4B5E-4A75-A4D7-AE04CA18A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809520-A82D-4999-BF13-4524A4DC2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1EBADD-A532-437A-B306-AB913BD78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AA9D2744-53C6-4A82-9BA1-3FF052071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FA9CDC0-0BAE-469F-8823-19E082506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5BD-FE80-4DB3-BF7B-906333424D70}" type="slidenum">
              <a:rPr lang="en-CA" smtClean="0"/>
              <a:t>‹#›</a:t>
            </a:fld>
            <a:endParaRPr lang="en-CA"/>
          </a:p>
        </p:txBody>
      </p:sp>
      <p:sp>
        <p:nvSpPr>
          <p:cNvPr id="8" name="Rectangle 7">
            <a:extLst>
              <a:ext uri="{FF2B5EF4-FFF2-40B4-BE49-F238E27FC236}">
                <a16:creationId xmlns:a16="http://schemas.microsoft.com/office/drawing/2014/main" id="{1C47B81D-916E-4500-82B4-D27B00A69F4B}"/>
              </a:ext>
            </a:extLst>
          </p:cNvPr>
          <p:cNvSpPr/>
          <p:nvPr userDrawn="1"/>
        </p:nvSpPr>
        <p:spPr>
          <a:xfrm>
            <a:off x="0" y="6659592"/>
            <a:ext cx="12192000" cy="224287"/>
          </a:xfrm>
          <a:prstGeom prst="rect">
            <a:avLst/>
          </a:prstGeom>
          <a:solidFill>
            <a:srgbClr val="A16A41"/>
          </a:solidFill>
          <a:ln>
            <a:solidFill>
              <a:srgbClr val="A16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63019491"/>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xialab.ca/" TargetMode="External"/><Relationship Id="rId2" Type="http://schemas.openxmlformats.org/officeDocument/2006/relationships/hyperlink" Target="mailto:jeff.xia@mcgill.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ropbox.com/s/vsmcmvsup85h55u/CPBI_MetaboAnalyst_2019.pdf?dl=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3BE8-7021-4604-90C6-F468A810E72A}"/>
              </a:ext>
            </a:extLst>
          </p:cNvPr>
          <p:cNvSpPr>
            <a:spLocks noGrp="1"/>
          </p:cNvSpPr>
          <p:nvPr>
            <p:ph type="ctrTitle"/>
          </p:nvPr>
        </p:nvSpPr>
        <p:spPr>
          <a:xfrm>
            <a:off x="1524000" y="1325463"/>
            <a:ext cx="8594785" cy="2212167"/>
          </a:xfrm>
        </p:spPr>
        <p:txBody>
          <a:bodyPr anchor="ctr">
            <a:normAutofit/>
          </a:bodyPr>
          <a:lstStyle/>
          <a:p>
            <a:pPr algn="l"/>
            <a:r>
              <a:rPr lang="en-US" sz="4000" cap="none" dirty="0"/>
              <a:t>Targeted Metabolomics Data Analysis and Integration Using MetaboAnalyst 4.0</a:t>
            </a:r>
            <a:endParaRPr lang="en-CA" sz="4000" cap="none" dirty="0"/>
          </a:p>
        </p:txBody>
      </p:sp>
      <p:sp>
        <p:nvSpPr>
          <p:cNvPr id="6" name="Subtitle 2">
            <a:extLst>
              <a:ext uri="{FF2B5EF4-FFF2-40B4-BE49-F238E27FC236}">
                <a16:creationId xmlns:a16="http://schemas.microsoft.com/office/drawing/2014/main" id="{37D0BE15-CE35-4CFB-8CDD-66AF45F1C943}"/>
              </a:ext>
            </a:extLst>
          </p:cNvPr>
          <p:cNvSpPr>
            <a:spLocks noGrp="1"/>
          </p:cNvSpPr>
          <p:nvPr>
            <p:ph type="subTitle" idx="1"/>
          </p:nvPr>
        </p:nvSpPr>
        <p:spPr>
          <a:xfrm>
            <a:off x="1524000" y="3429000"/>
            <a:ext cx="9144000" cy="2212166"/>
          </a:xfrm>
        </p:spPr>
        <p:txBody>
          <a:bodyPr>
            <a:normAutofit fontScale="92500" lnSpcReduction="20000"/>
          </a:bodyPr>
          <a:lstStyle/>
          <a:p>
            <a:pPr algn="l">
              <a:spcAft>
                <a:spcPts val="600"/>
              </a:spcAft>
            </a:pPr>
            <a:r>
              <a:rPr lang="en-US" cap="none" dirty="0">
                <a:solidFill>
                  <a:schemeClr val="tx1">
                    <a:lumMod val="75000"/>
                    <a:lumOff val="25000"/>
                  </a:schemeClr>
                </a:solidFill>
              </a:rPr>
              <a:t>Metabolomics</a:t>
            </a:r>
            <a:r>
              <a:rPr lang="en-US" dirty="0">
                <a:solidFill>
                  <a:schemeClr val="tx1">
                    <a:lumMod val="75000"/>
                    <a:lumOff val="25000"/>
                  </a:schemeClr>
                </a:solidFill>
              </a:rPr>
              <a:t> 2019</a:t>
            </a:r>
          </a:p>
          <a:p>
            <a:pPr algn="l">
              <a:spcAft>
                <a:spcPts val="600"/>
              </a:spcAft>
            </a:pPr>
            <a:r>
              <a:rPr lang="en-US" dirty="0">
                <a:solidFill>
                  <a:schemeClr val="tx1">
                    <a:lumMod val="75000"/>
                    <a:lumOff val="25000"/>
                  </a:schemeClr>
                </a:solidFill>
              </a:rPr>
              <a:t>Jasmine Chong and </a:t>
            </a:r>
            <a:r>
              <a:rPr lang="en-US" dirty="0" err="1">
                <a:solidFill>
                  <a:schemeClr val="tx1">
                    <a:lumMod val="75000"/>
                    <a:lumOff val="25000"/>
                  </a:schemeClr>
                </a:solidFill>
              </a:rPr>
              <a:t>Jianguo</a:t>
            </a:r>
            <a:r>
              <a:rPr lang="en-US" dirty="0">
                <a:solidFill>
                  <a:schemeClr val="tx1">
                    <a:lumMod val="75000"/>
                    <a:lumOff val="25000"/>
                  </a:schemeClr>
                </a:solidFill>
              </a:rPr>
              <a:t> (Jeff) Xia</a:t>
            </a:r>
          </a:p>
          <a:p>
            <a:pPr algn="l">
              <a:spcAft>
                <a:spcPts val="600"/>
              </a:spcAft>
            </a:pPr>
            <a:r>
              <a:rPr lang="en-US" dirty="0">
                <a:solidFill>
                  <a:schemeClr val="tx1">
                    <a:lumMod val="75000"/>
                    <a:lumOff val="25000"/>
                  </a:schemeClr>
                </a:solidFill>
                <a:hlinkClick r:id="rId2">
                  <a:extLst>
                    <a:ext uri="{A12FA001-AC4F-418D-AE19-62706E023703}">
                      <ahyp:hlinkClr xmlns:ahyp="http://schemas.microsoft.com/office/drawing/2018/hyperlinkcolor" val="tx"/>
                    </a:ext>
                  </a:extLst>
                </a:hlinkClick>
              </a:rPr>
              <a:t>jasmine.chong@mcgill.ca</a:t>
            </a:r>
            <a:r>
              <a:rPr lang="en-US" dirty="0">
                <a:solidFill>
                  <a:schemeClr val="tx1">
                    <a:lumMod val="75000"/>
                    <a:lumOff val="25000"/>
                  </a:schemeClr>
                </a:solidFill>
              </a:rPr>
              <a:t> | </a:t>
            </a:r>
            <a:r>
              <a:rPr lang="en-US" dirty="0">
                <a:solidFill>
                  <a:schemeClr val="tx1">
                    <a:lumMod val="75000"/>
                    <a:lumOff val="25000"/>
                  </a:schemeClr>
                </a:solidFill>
                <a:hlinkClick r:id="rId3">
                  <a:extLst>
                    <a:ext uri="{A12FA001-AC4F-418D-AE19-62706E023703}">
                      <ahyp:hlinkClr xmlns:ahyp="http://schemas.microsoft.com/office/drawing/2018/hyperlinkcolor" val="tx"/>
                    </a:ext>
                  </a:extLst>
                </a:hlinkClick>
              </a:rPr>
              <a:t>www.xialab.ca</a:t>
            </a:r>
            <a:endParaRPr lang="en-US" dirty="0">
              <a:solidFill>
                <a:schemeClr val="tx1">
                  <a:lumMod val="75000"/>
                  <a:lumOff val="25000"/>
                </a:schemeClr>
              </a:solidFill>
            </a:endParaRPr>
          </a:p>
          <a:p>
            <a:pPr algn="l">
              <a:spcAft>
                <a:spcPts val="600"/>
              </a:spcAft>
            </a:pPr>
            <a:r>
              <a:rPr lang="en-US" dirty="0">
                <a:solidFill>
                  <a:schemeClr val="tx1">
                    <a:lumMod val="75000"/>
                    <a:lumOff val="25000"/>
                  </a:schemeClr>
                </a:solidFill>
              </a:rPr>
              <a:t>McGill University</a:t>
            </a:r>
          </a:p>
          <a:p>
            <a:pPr algn="l">
              <a:spcAft>
                <a:spcPts val="600"/>
              </a:spcAft>
            </a:pPr>
            <a:r>
              <a:rPr lang="en-US" cap="none" dirty="0">
                <a:solidFill>
                  <a:schemeClr val="tx1">
                    <a:lumMod val="75000"/>
                    <a:lumOff val="25000"/>
                  </a:schemeClr>
                </a:solidFill>
              </a:rPr>
              <a:t>June</a:t>
            </a:r>
            <a:r>
              <a:rPr lang="en-US" dirty="0">
                <a:solidFill>
                  <a:schemeClr val="tx1">
                    <a:lumMod val="75000"/>
                    <a:lumOff val="25000"/>
                  </a:schemeClr>
                </a:solidFill>
              </a:rPr>
              <a:t> 23, 2019</a:t>
            </a:r>
            <a:endParaRPr lang="en-CA" dirty="0">
              <a:solidFill>
                <a:schemeClr val="tx1">
                  <a:lumMod val="75000"/>
                  <a:lumOff val="25000"/>
                </a:schemeClr>
              </a:solidFill>
            </a:endParaRPr>
          </a:p>
        </p:txBody>
      </p:sp>
    </p:spTree>
    <p:extLst>
      <p:ext uri="{BB962C8B-B14F-4D97-AF65-F5344CB8AC3E}">
        <p14:creationId xmlns:p14="http://schemas.microsoft.com/office/powerpoint/2010/main" val="378298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474963-F833-4DAE-993C-B64805E09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428" y="107830"/>
            <a:ext cx="8377144" cy="6469811"/>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F6971C29-4E3D-4279-AB8F-A522DF565E0E}"/>
              </a:ext>
            </a:extLst>
          </p:cNvPr>
          <p:cNvSpPr/>
          <p:nvPr/>
        </p:nvSpPr>
        <p:spPr>
          <a:xfrm>
            <a:off x="352862" y="3312542"/>
            <a:ext cx="3433312" cy="823821"/>
          </a:xfrm>
          <a:prstGeom prst="wedgeRectCallout">
            <a:avLst>
              <a:gd name="adj1" fmla="val 48375"/>
              <a:gd name="adj2" fmla="val 82427"/>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Double click any feature to view  a boxplot of that feature between the CRC and healthy controls.</a:t>
            </a:r>
            <a:endParaRPr lang="en-CA" sz="1400" dirty="0"/>
          </a:p>
        </p:txBody>
      </p:sp>
      <p:sp>
        <p:nvSpPr>
          <p:cNvPr id="5" name="Speech Bubble: Rectangle 4">
            <a:extLst>
              <a:ext uri="{FF2B5EF4-FFF2-40B4-BE49-F238E27FC236}">
                <a16:creationId xmlns:a16="http://schemas.microsoft.com/office/drawing/2014/main" id="{6E3767AB-FC51-48C1-A837-0647EF7DD36B}"/>
              </a:ext>
            </a:extLst>
          </p:cNvPr>
          <p:cNvSpPr/>
          <p:nvPr/>
        </p:nvSpPr>
        <p:spPr>
          <a:xfrm>
            <a:off x="8724181" y="1932317"/>
            <a:ext cx="1886309" cy="737557"/>
          </a:xfrm>
          <a:prstGeom prst="wedgeRectCallout">
            <a:avLst>
              <a:gd name="adj1" fmla="val -27079"/>
              <a:gd name="adj2" fmla="val 90569"/>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Click the table icon to view the results table.</a:t>
            </a:r>
            <a:endParaRPr lang="en-CA" sz="1400" dirty="0"/>
          </a:p>
        </p:txBody>
      </p:sp>
    </p:spTree>
    <p:extLst>
      <p:ext uri="{BB962C8B-B14F-4D97-AF65-F5344CB8AC3E}">
        <p14:creationId xmlns:p14="http://schemas.microsoft.com/office/powerpoint/2010/main" val="110449451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1ACAB-BFDC-4BC5-ADB5-331270F01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95" y="219405"/>
            <a:ext cx="9751009" cy="6241354"/>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66417D3E-60B3-4142-8C7B-7C0FAD19CEEB}"/>
              </a:ext>
            </a:extLst>
          </p:cNvPr>
          <p:cNvSpPr/>
          <p:nvPr/>
        </p:nvSpPr>
        <p:spPr>
          <a:xfrm>
            <a:off x="1220495" y="2583201"/>
            <a:ext cx="3433312" cy="1311624"/>
          </a:xfrm>
          <a:prstGeom prst="wedgeRectCallout">
            <a:avLst>
              <a:gd name="adj1" fmla="val 49805"/>
              <a:gd name="adj2" fmla="val 79180"/>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Right click “</a:t>
            </a:r>
            <a:r>
              <a:rPr lang="en-US" sz="1400" b="1" dirty="0"/>
              <a:t>here</a:t>
            </a:r>
            <a:r>
              <a:rPr lang="en-US" sz="1400" dirty="0"/>
              <a:t>”, select “Save link as…”, and click “Save” to download the results table. This list of metabolites will be used next for multi-omics data integration.</a:t>
            </a:r>
            <a:endParaRPr lang="en-CA" sz="1400" dirty="0"/>
          </a:p>
        </p:txBody>
      </p:sp>
    </p:spTree>
    <p:extLst>
      <p:ext uri="{BB962C8B-B14F-4D97-AF65-F5344CB8AC3E}">
        <p14:creationId xmlns:p14="http://schemas.microsoft.com/office/powerpoint/2010/main" val="31926334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8EC234-1CF3-41CA-AADF-542C40AFC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95" y="176273"/>
            <a:ext cx="9751009" cy="6241354"/>
          </a:xfrm>
          <a:prstGeom prst="rect">
            <a:avLst/>
          </a:prstGeom>
        </p:spPr>
      </p:pic>
      <p:sp>
        <p:nvSpPr>
          <p:cNvPr id="5" name="Speech Bubble: Rectangle 4">
            <a:extLst>
              <a:ext uri="{FF2B5EF4-FFF2-40B4-BE49-F238E27FC236}">
                <a16:creationId xmlns:a16="http://schemas.microsoft.com/office/drawing/2014/main" id="{809D640E-2413-42A9-9E72-8BA3601D17A3}"/>
              </a:ext>
            </a:extLst>
          </p:cNvPr>
          <p:cNvSpPr/>
          <p:nvPr/>
        </p:nvSpPr>
        <p:spPr>
          <a:xfrm>
            <a:off x="2280659" y="2373419"/>
            <a:ext cx="2136065" cy="1726292"/>
          </a:xfrm>
          <a:prstGeom prst="wedgeRectCallout">
            <a:avLst>
              <a:gd name="adj1" fmla="val -68286"/>
              <a:gd name="adj2" fmla="val 22351"/>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Use the Navigation Track if you wish to continue exploring the dataset, following the extra slides “Further individual metabolomics data analysis”.</a:t>
            </a:r>
            <a:endParaRPr lang="en-CA" sz="1400" dirty="0"/>
          </a:p>
        </p:txBody>
      </p:sp>
    </p:spTree>
    <p:extLst>
      <p:ext uri="{BB962C8B-B14F-4D97-AF65-F5344CB8AC3E}">
        <p14:creationId xmlns:p14="http://schemas.microsoft.com/office/powerpoint/2010/main" val="248516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AD029D-5319-4908-9666-0B9C4AC87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046" y="198406"/>
            <a:ext cx="10227908" cy="6254151"/>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6F228151-474C-43A7-9BC7-CF00379760E8}"/>
              </a:ext>
            </a:extLst>
          </p:cNvPr>
          <p:cNvSpPr/>
          <p:nvPr/>
        </p:nvSpPr>
        <p:spPr>
          <a:xfrm>
            <a:off x="9141670" y="3079630"/>
            <a:ext cx="2234241" cy="1483744"/>
          </a:xfrm>
          <a:prstGeom prst="wedgeRectCallout">
            <a:avLst>
              <a:gd name="adj1" fmla="val -73126"/>
              <a:gd name="adj2" fmla="val 36151"/>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Now we will combine the metagenomic and metabolomic data. Click this circle to enter the Network Explorer module.</a:t>
            </a:r>
            <a:endParaRPr lang="en-CA" sz="1400" dirty="0"/>
          </a:p>
        </p:txBody>
      </p:sp>
    </p:spTree>
    <p:extLst>
      <p:ext uri="{BB962C8B-B14F-4D97-AF65-F5344CB8AC3E}">
        <p14:creationId xmlns:p14="http://schemas.microsoft.com/office/powerpoint/2010/main" val="169419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80D11-32F9-4261-9DCB-DFCF41C7B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483" y="1388082"/>
            <a:ext cx="9175033" cy="4081835"/>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4A6B20E8-2F80-4B98-93BC-63C31622371E}"/>
              </a:ext>
            </a:extLst>
          </p:cNvPr>
          <p:cNvSpPr/>
          <p:nvPr/>
        </p:nvSpPr>
        <p:spPr>
          <a:xfrm>
            <a:off x="9137006" y="381767"/>
            <a:ext cx="2696204" cy="4216112"/>
          </a:xfrm>
          <a:prstGeom prst="wedgeRectCallout">
            <a:avLst>
              <a:gd name="adj1" fmla="val -60008"/>
              <a:gd name="adj2" fmla="val 197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400" dirty="0"/>
              <a:t>The Network Explorer module accepts a list of genes and metabolites as input. </a:t>
            </a:r>
          </a:p>
          <a:p>
            <a:endParaRPr lang="en-US" sz="1400" dirty="0"/>
          </a:p>
          <a:p>
            <a:pPr marL="342900" indent="-342900">
              <a:buAutoNum type="arabicPeriod"/>
            </a:pPr>
            <a:r>
              <a:rPr lang="en-US" sz="1400" dirty="0"/>
              <a:t>Copy and paste a list of important genes identified using MicrobiomeAnalyst (or use the “metageno_de_output_CRC.csv” file).</a:t>
            </a:r>
          </a:p>
          <a:p>
            <a:pPr marL="342900" indent="-342900">
              <a:buAutoNum type="arabicPeriod"/>
            </a:pPr>
            <a:r>
              <a:rPr lang="en-US" sz="1400" dirty="0"/>
              <a:t>Copy and paste a list of metabolites identified as important using MetaboAnalyst. </a:t>
            </a:r>
          </a:p>
          <a:p>
            <a:pPr marL="342900" indent="-342900">
              <a:buAutoNum type="arabicPeriod"/>
            </a:pPr>
            <a:r>
              <a:rPr lang="en-US" sz="1400" dirty="0"/>
              <a:t>Set the ID types to KEGG Ortholog and KEGG ID, respectively.</a:t>
            </a:r>
          </a:p>
          <a:p>
            <a:pPr marL="342900" indent="-342900">
              <a:buAutoNum type="arabicPeriod"/>
            </a:pPr>
            <a:r>
              <a:rPr lang="en-US" sz="1400" dirty="0"/>
              <a:t>Click “</a:t>
            </a:r>
            <a:r>
              <a:rPr lang="en-US" sz="1400" b="1" dirty="0"/>
              <a:t>Submit</a:t>
            </a:r>
            <a:r>
              <a:rPr lang="en-US" sz="1400" dirty="0"/>
              <a:t>” to continue.</a:t>
            </a:r>
            <a:endParaRPr lang="en-CA" sz="1400" dirty="0"/>
          </a:p>
        </p:txBody>
      </p:sp>
    </p:spTree>
    <p:extLst>
      <p:ext uri="{BB962C8B-B14F-4D97-AF65-F5344CB8AC3E}">
        <p14:creationId xmlns:p14="http://schemas.microsoft.com/office/powerpoint/2010/main" val="186209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3816EC-4E0B-4026-BEE0-CC9CDEF4A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230" y="115888"/>
            <a:ext cx="7325540" cy="6292735"/>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B2635F99-C41B-444B-8DE9-DDBDBD98E360}"/>
              </a:ext>
            </a:extLst>
          </p:cNvPr>
          <p:cNvSpPr/>
          <p:nvPr/>
        </p:nvSpPr>
        <p:spPr>
          <a:xfrm>
            <a:off x="9586242" y="935964"/>
            <a:ext cx="2234241" cy="3247846"/>
          </a:xfrm>
          <a:prstGeom prst="wedgeRectCallout">
            <a:avLst>
              <a:gd name="adj1" fmla="val -73126"/>
              <a:gd name="adj2" fmla="val 36151"/>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Compound and Gene Name Mapping. These tables contain the results of mapping the inputted metabolites/genes to the MetaboAnalyst knowledgebase. Features without matches are highlighted in red and will be excluded from downstream analysis. Click “</a:t>
            </a:r>
            <a:r>
              <a:rPr lang="en-US" sz="1400" b="1" dirty="0"/>
              <a:t>Submit</a:t>
            </a:r>
            <a:r>
              <a:rPr lang="en-US" sz="1400" dirty="0"/>
              <a:t>” at the bottom of the page to continue.</a:t>
            </a:r>
            <a:endParaRPr lang="en-CA" sz="1400" dirty="0"/>
          </a:p>
        </p:txBody>
      </p:sp>
    </p:spTree>
    <p:extLst>
      <p:ext uri="{BB962C8B-B14F-4D97-AF65-F5344CB8AC3E}">
        <p14:creationId xmlns:p14="http://schemas.microsoft.com/office/powerpoint/2010/main" val="89312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9CA064-CA8E-493D-83A2-F25A0D40EA00}"/>
              </a:ext>
            </a:extLst>
          </p:cNvPr>
          <p:cNvPicPr>
            <a:picLocks noChangeAspect="1"/>
          </p:cNvPicPr>
          <p:nvPr/>
        </p:nvPicPr>
        <p:blipFill rotWithShape="1">
          <a:blip r:embed="rId2">
            <a:extLst>
              <a:ext uri="{28A0092B-C50C-407E-A947-70E740481C1C}">
                <a14:useLocalDpi xmlns:a14="http://schemas.microsoft.com/office/drawing/2010/main" val="0"/>
              </a:ext>
            </a:extLst>
          </a:blip>
          <a:srcRect l="1340"/>
          <a:stretch/>
        </p:blipFill>
        <p:spPr>
          <a:xfrm>
            <a:off x="3001991" y="115888"/>
            <a:ext cx="6273207" cy="6176513"/>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B2635F99-C41B-444B-8DE9-DDBDBD98E360}"/>
              </a:ext>
            </a:extLst>
          </p:cNvPr>
          <p:cNvSpPr/>
          <p:nvPr/>
        </p:nvSpPr>
        <p:spPr>
          <a:xfrm>
            <a:off x="346859" y="1147314"/>
            <a:ext cx="2916801" cy="1785665"/>
          </a:xfrm>
          <a:prstGeom prst="wedgeRectCallout">
            <a:avLst>
              <a:gd name="adj1" fmla="val 67355"/>
              <a:gd name="adj2" fmla="val -35347"/>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Network Analysis Options. For this tutorial, we will only use the KEGG Global Metabolic Network to integrate the metagenomic and metabolic data. Click “KEGG Global Metabolic Network” to view the results.</a:t>
            </a:r>
            <a:endParaRPr lang="en-CA" sz="1400" dirty="0"/>
          </a:p>
        </p:txBody>
      </p:sp>
    </p:spTree>
    <p:extLst>
      <p:ext uri="{BB962C8B-B14F-4D97-AF65-F5344CB8AC3E}">
        <p14:creationId xmlns:p14="http://schemas.microsoft.com/office/powerpoint/2010/main" val="368324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D975D1-3A2A-4AE2-A22F-09CCCC98A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73"/>
            <a:ext cx="12192000" cy="6319586"/>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8E342798-1AFF-430C-9EF9-F9B767B058A3}"/>
              </a:ext>
            </a:extLst>
          </p:cNvPr>
          <p:cNvSpPr/>
          <p:nvPr/>
        </p:nvSpPr>
        <p:spPr>
          <a:xfrm>
            <a:off x="6290459" y="422526"/>
            <a:ext cx="2741398" cy="629728"/>
          </a:xfrm>
          <a:prstGeom prst="wedgeRectCallout">
            <a:avLst>
              <a:gd name="adj1" fmla="val -66915"/>
              <a:gd name="adj2" fmla="val -40178"/>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Top toolbar contains various tools to customize the network.</a:t>
            </a:r>
            <a:endParaRPr lang="en-CA" sz="1400" dirty="0"/>
          </a:p>
        </p:txBody>
      </p:sp>
      <p:sp>
        <p:nvSpPr>
          <p:cNvPr id="5" name="Speech Bubble: Rectangle 4">
            <a:extLst>
              <a:ext uri="{FF2B5EF4-FFF2-40B4-BE49-F238E27FC236}">
                <a16:creationId xmlns:a16="http://schemas.microsoft.com/office/drawing/2014/main" id="{02BE7AA7-AC9E-4E8A-9E98-632AEF126D4F}"/>
              </a:ext>
            </a:extLst>
          </p:cNvPr>
          <p:cNvSpPr/>
          <p:nvPr/>
        </p:nvSpPr>
        <p:spPr>
          <a:xfrm>
            <a:off x="2422949" y="631168"/>
            <a:ext cx="2741398" cy="1879119"/>
          </a:xfrm>
          <a:prstGeom prst="wedgeRectCallout">
            <a:avLst>
              <a:gd name="adj1" fmla="val -66915"/>
              <a:gd name="adj2" fmla="val -40178"/>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Highlight enriched pathways on the network by clicking these boxes. Here, the top enriched pathway is Butanoate metabolism, better known as Butyrate metabolism, which is known to play an important role in colorectal cancer.</a:t>
            </a:r>
            <a:endParaRPr lang="en-CA" sz="1400" dirty="0"/>
          </a:p>
        </p:txBody>
      </p:sp>
      <p:sp>
        <p:nvSpPr>
          <p:cNvPr id="6" name="Speech Bubble: Rectangle 5">
            <a:extLst>
              <a:ext uri="{FF2B5EF4-FFF2-40B4-BE49-F238E27FC236}">
                <a16:creationId xmlns:a16="http://schemas.microsoft.com/office/drawing/2014/main" id="{239C4BCC-D526-416F-BCE6-65D098A8E775}"/>
              </a:ext>
            </a:extLst>
          </p:cNvPr>
          <p:cNvSpPr/>
          <p:nvPr/>
        </p:nvSpPr>
        <p:spPr>
          <a:xfrm>
            <a:off x="7069713" y="5167222"/>
            <a:ext cx="2741398" cy="770628"/>
          </a:xfrm>
          <a:prstGeom prst="wedgeRectCallout">
            <a:avLst>
              <a:gd name="adj1" fmla="val -66915"/>
              <a:gd name="adj2" fmla="val -40178"/>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Nodes represent mapped KEGG compounds while edges represent KEGG KOs.</a:t>
            </a:r>
            <a:endParaRPr lang="en-CA" sz="1400" dirty="0"/>
          </a:p>
        </p:txBody>
      </p:sp>
    </p:spTree>
    <p:extLst>
      <p:ext uri="{BB962C8B-B14F-4D97-AF65-F5344CB8AC3E}">
        <p14:creationId xmlns:p14="http://schemas.microsoft.com/office/powerpoint/2010/main" val="384920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D6765-D9C4-47F2-B292-E22F5099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73"/>
            <a:ext cx="12192000" cy="6319586"/>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EA7A9099-F7AD-46CA-B2CD-944F569A39EC}"/>
              </a:ext>
            </a:extLst>
          </p:cNvPr>
          <p:cNvSpPr/>
          <p:nvPr/>
        </p:nvSpPr>
        <p:spPr>
          <a:xfrm>
            <a:off x="5016626" y="422526"/>
            <a:ext cx="2341706" cy="675737"/>
          </a:xfrm>
          <a:prstGeom prst="wedgeRectCallout">
            <a:avLst>
              <a:gd name="adj1" fmla="val -66915"/>
              <a:gd name="adj2" fmla="val -40178"/>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Download the created network here.</a:t>
            </a:r>
            <a:endParaRPr lang="en-CA" sz="1400" dirty="0"/>
          </a:p>
        </p:txBody>
      </p:sp>
    </p:spTree>
    <p:extLst>
      <p:ext uri="{BB962C8B-B14F-4D97-AF65-F5344CB8AC3E}">
        <p14:creationId xmlns:p14="http://schemas.microsoft.com/office/powerpoint/2010/main" val="68084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F99A-0832-4529-AFBA-B215357DD0D8}"/>
              </a:ext>
            </a:extLst>
          </p:cNvPr>
          <p:cNvSpPr>
            <a:spLocks noGrp="1"/>
          </p:cNvSpPr>
          <p:nvPr>
            <p:ph type="title"/>
          </p:nvPr>
        </p:nvSpPr>
        <p:spPr>
          <a:xfrm>
            <a:off x="838200" y="2659752"/>
            <a:ext cx="10515600" cy="1325563"/>
          </a:xfrm>
        </p:spPr>
        <p:txBody>
          <a:bodyPr/>
          <a:lstStyle/>
          <a:p>
            <a:pPr algn="ctr"/>
            <a:r>
              <a:rPr lang="en-US" dirty="0"/>
              <a:t>Further individual metabolomics data analysis</a:t>
            </a:r>
            <a:endParaRPr lang="en-CA" dirty="0"/>
          </a:p>
        </p:txBody>
      </p:sp>
    </p:spTree>
    <p:extLst>
      <p:ext uri="{BB962C8B-B14F-4D97-AF65-F5344CB8AC3E}">
        <p14:creationId xmlns:p14="http://schemas.microsoft.com/office/powerpoint/2010/main" val="336272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BD14-355E-4823-BF6E-E9585E68D29F}"/>
              </a:ext>
            </a:extLst>
          </p:cNvPr>
          <p:cNvSpPr>
            <a:spLocks noGrp="1"/>
          </p:cNvSpPr>
          <p:nvPr>
            <p:ph type="title"/>
          </p:nvPr>
        </p:nvSpPr>
        <p:spPr/>
        <p:txBody>
          <a:bodyPr>
            <a:normAutofit/>
          </a:bodyPr>
          <a:lstStyle/>
          <a:p>
            <a:r>
              <a:rPr lang="en-US" dirty="0"/>
              <a:t>Today’s Workshop</a:t>
            </a:r>
            <a:endParaRPr lang="en-CA" dirty="0"/>
          </a:p>
        </p:txBody>
      </p:sp>
      <p:sp>
        <p:nvSpPr>
          <p:cNvPr id="3" name="Content Placeholder 2">
            <a:extLst>
              <a:ext uri="{FF2B5EF4-FFF2-40B4-BE49-F238E27FC236}">
                <a16:creationId xmlns:a16="http://schemas.microsoft.com/office/drawing/2014/main" id="{7226B00C-63EE-4107-ABE2-CAA72D4CD566}"/>
              </a:ext>
            </a:extLst>
          </p:cNvPr>
          <p:cNvSpPr>
            <a:spLocks noGrp="1"/>
          </p:cNvSpPr>
          <p:nvPr>
            <p:ph idx="1"/>
          </p:nvPr>
        </p:nvSpPr>
        <p:spPr>
          <a:xfrm>
            <a:off x="913773" y="2000563"/>
            <a:ext cx="10364452" cy="3390945"/>
          </a:xfrm>
        </p:spPr>
        <p:txBody>
          <a:bodyPr>
            <a:normAutofit/>
          </a:bodyPr>
          <a:lstStyle/>
          <a:p>
            <a:pPr>
              <a:lnSpc>
                <a:spcPct val="100000"/>
              </a:lnSpc>
            </a:pPr>
            <a:r>
              <a:rPr lang="en-US" sz="2000" cap="none" dirty="0"/>
              <a:t>Use MetaboAnalyst 4.0 to perform statistical analysis and data integration on a subset of fecal metabolome colorectal cancer (CRC) samples. </a:t>
            </a:r>
          </a:p>
          <a:p>
            <a:pPr lvl="1">
              <a:lnSpc>
                <a:spcPct val="100000"/>
              </a:lnSpc>
            </a:pPr>
            <a:r>
              <a:rPr lang="en-US" sz="2000" dirty="0"/>
              <a:t>First, use the </a:t>
            </a:r>
            <a:r>
              <a:rPr lang="en-US" sz="2000" b="1" dirty="0"/>
              <a:t>Statistical Analysis Module</a:t>
            </a:r>
            <a:r>
              <a:rPr lang="en-US" sz="2000" dirty="0"/>
              <a:t> to identify important metabolic features.</a:t>
            </a:r>
          </a:p>
          <a:p>
            <a:pPr lvl="1">
              <a:lnSpc>
                <a:spcPct val="100000"/>
              </a:lnSpc>
            </a:pPr>
            <a:r>
              <a:rPr lang="en-US" sz="2000" dirty="0"/>
              <a:t>Next, use the </a:t>
            </a:r>
            <a:r>
              <a:rPr lang="en-US" sz="2000" b="1" dirty="0"/>
              <a:t>Network Explorer Module</a:t>
            </a:r>
            <a:r>
              <a:rPr lang="en-US" sz="2000" dirty="0"/>
              <a:t> to integrate metabolomic and metagenomic features.</a:t>
            </a:r>
          </a:p>
        </p:txBody>
      </p:sp>
    </p:spTree>
    <p:extLst>
      <p:ext uri="{BB962C8B-B14F-4D97-AF65-F5344CB8AC3E}">
        <p14:creationId xmlns:p14="http://schemas.microsoft.com/office/powerpoint/2010/main" val="388501435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1E723F-E84C-41EE-8FF0-E1EC8CAFDBD2}"/>
              </a:ext>
            </a:extLst>
          </p:cNvPr>
          <p:cNvSpPr>
            <a:spLocks noGrp="1"/>
          </p:cNvSpPr>
          <p:nvPr>
            <p:ph type="title"/>
          </p:nvPr>
        </p:nvSpPr>
        <p:spPr>
          <a:xfrm>
            <a:off x="913774" y="254945"/>
            <a:ext cx="10364451" cy="666633"/>
          </a:xfrm>
        </p:spPr>
        <p:txBody>
          <a:bodyPr>
            <a:noAutofit/>
          </a:bodyPr>
          <a:lstStyle/>
          <a:p>
            <a:r>
              <a:rPr lang="en-US" dirty="0"/>
              <a:t>PCA</a:t>
            </a:r>
            <a:endParaRPr lang="en-CA" dirty="0"/>
          </a:p>
        </p:txBody>
      </p:sp>
      <p:pic>
        <p:nvPicPr>
          <p:cNvPr id="3" name="Picture 2">
            <a:extLst>
              <a:ext uri="{FF2B5EF4-FFF2-40B4-BE49-F238E27FC236}">
                <a16:creationId xmlns:a16="http://schemas.microsoft.com/office/drawing/2014/main" id="{1E33A297-6940-47F9-A1FD-3A0322A4F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892" y="921578"/>
            <a:ext cx="6674216" cy="5552784"/>
          </a:xfrm>
          <a:prstGeom prst="rect">
            <a:avLst/>
          </a:prstGeom>
        </p:spPr>
      </p:pic>
      <p:sp>
        <p:nvSpPr>
          <p:cNvPr id="7" name="Speech Bubble: Rectangle 6">
            <a:extLst>
              <a:ext uri="{FF2B5EF4-FFF2-40B4-BE49-F238E27FC236}">
                <a16:creationId xmlns:a16="http://schemas.microsoft.com/office/drawing/2014/main" id="{C36A8EB5-5F54-452E-9259-423D9E2B6699}"/>
              </a:ext>
            </a:extLst>
          </p:cNvPr>
          <p:cNvSpPr/>
          <p:nvPr/>
        </p:nvSpPr>
        <p:spPr>
          <a:xfrm>
            <a:off x="756247" y="2834204"/>
            <a:ext cx="2731699" cy="1727532"/>
          </a:xfrm>
          <a:prstGeom prst="wedgeRectCallout">
            <a:avLst>
              <a:gd name="adj1" fmla="val -32608"/>
              <a:gd name="adj2" fmla="val 428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PCA is an unsupervised multivariate method used to identify inherent patterns in data. From the score plot, we do not see a good separation between the CRC patients and healthy controls. Explore the other tabs.</a:t>
            </a:r>
            <a:endParaRPr lang="en-CA" sz="1400" dirty="0"/>
          </a:p>
        </p:txBody>
      </p:sp>
    </p:spTree>
    <p:extLst>
      <p:ext uri="{BB962C8B-B14F-4D97-AF65-F5344CB8AC3E}">
        <p14:creationId xmlns:p14="http://schemas.microsoft.com/office/powerpoint/2010/main" val="154930025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61FC41-55C6-4D39-BCD7-BDA0BA42F617}"/>
              </a:ext>
            </a:extLst>
          </p:cNvPr>
          <p:cNvSpPr>
            <a:spLocks noGrp="1"/>
          </p:cNvSpPr>
          <p:nvPr>
            <p:ph type="title"/>
          </p:nvPr>
        </p:nvSpPr>
        <p:spPr>
          <a:xfrm>
            <a:off x="913774" y="254945"/>
            <a:ext cx="10364451" cy="666633"/>
          </a:xfrm>
        </p:spPr>
        <p:txBody>
          <a:bodyPr>
            <a:noAutofit/>
          </a:bodyPr>
          <a:lstStyle/>
          <a:p>
            <a:r>
              <a:rPr lang="en-US" dirty="0"/>
              <a:t>PLS-DA</a:t>
            </a:r>
            <a:endParaRPr lang="en-CA" dirty="0"/>
          </a:p>
        </p:txBody>
      </p:sp>
      <p:pic>
        <p:nvPicPr>
          <p:cNvPr id="7" name="Picture 6">
            <a:extLst>
              <a:ext uri="{FF2B5EF4-FFF2-40B4-BE49-F238E27FC236}">
                <a16:creationId xmlns:a16="http://schemas.microsoft.com/office/drawing/2014/main" id="{0E7C3C98-99E2-4669-97A1-4133385A8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025" y="1215637"/>
            <a:ext cx="6163218" cy="5109677"/>
          </a:xfrm>
          <a:prstGeom prst="rect">
            <a:avLst/>
          </a:prstGeom>
        </p:spPr>
      </p:pic>
      <p:sp>
        <p:nvSpPr>
          <p:cNvPr id="4" name="Speech Bubble: Rectangle 3">
            <a:extLst>
              <a:ext uri="{FF2B5EF4-FFF2-40B4-BE49-F238E27FC236}">
                <a16:creationId xmlns:a16="http://schemas.microsoft.com/office/drawing/2014/main" id="{B3777241-FF03-43F9-B7D2-92A0EEDF4247}"/>
              </a:ext>
            </a:extLst>
          </p:cNvPr>
          <p:cNvSpPr/>
          <p:nvPr/>
        </p:nvSpPr>
        <p:spPr>
          <a:xfrm>
            <a:off x="1420482" y="3321522"/>
            <a:ext cx="2731699" cy="1820172"/>
          </a:xfrm>
          <a:prstGeom prst="wedgeRectCallout">
            <a:avLst>
              <a:gd name="adj1" fmla="val -32608"/>
              <a:gd name="adj2" fmla="val 428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PLS-DA is a supervised multivariate method that uses class labels for biomarker discovery and classification. From the pairwise score plot, we see a good separation between the CRC and healthy controls.</a:t>
            </a:r>
            <a:endParaRPr lang="en-CA" sz="1400" dirty="0"/>
          </a:p>
        </p:txBody>
      </p:sp>
    </p:spTree>
    <p:extLst>
      <p:ext uri="{BB962C8B-B14F-4D97-AF65-F5344CB8AC3E}">
        <p14:creationId xmlns:p14="http://schemas.microsoft.com/office/powerpoint/2010/main" val="131605199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A208A0-6AEC-4235-83AC-8E2EEF1D0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20" y="1033070"/>
            <a:ext cx="10110158" cy="5070852"/>
          </a:xfrm>
          <a:prstGeom prst="rect">
            <a:avLst/>
          </a:prstGeom>
        </p:spPr>
      </p:pic>
      <p:sp>
        <p:nvSpPr>
          <p:cNvPr id="4" name="Speech Bubble: Rectangle 3">
            <a:extLst>
              <a:ext uri="{FF2B5EF4-FFF2-40B4-BE49-F238E27FC236}">
                <a16:creationId xmlns:a16="http://schemas.microsoft.com/office/drawing/2014/main" id="{B3777241-FF03-43F9-B7D2-92A0EEDF4247}"/>
              </a:ext>
            </a:extLst>
          </p:cNvPr>
          <p:cNvSpPr/>
          <p:nvPr/>
        </p:nvSpPr>
        <p:spPr>
          <a:xfrm>
            <a:off x="9129622" y="323305"/>
            <a:ext cx="2731699" cy="1928189"/>
          </a:xfrm>
          <a:prstGeom prst="wedgeRectCallout">
            <a:avLst>
              <a:gd name="adj1" fmla="val -32608"/>
              <a:gd name="adj2" fmla="val 428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Interactive 3D PLS-DA score (left) and loadings plot (right). Use your mouse to rotate and zoom in/out of the plots. Double click any feature from the loadings plot to view a boxplot of that feature’s concentrations.</a:t>
            </a:r>
            <a:endParaRPr lang="en-CA" sz="1400" dirty="0"/>
          </a:p>
        </p:txBody>
      </p:sp>
      <p:sp>
        <p:nvSpPr>
          <p:cNvPr id="5" name="Title 1">
            <a:extLst>
              <a:ext uri="{FF2B5EF4-FFF2-40B4-BE49-F238E27FC236}">
                <a16:creationId xmlns:a16="http://schemas.microsoft.com/office/drawing/2014/main" id="{3261FC41-55C6-4D39-BCD7-BDA0BA42F617}"/>
              </a:ext>
            </a:extLst>
          </p:cNvPr>
          <p:cNvSpPr>
            <a:spLocks noGrp="1"/>
          </p:cNvSpPr>
          <p:nvPr>
            <p:ph type="title"/>
          </p:nvPr>
        </p:nvSpPr>
        <p:spPr>
          <a:xfrm>
            <a:off x="913774" y="254945"/>
            <a:ext cx="10364451" cy="666633"/>
          </a:xfrm>
        </p:spPr>
        <p:txBody>
          <a:bodyPr>
            <a:noAutofit/>
          </a:bodyPr>
          <a:lstStyle/>
          <a:p>
            <a:r>
              <a:rPr lang="en-US" dirty="0"/>
              <a:t>PLS-DA</a:t>
            </a:r>
            <a:endParaRPr lang="en-CA" dirty="0"/>
          </a:p>
        </p:txBody>
      </p:sp>
    </p:spTree>
    <p:extLst>
      <p:ext uri="{BB962C8B-B14F-4D97-AF65-F5344CB8AC3E}">
        <p14:creationId xmlns:p14="http://schemas.microsoft.com/office/powerpoint/2010/main" val="245983054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3AB435-DDAF-4B99-85A6-8A321B3BB24A}"/>
              </a:ext>
            </a:extLst>
          </p:cNvPr>
          <p:cNvSpPr>
            <a:spLocks noGrp="1"/>
          </p:cNvSpPr>
          <p:nvPr>
            <p:ph type="title"/>
          </p:nvPr>
        </p:nvSpPr>
        <p:spPr>
          <a:xfrm>
            <a:off x="913774" y="254945"/>
            <a:ext cx="10364451" cy="666633"/>
          </a:xfrm>
        </p:spPr>
        <p:txBody>
          <a:bodyPr>
            <a:noAutofit/>
          </a:bodyPr>
          <a:lstStyle/>
          <a:p>
            <a:r>
              <a:rPr lang="en-US" dirty="0"/>
              <a:t>PLS-DA</a:t>
            </a:r>
            <a:endParaRPr lang="en-CA" dirty="0"/>
          </a:p>
        </p:txBody>
      </p:sp>
      <p:pic>
        <p:nvPicPr>
          <p:cNvPr id="7" name="Picture 6">
            <a:extLst>
              <a:ext uri="{FF2B5EF4-FFF2-40B4-BE49-F238E27FC236}">
                <a16:creationId xmlns:a16="http://schemas.microsoft.com/office/drawing/2014/main" id="{453A7D75-3F8C-4464-90E2-D944B061C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086" y="1051172"/>
            <a:ext cx="7429827" cy="5654427"/>
          </a:xfrm>
          <a:prstGeom prst="rect">
            <a:avLst/>
          </a:prstGeom>
        </p:spPr>
      </p:pic>
      <p:sp>
        <p:nvSpPr>
          <p:cNvPr id="8" name="Speech Bubble: Rectangle 7">
            <a:extLst>
              <a:ext uri="{FF2B5EF4-FFF2-40B4-BE49-F238E27FC236}">
                <a16:creationId xmlns:a16="http://schemas.microsoft.com/office/drawing/2014/main" id="{BB8477DB-1556-4FBE-B522-06DE635B438E}"/>
              </a:ext>
            </a:extLst>
          </p:cNvPr>
          <p:cNvSpPr/>
          <p:nvPr/>
        </p:nvSpPr>
        <p:spPr>
          <a:xfrm>
            <a:off x="1334413" y="3975836"/>
            <a:ext cx="2731699" cy="1099057"/>
          </a:xfrm>
          <a:prstGeom prst="wedgeRectCallout">
            <a:avLst>
              <a:gd name="adj1" fmla="val -32608"/>
              <a:gd name="adj2" fmla="val 428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PLS-DA important features plot, showing the top 15 features according to their VIP score.  </a:t>
            </a:r>
            <a:endParaRPr lang="en-CA" sz="1400" dirty="0"/>
          </a:p>
        </p:txBody>
      </p:sp>
    </p:spTree>
    <p:extLst>
      <p:ext uri="{BB962C8B-B14F-4D97-AF65-F5344CB8AC3E}">
        <p14:creationId xmlns:p14="http://schemas.microsoft.com/office/powerpoint/2010/main" val="166817745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0EFED98-5C77-43BB-9FA8-3E9CE55CA639}"/>
              </a:ext>
            </a:extLst>
          </p:cNvPr>
          <p:cNvSpPr>
            <a:spLocks noGrp="1"/>
          </p:cNvSpPr>
          <p:nvPr>
            <p:ph type="title"/>
          </p:nvPr>
        </p:nvSpPr>
        <p:spPr>
          <a:xfrm>
            <a:off x="913774" y="254945"/>
            <a:ext cx="10364451" cy="666633"/>
          </a:xfrm>
        </p:spPr>
        <p:txBody>
          <a:bodyPr>
            <a:noAutofit/>
          </a:bodyPr>
          <a:lstStyle/>
          <a:p>
            <a:r>
              <a:rPr lang="en-US" dirty="0"/>
              <a:t>Random Forest</a:t>
            </a:r>
            <a:endParaRPr lang="en-CA" dirty="0"/>
          </a:p>
        </p:txBody>
      </p:sp>
      <p:pic>
        <p:nvPicPr>
          <p:cNvPr id="7" name="Picture 6">
            <a:extLst>
              <a:ext uri="{FF2B5EF4-FFF2-40B4-BE49-F238E27FC236}">
                <a16:creationId xmlns:a16="http://schemas.microsoft.com/office/drawing/2014/main" id="{A43B9CA0-BDAE-4F8D-8D2F-A01AEFE40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735" y="957880"/>
            <a:ext cx="5272530" cy="5645175"/>
          </a:xfrm>
          <a:prstGeom prst="rect">
            <a:avLst/>
          </a:prstGeom>
        </p:spPr>
      </p:pic>
      <p:sp>
        <p:nvSpPr>
          <p:cNvPr id="9" name="Speech Bubble: Rectangle 8">
            <a:extLst>
              <a:ext uri="{FF2B5EF4-FFF2-40B4-BE49-F238E27FC236}">
                <a16:creationId xmlns:a16="http://schemas.microsoft.com/office/drawing/2014/main" id="{EBF17DDD-5F4B-44DB-8919-AE44A8FCB841}"/>
              </a:ext>
            </a:extLst>
          </p:cNvPr>
          <p:cNvSpPr/>
          <p:nvPr/>
        </p:nvSpPr>
        <p:spPr>
          <a:xfrm>
            <a:off x="494580" y="2512350"/>
            <a:ext cx="2731699" cy="1833299"/>
          </a:xfrm>
          <a:prstGeom prst="wedgeRectCallout">
            <a:avLst>
              <a:gd name="adj1" fmla="val -32608"/>
              <a:gd name="adj2" fmla="val 428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Random Forest is an ensemble machine learning method that builds and combines decision trees to improve model accuracy and prediction. Change the number of trees built and see if the OOB error changes.</a:t>
            </a:r>
            <a:endParaRPr lang="en-CA" sz="1400" dirty="0"/>
          </a:p>
        </p:txBody>
      </p:sp>
    </p:spTree>
    <p:extLst>
      <p:ext uri="{BB962C8B-B14F-4D97-AF65-F5344CB8AC3E}">
        <p14:creationId xmlns:p14="http://schemas.microsoft.com/office/powerpoint/2010/main" val="132892131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A704-100A-4E89-A1AD-E790B94C9FAC}"/>
              </a:ext>
            </a:extLst>
          </p:cNvPr>
          <p:cNvSpPr>
            <a:spLocks noGrp="1"/>
          </p:cNvSpPr>
          <p:nvPr>
            <p:ph type="title"/>
          </p:nvPr>
        </p:nvSpPr>
        <p:spPr>
          <a:xfrm>
            <a:off x="913774" y="254945"/>
            <a:ext cx="10364451" cy="666633"/>
          </a:xfrm>
        </p:spPr>
        <p:txBody>
          <a:bodyPr>
            <a:noAutofit/>
          </a:bodyPr>
          <a:lstStyle/>
          <a:p>
            <a:r>
              <a:rPr lang="en-US" dirty="0"/>
              <a:t>Random Forest</a:t>
            </a:r>
            <a:endParaRPr lang="en-CA" dirty="0"/>
          </a:p>
        </p:txBody>
      </p:sp>
      <p:pic>
        <p:nvPicPr>
          <p:cNvPr id="4" name="Picture 3">
            <a:extLst>
              <a:ext uri="{FF2B5EF4-FFF2-40B4-BE49-F238E27FC236}">
                <a16:creationId xmlns:a16="http://schemas.microsoft.com/office/drawing/2014/main" id="{9DA31F73-19C6-45EF-BE19-CDEA34353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720" y="1076324"/>
            <a:ext cx="5370559" cy="5370559"/>
          </a:xfrm>
          <a:prstGeom prst="rect">
            <a:avLst/>
          </a:prstGeom>
        </p:spPr>
      </p:pic>
      <p:sp>
        <p:nvSpPr>
          <p:cNvPr id="5" name="Speech Bubble: Rectangle 4">
            <a:extLst>
              <a:ext uri="{FF2B5EF4-FFF2-40B4-BE49-F238E27FC236}">
                <a16:creationId xmlns:a16="http://schemas.microsoft.com/office/drawing/2014/main" id="{D999935A-1A22-4D5C-8E44-A8A5129C9691}"/>
              </a:ext>
            </a:extLst>
          </p:cNvPr>
          <p:cNvSpPr/>
          <p:nvPr/>
        </p:nvSpPr>
        <p:spPr>
          <a:xfrm>
            <a:off x="679021" y="2706780"/>
            <a:ext cx="2731699" cy="1733909"/>
          </a:xfrm>
          <a:prstGeom prst="wedgeRectCallout">
            <a:avLst>
              <a:gd name="adj1" fmla="val -32608"/>
              <a:gd name="adj2" fmla="val 42883"/>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Important features identified using RF (“Var. Importance” tab). Features are ranked by how much the OOB error increases when they are left out of the model. The top 2 features are identical to the PLS-DA plot.</a:t>
            </a:r>
            <a:endParaRPr lang="en-CA" sz="1400" dirty="0"/>
          </a:p>
        </p:txBody>
      </p:sp>
    </p:spTree>
    <p:extLst>
      <p:ext uri="{BB962C8B-B14F-4D97-AF65-F5344CB8AC3E}">
        <p14:creationId xmlns:p14="http://schemas.microsoft.com/office/powerpoint/2010/main" val="429143437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7383-8B13-44B6-B69C-570673254A5E}"/>
              </a:ext>
            </a:extLst>
          </p:cNvPr>
          <p:cNvSpPr>
            <a:spLocks noGrp="1"/>
          </p:cNvSpPr>
          <p:nvPr>
            <p:ph type="title"/>
          </p:nvPr>
        </p:nvSpPr>
        <p:spPr>
          <a:xfrm>
            <a:off x="913774" y="254945"/>
            <a:ext cx="10364451" cy="666633"/>
          </a:xfrm>
        </p:spPr>
        <p:txBody>
          <a:bodyPr>
            <a:noAutofit/>
          </a:bodyPr>
          <a:lstStyle/>
          <a:p>
            <a:r>
              <a:rPr lang="en-US" dirty="0"/>
              <a:t>Session Download</a:t>
            </a:r>
            <a:endParaRPr lang="en-CA" dirty="0"/>
          </a:p>
        </p:txBody>
      </p:sp>
      <p:pic>
        <p:nvPicPr>
          <p:cNvPr id="3" name="Picture 2">
            <a:extLst>
              <a:ext uri="{FF2B5EF4-FFF2-40B4-BE49-F238E27FC236}">
                <a16:creationId xmlns:a16="http://schemas.microsoft.com/office/drawing/2014/main" id="{412B1D1F-359B-49B5-A471-58B6ED063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266" y="1052421"/>
            <a:ext cx="8137467" cy="5208569"/>
          </a:xfrm>
          <a:prstGeom prst="rect">
            <a:avLst/>
          </a:prstGeom>
        </p:spPr>
      </p:pic>
      <p:sp>
        <p:nvSpPr>
          <p:cNvPr id="4" name="Speech Bubble: Rectangle 3">
            <a:extLst>
              <a:ext uri="{FF2B5EF4-FFF2-40B4-BE49-F238E27FC236}">
                <a16:creationId xmlns:a16="http://schemas.microsoft.com/office/drawing/2014/main" id="{A30639B3-267D-49EC-8298-B292FE1B6850}"/>
              </a:ext>
            </a:extLst>
          </p:cNvPr>
          <p:cNvSpPr/>
          <p:nvPr/>
        </p:nvSpPr>
        <p:spPr>
          <a:xfrm>
            <a:off x="2596552" y="4017270"/>
            <a:ext cx="3433312" cy="848878"/>
          </a:xfrm>
          <a:prstGeom prst="wedgeRectCallout">
            <a:avLst>
              <a:gd name="adj1" fmla="val -46175"/>
              <a:gd name="adj2" fmla="val 86799"/>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Click the “</a:t>
            </a:r>
            <a:r>
              <a:rPr lang="en-US" sz="1400" b="1" dirty="0"/>
              <a:t>Download</a:t>
            </a:r>
            <a:r>
              <a:rPr lang="en-US" sz="1400" dirty="0"/>
              <a:t>” hyperlink to generate an Analysis Report and download all results.</a:t>
            </a:r>
            <a:endParaRPr lang="en-CA" sz="1400" dirty="0"/>
          </a:p>
        </p:txBody>
      </p:sp>
    </p:spTree>
    <p:extLst>
      <p:ext uri="{BB962C8B-B14F-4D97-AF65-F5344CB8AC3E}">
        <p14:creationId xmlns:p14="http://schemas.microsoft.com/office/powerpoint/2010/main" val="14161668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CF3BDF-EBF4-4C7F-A975-2E9D8C999D78}"/>
              </a:ext>
            </a:extLst>
          </p:cNvPr>
          <p:cNvSpPr>
            <a:spLocks noGrp="1"/>
          </p:cNvSpPr>
          <p:nvPr>
            <p:ph type="title"/>
          </p:nvPr>
        </p:nvSpPr>
        <p:spPr>
          <a:xfrm>
            <a:off x="913774" y="901926"/>
            <a:ext cx="10364451" cy="666633"/>
          </a:xfrm>
        </p:spPr>
        <p:txBody>
          <a:bodyPr>
            <a:normAutofit fontScale="90000"/>
          </a:bodyPr>
          <a:lstStyle/>
          <a:p>
            <a:r>
              <a:rPr lang="en-US" dirty="0"/>
              <a:t>Further Exploration</a:t>
            </a:r>
            <a:endParaRPr lang="en-CA" dirty="0"/>
          </a:p>
        </p:txBody>
      </p:sp>
      <p:sp>
        <p:nvSpPr>
          <p:cNvPr id="5" name="Content Placeholder 2">
            <a:extLst>
              <a:ext uri="{FF2B5EF4-FFF2-40B4-BE49-F238E27FC236}">
                <a16:creationId xmlns:a16="http://schemas.microsoft.com/office/drawing/2014/main" id="{65423052-B3C1-43D7-A42E-98D7CA4FBEE7}"/>
              </a:ext>
            </a:extLst>
          </p:cNvPr>
          <p:cNvSpPr>
            <a:spLocks noGrp="1"/>
          </p:cNvSpPr>
          <p:nvPr>
            <p:ph idx="1"/>
          </p:nvPr>
        </p:nvSpPr>
        <p:spPr/>
        <p:txBody>
          <a:bodyPr>
            <a:normAutofit/>
          </a:bodyPr>
          <a:lstStyle/>
          <a:p>
            <a:pPr>
              <a:lnSpc>
                <a:spcPct val="100000"/>
              </a:lnSpc>
            </a:pPr>
            <a:r>
              <a:rPr lang="en-CA" sz="2000" cap="none" dirty="0"/>
              <a:t>Refer to the FAQs, Tutorials, and Resources page of MetaboAnalyst for more information.</a:t>
            </a:r>
          </a:p>
          <a:p>
            <a:pPr>
              <a:lnSpc>
                <a:spcPct val="100000"/>
              </a:lnSpc>
            </a:pPr>
            <a:r>
              <a:rPr lang="en-US" sz="2000" dirty="0"/>
              <a:t>F</a:t>
            </a:r>
            <a:r>
              <a:rPr lang="en-CA" sz="2000" dirty="0"/>
              <a:t>or a detailed step-by-step tutorial, read the “</a:t>
            </a:r>
            <a:r>
              <a:rPr lang="en-US" sz="2000" dirty="0">
                <a:solidFill>
                  <a:schemeClr val="accent1">
                    <a:lumMod val="75000"/>
                  </a:schemeClr>
                </a:solidFill>
              </a:rPr>
              <a:t>Using MetaboAnalyst 4.0 for Comprehensive and Integrative Metabolomics Data Analysis</a:t>
            </a:r>
            <a:r>
              <a:rPr lang="en-US" sz="2000" dirty="0"/>
              <a:t>” </a:t>
            </a:r>
          </a:p>
          <a:p>
            <a:pPr lvl="1">
              <a:lnSpc>
                <a:spcPct val="100000"/>
              </a:lnSpc>
            </a:pPr>
            <a:r>
              <a:rPr lang="en-US" sz="1600" dirty="0"/>
              <a:t>Caution! There are 178 pages, containing 12 sections covering all modules within MetaboAnalyst and an introduction to our MetaboAnalystR package.</a:t>
            </a:r>
          </a:p>
          <a:p>
            <a:pPr lvl="1">
              <a:lnSpc>
                <a:spcPct val="100000"/>
              </a:lnSpc>
            </a:pPr>
            <a:r>
              <a:rPr lang="en-US" sz="1600" dirty="0"/>
              <a:t>Joint Pathway Analysis (i.e. transcriptome/proteome and metabolome integration) is covered here!</a:t>
            </a:r>
          </a:p>
          <a:p>
            <a:pPr lvl="1">
              <a:lnSpc>
                <a:spcPct val="100000"/>
              </a:lnSpc>
            </a:pPr>
            <a:r>
              <a:rPr lang="en-CA" sz="1600" dirty="0">
                <a:hlinkClick r:id="rId2">
                  <a:extLst>
                    <a:ext uri="{A12FA001-AC4F-418D-AE19-62706E023703}">
                      <ahyp:hlinkClr xmlns:ahyp="http://schemas.microsoft.com/office/drawing/2018/hyperlinkcolor" val="tx"/>
                    </a:ext>
                  </a:extLst>
                </a:hlinkClick>
              </a:rPr>
              <a:t>https://www.dropbox.com/s/vsmcmvsup85h55u/CPBI_MetaboAnalyst_2019.pdf?dl=0</a:t>
            </a:r>
            <a:endParaRPr lang="en-CA" sz="1600" dirty="0"/>
          </a:p>
        </p:txBody>
      </p:sp>
    </p:spTree>
    <p:extLst>
      <p:ext uri="{BB962C8B-B14F-4D97-AF65-F5344CB8AC3E}">
        <p14:creationId xmlns:p14="http://schemas.microsoft.com/office/powerpoint/2010/main" val="161596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BD14-355E-4823-BF6E-E9585E68D29F}"/>
              </a:ext>
            </a:extLst>
          </p:cNvPr>
          <p:cNvSpPr>
            <a:spLocks noGrp="1"/>
          </p:cNvSpPr>
          <p:nvPr>
            <p:ph type="title"/>
          </p:nvPr>
        </p:nvSpPr>
        <p:spPr/>
        <p:txBody>
          <a:bodyPr>
            <a:normAutofit/>
          </a:bodyPr>
          <a:lstStyle/>
          <a:p>
            <a:r>
              <a:rPr lang="en-US" dirty="0"/>
              <a:t>References</a:t>
            </a:r>
            <a:endParaRPr lang="en-CA" dirty="0"/>
          </a:p>
        </p:txBody>
      </p:sp>
      <p:sp>
        <p:nvSpPr>
          <p:cNvPr id="3" name="Content Placeholder 2">
            <a:extLst>
              <a:ext uri="{FF2B5EF4-FFF2-40B4-BE49-F238E27FC236}">
                <a16:creationId xmlns:a16="http://schemas.microsoft.com/office/drawing/2014/main" id="{7226B00C-63EE-4107-ABE2-CAA72D4CD566}"/>
              </a:ext>
            </a:extLst>
          </p:cNvPr>
          <p:cNvSpPr>
            <a:spLocks noGrp="1"/>
          </p:cNvSpPr>
          <p:nvPr>
            <p:ph idx="1"/>
          </p:nvPr>
        </p:nvSpPr>
        <p:spPr/>
        <p:txBody>
          <a:bodyPr>
            <a:normAutofit/>
          </a:bodyPr>
          <a:lstStyle/>
          <a:p>
            <a:r>
              <a:rPr lang="en-CA" sz="2000" dirty="0"/>
              <a:t>Chong J, </a:t>
            </a:r>
            <a:r>
              <a:rPr lang="en-CA" sz="2000" dirty="0" err="1"/>
              <a:t>Soufan</a:t>
            </a:r>
            <a:r>
              <a:rPr lang="en-CA" sz="2000" dirty="0"/>
              <a:t> O, Li C, </a:t>
            </a:r>
            <a:r>
              <a:rPr lang="en-CA" sz="2000" dirty="0" err="1"/>
              <a:t>Caraus</a:t>
            </a:r>
            <a:r>
              <a:rPr lang="en-CA" sz="2000" dirty="0"/>
              <a:t> I, Li S, Bourque G, Wishart DS, Xia J. MetaboAnalyst 4.0: towards more transparent and integrative metabolomics analysis. Nucleic acids research. 2018 May 14;46(W1):W486-94.</a:t>
            </a:r>
          </a:p>
          <a:p>
            <a:r>
              <a:rPr lang="en-CA" sz="2000" dirty="0" err="1"/>
              <a:t>Yachida</a:t>
            </a:r>
            <a:r>
              <a:rPr lang="en-CA" sz="2000" dirty="0"/>
              <a:t> S, </a:t>
            </a:r>
            <a:r>
              <a:rPr lang="en-CA" sz="2000" dirty="0" err="1"/>
              <a:t>Mizutani</a:t>
            </a:r>
            <a:r>
              <a:rPr lang="en-CA" sz="2000" dirty="0"/>
              <a:t> S, Shiroma H, Shiba S, Nakajima T, Sakamoto T, Watanabe H, Masuda K, Nishimoto Y, Kubo M, Hosoda F. Metagenomic and metabolomic analyses reveal distinct stage-specific phenotypes of the gut microbiota in colorectal cancer. Nature medicine. 2019 Jun 6:1.</a:t>
            </a:r>
          </a:p>
        </p:txBody>
      </p:sp>
    </p:spTree>
    <p:extLst>
      <p:ext uri="{BB962C8B-B14F-4D97-AF65-F5344CB8AC3E}">
        <p14:creationId xmlns:p14="http://schemas.microsoft.com/office/powerpoint/2010/main" val="292390695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BD14-355E-4823-BF6E-E9585E68D29F}"/>
              </a:ext>
            </a:extLst>
          </p:cNvPr>
          <p:cNvSpPr>
            <a:spLocks noGrp="1"/>
          </p:cNvSpPr>
          <p:nvPr>
            <p:ph type="title"/>
          </p:nvPr>
        </p:nvSpPr>
        <p:spPr/>
        <p:txBody>
          <a:bodyPr>
            <a:normAutofit/>
          </a:bodyPr>
          <a:lstStyle/>
          <a:p>
            <a:r>
              <a:rPr lang="en-US" dirty="0"/>
              <a:t>The Data</a:t>
            </a:r>
            <a:endParaRPr lang="en-CA" dirty="0"/>
          </a:p>
        </p:txBody>
      </p:sp>
      <p:sp>
        <p:nvSpPr>
          <p:cNvPr id="3" name="Content Placeholder 2">
            <a:extLst>
              <a:ext uri="{FF2B5EF4-FFF2-40B4-BE49-F238E27FC236}">
                <a16:creationId xmlns:a16="http://schemas.microsoft.com/office/drawing/2014/main" id="{7226B00C-63EE-4107-ABE2-CAA72D4CD566}"/>
              </a:ext>
            </a:extLst>
          </p:cNvPr>
          <p:cNvSpPr>
            <a:spLocks noGrp="1"/>
          </p:cNvSpPr>
          <p:nvPr>
            <p:ph idx="1"/>
          </p:nvPr>
        </p:nvSpPr>
        <p:spPr>
          <a:xfrm>
            <a:off x="1066800" y="1846053"/>
            <a:ext cx="5029200" cy="4188987"/>
          </a:xfrm>
        </p:spPr>
        <p:txBody>
          <a:bodyPr>
            <a:normAutofit/>
          </a:bodyPr>
          <a:lstStyle/>
          <a:p>
            <a:pPr>
              <a:lnSpc>
                <a:spcPct val="120000"/>
              </a:lnSpc>
            </a:pPr>
            <a:r>
              <a:rPr lang="en-US" sz="2000" cap="none" dirty="0"/>
              <a:t>Subset of samples from a large-scale cohort study of intramucosal carcinoma (</a:t>
            </a:r>
            <a:r>
              <a:rPr lang="en-US" sz="2000" cap="none" dirty="0" err="1"/>
              <a:t>Yachida</a:t>
            </a:r>
            <a:r>
              <a:rPr lang="en-US" sz="2000" cap="none" dirty="0"/>
              <a:t> et al. 2019).</a:t>
            </a:r>
          </a:p>
          <a:p>
            <a:pPr>
              <a:lnSpc>
                <a:spcPct val="120000"/>
              </a:lnSpc>
            </a:pPr>
            <a:r>
              <a:rPr lang="en-US" sz="2000" cap="none" dirty="0"/>
              <a:t>Comprehensive metagenomic + metabolomic analysis of fecal samples.</a:t>
            </a:r>
          </a:p>
          <a:p>
            <a:pPr>
              <a:lnSpc>
                <a:spcPct val="120000"/>
              </a:lnSpc>
            </a:pPr>
            <a:r>
              <a:rPr lang="en-US" sz="2000" cap="none" dirty="0"/>
              <a:t>149 healthy and 68 stage 3/4 CRC subjects.</a:t>
            </a:r>
          </a:p>
          <a:p>
            <a:pPr>
              <a:lnSpc>
                <a:spcPct val="120000"/>
              </a:lnSpc>
            </a:pPr>
            <a:r>
              <a:rPr lang="en-US" sz="2000" cap="none" dirty="0"/>
              <a:t>Download the “crc_data.zip” zipped folder from the tutorials page of </a:t>
            </a:r>
            <a:r>
              <a:rPr lang="en-US" sz="2000" cap="none" dirty="0" err="1"/>
              <a:t>OmicsNet</a:t>
            </a:r>
            <a:r>
              <a:rPr lang="en-US" sz="2000" cap="none" dirty="0"/>
              <a:t>. </a:t>
            </a:r>
          </a:p>
          <a:p>
            <a:pPr marL="0" indent="0">
              <a:buNone/>
            </a:pPr>
            <a:endParaRPr lang="en-CA" sz="2000" dirty="0"/>
          </a:p>
        </p:txBody>
      </p:sp>
      <p:pic>
        <p:nvPicPr>
          <p:cNvPr id="5" name="Picture 4">
            <a:extLst>
              <a:ext uri="{FF2B5EF4-FFF2-40B4-BE49-F238E27FC236}">
                <a16:creationId xmlns:a16="http://schemas.microsoft.com/office/drawing/2014/main" id="{DC986221-682E-4986-A39E-4D03E596A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312" y="2065182"/>
            <a:ext cx="5087060" cy="2705478"/>
          </a:xfrm>
          <a:prstGeom prst="rect">
            <a:avLst/>
          </a:prstGeom>
        </p:spPr>
      </p:pic>
    </p:spTree>
    <p:extLst>
      <p:ext uri="{BB962C8B-B14F-4D97-AF65-F5344CB8AC3E}">
        <p14:creationId xmlns:p14="http://schemas.microsoft.com/office/powerpoint/2010/main" val="41206989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AD029D-5319-4908-9666-0B9C4AC87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7" y="256605"/>
            <a:ext cx="10122206" cy="6189516"/>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6F228151-474C-43A7-9BC7-CF00379760E8}"/>
              </a:ext>
            </a:extLst>
          </p:cNvPr>
          <p:cNvSpPr/>
          <p:nvPr/>
        </p:nvSpPr>
        <p:spPr>
          <a:xfrm>
            <a:off x="3200400" y="1173192"/>
            <a:ext cx="2234241" cy="828137"/>
          </a:xfrm>
          <a:prstGeom prst="wedgeRectCallout">
            <a:avLst>
              <a:gd name="adj1" fmla="val 70889"/>
              <a:gd name="adj2" fmla="val 58054"/>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Click this circle to enter the Statistical Analysis module</a:t>
            </a:r>
            <a:endParaRPr lang="en-CA" sz="1400" dirty="0"/>
          </a:p>
        </p:txBody>
      </p:sp>
    </p:spTree>
    <p:extLst>
      <p:ext uri="{BB962C8B-B14F-4D97-AF65-F5344CB8AC3E}">
        <p14:creationId xmlns:p14="http://schemas.microsoft.com/office/powerpoint/2010/main" val="162319845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403AF6-924B-49B8-A79E-D6F6BFB1FFF5}"/>
              </a:ext>
            </a:extLst>
          </p:cNvPr>
          <p:cNvPicPr>
            <a:picLocks noChangeAspect="1"/>
          </p:cNvPicPr>
          <p:nvPr/>
        </p:nvPicPr>
        <p:blipFill rotWithShape="1">
          <a:blip r:embed="rId2">
            <a:extLst>
              <a:ext uri="{28A0092B-C50C-407E-A947-70E740481C1C}">
                <a14:useLocalDpi xmlns:a14="http://schemas.microsoft.com/office/drawing/2010/main" val="0"/>
              </a:ext>
            </a:extLst>
          </a:blip>
          <a:srcRect l="2559"/>
          <a:stretch/>
        </p:blipFill>
        <p:spPr>
          <a:xfrm>
            <a:off x="3369819" y="115888"/>
            <a:ext cx="5452361" cy="6479483"/>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276A963F-0416-44F5-B132-AB54E1F4B5E7}"/>
              </a:ext>
            </a:extLst>
          </p:cNvPr>
          <p:cNvSpPr/>
          <p:nvPr/>
        </p:nvSpPr>
        <p:spPr>
          <a:xfrm>
            <a:off x="336992" y="262629"/>
            <a:ext cx="2840966" cy="1614419"/>
          </a:xfrm>
          <a:prstGeom prst="wedgeRectCallout">
            <a:avLst>
              <a:gd name="adj1" fmla="val 63074"/>
              <a:gd name="adj2" fmla="val -20518"/>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AutoNum type="arabicPeriod"/>
            </a:pPr>
            <a:r>
              <a:rPr lang="en-US" sz="1400" dirty="0"/>
              <a:t>Set the “Format” to “Samples in columns (unpaired)”</a:t>
            </a:r>
          </a:p>
          <a:p>
            <a:pPr marL="342900" indent="-342900">
              <a:buAutoNum type="arabicPeriod"/>
            </a:pPr>
            <a:r>
              <a:rPr lang="en-US" sz="1400" dirty="0"/>
              <a:t>Click “Choose File” and select “metabolite_data_S4.csv”.</a:t>
            </a:r>
          </a:p>
          <a:p>
            <a:pPr marL="342900" indent="-342900">
              <a:buAutoNum type="arabicPeriod"/>
            </a:pPr>
            <a:r>
              <a:rPr lang="en-US" sz="1400" dirty="0"/>
              <a:t>Click “Submit” to continue.</a:t>
            </a:r>
            <a:endParaRPr lang="en-CA" sz="1400" dirty="0"/>
          </a:p>
        </p:txBody>
      </p:sp>
      <p:sp>
        <p:nvSpPr>
          <p:cNvPr id="4" name="Speech Bubble: Rectangle 3">
            <a:extLst>
              <a:ext uri="{FF2B5EF4-FFF2-40B4-BE49-F238E27FC236}">
                <a16:creationId xmlns:a16="http://schemas.microsoft.com/office/drawing/2014/main" id="{1A461D85-98FA-4665-AAB1-C0836B397F58}"/>
              </a:ext>
            </a:extLst>
          </p:cNvPr>
          <p:cNvSpPr/>
          <p:nvPr/>
        </p:nvSpPr>
        <p:spPr>
          <a:xfrm>
            <a:off x="9015077" y="2631057"/>
            <a:ext cx="1802448" cy="875581"/>
          </a:xfrm>
          <a:prstGeom prst="wedgeRectCallout">
            <a:avLst>
              <a:gd name="adj1" fmla="val -74144"/>
              <a:gd name="adj2" fmla="val 43895"/>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Alternatively use example data to explore this module.</a:t>
            </a:r>
            <a:endParaRPr lang="en-CA" sz="1400" dirty="0"/>
          </a:p>
        </p:txBody>
      </p:sp>
    </p:spTree>
    <p:extLst>
      <p:ext uri="{BB962C8B-B14F-4D97-AF65-F5344CB8AC3E}">
        <p14:creationId xmlns:p14="http://schemas.microsoft.com/office/powerpoint/2010/main" val="11331187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97827-A5FB-4A2F-AAC0-48030966A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83" y="323490"/>
            <a:ext cx="6908633" cy="6211019"/>
          </a:xfrm>
          <a:prstGeom prst="rect">
            <a:avLst/>
          </a:prstGeom>
          <a:ln>
            <a:solidFill>
              <a:schemeClr val="bg1">
                <a:lumMod val="75000"/>
              </a:schemeClr>
            </a:solidFill>
          </a:ln>
        </p:spPr>
      </p:pic>
      <p:sp>
        <p:nvSpPr>
          <p:cNvPr id="9" name="Speech Bubble: Rectangle 8">
            <a:extLst>
              <a:ext uri="{FF2B5EF4-FFF2-40B4-BE49-F238E27FC236}">
                <a16:creationId xmlns:a16="http://schemas.microsoft.com/office/drawing/2014/main" id="{01AF87B1-93D6-46CF-9C51-05583D0DC5A8}"/>
              </a:ext>
            </a:extLst>
          </p:cNvPr>
          <p:cNvSpPr/>
          <p:nvPr/>
        </p:nvSpPr>
        <p:spPr>
          <a:xfrm>
            <a:off x="8238226" y="4934310"/>
            <a:ext cx="1811548" cy="741872"/>
          </a:xfrm>
          <a:prstGeom prst="wedgeRectCallout">
            <a:avLst>
              <a:gd name="adj1" fmla="val -72239"/>
              <a:gd name="adj2" fmla="val 75290"/>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Click “</a:t>
            </a:r>
            <a:r>
              <a:rPr lang="en-US" sz="1400" b="1" dirty="0"/>
              <a:t>Skip</a:t>
            </a:r>
            <a:r>
              <a:rPr lang="en-US" sz="1400" dirty="0"/>
              <a:t>” to move forward.</a:t>
            </a:r>
            <a:endParaRPr lang="en-CA" sz="1400" dirty="0"/>
          </a:p>
        </p:txBody>
      </p:sp>
    </p:spTree>
    <p:extLst>
      <p:ext uri="{BB962C8B-B14F-4D97-AF65-F5344CB8AC3E}">
        <p14:creationId xmlns:p14="http://schemas.microsoft.com/office/powerpoint/2010/main" val="34856211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8E692-1984-450D-B106-02A3AFACA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386" y="709617"/>
            <a:ext cx="9207228" cy="5438765"/>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E693F9F2-6D9B-4681-8E84-7CC8EAB82F89}"/>
              </a:ext>
            </a:extLst>
          </p:cNvPr>
          <p:cNvSpPr/>
          <p:nvPr/>
        </p:nvSpPr>
        <p:spPr>
          <a:xfrm>
            <a:off x="9428672" y="3735238"/>
            <a:ext cx="1906438" cy="1328470"/>
          </a:xfrm>
          <a:prstGeom prst="wedgeRectCallout">
            <a:avLst>
              <a:gd name="adj1" fmla="val -74144"/>
              <a:gd name="adj2" fmla="val 43895"/>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AutoNum type="arabicPeriod"/>
            </a:pPr>
            <a:r>
              <a:rPr lang="en-US" sz="1400" dirty="0"/>
              <a:t>Click “</a:t>
            </a:r>
            <a:r>
              <a:rPr lang="en-US" sz="1400" b="1" dirty="0"/>
              <a:t>Submit</a:t>
            </a:r>
            <a:r>
              <a:rPr lang="en-US" sz="1400" dirty="0"/>
              <a:t>” to perform data filtering.</a:t>
            </a:r>
          </a:p>
          <a:p>
            <a:pPr marL="342900" indent="-342900">
              <a:buAutoNum type="arabicPeriod"/>
            </a:pPr>
            <a:r>
              <a:rPr lang="en-US" sz="1400" dirty="0"/>
              <a:t>Click “</a:t>
            </a:r>
            <a:r>
              <a:rPr lang="en-US" sz="1400" b="1" dirty="0"/>
              <a:t>Proceed</a:t>
            </a:r>
            <a:r>
              <a:rPr lang="en-US" sz="1400" dirty="0"/>
              <a:t>” to move forward.</a:t>
            </a:r>
            <a:endParaRPr lang="en-CA" sz="1400" dirty="0"/>
          </a:p>
        </p:txBody>
      </p:sp>
    </p:spTree>
    <p:extLst>
      <p:ext uri="{BB962C8B-B14F-4D97-AF65-F5344CB8AC3E}">
        <p14:creationId xmlns:p14="http://schemas.microsoft.com/office/powerpoint/2010/main" val="37057358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B22903-F3FF-4839-A84E-396A3D298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65" y="245614"/>
            <a:ext cx="8525269" cy="6176991"/>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829728A2-B225-4A01-BF9C-D77C6A0AF159}"/>
              </a:ext>
            </a:extLst>
          </p:cNvPr>
          <p:cNvSpPr/>
          <p:nvPr/>
        </p:nvSpPr>
        <p:spPr>
          <a:xfrm>
            <a:off x="8074962" y="1364570"/>
            <a:ext cx="3715110" cy="3429799"/>
          </a:xfrm>
          <a:prstGeom prst="wedgeRectCallout">
            <a:avLst>
              <a:gd name="adj1" fmla="val -61322"/>
              <a:gd name="adj2" fmla="val 21307"/>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400" dirty="0"/>
              <a:t>MetaboAnalyst offers three types of normalization: (</a:t>
            </a:r>
            <a:r>
              <a:rPr lang="en-US" sz="1400" dirty="0" err="1"/>
              <a:t>i</a:t>
            </a:r>
            <a:r>
              <a:rPr lang="en-US" sz="1400" dirty="0"/>
              <a:t>) Sample or row-wise normalization to make each sample (row) comparable, (ii) data transformation which transforms values independently, and (iii) data scaling which takes the distribution of features into account.</a:t>
            </a:r>
          </a:p>
          <a:p>
            <a:endParaRPr lang="en-US" sz="1400" dirty="0"/>
          </a:p>
          <a:p>
            <a:pPr marL="342900" indent="-342900">
              <a:buAutoNum type="arabicPeriod"/>
            </a:pPr>
            <a:r>
              <a:rPr lang="en-US" sz="1400" dirty="0"/>
              <a:t>Set the Data transformation to “Log transformation”, the Data scaling to “Auto scaling”, and click “</a:t>
            </a:r>
            <a:r>
              <a:rPr lang="en-US" sz="1400" b="1" dirty="0"/>
              <a:t>Normalize</a:t>
            </a:r>
            <a:r>
              <a:rPr lang="en-US" sz="1400" dirty="0"/>
              <a:t>”.</a:t>
            </a:r>
          </a:p>
          <a:p>
            <a:pPr marL="342900" indent="-342900">
              <a:buAutoNum type="arabicPeriod"/>
            </a:pPr>
            <a:r>
              <a:rPr lang="en-US" sz="1400" dirty="0"/>
              <a:t>Click “</a:t>
            </a:r>
            <a:r>
              <a:rPr lang="en-US" sz="1400" b="1" dirty="0"/>
              <a:t>View Result</a:t>
            </a:r>
            <a:r>
              <a:rPr lang="en-US" sz="1400" dirty="0"/>
              <a:t>” to inspect the results of the normalization. </a:t>
            </a:r>
          </a:p>
          <a:p>
            <a:pPr marL="342900" indent="-342900">
              <a:buAutoNum type="arabicPeriod"/>
            </a:pPr>
            <a:r>
              <a:rPr lang="en-US" sz="1400" dirty="0"/>
              <a:t>Click “</a:t>
            </a:r>
            <a:r>
              <a:rPr lang="en-US" sz="1400" b="1" dirty="0"/>
              <a:t>Proceed</a:t>
            </a:r>
            <a:r>
              <a:rPr lang="en-US" sz="1400" dirty="0"/>
              <a:t>” to move to the next page.</a:t>
            </a:r>
            <a:endParaRPr lang="en-CA" sz="1400" dirty="0"/>
          </a:p>
        </p:txBody>
      </p:sp>
    </p:spTree>
    <p:extLst>
      <p:ext uri="{BB962C8B-B14F-4D97-AF65-F5344CB8AC3E}">
        <p14:creationId xmlns:p14="http://schemas.microsoft.com/office/powerpoint/2010/main" val="36808901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99F5E-BB13-41E8-B1C1-9506E318F82F}"/>
              </a:ext>
            </a:extLst>
          </p:cNvPr>
          <p:cNvPicPr>
            <a:picLocks noChangeAspect="1"/>
          </p:cNvPicPr>
          <p:nvPr/>
        </p:nvPicPr>
        <p:blipFill rotWithShape="1">
          <a:blip r:embed="rId2">
            <a:extLst>
              <a:ext uri="{28A0092B-C50C-407E-A947-70E740481C1C}">
                <a14:useLocalDpi xmlns:a14="http://schemas.microsoft.com/office/drawing/2010/main" val="0"/>
              </a:ext>
            </a:extLst>
          </a:blip>
          <a:srcRect r="27540"/>
          <a:stretch/>
        </p:blipFill>
        <p:spPr>
          <a:xfrm>
            <a:off x="2058837" y="548388"/>
            <a:ext cx="8074325" cy="5761224"/>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CA479AAB-EC7E-4648-AAB8-FFED4BA8DA67}"/>
              </a:ext>
            </a:extLst>
          </p:cNvPr>
          <p:cNvSpPr/>
          <p:nvPr/>
        </p:nvSpPr>
        <p:spPr>
          <a:xfrm>
            <a:off x="8341743" y="405439"/>
            <a:ext cx="2605177" cy="1949571"/>
          </a:xfrm>
          <a:prstGeom prst="wedgeRectCallout">
            <a:avLst>
              <a:gd name="adj1" fmla="val -74144"/>
              <a:gd name="adj2" fmla="val 43895"/>
            </a:avLst>
          </a:prstGeom>
          <a:solidFill>
            <a:srgbClr val="C00000"/>
          </a:solidFill>
          <a:ln>
            <a:solidFill>
              <a:srgbClr val="A8101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The Analysis Overview page. All available analyses for this dataset are highlighted in blue. </a:t>
            </a:r>
          </a:p>
          <a:p>
            <a:pPr algn="ctr"/>
            <a:r>
              <a:rPr lang="en-US" sz="1400" dirty="0"/>
              <a:t>For this tutorial, the aim is to identify important features to use later for omics data integration. For instance, click “</a:t>
            </a:r>
            <a:r>
              <a:rPr lang="en-US" sz="1400" b="1" dirty="0"/>
              <a:t>Volcano plot</a:t>
            </a:r>
            <a:r>
              <a:rPr lang="en-US" sz="1400" dirty="0"/>
              <a:t>”.</a:t>
            </a:r>
            <a:endParaRPr lang="en-CA" sz="1400" dirty="0"/>
          </a:p>
        </p:txBody>
      </p:sp>
    </p:spTree>
    <p:extLst>
      <p:ext uri="{BB962C8B-B14F-4D97-AF65-F5344CB8AC3E}">
        <p14:creationId xmlns:p14="http://schemas.microsoft.com/office/powerpoint/2010/main" val="392871697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TotalTime>
  <Words>1147</Words>
  <Application>Microsoft Office PowerPoint</Application>
  <PresentationFormat>Widescreen</PresentationFormat>
  <Paragraphs>71</Paragraphs>
  <Slides>28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Office Theme</vt:lpstr>
      <vt:lpstr>Targeted Metabolomics Data Analysis and Integration Using MetaboAnalyst 4.0</vt:lpstr>
      <vt:lpstr>Today’s Workshop</vt:lpstr>
      <vt:lpstr>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individual metabolomics data analysis</vt:lpstr>
      <vt:lpstr>PCA</vt:lpstr>
      <vt:lpstr>PLS-DA</vt:lpstr>
      <vt:lpstr>PLS-DA</vt:lpstr>
      <vt:lpstr>PLS-DA</vt:lpstr>
      <vt:lpstr>Random Forest</vt:lpstr>
      <vt:lpstr>Random Forest</vt:lpstr>
      <vt:lpstr>Session Download</vt:lpstr>
      <vt:lpstr>Further Exploration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Targeted Metabolomics Data Analysis Using MetaboAnalyst 4.0</dc:title>
  <dc:creator>Jasmine Chong</dc:creator>
  <cp:lastModifiedBy>Jasmine Chong</cp:lastModifiedBy>
  <cp:revision>37</cp:revision>
  <dcterms:created xsi:type="dcterms:W3CDTF">2019-06-22T17:18:23Z</dcterms:created>
  <dcterms:modified xsi:type="dcterms:W3CDTF">2019-06-23T08:17:04Z</dcterms:modified>
</cp:coreProperties>
</file>