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39"/>
  </p:notesMasterIdLst>
  <p:sldIdLst>
    <p:sldId id="297" r:id="rId2"/>
    <p:sldId id="283" r:id="rId3"/>
    <p:sldId id="257" r:id="rId4"/>
    <p:sldId id="364" r:id="rId5"/>
    <p:sldId id="279" r:id="rId6"/>
    <p:sldId id="258" r:id="rId7"/>
    <p:sldId id="280" r:id="rId8"/>
    <p:sldId id="281" r:id="rId9"/>
    <p:sldId id="298" r:id="rId10"/>
    <p:sldId id="291" r:id="rId11"/>
    <p:sldId id="290" r:id="rId12"/>
    <p:sldId id="293" r:id="rId13"/>
    <p:sldId id="288" r:id="rId14"/>
    <p:sldId id="361" r:id="rId15"/>
    <p:sldId id="264" r:id="rId16"/>
    <p:sldId id="266" r:id="rId17"/>
    <p:sldId id="295" r:id="rId18"/>
    <p:sldId id="294" r:id="rId19"/>
    <p:sldId id="267" r:id="rId20"/>
    <p:sldId id="268" r:id="rId21"/>
    <p:sldId id="256" r:id="rId22"/>
    <p:sldId id="365" r:id="rId23"/>
    <p:sldId id="355" r:id="rId24"/>
    <p:sldId id="357" r:id="rId25"/>
    <p:sldId id="356" r:id="rId26"/>
    <p:sldId id="350" r:id="rId27"/>
    <p:sldId id="335" r:id="rId28"/>
    <p:sldId id="336" r:id="rId29"/>
    <p:sldId id="362" r:id="rId30"/>
    <p:sldId id="300" r:id="rId31"/>
    <p:sldId id="301" r:id="rId32"/>
    <p:sldId id="282" r:id="rId33"/>
    <p:sldId id="263" r:id="rId34"/>
    <p:sldId id="359" r:id="rId35"/>
    <p:sldId id="366" r:id="rId36"/>
    <p:sldId id="358" r:id="rId37"/>
    <p:sldId id="36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EE0A4-6807-4F41-9B6E-10342A22C42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5C0C6-3179-43BA-A1A6-5D61DF389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13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A5447-407C-4209-B03D-BFB245A75F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71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 dirty="0"/>
              <a:t>Communication Protocol</a:t>
            </a:r>
          </a:p>
          <a:p>
            <a:pPr lvl="1" eaLnBrk="1" hangingPunct="1"/>
            <a:r>
              <a:rPr lang="en-US" altLang="en-US" sz="2600" dirty="0"/>
              <a:t>TCP (Stream Socket): streaming, reliable</a:t>
            </a:r>
          </a:p>
          <a:p>
            <a:pPr lvl="1" eaLnBrk="1" hangingPunct="1"/>
            <a:r>
              <a:rPr lang="en-US" altLang="en-US" sz="2600" dirty="0"/>
              <a:t>UDP (Datagram Socket): packets, best effort</a:t>
            </a:r>
          </a:p>
          <a:p>
            <a:pPr eaLnBrk="1" hangingPunct="1"/>
            <a:r>
              <a:rPr lang="en-US" altLang="en-US" sz="3000" dirty="0"/>
              <a:t>Receiving host</a:t>
            </a:r>
          </a:p>
          <a:p>
            <a:pPr lvl="1" eaLnBrk="1" hangingPunct="1"/>
            <a:r>
              <a:rPr lang="en-US" altLang="en-US" sz="2600" dirty="0"/>
              <a:t>Destination </a:t>
            </a:r>
            <a:r>
              <a:rPr lang="en-US" altLang="en-US" sz="2600" b="1" dirty="0"/>
              <a:t>address</a:t>
            </a:r>
            <a:r>
              <a:rPr lang="en-US" altLang="en-US" sz="2600" dirty="0"/>
              <a:t> that uniquely identifies the host</a:t>
            </a:r>
          </a:p>
          <a:p>
            <a:pPr lvl="1" eaLnBrk="1" hangingPunct="1"/>
            <a:r>
              <a:rPr lang="en-US" altLang="en-US" sz="2600" dirty="0"/>
              <a:t>An </a:t>
            </a:r>
            <a:r>
              <a:rPr lang="en-US" altLang="en-US" sz="2600" b="1" dirty="0"/>
              <a:t>IP address</a:t>
            </a:r>
            <a:r>
              <a:rPr lang="en-US" altLang="en-US" sz="2600" dirty="0"/>
              <a:t> is a 32-bit quantity</a:t>
            </a:r>
          </a:p>
          <a:p>
            <a:pPr eaLnBrk="1" hangingPunct="1"/>
            <a:r>
              <a:rPr lang="en-US" altLang="en-US" sz="3000" dirty="0"/>
              <a:t>Receiving socket</a:t>
            </a:r>
          </a:p>
          <a:p>
            <a:pPr lvl="1" eaLnBrk="1" hangingPunct="1"/>
            <a:r>
              <a:rPr lang="en-US" altLang="en-US" sz="2600" dirty="0"/>
              <a:t>Host may be running many different processes</a:t>
            </a:r>
          </a:p>
          <a:p>
            <a:pPr lvl="1" eaLnBrk="1" hangingPunct="1"/>
            <a:r>
              <a:rPr lang="en-US" altLang="en-US" sz="2600" dirty="0"/>
              <a:t>Destination </a:t>
            </a:r>
            <a:r>
              <a:rPr lang="en-US" altLang="en-US" sz="2600" b="1" dirty="0"/>
              <a:t>port</a:t>
            </a:r>
            <a:r>
              <a:rPr lang="en-US" altLang="en-US" sz="2600" dirty="0"/>
              <a:t> that uniquely identifies the socket</a:t>
            </a:r>
          </a:p>
          <a:p>
            <a:pPr lvl="1" eaLnBrk="1" hangingPunct="1"/>
            <a:r>
              <a:rPr lang="en-US" altLang="en-US" sz="2600" dirty="0"/>
              <a:t>A </a:t>
            </a:r>
            <a:r>
              <a:rPr lang="en-US" altLang="en-US" sz="2600" b="1" dirty="0"/>
              <a:t>port number </a:t>
            </a:r>
            <a:r>
              <a:rPr lang="en-US" altLang="en-US" sz="2600" dirty="0"/>
              <a:t>is a 16-bit quantity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55D85-7CCA-4169-B806-C99583C5F1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65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>
            <a:extLst>
              <a:ext uri="{FF2B5EF4-FFF2-40B4-BE49-F238E27FC236}">
                <a16:creationId xmlns:a16="http://schemas.microsoft.com/office/drawing/2014/main" id="{48728066-9F93-4975-8630-7CF0F3785D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>
            <a:extLst>
              <a:ext uri="{FF2B5EF4-FFF2-40B4-BE49-F238E27FC236}">
                <a16:creationId xmlns:a16="http://schemas.microsoft.com/office/drawing/2014/main" id="{45299428-0DBA-4870-A24A-8E12007F5D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F8AF80CE-3FC7-4849-B522-F13D948006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819B5A4-44DD-4D7A-99E9-F4A9A53E4759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listen function converts an unconnected socket into a passive socket, indicating that the kernel should accept incoming connection requests directed to this socket.</a:t>
            </a:r>
          </a:p>
          <a:p>
            <a:r>
              <a:rPr lang="en-US" dirty="0"/>
              <a:t>The second argument to this function specifies the maximum number of connections the kernel should queue for this socket.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7D9901-EFEA-413A-B6D9-B869131E86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47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>
            <a:extLst>
              <a:ext uri="{FF2B5EF4-FFF2-40B4-BE49-F238E27FC236}">
                <a16:creationId xmlns:a16="http://schemas.microsoft.com/office/drawing/2014/main" id="{99097932-658E-49A9-AE3A-F4F0E77B4B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Notes Placeholder 2">
            <a:extLst>
              <a:ext uri="{FF2B5EF4-FFF2-40B4-BE49-F238E27FC236}">
                <a16:creationId xmlns:a16="http://schemas.microsoft.com/office/drawing/2014/main" id="{8E3E4EE2-D957-4F32-8F18-087987CFBC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89A2C98D-2547-461D-BAFF-4B12581810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348FFE0-5DDF-4CEF-89B5-99CDB2191FA0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>
            <a:extLst>
              <a:ext uri="{FF2B5EF4-FFF2-40B4-BE49-F238E27FC236}">
                <a16:creationId xmlns:a16="http://schemas.microsoft.com/office/drawing/2014/main" id="{763E0E88-882B-4F44-B6BE-59234DB146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6" name="Notes Placeholder 2">
            <a:extLst>
              <a:ext uri="{FF2B5EF4-FFF2-40B4-BE49-F238E27FC236}">
                <a16:creationId xmlns:a16="http://schemas.microsoft.com/office/drawing/2014/main" id="{9E4D683F-C4D4-40AD-A987-AA41702CC3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619B38E0-6BF1-4183-B3B3-FF6112670B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E9B7BEB-3FDD-42E6-BB23-29132FC27015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A86F6-11A2-4545-B78A-D5B8642CA0A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15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7" descr="image_Cover2_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76800" y="2490790"/>
            <a:ext cx="6197600" cy="1362075"/>
          </a:xfrm>
        </p:spPr>
        <p:txBody>
          <a:bodyPr anchor="t"/>
          <a:lstStyle>
            <a:lvl1pPr algn="r">
              <a:defRPr sz="3200" b="0" cap="none"/>
            </a:lvl1pPr>
          </a:lstStyle>
          <a:p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title</a:t>
            </a:r>
            <a:r>
              <a:rPr lang="fr-CA" dirty="0"/>
              <a:t>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876800" y="990601"/>
            <a:ext cx="6197600" cy="1500187"/>
          </a:xfrm>
        </p:spPr>
        <p:txBody>
          <a:bodyPr anchor="b"/>
          <a:lstStyle>
            <a:lvl1pPr marL="0" indent="0" algn="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text</a:t>
            </a:r>
            <a:r>
              <a:rPr lang="fr-CA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77478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Verdana"/>
                <a:ea typeface="+mn-ea"/>
                <a:cs typeface="Verdana"/>
              </a:defRPr>
            </a:lvl1pPr>
          </a:lstStyle>
          <a:p>
            <a:pPr defTabSz="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0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381000"/>
            <a:ext cx="2590800" cy="5029200"/>
          </a:xfrm>
        </p:spPr>
        <p:txBody>
          <a:bodyPr vert="eaVert"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81000"/>
            <a:ext cx="7569200" cy="5029200"/>
          </a:xfrm>
        </p:spPr>
        <p:txBody>
          <a:bodyPr vert="eaVert"/>
          <a:lstStyle/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Verdana"/>
                <a:ea typeface="+mn-ea"/>
                <a:cs typeface="Verdana"/>
              </a:defRPr>
            </a:lvl1pPr>
          </a:lstStyle>
          <a:p>
            <a:pPr defTabSz="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8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Verdana"/>
                <a:ea typeface="+mn-ea"/>
                <a:cs typeface="Verdana"/>
              </a:defRPr>
            </a:lvl1pPr>
          </a:lstStyle>
          <a:p>
            <a:pPr defTabSz="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9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title</a:t>
            </a:r>
            <a:r>
              <a:rPr lang="fr-CA" dirty="0"/>
              <a:t>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Verdana"/>
                <a:ea typeface="+mn-ea"/>
                <a:cs typeface="Verdana"/>
              </a:defRPr>
            </a:lvl1pPr>
          </a:lstStyle>
          <a:p>
            <a:pPr defTabSz="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3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524000"/>
            <a:ext cx="508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08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Verdana"/>
                <a:ea typeface="+mn-ea"/>
                <a:cs typeface="Verdana"/>
              </a:defRPr>
            </a:lvl1pPr>
          </a:lstStyle>
          <a:p>
            <a:pPr defTabSz="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2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Verdana"/>
                <a:ea typeface="+mn-ea"/>
                <a:cs typeface="Verdana"/>
              </a:defRPr>
            </a:lvl1pPr>
          </a:lstStyle>
          <a:p>
            <a:pPr defTabSz="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22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Verdana"/>
                <a:ea typeface="+mn-ea"/>
                <a:cs typeface="Verdana"/>
              </a:defRPr>
            </a:lvl1pPr>
          </a:lstStyle>
          <a:p>
            <a:pPr defTabSz="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Verdana"/>
                <a:ea typeface="+mn-ea"/>
                <a:cs typeface="Verdana"/>
              </a:defRPr>
            </a:lvl1pPr>
          </a:lstStyle>
          <a:p>
            <a:pPr defTabSz="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5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Verdana"/>
                <a:ea typeface="+mn-ea"/>
                <a:cs typeface="Verdana"/>
              </a:defRPr>
            </a:lvl1pPr>
          </a:lstStyle>
          <a:p>
            <a:pPr defTabSz="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45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Verdana"/>
                <a:ea typeface="+mn-ea"/>
                <a:cs typeface="Verdana"/>
              </a:defRPr>
            </a:lvl1pPr>
          </a:lstStyle>
          <a:p>
            <a:pPr defTabSz="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3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9000"/>
            <a:lum/>
          </a:blip>
          <a:srcRect/>
          <a:stretch>
            <a:fillRect l="71000" t="8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image_Page2b_PPT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8737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24000"/>
            <a:ext cx="10363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019800"/>
            <a:ext cx="609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990000"/>
                </a:solidFill>
                <a:latin typeface="Verdana" pitchFamily="-112" charset="0"/>
                <a:ea typeface="ＭＳ Ｐゴシック" pitchFamily="-112" charset="-128"/>
              </a:defRPr>
            </a:lvl1pPr>
          </a:lstStyle>
          <a:p>
            <a:pPr defTabSz="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5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/>
          <a:ea typeface="ＭＳ Ｐゴシック" pitchFamily="-112" charset="-128"/>
          <a:cs typeface="Verdan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pitchFamily="-112" charset="0"/>
          <a:ea typeface="ＭＳ Ｐゴシック" pitchFamily="-112" charset="-128"/>
          <a:cs typeface="Verdana" pitchFamily="-11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pitchFamily="-112" charset="0"/>
          <a:ea typeface="ＭＳ Ｐゴシック" pitchFamily="-112" charset="-128"/>
          <a:cs typeface="Verdana" pitchFamily="-11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pitchFamily="-112" charset="0"/>
          <a:ea typeface="ＭＳ Ｐゴシック" pitchFamily="-112" charset="-128"/>
          <a:cs typeface="Verdana" pitchFamily="-11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pitchFamily="-112" charset="0"/>
          <a:ea typeface="ＭＳ Ｐゴシック" pitchFamily="-112" charset="-128"/>
          <a:cs typeface="Verdana" pitchFamily="-11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pitchFamily="-112" charset="-128"/>
          <a:cs typeface="Verdana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thoUniversityOttawa/uOttawa-CCN-Projec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0" y="1511504"/>
            <a:ext cx="12192000" cy="1111973"/>
          </a:xfrm>
        </p:spPr>
        <p:txBody>
          <a:bodyPr anchor="b"/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Client- Server Architecture </a:t>
            </a:r>
          </a:p>
          <a:p>
            <a:pPr algn="ctr"/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</a:p>
          <a:p>
            <a:pPr algn="ctr"/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  Socket programming</a:t>
            </a:r>
            <a:endParaRPr lang="en-US" sz="36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29265" y="4790509"/>
            <a:ext cx="6733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presentation is submitted to Professor   Mahmud Hasan in partial fulfillment of the requirements for 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ELG5374 course</a:t>
            </a:r>
            <a:endParaRPr lang="en-CA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40991" y="2927511"/>
            <a:ext cx="63096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 Navdeep Kaur Dillon</a:t>
            </a:r>
          </a:p>
          <a:p>
            <a: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Ashwini Upasani</a:t>
            </a:r>
          </a:p>
          <a:p>
            <a: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Partho Ghosal</a:t>
            </a:r>
          </a:p>
          <a:p>
            <a: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Rahul Ranjan	</a:t>
            </a:r>
          </a:p>
          <a:p>
            <a:endParaRPr lang="en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679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EF74612-7547-47BB-A1BB-7060D1297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5866" y="403578"/>
            <a:ext cx="1603022" cy="9144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2BD6C-E8C0-403E-B1B9-9A5005523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398" y="1180052"/>
            <a:ext cx="10363200" cy="3886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	</a:t>
            </a:r>
          </a:p>
          <a:p>
            <a:r>
              <a:rPr lang="en-IN" dirty="0"/>
              <a:t>An interface between an application process and transport layer. 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r>
              <a:rPr lang="en-IN" dirty="0"/>
              <a:t>The application process can send/receive messages to/from another application process (local or remote)via a socket.</a:t>
            </a:r>
          </a:p>
          <a:p>
            <a:pPr marL="0" indent="0">
              <a:buNone/>
            </a:pPr>
            <a:r>
              <a:rPr lang="en-IN" dirty="0"/>
              <a:t> 	</a:t>
            </a:r>
          </a:p>
          <a:p>
            <a:r>
              <a:rPr lang="en-IN" dirty="0"/>
              <a:t>An active socket 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r>
              <a:rPr lang="en-IN" dirty="0"/>
              <a:t>An passive socket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Socket Identification 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5494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F25051C5-506D-4BD4-8406-3D66DB24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375" y="431800"/>
            <a:ext cx="8737600" cy="9144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 Identification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5482FD23-1D73-45FA-A4A7-8A72909F3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175" y="3692526"/>
            <a:ext cx="1455738" cy="523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tIns="137160" bIns="137160"/>
          <a:lstStyle/>
          <a:p>
            <a:pPr algn="ctr" eaLnBrk="0" hangingPunct="0">
              <a:defRPr/>
            </a:pPr>
            <a:r>
              <a:rPr lang="en-US" sz="2000">
                <a:latin typeface="Helvetica" charset="0"/>
                <a:ea typeface="ＭＳ Ｐゴシック" charset="0"/>
                <a:cs typeface="ＭＳ Ｐゴシック" charset="0"/>
              </a:rPr>
              <a:t>TCP/UDP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82BC05C1-5E5C-45A7-B5BA-7659E7789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175" y="4532314"/>
            <a:ext cx="1455738" cy="523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tIns="137160" bIns="137160"/>
          <a:lstStyle/>
          <a:p>
            <a:pPr algn="ctr" eaLnBrk="0" hangingPunct="0">
              <a:defRPr/>
            </a:pP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IP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D2206750-2503-4D9F-BEFF-98F00F0FC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5651500"/>
            <a:ext cx="2114550" cy="590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pPr algn="ctr" eaLnBrk="0" hangingPunct="0">
              <a:defRPr/>
            </a:pPr>
            <a:r>
              <a:rPr lang="en-US" sz="2000">
                <a:latin typeface="Helvetica" charset="0"/>
                <a:ea typeface="ＭＳ Ｐゴシック" charset="0"/>
                <a:cs typeface="ＭＳ Ｐゴシック" charset="0"/>
              </a:rPr>
              <a:t>Ethernet Adapter</a:t>
            </a: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1F776C16-D317-4449-B43A-69707464FD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2025" y="4216400"/>
            <a:ext cx="1588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600" tIns="50800" rIns="101600" bIns="50800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6CFA0560-973E-436B-B44F-E4F31CA1F6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4725" y="5080000"/>
            <a:ext cx="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600" tIns="50800" rIns="101600" bIns="50800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34DAD85A-AD04-4298-8D2D-BBB489FDAB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1376" y="3419475"/>
            <a:ext cx="2881313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600" tIns="50800" rIns="101600" bIns="50800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C0180DED-E0C9-462E-8224-19951D4A4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764" y="1516063"/>
            <a:ext cx="3667125" cy="4946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600" tIns="50800" rIns="101600" bIns="50800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Oval 12">
            <a:extLst>
              <a:ext uri="{FF2B5EF4-FFF2-40B4-BE49-F238E27FC236}">
                <a16:creationId xmlns:a16="http://schemas.microsoft.com/office/drawing/2014/main" id="{27F11963-5E17-4527-9EF3-30C99E9A6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1" y="2708275"/>
            <a:ext cx="220663" cy="2222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600" tIns="50800" rIns="101600" bIns="50800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5D53AC7E-CEFA-4AE2-ABE0-DE6BAC884C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5150" y="2930525"/>
            <a:ext cx="236538" cy="762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600" tIns="50800" rIns="101600" bIns="50800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Oval 14">
            <a:extLst>
              <a:ext uri="{FF2B5EF4-FFF2-40B4-BE49-F238E27FC236}">
                <a16:creationId xmlns:a16="http://schemas.microsoft.com/office/drawing/2014/main" id="{AC8DFE83-A032-4709-8424-BB54A0268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551" y="2708275"/>
            <a:ext cx="220663" cy="222250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600" tIns="50800" rIns="101600" bIns="50800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B746881E-52FE-45EE-AE01-D7B7193329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29339" y="2889251"/>
            <a:ext cx="471487" cy="8032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600" tIns="50800" rIns="101600" bIns="50800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57CC4773-ADE9-456B-89A3-C8797CF092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0726" y="5368925"/>
            <a:ext cx="324802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600" tIns="50800" rIns="101600" bIns="50800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04A07FC4-46C2-4ECC-A391-DA0440B2B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5550" y="1946275"/>
            <a:ext cx="10668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tIns="137160" bIns="137160"/>
          <a:lstStyle/>
          <a:p>
            <a:pPr algn="ctr" eaLnBrk="0" hangingPunct="0">
              <a:defRPr/>
            </a:pP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Process</a:t>
            </a:r>
          </a:p>
          <a:p>
            <a:pPr algn="ctr" eaLnBrk="0" hangingPunct="0">
              <a:defRPr/>
            </a:pP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F6F287B3-4051-4D00-8633-3950FC6ED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50" y="1946275"/>
            <a:ext cx="10668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tIns="137160" bIns="137160"/>
          <a:lstStyle/>
          <a:p>
            <a:pPr algn="ctr" eaLnBrk="0" hangingPunct="0">
              <a:defRPr/>
            </a:pP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Process</a:t>
            </a:r>
          </a:p>
          <a:p>
            <a:pPr algn="ctr" eaLnBrk="0" hangingPunct="0">
              <a:defRPr/>
            </a:pP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B</a:t>
            </a: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948EC2F6-837F-4052-B77E-6658B8A4C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6" y="2813051"/>
            <a:ext cx="753411" cy="34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600" tIns="50800" rIns="101600" bIns="50800">
            <a:spAutoFit/>
          </a:bodyPr>
          <a:lstStyle/>
          <a:p>
            <a:pPr eaLnBrk="0" hangingPunct="0">
              <a:defRPr/>
            </a:pPr>
            <a:r>
              <a:rPr lang="en-US" sz="1600" i="1" dirty="0">
                <a:latin typeface="Helvetica" charset="0"/>
                <a:ea typeface="ＭＳ Ｐゴシック" charset="0"/>
                <a:cs typeface="ＭＳ Ｐゴシック" charset="0"/>
              </a:rPr>
              <a:t>port X</a:t>
            </a:r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C7A44D03-BD24-43B5-A864-8F9AFE95D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3" y="2813051"/>
            <a:ext cx="749692" cy="34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600" tIns="50800" rIns="101600" bIns="50800">
            <a:spAutoFit/>
          </a:bodyPr>
          <a:lstStyle/>
          <a:p>
            <a:pPr eaLnBrk="0" hangingPunct="0">
              <a:defRPr/>
            </a:pPr>
            <a:r>
              <a:rPr lang="en-US" sz="1600" i="1" dirty="0">
                <a:latin typeface="Helvetica" charset="0"/>
                <a:ea typeface="ＭＳ Ｐゴシック" charset="0"/>
                <a:cs typeface="ＭＳ Ｐゴシック" charset="0"/>
              </a:rPr>
              <a:t>port 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AFAECFE-FD19-4CC2-AC13-B97384DDCBD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559675" y="4738688"/>
            <a:ext cx="833438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7" name="Rectangle 23">
            <a:extLst>
              <a:ext uri="{FF2B5EF4-FFF2-40B4-BE49-F238E27FC236}">
                <a16:creationId xmlns:a16="http://schemas.microsoft.com/office/drawing/2014/main" id="{B4A8FD98-EC91-4D48-BD3B-F71F7DD38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3114" y="4535488"/>
            <a:ext cx="15573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Helvetica" panose="020B0604020202020204" pitchFamily="34" charset="0"/>
              </a:rPr>
              <a:t>Host Address</a:t>
            </a:r>
            <a:endParaRPr lang="en-US" altLang="en-US" sz="1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EE73FFB-F9B1-4B59-8E36-83F6A2AC39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562850" y="3989388"/>
            <a:ext cx="83185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9" name="Rectangle 26">
            <a:extLst>
              <a:ext uri="{FF2B5EF4-FFF2-40B4-BE49-F238E27FC236}">
                <a16:creationId xmlns:a16="http://schemas.microsoft.com/office/drawing/2014/main" id="{F5B3E196-4462-464D-8C58-F7125B86D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701" y="3786188"/>
            <a:ext cx="1031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Helvetica" panose="020B0604020202020204" pitchFamily="34" charset="0"/>
              </a:rPr>
              <a:t>Protocol</a:t>
            </a:r>
            <a:endParaRPr lang="en-US" altLang="en-US" sz="18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A9479B-F773-4941-A0DD-D1FF4485CFF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548564" y="3019425"/>
            <a:ext cx="833437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1" name="Rectangle 28">
            <a:extLst>
              <a:ext uri="{FF2B5EF4-FFF2-40B4-BE49-F238E27FC236}">
                <a16:creationId xmlns:a16="http://schemas.microsoft.com/office/drawing/2014/main" id="{485597E2-6F61-450E-8AA6-93CF0A2F6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816225"/>
            <a:ext cx="1492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Helvetica" panose="020B0604020202020204" pitchFamily="34" charset="0"/>
              </a:rPr>
              <a:t>Port Number</a:t>
            </a:r>
            <a:endParaRPr lang="en-US" altLang="en-US" sz="1800"/>
          </a:p>
        </p:txBody>
      </p:sp>
      <p:sp>
        <p:nvSpPr>
          <p:cNvPr id="22552" name="Slide Number Placeholder 3">
            <a:extLst>
              <a:ext uri="{FF2B5EF4-FFF2-40B4-BE49-F238E27FC236}">
                <a16:creationId xmlns:a16="http://schemas.microsoft.com/office/drawing/2014/main" id="{AEA19CE3-71C3-4DBA-8D17-CD84FA01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fld id="{546C2964-1A2F-4662-933A-1DDE6DC3F7C8}" type="slidenum">
              <a:rPr lang="en-US" smtClean="0"/>
              <a:pPr eaLnBrk="1" hangingPunct="1"/>
              <a:t>11</a:t>
            </a:fld>
            <a:endParaRPr lang="en-US" altLang="en-US" sz="1200">
              <a:solidFill>
                <a:srgbClr val="898989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A200-6D11-48A7-9BBB-B25CEA19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communicating using TCP SOCKETS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BD5D89-1442-482F-9E97-E0A961EFA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b="16204"/>
          <a:stretch/>
        </p:blipFill>
        <p:spPr>
          <a:xfrm>
            <a:off x="1194897" y="1617784"/>
            <a:ext cx="8967229" cy="402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5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673" name="Title 1">
            <a:extLst>
              <a:ext uri="{FF2B5EF4-FFF2-40B4-BE49-F238E27FC236}">
                <a16:creationId xmlns:a16="http://schemas.microsoft.com/office/drawing/2014/main" id="{A8C9AF32-0C62-4E70-91A6-6F0426531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27" y="41129"/>
            <a:ext cx="1096264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Client-Server Communication Stream Sockets (TCP): Connection-oriented </a:t>
            </a:r>
          </a:p>
        </p:txBody>
      </p:sp>
      <p:sp>
        <p:nvSpPr>
          <p:cNvPr id="28674" name="Text Box 4">
            <a:extLst>
              <a:ext uri="{FF2B5EF4-FFF2-40B4-BE49-F238E27FC236}">
                <a16:creationId xmlns:a16="http://schemas.microsoft.com/office/drawing/2014/main" id="{21CD5C73-6AFB-4F63-9D61-9614C971B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584" y="1585503"/>
            <a:ext cx="1671637" cy="369887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Calibri" panose="020F0502020204030204" pitchFamily="34" charset="0"/>
              </a:rPr>
              <a:t>Create a socket</a:t>
            </a:r>
          </a:p>
        </p:txBody>
      </p:sp>
      <p:sp>
        <p:nvSpPr>
          <p:cNvPr id="28675" name="Text Box 5">
            <a:extLst>
              <a:ext uri="{FF2B5EF4-FFF2-40B4-BE49-F238E27FC236}">
                <a16:creationId xmlns:a16="http://schemas.microsoft.com/office/drawing/2014/main" id="{6C369304-FE5F-454F-B878-AE96F0902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6295" y="2272890"/>
            <a:ext cx="1917700" cy="600075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Calibri" panose="020F0502020204030204" pitchFamily="34" charset="0"/>
              </a:rPr>
              <a:t>Bind the socket </a:t>
            </a:r>
          </a:p>
          <a:p>
            <a:pPr eaLnBrk="1" hangingPunct="1"/>
            <a:r>
              <a:rPr lang="en-US" altLang="en-US" sz="1500" dirty="0">
                <a:latin typeface="Calibri" panose="020F0502020204030204" pitchFamily="34" charset="0"/>
              </a:rPr>
              <a:t>(what port am I on?)</a:t>
            </a:r>
          </a:p>
        </p:txBody>
      </p:sp>
      <p:sp>
        <p:nvSpPr>
          <p:cNvPr id="28676" name="Text Box 6">
            <a:extLst>
              <a:ext uri="{FF2B5EF4-FFF2-40B4-BE49-F238E27FC236}">
                <a16:creationId xmlns:a16="http://schemas.microsoft.com/office/drawing/2014/main" id="{858AFEA9-DA18-4342-953D-28A141BC9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395" y="3177765"/>
            <a:ext cx="2693988" cy="600075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Calibri" panose="020F0502020204030204" pitchFamily="34" charset="0"/>
              </a:rPr>
              <a:t>Listen for client</a:t>
            </a:r>
          </a:p>
          <a:p>
            <a:pPr eaLnBrk="1" hangingPunct="1"/>
            <a:r>
              <a:rPr lang="en-US" altLang="en-US" sz="1500" dirty="0">
                <a:latin typeface="Calibri" panose="020F0502020204030204" pitchFamily="34" charset="0"/>
              </a:rPr>
              <a:t>(Wait for incoming connections)</a:t>
            </a:r>
          </a:p>
        </p:txBody>
      </p:sp>
      <p:sp>
        <p:nvSpPr>
          <p:cNvPr id="28677" name="Text Box 7">
            <a:extLst>
              <a:ext uri="{FF2B5EF4-FFF2-40B4-BE49-F238E27FC236}">
                <a16:creationId xmlns:a16="http://schemas.microsoft.com/office/drawing/2014/main" id="{17AB87CD-D6DB-4BF3-AC00-49BC92626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6296" y="4198528"/>
            <a:ext cx="2017713" cy="369887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Accept connection</a:t>
            </a:r>
          </a:p>
        </p:txBody>
      </p:sp>
      <p:sp>
        <p:nvSpPr>
          <p:cNvPr id="28678" name="Text Box 8">
            <a:extLst>
              <a:ext uri="{FF2B5EF4-FFF2-40B4-BE49-F238E27FC236}">
                <a16:creationId xmlns:a16="http://schemas.microsoft.com/office/drawing/2014/main" id="{943BBAC4-13F9-418D-AA70-48D31605C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6296" y="4976403"/>
            <a:ext cx="1812925" cy="369887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Receive Request</a:t>
            </a:r>
          </a:p>
        </p:txBody>
      </p:sp>
      <p:sp>
        <p:nvSpPr>
          <p:cNvPr id="28679" name="Text Box 9">
            <a:extLst>
              <a:ext uri="{FF2B5EF4-FFF2-40B4-BE49-F238E27FC236}">
                <a16:creationId xmlns:a16="http://schemas.microsoft.com/office/drawing/2014/main" id="{BDFDAC51-0E08-4B3D-8BBD-9334F51D9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996" y="6051139"/>
            <a:ext cx="1673225" cy="369888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Send response</a:t>
            </a:r>
          </a:p>
        </p:txBody>
      </p:sp>
      <p:sp>
        <p:nvSpPr>
          <p:cNvPr id="28680" name="Text Box 10">
            <a:extLst>
              <a:ext uri="{FF2B5EF4-FFF2-40B4-BE49-F238E27FC236}">
                <a16:creationId xmlns:a16="http://schemas.microsoft.com/office/drawing/2014/main" id="{5CFE0139-1712-4E2B-B1CA-F9ED04143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76" y="1185218"/>
            <a:ext cx="785664" cy="369332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u="sng" dirty="0">
                <a:latin typeface="Calibri" panose="020F0502020204030204" pitchFamily="34" charset="0"/>
              </a:rPr>
              <a:t>Server</a:t>
            </a:r>
          </a:p>
        </p:txBody>
      </p:sp>
      <p:sp>
        <p:nvSpPr>
          <p:cNvPr id="28681" name="Line 11">
            <a:extLst>
              <a:ext uri="{FF2B5EF4-FFF2-40B4-BE49-F238E27FC236}">
                <a16:creationId xmlns:a16="http://schemas.microsoft.com/office/drawing/2014/main" id="{78BC4D5A-CB2A-4342-96E5-FD49691C51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7508" y="1969678"/>
            <a:ext cx="0" cy="307975"/>
          </a:xfrm>
          <a:prstGeom prst="line">
            <a:avLst/>
          </a:prstGeom>
          <a:ln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8682" name="Line 12">
            <a:extLst>
              <a:ext uri="{FF2B5EF4-FFF2-40B4-BE49-F238E27FC236}">
                <a16:creationId xmlns:a16="http://schemas.microsoft.com/office/drawing/2014/main" id="{6DB9F056-7706-4378-8F7B-E263740439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27508" y="2858677"/>
            <a:ext cx="19050" cy="322262"/>
          </a:xfrm>
          <a:prstGeom prst="line">
            <a:avLst/>
          </a:prstGeom>
          <a:ln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8683" name="Line 13">
            <a:extLst>
              <a:ext uri="{FF2B5EF4-FFF2-40B4-BE49-F238E27FC236}">
                <a16:creationId xmlns:a16="http://schemas.microsoft.com/office/drawing/2014/main" id="{7BA4E481-FF17-46CE-AFA8-297B70281C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6558" y="3777839"/>
            <a:ext cx="0" cy="420688"/>
          </a:xfrm>
          <a:prstGeom prst="line">
            <a:avLst/>
          </a:prstGeom>
          <a:ln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8684" name="Line 14">
            <a:extLst>
              <a:ext uri="{FF2B5EF4-FFF2-40B4-BE49-F238E27FC236}">
                <a16:creationId xmlns:a16="http://schemas.microsoft.com/office/drawing/2014/main" id="{6282FBBD-ADA3-4278-B676-29BEE4053A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7508" y="4568414"/>
            <a:ext cx="0" cy="407988"/>
          </a:xfrm>
          <a:prstGeom prst="line">
            <a:avLst/>
          </a:prstGeom>
          <a:ln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8685" name="Line 15">
            <a:extLst>
              <a:ext uri="{FF2B5EF4-FFF2-40B4-BE49-F238E27FC236}">
                <a16:creationId xmlns:a16="http://schemas.microsoft.com/office/drawing/2014/main" id="{53E24304-2C5C-4CA2-8B58-4A6FBDCC63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7508" y="5373277"/>
            <a:ext cx="19050" cy="652462"/>
          </a:xfrm>
          <a:prstGeom prst="line">
            <a:avLst/>
          </a:prstGeom>
          <a:ln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8686" name="Text Box 19">
            <a:extLst>
              <a:ext uri="{FF2B5EF4-FFF2-40B4-BE49-F238E27FC236}">
                <a16:creationId xmlns:a16="http://schemas.microsoft.com/office/drawing/2014/main" id="{8AE96218-680A-4C37-8CA4-AC62FBF07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130" y="2612106"/>
            <a:ext cx="781684" cy="369332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u="sng" dirty="0">
                <a:latin typeface="Calibri" panose="020F0502020204030204" pitchFamily="34" charset="0"/>
              </a:rPr>
              <a:t>Client</a:t>
            </a:r>
          </a:p>
        </p:txBody>
      </p:sp>
      <p:sp>
        <p:nvSpPr>
          <p:cNvPr id="28687" name="Text Box 20">
            <a:extLst>
              <a:ext uri="{FF2B5EF4-FFF2-40B4-BE49-F238E27FC236}">
                <a16:creationId xmlns:a16="http://schemas.microsoft.com/office/drawing/2014/main" id="{E5B5DE76-6E45-4459-9686-9AACC9888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284" y="3322227"/>
            <a:ext cx="1862137" cy="36830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Create a socket</a:t>
            </a:r>
          </a:p>
        </p:txBody>
      </p:sp>
      <p:sp>
        <p:nvSpPr>
          <p:cNvPr id="28688" name="Text Box 21">
            <a:extLst>
              <a:ext uri="{FF2B5EF4-FFF2-40B4-BE49-F238E27FC236}">
                <a16:creationId xmlns:a16="http://schemas.microsoft.com/office/drawing/2014/main" id="{C3D484A1-B467-4752-B106-29CC90BDA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8019" y="4127092"/>
            <a:ext cx="1862137" cy="36830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Calibri" panose="020F0502020204030204" pitchFamily="34" charset="0"/>
              </a:rPr>
              <a:t>Connect to server</a:t>
            </a:r>
          </a:p>
        </p:txBody>
      </p:sp>
      <p:sp>
        <p:nvSpPr>
          <p:cNvPr id="28689" name="Text Box 22">
            <a:extLst>
              <a:ext uri="{FF2B5EF4-FFF2-40B4-BE49-F238E27FC236}">
                <a16:creationId xmlns:a16="http://schemas.microsoft.com/office/drawing/2014/main" id="{9AF851F9-5B47-4CB6-AE90-848FDCF3B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8819" y="4849639"/>
            <a:ext cx="1862137" cy="369887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Send the request</a:t>
            </a:r>
          </a:p>
        </p:txBody>
      </p:sp>
      <p:sp>
        <p:nvSpPr>
          <p:cNvPr id="28690" name="Line 23">
            <a:extLst>
              <a:ext uri="{FF2B5EF4-FFF2-40B4-BE49-F238E27FC236}">
                <a16:creationId xmlns:a16="http://schemas.microsoft.com/office/drawing/2014/main" id="{D061AAD1-E5B0-418A-957C-D0229911F2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21110" y="3692115"/>
            <a:ext cx="635" cy="458311"/>
          </a:xfrm>
          <a:prstGeom prst="line">
            <a:avLst/>
          </a:prstGeom>
          <a:ln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8691" name="Line 24">
            <a:extLst>
              <a:ext uri="{FF2B5EF4-FFF2-40B4-BE49-F238E27FC236}">
                <a16:creationId xmlns:a16="http://schemas.microsoft.com/office/drawing/2014/main" id="{CDE65C6D-7D73-40E4-AF3C-187898EFBF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21110" y="4468561"/>
            <a:ext cx="0" cy="423862"/>
          </a:xfrm>
          <a:prstGeom prst="line">
            <a:avLst/>
          </a:prstGeom>
          <a:ln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8692" name="Line 25">
            <a:extLst>
              <a:ext uri="{FF2B5EF4-FFF2-40B4-BE49-F238E27FC236}">
                <a16:creationId xmlns:a16="http://schemas.microsoft.com/office/drawing/2014/main" id="{4F2427F2-F20F-4438-9A7B-F9223F697B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34007" y="4375269"/>
            <a:ext cx="2854012" cy="7408"/>
          </a:xfrm>
          <a:prstGeom prst="line">
            <a:avLst/>
          </a:prstGeom>
          <a:ln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8693" name="Text Box 26">
            <a:extLst>
              <a:ext uri="{FF2B5EF4-FFF2-40B4-BE49-F238E27FC236}">
                <a16:creationId xmlns:a16="http://schemas.microsoft.com/office/drawing/2014/main" id="{EBE24421-B56F-4F25-A7E1-BB7AE749E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9930" y="3984070"/>
            <a:ext cx="2282825" cy="368300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Calibri" panose="020F0502020204030204" pitchFamily="34" charset="0"/>
              </a:rPr>
              <a:t>establish connection</a:t>
            </a:r>
          </a:p>
        </p:txBody>
      </p:sp>
      <p:sp>
        <p:nvSpPr>
          <p:cNvPr id="28694" name="Line 27">
            <a:extLst>
              <a:ext uri="{FF2B5EF4-FFF2-40B4-BE49-F238E27FC236}">
                <a16:creationId xmlns:a16="http://schemas.microsoft.com/office/drawing/2014/main" id="{65072F4E-DDE7-4C61-8F69-F01F63F6A8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29220" y="5181190"/>
            <a:ext cx="3149599" cy="0"/>
          </a:xfrm>
          <a:prstGeom prst="line">
            <a:avLst/>
          </a:prstGeom>
          <a:ln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8695" name="Text Box 29">
            <a:extLst>
              <a:ext uri="{FF2B5EF4-FFF2-40B4-BE49-F238E27FC236}">
                <a16:creationId xmlns:a16="http://schemas.microsoft.com/office/drawing/2014/main" id="{45A5BA8C-C632-4184-9DF2-2A6BB95DC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5202" y="4928797"/>
            <a:ext cx="1516063" cy="368300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Calibri" panose="020F0502020204030204" pitchFamily="34" charset="0"/>
              </a:rPr>
              <a:t>data (request)</a:t>
            </a:r>
          </a:p>
        </p:txBody>
      </p:sp>
      <p:sp>
        <p:nvSpPr>
          <p:cNvPr id="28696" name="Text Box 31">
            <a:extLst>
              <a:ext uri="{FF2B5EF4-FFF2-40B4-BE49-F238E27FC236}">
                <a16:creationId xmlns:a16="http://schemas.microsoft.com/office/drawing/2014/main" id="{661F6397-8E38-4B56-85D9-AE81074CE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3904" y="6050028"/>
            <a:ext cx="1862137" cy="369888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Calibri" panose="020F0502020204030204" pitchFamily="34" charset="0"/>
              </a:rPr>
              <a:t>Receive response</a:t>
            </a:r>
          </a:p>
        </p:txBody>
      </p:sp>
      <p:sp>
        <p:nvSpPr>
          <p:cNvPr id="28697" name="Line 32">
            <a:extLst>
              <a:ext uri="{FF2B5EF4-FFF2-40B4-BE49-F238E27FC236}">
                <a16:creationId xmlns:a16="http://schemas.microsoft.com/office/drawing/2014/main" id="{D468E6D4-8F80-4B29-889F-B272FD856B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29219" y="6206714"/>
            <a:ext cx="3167063" cy="1"/>
          </a:xfrm>
          <a:prstGeom prst="line">
            <a:avLst/>
          </a:prstGeom>
          <a:ln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8698" name="Text Box 33">
            <a:extLst>
              <a:ext uri="{FF2B5EF4-FFF2-40B4-BE49-F238E27FC236}">
                <a16:creationId xmlns:a16="http://schemas.microsoft.com/office/drawing/2014/main" id="{EA8C71B9-0D76-438C-A17A-A3EA57DCD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0836" y="5894526"/>
            <a:ext cx="1271588" cy="368300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Calibri" panose="020F0502020204030204" pitchFamily="34" charset="0"/>
              </a:rPr>
              <a:t>data (reply)</a:t>
            </a:r>
          </a:p>
        </p:txBody>
      </p:sp>
      <p:sp>
        <p:nvSpPr>
          <p:cNvPr id="28699" name="Line 34">
            <a:extLst>
              <a:ext uri="{FF2B5EF4-FFF2-40B4-BE49-F238E27FC236}">
                <a16:creationId xmlns:a16="http://schemas.microsoft.com/office/drawing/2014/main" id="{196710AB-E453-4F9B-92E0-95907E0F78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21110" y="5210559"/>
            <a:ext cx="0" cy="839470"/>
          </a:xfrm>
          <a:prstGeom prst="line">
            <a:avLst/>
          </a:prstGeom>
          <a:ln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25C500BF-540B-4BC6-9145-3AFD4E2577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7143"/>
            <a:ext cx="12368775" cy="1325563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Connection-oriented Example  (Linux - Stream Sockets -TCP)</a:t>
            </a:r>
          </a:p>
        </p:txBody>
      </p:sp>
      <p:sp>
        <p:nvSpPr>
          <p:cNvPr id="31746" name="Text Box 4">
            <a:extLst>
              <a:ext uri="{FF2B5EF4-FFF2-40B4-BE49-F238E27FC236}">
                <a16:creationId xmlns:a16="http://schemas.microsoft.com/office/drawing/2014/main" id="{B6C47C0E-A4C2-45B1-827E-86E733F98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37" y="1944297"/>
            <a:ext cx="1006464" cy="369888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Calibri" panose="020F0502020204030204" pitchFamily="34" charset="0"/>
              </a:rPr>
              <a:t>socket()</a:t>
            </a:r>
          </a:p>
        </p:txBody>
      </p:sp>
      <p:sp>
        <p:nvSpPr>
          <p:cNvPr id="31747" name="Text Box 5">
            <a:extLst>
              <a:ext uri="{FF2B5EF4-FFF2-40B4-BE49-F238E27FC236}">
                <a16:creationId xmlns:a16="http://schemas.microsoft.com/office/drawing/2014/main" id="{DCA6DB09-F81C-4C94-8660-2C02E2292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0971" y="2677229"/>
            <a:ext cx="1006475" cy="369888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bind()</a:t>
            </a:r>
          </a:p>
        </p:txBody>
      </p:sp>
      <p:sp>
        <p:nvSpPr>
          <p:cNvPr id="31748" name="Text Box 6">
            <a:extLst>
              <a:ext uri="{FF2B5EF4-FFF2-40B4-BE49-F238E27FC236}">
                <a16:creationId xmlns:a16="http://schemas.microsoft.com/office/drawing/2014/main" id="{79BD4CAA-FFF0-4927-AC0C-A6EE24205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0971" y="3393159"/>
            <a:ext cx="1008063" cy="369887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listen()</a:t>
            </a:r>
          </a:p>
        </p:txBody>
      </p:sp>
      <p:sp>
        <p:nvSpPr>
          <p:cNvPr id="31749" name="Text Box 7">
            <a:extLst>
              <a:ext uri="{FF2B5EF4-FFF2-40B4-BE49-F238E27FC236}">
                <a16:creationId xmlns:a16="http://schemas.microsoft.com/office/drawing/2014/main" id="{793EF52D-6B71-48FC-8AB4-5660DE68C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5882" y="4235053"/>
            <a:ext cx="1006475" cy="371475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Calibri" panose="020F0502020204030204" pitchFamily="34" charset="0"/>
              </a:rPr>
              <a:t>accept()</a:t>
            </a:r>
          </a:p>
        </p:txBody>
      </p:sp>
      <p:sp>
        <p:nvSpPr>
          <p:cNvPr id="31750" name="Text Box 8">
            <a:extLst>
              <a:ext uri="{FF2B5EF4-FFF2-40B4-BE49-F238E27FC236}">
                <a16:creationId xmlns:a16="http://schemas.microsoft.com/office/drawing/2014/main" id="{6E5540DF-E098-487E-A398-E01D59805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5881" y="5052622"/>
            <a:ext cx="1006475" cy="369887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recv()</a:t>
            </a:r>
          </a:p>
        </p:txBody>
      </p:sp>
      <p:sp>
        <p:nvSpPr>
          <p:cNvPr id="31751" name="Text Box 9">
            <a:extLst>
              <a:ext uri="{FF2B5EF4-FFF2-40B4-BE49-F238E27FC236}">
                <a16:creationId xmlns:a16="http://schemas.microsoft.com/office/drawing/2014/main" id="{5BD0752C-9597-48B8-AE4D-B590D82B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0971" y="6127359"/>
            <a:ext cx="1008063" cy="369888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Calibri" panose="020F0502020204030204" pitchFamily="34" charset="0"/>
              </a:rPr>
              <a:t>send()</a:t>
            </a:r>
          </a:p>
        </p:txBody>
      </p:sp>
      <p:sp>
        <p:nvSpPr>
          <p:cNvPr id="31752" name="Text Box 10">
            <a:extLst>
              <a:ext uri="{FF2B5EF4-FFF2-40B4-BE49-F238E27FC236}">
                <a16:creationId xmlns:a16="http://schemas.microsoft.com/office/drawing/2014/main" id="{D33778DF-131D-4B55-AF7E-7EF2C4126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376" y="1447872"/>
            <a:ext cx="7856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u="sng" dirty="0">
                <a:latin typeface="Calibri" panose="020F0502020204030204" pitchFamily="34" charset="0"/>
              </a:rPr>
              <a:t>Server</a:t>
            </a:r>
          </a:p>
        </p:txBody>
      </p:sp>
      <p:sp>
        <p:nvSpPr>
          <p:cNvPr id="31753" name="Line 11">
            <a:extLst>
              <a:ext uri="{FF2B5EF4-FFF2-40B4-BE49-F238E27FC236}">
                <a16:creationId xmlns:a16="http://schemas.microsoft.com/office/drawing/2014/main" id="{DAF3CE76-DE57-4C2C-B86B-364C32F884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4209" y="2314185"/>
            <a:ext cx="0" cy="307975"/>
          </a:xfrm>
          <a:prstGeom prst="line">
            <a:avLst/>
          </a:prstGeom>
          <a:ln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1754" name="Line 12">
            <a:extLst>
              <a:ext uri="{FF2B5EF4-FFF2-40B4-BE49-F238E27FC236}">
                <a16:creationId xmlns:a16="http://schemas.microsoft.com/office/drawing/2014/main" id="{CEE9D49D-2D84-4F26-9381-732C04EE18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9119" y="3125913"/>
            <a:ext cx="0" cy="307975"/>
          </a:xfrm>
          <a:prstGeom prst="line">
            <a:avLst/>
          </a:prstGeom>
          <a:ln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1755" name="Line 13">
            <a:extLst>
              <a:ext uri="{FF2B5EF4-FFF2-40B4-BE49-F238E27FC236}">
                <a16:creationId xmlns:a16="http://schemas.microsoft.com/office/drawing/2014/main" id="{93B0613F-FEFD-41C8-9EF2-9608A7782E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9119" y="3766747"/>
            <a:ext cx="0" cy="512762"/>
          </a:xfrm>
          <a:prstGeom prst="line">
            <a:avLst/>
          </a:prstGeom>
          <a:ln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1756" name="Line 14">
            <a:extLst>
              <a:ext uri="{FF2B5EF4-FFF2-40B4-BE49-F238E27FC236}">
                <a16:creationId xmlns:a16="http://schemas.microsoft.com/office/drawing/2014/main" id="{47B66D4D-62CB-4839-9CB2-2C89101BDD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8967" y="4578844"/>
            <a:ext cx="0" cy="473778"/>
          </a:xfrm>
          <a:prstGeom prst="line">
            <a:avLst/>
          </a:prstGeom>
          <a:ln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1757" name="Line 15">
            <a:extLst>
              <a:ext uri="{FF2B5EF4-FFF2-40B4-BE49-F238E27FC236}">
                <a16:creationId xmlns:a16="http://schemas.microsoft.com/office/drawing/2014/main" id="{0A859013-4EC8-4749-B50E-05215C8B59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8169" y="5354756"/>
            <a:ext cx="19048" cy="757029"/>
          </a:xfrm>
          <a:prstGeom prst="line">
            <a:avLst/>
          </a:prstGeom>
          <a:ln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1758" name="Text Box 19">
            <a:extLst>
              <a:ext uri="{FF2B5EF4-FFF2-40B4-BE49-F238E27FC236}">
                <a16:creationId xmlns:a16="http://schemas.microsoft.com/office/drawing/2014/main" id="{F2D4A6D7-2FDF-4ADC-A29B-76111DEC0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7387" y="2905415"/>
            <a:ext cx="725968" cy="369332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u="sng" dirty="0">
                <a:latin typeface="Calibri" panose="020F0502020204030204" pitchFamily="34" charset="0"/>
              </a:rPr>
              <a:t>Client</a:t>
            </a:r>
          </a:p>
        </p:txBody>
      </p:sp>
      <p:sp>
        <p:nvSpPr>
          <p:cNvPr id="31759" name="Text Box 20">
            <a:extLst>
              <a:ext uri="{FF2B5EF4-FFF2-40B4-BE49-F238E27FC236}">
                <a16:creationId xmlns:a16="http://schemas.microsoft.com/office/drawing/2014/main" id="{49E28220-1A15-4602-86C9-100224515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2767" y="3617285"/>
            <a:ext cx="1087274" cy="36988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Calibri" panose="020F0502020204030204" pitchFamily="34" charset="0"/>
              </a:rPr>
              <a:t>socket()</a:t>
            </a:r>
          </a:p>
        </p:txBody>
      </p:sp>
      <p:sp>
        <p:nvSpPr>
          <p:cNvPr id="31760" name="Text Box 21">
            <a:extLst>
              <a:ext uri="{FF2B5EF4-FFF2-40B4-BE49-F238E27FC236}">
                <a16:creationId xmlns:a16="http://schemas.microsoft.com/office/drawing/2014/main" id="{9F7E22C7-F962-4071-ADE9-5E8483920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2767" y="4352962"/>
            <a:ext cx="1103312" cy="369888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Calibri" panose="020F0502020204030204" pitchFamily="34" charset="0"/>
              </a:rPr>
              <a:t>connect()</a:t>
            </a:r>
          </a:p>
        </p:txBody>
      </p:sp>
      <p:sp>
        <p:nvSpPr>
          <p:cNvPr id="31761" name="Text Box 22">
            <a:extLst>
              <a:ext uri="{FF2B5EF4-FFF2-40B4-BE49-F238E27FC236}">
                <a16:creationId xmlns:a16="http://schemas.microsoft.com/office/drawing/2014/main" id="{F9E9CC5B-CF35-4A0E-92DE-B9E9C7FB7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2767" y="5093780"/>
            <a:ext cx="1103312" cy="369887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Calibri" panose="020F0502020204030204" pitchFamily="34" charset="0"/>
              </a:rPr>
              <a:t>send()</a:t>
            </a:r>
          </a:p>
        </p:txBody>
      </p:sp>
      <p:sp>
        <p:nvSpPr>
          <p:cNvPr id="31762" name="Line 23">
            <a:extLst>
              <a:ext uri="{FF2B5EF4-FFF2-40B4-BE49-F238E27FC236}">
                <a16:creationId xmlns:a16="http://schemas.microsoft.com/office/drawing/2014/main" id="{050FB889-D2E2-47B7-82CC-D2A8BB3A8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0371" y="4024979"/>
            <a:ext cx="0" cy="307975"/>
          </a:xfrm>
          <a:prstGeom prst="line">
            <a:avLst/>
          </a:prstGeom>
          <a:ln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1763" name="Line 24">
            <a:extLst>
              <a:ext uri="{FF2B5EF4-FFF2-40B4-BE49-F238E27FC236}">
                <a16:creationId xmlns:a16="http://schemas.microsoft.com/office/drawing/2014/main" id="{D93C347C-A87F-4297-BB7D-A14DCB3DC1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1968" y="4722850"/>
            <a:ext cx="0" cy="387191"/>
          </a:xfrm>
          <a:prstGeom prst="line">
            <a:avLst/>
          </a:prstGeom>
          <a:ln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1764" name="Line 25">
            <a:extLst>
              <a:ext uri="{FF2B5EF4-FFF2-40B4-BE49-F238E27FC236}">
                <a16:creationId xmlns:a16="http://schemas.microsoft.com/office/drawing/2014/main" id="{E4C84535-8B71-4D4B-872C-CD100CCE68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09033" y="4541481"/>
            <a:ext cx="3838256" cy="14254"/>
          </a:xfrm>
          <a:prstGeom prst="line">
            <a:avLst/>
          </a:prstGeom>
          <a:ln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1765" name="Text Box 26">
            <a:extLst>
              <a:ext uri="{FF2B5EF4-FFF2-40B4-BE49-F238E27FC236}">
                <a16:creationId xmlns:a16="http://schemas.microsoft.com/office/drawing/2014/main" id="{9E967AFB-CDB6-43CA-AE06-E227CC12A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447" y="4269427"/>
            <a:ext cx="2282825" cy="3683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Calibri" panose="020F0502020204030204" pitchFamily="34" charset="0"/>
              </a:rPr>
              <a:t>establish connection</a:t>
            </a:r>
          </a:p>
        </p:txBody>
      </p:sp>
      <p:sp>
        <p:nvSpPr>
          <p:cNvPr id="31766" name="Line 27">
            <a:extLst>
              <a:ext uri="{FF2B5EF4-FFF2-40B4-BE49-F238E27FC236}">
                <a16:creationId xmlns:a16="http://schemas.microsoft.com/office/drawing/2014/main" id="{94FE978B-D621-48C9-9E88-0FA7D9C1CB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82998" y="5257409"/>
            <a:ext cx="3743470" cy="26467"/>
          </a:xfrm>
          <a:prstGeom prst="line">
            <a:avLst/>
          </a:prstGeom>
          <a:ln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1767" name="Text Box 29">
            <a:extLst>
              <a:ext uri="{FF2B5EF4-FFF2-40B4-BE49-F238E27FC236}">
                <a16:creationId xmlns:a16="http://schemas.microsoft.com/office/drawing/2014/main" id="{B78BE387-86B4-4D84-974D-3EA292E42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9164" y="4982619"/>
            <a:ext cx="1516063" cy="3683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Calibri" panose="020F0502020204030204" pitchFamily="34" charset="0"/>
              </a:rPr>
              <a:t>data (request)</a:t>
            </a:r>
          </a:p>
        </p:txBody>
      </p:sp>
      <p:sp>
        <p:nvSpPr>
          <p:cNvPr id="31768" name="Text Box 31">
            <a:extLst>
              <a:ext uri="{FF2B5EF4-FFF2-40B4-BE49-F238E27FC236}">
                <a16:creationId xmlns:a16="http://schemas.microsoft.com/office/drawing/2014/main" id="{461B0237-032C-45EB-A180-2C8BA44E1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7289" y="6132722"/>
            <a:ext cx="1103312" cy="369888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recv()</a:t>
            </a:r>
          </a:p>
        </p:txBody>
      </p:sp>
      <p:sp>
        <p:nvSpPr>
          <p:cNvPr id="31769" name="Line 32">
            <a:extLst>
              <a:ext uri="{FF2B5EF4-FFF2-40B4-BE49-F238E27FC236}">
                <a16:creationId xmlns:a16="http://schemas.microsoft.com/office/drawing/2014/main" id="{64F270D9-3375-484A-B7C3-2B6079DD3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2999" y="6325775"/>
            <a:ext cx="3914141" cy="1"/>
          </a:xfrm>
          <a:prstGeom prst="line">
            <a:avLst/>
          </a:prstGeom>
          <a:ln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1770" name="Text Box 33">
            <a:extLst>
              <a:ext uri="{FF2B5EF4-FFF2-40B4-BE49-F238E27FC236}">
                <a16:creationId xmlns:a16="http://schemas.microsoft.com/office/drawing/2014/main" id="{F9B4924D-A8E3-44EA-B0BC-B8C20B39E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8939" y="6111785"/>
            <a:ext cx="1271588" cy="3683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Calibri" panose="020F0502020204030204" pitchFamily="34" charset="0"/>
              </a:rPr>
              <a:t>data (reply)</a:t>
            </a:r>
          </a:p>
        </p:txBody>
      </p:sp>
      <p:sp>
        <p:nvSpPr>
          <p:cNvPr id="31771" name="Line 34">
            <a:extLst>
              <a:ext uri="{FF2B5EF4-FFF2-40B4-BE49-F238E27FC236}">
                <a16:creationId xmlns:a16="http://schemas.microsoft.com/office/drawing/2014/main" id="{F928D5E2-0131-42B1-84B2-E72AD96D1C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2060" y="5497232"/>
            <a:ext cx="19048" cy="718858"/>
          </a:xfrm>
          <a:prstGeom prst="line">
            <a:avLst/>
          </a:prstGeom>
          <a:ln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31772" name="Slide Number Placeholder 3">
            <a:extLst>
              <a:ext uri="{FF2B5EF4-FFF2-40B4-BE49-F238E27FC236}">
                <a16:creationId xmlns:a16="http://schemas.microsoft.com/office/drawing/2014/main" id="{E2D2C3FB-D3ED-4952-9FB5-E2C6DCC7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fld id="{546C2964-1A2F-4662-933A-1DDE6DC3F7C8}" type="slidenum">
              <a:rPr lang="en-US" smtClean="0"/>
              <a:pPr eaLnBrk="1" hangingPunct="1"/>
              <a:t>14</a:t>
            </a:fld>
            <a:endParaRPr lang="en-US" altLang="en-US" sz="1200">
              <a:solidFill>
                <a:srgbClr val="898989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32578600-2353-45FD-97D5-68ECF45824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92242"/>
            <a:ext cx="12192000" cy="1115669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Socket : create()</a:t>
            </a:r>
          </a:p>
        </p:txBody>
      </p:sp>
      <p:sp>
        <p:nvSpPr>
          <p:cNvPr id="740355" name="Rectangle 3">
            <a:extLst>
              <a:ext uri="{FF2B5EF4-FFF2-40B4-BE49-F238E27FC236}">
                <a16:creationId xmlns:a16="http://schemas.microsoft.com/office/drawing/2014/main" id="{537457FA-9008-4491-9AC7-33389FB4B8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4640" y="1207911"/>
            <a:ext cx="10922000" cy="4594578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2600" b="1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Creating a socket</a:t>
            </a:r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 </a:t>
            </a:r>
          </a:p>
          <a:p>
            <a:pPr marL="457200" lvl="1" indent="0" algn="ctr" eaLnBrk="1" hangingPunct="1">
              <a:lnSpc>
                <a:spcPct val="80000"/>
              </a:lnSpc>
              <a:buNone/>
              <a:defRPr/>
            </a:pP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	</a:t>
            </a:r>
            <a:r>
              <a:rPr lang="en-US" sz="2600" b="1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int socket(int domain, int type, int protocol)</a:t>
            </a: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endParaRPr lang="en-US" sz="2600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24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Domain</a:t>
            </a: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: protocol family</a:t>
            </a:r>
          </a:p>
          <a:p>
            <a:pPr lvl="1">
              <a:lnSpc>
                <a:spcPct val="80000"/>
              </a:lnSpc>
              <a:buFont typeface="Arial" charset="0"/>
              <a:buChar char="–"/>
              <a:defRPr/>
            </a:pPr>
            <a:r>
              <a:rPr lang="en-CA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AF_INET </a:t>
            </a: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for IPv4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–"/>
              <a:defRPr/>
            </a:pP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AF_INET6 for IPv6</a:t>
            </a: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24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Type</a:t>
            </a: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: semantics of the communication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–"/>
              <a:defRPr/>
            </a:pP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SOCK_STREAM: reliable byte stream (TCP)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–"/>
              <a:defRPr/>
            </a:pP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SOCK_DGRAM: message-oriented service (UDP)</a:t>
            </a: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24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Protocol</a:t>
            </a: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:  The argument should be set to the specific protocol type given 		        below, or 0 to select the system's default 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F62F266F-06EC-49FC-9ECC-85B02F10FE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12192000" cy="100753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Socket to the Server : connect()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8BA04F5F-C8EF-45C7-B8F9-298420F0DC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1242" y="963980"/>
            <a:ext cx="11069515" cy="46917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sz="2600" b="1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Establishing the connection </a:t>
            </a:r>
          </a:p>
          <a:p>
            <a:pPr marL="0" indent="0">
              <a:buNone/>
              <a:defRPr/>
            </a:pP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	</a:t>
            </a:r>
          </a:p>
          <a:p>
            <a:pPr marL="0" indent="0" algn="ctr">
              <a:buNone/>
              <a:defRPr/>
            </a:pPr>
            <a:r>
              <a:rPr lang="en-US" sz="2600" b="1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int connect(int </a:t>
            </a:r>
            <a:r>
              <a:rPr lang="en-US" sz="2600" b="1" dirty="0" err="1">
                <a:highlight>
                  <a:srgbClr val="FFFF00"/>
                </a:highlight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sockfd</a:t>
            </a:r>
            <a:r>
              <a:rPr lang="en-US" sz="2600" b="1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, struct </a:t>
            </a:r>
            <a:r>
              <a:rPr lang="en-US" sz="2600" b="1" dirty="0" err="1">
                <a:highlight>
                  <a:srgbClr val="FFFF00"/>
                </a:highlight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sockaddr</a:t>
            </a:r>
            <a:r>
              <a:rPr lang="en-US" sz="2600" b="1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*</a:t>
            </a:r>
            <a:r>
              <a:rPr lang="en-US" sz="2600" b="1" dirty="0" err="1">
                <a:highlight>
                  <a:srgbClr val="FFFF00"/>
                </a:highlight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serv_addr</a:t>
            </a:r>
            <a:r>
              <a:rPr lang="en-US" sz="2600" b="1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, int </a:t>
            </a:r>
            <a:r>
              <a:rPr lang="en-US" sz="2600" b="1" dirty="0" err="1">
                <a:highlight>
                  <a:srgbClr val="FFFF00"/>
                </a:highlight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addrlen</a:t>
            </a:r>
            <a:r>
              <a:rPr lang="en-US" sz="2600" b="1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  <a:defRPr/>
            </a:pPr>
            <a:endParaRPr lang="en-US" sz="2600" b="1" dirty="0">
              <a:solidFill>
                <a:srgbClr val="0070C0"/>
              </a:solidFill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sz="2400" b="1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sockfd</a:t>
            </a: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 − It is a socket descriptor returned by the socket function.</a:t>
            </a:r>
          </a:p>
          <a:p>
            <a:pPr marL="0" indent="0">
              <a:buNone/>
              <a:defRPr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sz="2400" b="1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serv_addr</a:t>
            </a: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 − It is a pointer to struct </a:t>
            </a:r>
            <a:r>
              <a:rPr lang="en-US" sz="24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sockaddr</a:t>
            </a: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that contains destination IP address and port.</a:t>
            </a:r>
          </a:p>
          <a:p>
            <a:pPr marL="0" indent="0">
              <a:buNone/>
              <a:defRPr/>
            </a:pPr>
            <a:endParaRPr lang="en-US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sz="2400" b="1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addrlen</a:t>
            </a: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 − Set it to </a:t>
            </a:r>
            <a:r>
              <a:rPr lang="en-US" sz="24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sizeof</a:t>
            </a: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(struct </a:t>
            </a:r>
            <a:r>
              <a:rPr lang="en-US" sz="24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sockaddr</a:t>
            </a: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  <a:defRPr/>
            </a:pPr>
            <a:endParaRPr lang="en-US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en-US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This call returns 0 if it successfully connects to the server, otherwise it returns -1 on error</a:t>
            </a:r>
          </a:p>
          <a:p>
            <a:pPr marL="0" indent="0">
              <a:buNone/>
              <a:defRPr/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sz="3000" dirty="0">
              <a:latin typeface="Courier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F62F266F-06EC-49FC-9ECC-85B02F10FE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121920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to accept connections : listen()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8BA04F5F-C8EF-45C7-B8F9-298420F0DC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1242" y="963979"/>
            <a:ext cx="11069515" cy="466917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400" b="1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Waiting to accept connections</a:t>
            </a:r>
          </a:p>
          <a:p>
            <a:pPr marL="0" indent="0">
              <a:buNone/>
              <a:defRPr/>
            </a:pP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	</a:t>
            </a:r>
            <a:endParaRPr lang="en-US" sz="1800" dirty="0">
              <a:solidFill>
                <a:srgbClr val="0070C0"/>
              </a:solidFill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pPr marL="0" indent="0" algn="ctr">
              <a:buNone/>
              <a:defRPr/>
            </a:pP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	</a:t>
            </a:r>
            <a:r>
              <a:rPr lang="sv-SE" sz="2400" b="1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int listen(int sockfd,int backlog);</a:t>
            </a:r>
          </a:p>
          <a:p>
            <a:pPr marL="0" indent="0">
              <a:buNone/>
              <a:defRPr/>
            </a:pPr>
            <a:endParaRPr lang="sv-SE" sz="2400" b="1" dirty="0">
              <a:solidFill>
                <a:srgbClr val="0070C0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b="1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sockfd</a:t>
            </a:r>
            <a:r>
              <a:rPr lang="en-US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 − It is a socket descriptor returned by the socket function.</a:t>
            </a:r>
          </a:p>
          <a:p>
            <a:pPr marL="0" indent="0">
              <a:buNone/>
              <a:defRPr/>
            </a:pP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backlog</a:t>
            </a:r>
            <a:r>
              <a:rPr lang="en-US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 − It is the number of allowed connections.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en-US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ＭＳ Ｐゴシック" charset="0"/>
            </a:endParaRP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sz="3000" dirty="0">
              <a:latin typeface="Courier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632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F62F266F-06EC-49FC-9ECC-85B02F10FE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10430933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socket : bind()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8BA04F5F-C8EF-45C7-B8F9-298420F0DC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2583" y="1303866"/>
            <a:ext cx="10773508" cy="42502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en-US" sz="3100" b="1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Bind the packet to address: </a:t>
            </a:r>
          </a:p>
          <a:p>
            <a:pPr marL="0" indent="0">
              <a:buNone/>
              <a:defRPr/>
            </a:pPr>
            <a:r>
              <a:rPr lang="en-US" sz="3000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	</a:t>
            </a:r>
          </a:p>
          <a:p>
            <a:pPr marL="0" indent="0" algn="ctr">
              <a:buNone/>
              <a:defRPr/>
            </a:pPr>
            <a:r>
              <a:rPr lang="en-US" sz="2800" b="1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int bind(int </a:t>
            </a:r>
            <a:r>
              <a:rPr lang="en-US" sz="2800" b="1" dirty="0" err="1">
                <a:highlight>
                  <a:srgbClr val="FFFF00"/>
                </a:highlight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sockfd</a:t>
            </a:r>
            <a:r>
              <a:rPr lang="en-US" sz="2800" b="1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, struct </a:t>
            </a:r>
            <a:r>
              <a:rPr lang="en-US" sz="2800" b="1" dirty="0" err="1">
                <a:highlight>
                  <a:srgbClr val="FFFF00"/>
                </a:highlight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sockaddr</a:t>
            </a:r>
            <a:r>
              <a:rPr lang="en-US" sz="2800" b="1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*</a:t>
            </a:r>
            <a:r>
              <a:rPr lang="en-US" sz="2800" b="1" dirty="0" err="1">
                <a:highlight>
                  <a:srgbClr val="FFFF00"/>
                </a:highlight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my_addr,int</a:t>
            </a:r>
            <a:r>
              <a:rPr lang="en-US" sz="2800" b="1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highlight>
                  <a:srgbClr val="FFFF00"/>
                </a:highlight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addrlen</a:t>
            </a:r>
            <a:r>
              <a:rPr lang="en-US" sz="2800" b="1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  <a:defRPr/>
            </a:pPr>
            <a:endParaRPr lang="en-US" sz="2600" b="1" dirty="0">
              <a:solidFill>
                <a:srgbClr val="0070C0"/>
              </a:solidFill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sz="2400" b="1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sockfd</a:t>
            </a: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 − It is a socket descriptor returned by the socket function.</a:t>
            </a:r>
          </a:p>
          <a:p>
            <a:pPr marL="0" indent="0">
              <a:buNone/>
              <a:defRPr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sz="2400" b="1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Myaddr</a:t>
            </a: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 −  It is a pointer to struct </a:t>
            </a:r>
            <a:r>
              <a:rPr lang="en-US" sz="24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sockaddr</a:t>
            </a: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that contains the local IP address and port.</a:t>
            </a:r>
          </a:p>
          <a:p>
            <a:pPr marL="0" indent="0">
              <a:buNone/>
              <a:defRPr/>
            </a:pPr>
            <a:endParaRPr lang="en-US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sz="2400" b="1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addrlen</a:t>
            </a: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 − Set it to </a:t>
            </a:r>
            <a:r>
              <a:rPr lang="en-US" sz="24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sizeof</a:t>
            </a: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(struct </a:t>
            </a:r>
            <a:r>
              <a:rPr lang="en-US" sz="24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sockaddr</a:t>
            </a: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  <a:defRPr/>
            </a:pPr>
            <a:endParaRPr lang="en-US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en-US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This call returns 0 if it successfully connects to the server, otherwise it returns -1 on error</a:t>
            </a:r>
          </a:p>
          <a:p>
            <a:pPr marL="0" indent="0">
              <a:buNone/>
              <a:defRPr/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sz="3000" dirty="0">
              <a:latin typeface="Courier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447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DC40D9B8-DAEB-4EA7-8E42-9531F0B62A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36525"/>
            <a:ext cx="10515600" cy="1158875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Data : send()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A5D14A27-84E6-4589-8EBC-B2639FF5F6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11612880" cy="482092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400" b="1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Sending data using Sockets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endParaRPr lang="en-US" sz="2000" b="1" dirty="0">
              <a:solidFill>
                <a:srgbClr val="0070C0"/>
              </a:solidFill>
              <a:latin typeface="Courier" charset="0"/>
              <a:ea typeface="ＭＳ Ｐゴシック" charset="0"/>
              <a:cs typeface="Courier" charset="0"/>
            </a:endParaRPr>
          </a:p>
          <a:p>
            <a:pPr marL="457200" lvl="1" indent="0" algn="ctr" eaLnBrk="1" hangingPunct="1">
              <a:lnSpc>
                <a:spcPct val="90000"/>
              </a:lnSpc>
              <a:buNone/>
              <a:defRPr/>
            </a:pPr>
            <a:r>
              <a:rPr lang="en-US" sz="2400" b="1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int send(int </a:t>
            </a:r>
            <a:r>
              <a:rPr lang="en-US" sz="2400" b="1" dirty="0" err="1">
                <a:highlight>
                  <a:srgbClr val="FFFF00"/>
                </a:highlight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sockfd</a:t>
            </a:r>
            <a:r>
              <a:rPr lang="en-US" sz="2400" b="1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, void *msg, </a:t>
            </a:r>
            <a:r>
              <a:rPr lang="en-US" sz="2400" b="1" dirty="0" err="1">
                <a:highlight>
                  <a:srgbClr val="FFFF00"/>
                </a:highlight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size_t</a:t>
            </a:r>
            <a:r>
              <a:rPr lang="en-US" sz="2400" b="1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highlight>
                  <a:srgbClr val="FFFF00"/>
                </a:highlight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len</a:t>
            </a:r>
            <a:r>
              <a:rPr lang="en-US" sz="2400" b="1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, int flags)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US" b="1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Arguments: socket descriptor, pointer to buffer of data to send, and length of the buffer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Returns the number of bytes written, and -1 on error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send is </a:t>
            </a:r>
            <a:r>
              <a:rPr lang="en-US" b="1" u="sng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blocking</a:t>
            </a:r>
            <a:r>
              <a:rPr lang="en-US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: return only after data is sent</a:t>
            </a:r>
            <a:endParaRPr lang="en-US" b="1" u="sng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Write short messages into a buffer and send once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endParaRPr lang="en-US" sz="2600" dirty="0">
              <a:ea typeface="ＭＳ Ｐゴシック" charset="0"/>
            </a:endParaRPr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95141BC1-EA20-470A-9E94-9A012919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fld id="{546C2964-1A2F-4662-933A-1DDE6DC3F7C8}" type="slidenum">
              <a:rPr lang="en-US" smtClean="0"/>
              <a:pPr eaLnBrk="1" hangingPunct="1"/>
              <a:t>19</a:t>
            </a:fld>
            <a:endParaRPr lang="en-US" altLang="en-US" sz="1200">
              <a:solidFill>
                <a:srgbClr val="898989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3FB0-E21C-402D-985D-45F92F19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12192000" cy="914400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01F03-6312-4267-9674-76FB50858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231" y="1221996"/>
            <a:ext cx="10363200" cy="503102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deals with the transfer of data/information in the Intradomain system using TCP/IP protocol.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using the socket programming interface that provides the routines required for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Interprocess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communication between the applications in a TCP/IP based network environment.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Furthermore we will be focussing on client-server architecture, which is a computing module in which the server hosts, delivers and manages most of the resources and services to be consumed by the client.</a:t>
            </a:r>
          </a:p>
        </p:txBody>
      </p:sp>
    </p:spTree>
    <p:extLst>
      <p:ext uri="{BB962C8B-B14F-4D97-AF65-F5344CB8AC3E}">
        <p14:creationId xmlns:p14="http://schemas.microsoft.com/office/powerpoint/2010/main" val="2339111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651F6431-CC0F-4A91-850D-164E4369ED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36525"/>
            <a:ext cx="12192000" cy="1325563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Receiving Data :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743427" name="Rectangle 3">
            <a:extLst>
              <a:ext uri="{FF2B5EF4-FFF2-40B4-BE49-F238E27FC236}">
                <a16:creationId xmlns:a16="http://schemas.microsoft.com/office/drawing/2014/main" id="{17C5A3FA-97DB-407E-BE7C-B1757521F9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3520" y="1295400"/>
            <a:ext cx="11744960" cy="48006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Receiving data from socket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57200" lvl="1" indent="0" algn="ctr" eaLnBrk="1" hangingPunct="1">
              <a:lnSpc>
                <a:spcPct val="90000"/>
              </a:lnSpc>
              <a:buNone/>
            </a:pP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en-US" sz="24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recv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altLang="en-US" sz="24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sockfd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void *</a:t>
            </a:r>
            <a:r>
              <a:rPr lang="en-US" altLang="en-US" sz="24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int flags)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It has  socket descriptor, pointer to buffer to place the data, size of the 	buffer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-Returns the number of characters read (where 0 implies 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end of file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ja-JP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), and -1 on      	error</a:t>
            </a:r>
          </a:p>
          <a:p>
            <a:pPr lvl="1" eaLnBrk="1" hangingPunct="1">
              <a:lnSpc>
                <a:spcPct val="90000"/>
              </a:lnSpc>
            </a:pPr>
            <a:endParaRPr lang="en-US" altLang="ja-JP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-</a:t>
            </a:r>
            <a:r>
              <a:rPr lang="en-US" altLang="en-US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recv</a:t>
            </a:r>
            <a:r>
              <a:rPr lang="en-US" altLang="en-US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()  is </a:t>
            </a:r>
            <a:r>
              <a:rPr lang="en-US" altLang="en-US" b="1" u="sng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blocking</a:t>
            </a:r>
            <a:r>
              <a:rPr lang="en-US" altLang="en-US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: return only after data is received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500" dirty="0"/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C5D1649D-8620-4F1F-B6DD-111632E7C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fld id="{546C2964-1A2F-4662-933A-1DDE6DC3F7C8}" type="slidenum">
              <a:rPr lang="en-US" smtClean="0"/>
              <a:pPr eaLnBrk="1" hangingPunct="1"/>
              <a:t>20</a:t>
            </a:fld>
            <a:endParaRPr lang="en-US" altLang="en-US" sz="1200">
              <a:solidFill>
                <a:srgbClr val="898989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6A913-9055-4858-8B49-7A129B62B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800" y="2235200"/>
            <a:ext cx="9144000" cy="191911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Design of Inter-Process Communication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  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TCP Sockets &amp;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- OPPS concept</a:t>
            </a:r>
          </a:p>
        </p:txBody>
      </p:sp>
    </p:spTree>
    <p:extLst>
      <p:ext uri="{BB962C8B-B14F-4D97-AF65-F5344CB8AC3E}">
        <p14:creationId xmlns:p14="http://schemas.microsoft.com/office/powerpoint/2010/main" val="4251121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1" name="Title 1">
            <a:extLst>
              <a:ext uri="{FF2B5EF4-FFF2-40B4-BE49-F238E27FC236}">
                <a16:creationId xmlns:a16="http://schemas.microsoft.com/office/drawing/2014/main" id="{18DB0E50-B6B4-4B6B-AFB8-119D70460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3158"/>
            <a:ext cx="12192000" cy="235701"/>
          </a:xfrm>
        </p:spPr>
        <p:txBody>
          <a:bodyPr>
            <a:noAutofit/>
          </a:bodyPr>
          <a:lstStyle/>
          <a:p>
            <a:pPr algn="ctr"/>
            <a:br>
              <a:rPr lang="en-US" altLang="en-US" sz="3200" dirty="0"/>
            </a:br>
            <a:r>
              <a:rPr lang="en-US" altLang="en-US" sz="3200" dirty="0"/>
              <a:t>Inter Process Communication (IPC) - Using Linux TCP </a:t>
            </a:r>
            <a:r>
              <a:rPr lang="en-US" altLang="en-US" sz="3200" dirty="0" err="1"/>
              <a:t>Scokets</a:t>
            </a:r>
            <a:endParaRPr lang="en-US" altLang="en-US" sz="3200" dirty="0"/>
          </a:p>
        </p:txBody>
      </p:sp>
      <p:sp>
        <p:nvSpPr>
          <p:cNvPr id="12343" name="Cylinder 12342">
            <a:extLst>
              <a:ext uri="{FF2B5EF4-FFF2-40B4-BE49-F238E27FC236}">
                <a16:creationId xmlns:a16="http://schemas.microsoft.com/office/drawing/2014/main" id="{FD2CB7CE-6428-47CC-94E6-A849D6C83795}"/>
              </a:ext>
            </a:extLst>
          </p:cNvPr>
          <p:cNvSpPr/>
          <p:nvPr/>
        </p:nvSpPr>
        <p:spPr>
          <a:xfrm>
            <a:off x="354842" y="1183820"/>
            <a:ext cx="5172632" cy="5544526"/>
          </a:xfrm>
          <a:prstGeom prst="can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94602A-243C-4863-8283-BA1920FEB816}"/>
              </a:ext>
            </a:extLst>
          </p:cNvPr>
          <p:cNvSpPr/>
          <p:nvPr/>
        </p:nvSpPr>
        <p:spPr>
          <a:xfrm>
            <a:off x="1494735" y="4396552"/>
            <a:ext cx="2728911" cy="127466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Line 15">
            <a:extLst>
              <a:ext uri="{FF2B5EF4-FFF2-40B4-BE49-F238E27FC236}">
                <a16:creationId xmlns:a16="http://schemas.microsoft.com/office/drawing/2014/main" id="{66855961-10FB-4203-88C9-BD1758A914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0645" y="1950925"/>
            <a:ext cx="0" cy="2001579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Rectangle 20">
            <a:extLst>
              <a:ext uri="{FF2B5EF4-FFF2-40B4-BE49-F238E27FC236}">
                <a16:creationId xmlns:a16="http://schemas.microsoft.com/office/drawing/2014/main" id="{6F69F20E-DF1E-44DD-B383-F82B90FD0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744" y="1552204"/>
            <a:ext cx="1524000" cy="3810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400" b="1" dirty="0">
                <a:solidFill>
                  <a:srgbClr val="000066"/>
                </a:solidFill>
                <a:latin typeface="Courier New" panose="02070309020205020404" pitchFamily="49" charset="0"/>
              </a:rPr>
              <a:t>socket</a:t>
            </a:r>
          </a:p>
        </p:txBody>
      </p:sp>
      <p:sp>
        <p:nvSpPr>
          <p:cNvPr id="97" name="AutoShape 50">
            <a:extLst>
              <a:ext uri="{FF2B5EF4-FFF2-40B4-BE49-F238E27FC236}">
                <a16:creationId xmlns:a16="http://schemas.microsoft.com/office/drawing/2014/main" id="{198444C9-BD99-4030-BCAE-FA7FFCB7CF91}"/>
              </a:ext>
            </a:extLst>
          </p:cNvPr>
          <p:cNvSpPr>
            <a:spLocks/>
          </p:cNvSpPr>
          <p:nvPr/>
        </p:nvSpPr>
        <p:spPr bwMode="auto">
          <a:xfrm>
            <a:off x="1847928" y="1742704"/>
            <a:ext cx="152400" cy="2438400"/>
          </a:xfrm>
          <a:prstGeom prst="leftBrace">
            <a:avLst>
              <a:gd name="adj1" fmla="val 133333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8" name="Rectangle 52">
            <a:extLst>
              <a:ext uri="{FF2B5EF4-FFF2-40B4-BE49-F238E27FC236}">
                <a16:creationId xmlns:a16="http://schemas.microsoft.com/office/drawing/2014/main" id="{0D5CB5E8-2AB4-4B92-85F1-B9216447E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190" y="5798769"/>
            <a:ext cx="1781181" cy="3810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400" b="1" dirty="0">
                <a:solidFill>
                  <a:srgbClr val="000066"/>
                </a:solidFill>
                <a:latin typeface="Courier New" panose="02070309020205020404" pitchFamily="49" charset="0"/>
              </a:rPr>
              <a:t>Close</a:t>
            </a:r>
          </a:p>
        </p:txBody>
      </p:sp>
      <p:sp>
        <p:nvSpPr>
          <p:cNvPr id="99" name="Text Box 53">
            <a:extLst>
              <a:ext uri="{FF2B5EF4-FFF2-40B4-BE49-F238E27FC236}">
                <a16:creationId xmlns:a16="http://schemas.microsoft.com/office/drawing/2014/main" id="{E284CE48-6865-4F93-85B6-49AC4D00A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028" y="2629532"/>
            <a:ext cx="1528854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open_clientfd</a:t>
            </a:r>
            <a:endParaRPr lang="en-GB" altLang="en-US" sz="1600" b="1" dirty="0">
              <a:solidFill>
                <a:srgbClr val="000066"/>
              </a:solidFill>
              <a:latin typeface="Courier New" panose="02070309020205020404" pitchFamily="49" charset="0"/>
            </a:endParaRPr>
          </a:p>
        </p:txBody>
      </p:sp>
      <p:sp>
        <p:nvSpPr>
          <p:cNvPr id="100" name="Rectangle 52">
            <a:extLst>
              <a:ext uri="{FF2B5EF4-FFF2-40B4-BE49-F238E27FC236}">
                <a16:creationId xmlns:a16="http://schemas.microsoft.com/office/drawing/2014/main" id="{7A110126-C9AD-44C9-9387-4FF2F966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191" y="4598692"/>
            <a:ext cx="1781181" cy="914399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400" b="1" dirty="0">
                <a:solidFill>
                  <a:srgbClr val="000066"/>
                </a:solidFill>
                <a:latin typeface="Courier New" panose="02070309020205020404" pitchFamily="49" charset="0"/>
              </a:rPr>
              <a:t>Read &amp; Write O/P</a:t>
            </a:r>
          </a:p>
        </p:txBody>
      </p:sp>
      <p:sp>
        <p:nvSpPr>
          <p:cNvPr id="101" name="Rectangle 52">
            <a:extLst>
              <a:ext uri="{FF2B5EF4-FFF2-40B4-BE49-F238E27FC236}">
                <a16:creationId xmlns:a16="http://schemas.microsoft.com/office/drawing/2014/main" id="{D29CD7D4-F604-4089-B826-8AB2F4049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192" y="3986407"/>
            <a:ext cx="1781181" cy="3810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400" b="1">
                <a:solidFill>
                  <a:srgbClr val="000066"/>
                </a:solidFill>
                <a:latin typeface="Courier New" panose="02070309020205020404" pitchFamily="49" charset="0"/>
              </a:rPr>
              <a:t>connect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43502A0-FBD5-4388-8236-93B33D3B8A9A}"/>
              </a:ext>
            </a:extLst>
          </p:cNvPr>
          <p:cNvCxnSpPr>
            <a:cxnSpLocks/>
            <a:stCxn id="101" idx="2"/>
            <a:endCxn id="100" idx="0"/>
          </p:cNvCxnSpPr>
          <p:nvPr/>
        </p:nvCxnSpPr>
        <p:spPr>
          <a:xfrm flipH="1">
            <a:off x="2842782" y="4367407"/>
            <a:ext cx="1" cy="231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C6F74CD-2326-4A48-B061-4288355B92B8}"/>
              </a:ext>
            </a:extLst>
          </p:cNvPr>
          <p:cNvCxnSpPr>
            <a:cxnSpLocks/>
            <a:stCxn id="100" idx="2"/>
            <a:endCxn id="98" idx="0"/>
          </p:cNvCxnSpPr>
          <p:nvPr/>
        </p:nvCxnSpPr>
        <p:spPr>
          <a:xfrm flipH="1">
            <a:off x="2842781" y="5513091"/>
            <a:ext cx="1" cy="28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39EC0F9-2D77-4FAC-A6DE-78D62BDA7511}"/>
              </a:ext>
            </a:extLst>
          </p:cNvPr>
          <p:cNvSpPr/>
          <p:nvPr/>
        </p:nvSpPr>
        <p:spPr>
          <a:xfrm>
            <a:off x="86739" y="1681239"/>
            <a:ext cx="1781181" cy="5622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LoopBack</a:t>
            </a:r>
            <a:r>
              <a:rPr lang="en-US" sz="1400" dirty="0"/>
              <a:t>: 127.0.0.1</a:t>
            </a:r>
          </a:p>
          <a:p>
            <a:pPr algn="ctr"/>
            <a:r>
              <a:rPr lang="en-US" sz="1400" dirty="0"/>
              <a:t>Port :8080</a:t>
            </a:r>
          </a:p>
        </p:txBody>
      </p:sp>
      <p:sp>
        <p:nvSpPr>
          <p:cNvPr id="12345" name="Cylinder 12344">
            <a:extLst>
              <a:ext uri="{FF2B5EF4-FFF2-40B4-BE49-F238E27FC236}">
                <a16:creationId xmlns:a16="http://schemas.microsoft.com/office/drawing/2014/main" id="{63BDBE12-2D33-4A9E-8425-CAD6772AA858}"/>
              </a:ext>
            </a:extLst>
          </p:cNvPr>
          <p:cNvSpPr/>
          <p:nvPr/>
        </p:nvSpPr>
        <p:spPr>
          <a:xfrm>
            <a:off x="7012927" y="1116149"/>
            <a:ext cx="4762599" cy="5741851"/>
          </a:xfrm>
          <a:prstGeom prst="can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44" name="Rectangle 12343">
            <a:extLst>
              <a:ext uri="{FF2B5EF4-FFF2-40B4-BE49-F238E27FC236}">
                <a16:creationId xmlns:a16="http://schemas.microsoft.com/office/drawing/2014/main" id="{4EC2F0FE-C423-4E1F-B376-680BCDE3D70E}"/>
              </a:ext>
            </a:extLst>
          </p:cNvPr>
          <p:cNvSpPr/>
          <p:nvPr/>
        </p:nvSpPr>
        <p:spPr>
          <a:xfrm>
            <a:off x="1065930" y="769166"/>
            <a:ext cx="3084586" cy="597229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Application 1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Process</a:t>
            </a:r>
          </a:p>
        </p:txBody>
      </p:sp>
      <p:sp>
        <p:nvSpPr>
          <p:cNvPr id="115" name="Text Box 49">
            <a:extLst>
              <a:ext uri="{FF2B5EF4-FFF2-40B4-BE49-F238E27FC236}">
                <a16:creationId xmlns:a16="http://schemas.microsoft.com/office/drawing/2014/main" id="{7F286440-6577-4CBD-854B-04F75D4F9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3101" y="2275599"/>
            <a:ext cx="1808270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open_listenfd</a:t>
            </a:r>
            <a:endParaRPr lang="en-GB" altLang="en-US" sz="1600" b="1" dirty="0">
              <a:solidFill>
                <a:srgbClr val="000066"/>
              </a:solidFill>
              <a:latin typeface="Courier New" panose="02070309020205020404" pitchFamily="49" charset="0"/>
            </a:endParaRPr>
          </a:p>
        </p:txBody>
      </p:sp>
      <p:sp>
        <p:nvSpPr>
          <p:cNvPr id="118" name="Line 16">
            <a:extLst>
              <a:ext uri="{FF2B5EF4-FFF2-40B4-BE49-F238E27FC236}">
                <a16:creationId xmlns:a16="http://schemas.microsoft.com/office/drawing/2014/main" id="{E9E2A80E-9080-4284-B58C-98C53C67F377}"/>
              </a:ext>
            </a:extLst>
          </p:cNvPr>
          <p:cNvSpPr>
            <a:spLocks noChangeShapeType="1"/>
          </p:cNvSpPr>
          <p:nvPr/>
        </p:nvSpPr>
        <p:spPr bwMode="auto">
          <a:xfrm>
            <a:off x="9262502" y="1890342"/>
            <a:ext cx="1587" cy="3048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17">
            <a:extLst>
              <a:ext uri="{FF2B5EF4-FFF2-40B4-BE49-F238E27FC236}">
                <a16:creationId xmlns:a16="http://schemas.microsoft.com/office/drawing/2014/main" id="{C077329A-F693-44A9-AEC0-2233E084DBE5}"/>
              </a:ext>
            </a:extLst>
          </p:cNvPr>
          <p:cNvSpPr>
            <a:spLocks noChangeShapeType="1"/>
          </p:cNvSpPr>
          <p:nvPr/>
        </p:nvSpPr>
        <p:spPr bwMode="auto">
          <a:xfrm>
            <a:off x="9262502" y="2576142"/>
            <a:ext cx="1587" cy="3048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Line 18">
            <a:extLst>
              <a:ext uri="{FF2B5EF4-FFF2-40B4-BE49-F238E27FC236}">
                <a16:creationId xmlns:a16="http://schemas.microsoft.com/office/drawing/2014/main" id="{A5C23C13-56CE-4DF0-AC23-365C51F5A2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62501" y="3261943"/>
            <a:ext cx="1" cy="690562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Rectangle 21">
            <a:extLst>
              <a:ext uri="{FF2B5EF4-FFF2-40B4-BE49-F238E27FC236}">
                <a16:creationId xmlns:a16="http://schemas.microsoft.com/office/drawing/2014/main" id="{D7D96113-4023-4FB6-A0A1-028F90DC9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0501" y="1552204"/>
            <a:ext cx="1447800" cy="3810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400" b="1" dirty="0">
                <a:solidFill>
                  <a:srgbClr val="000066"/>
                </a:solidFill>
                <a:latin typeface="Courier New" panose="02070309020205020404" pitchFamily="49" charset="0"/>
              </a:rPr>
              <a:t>socket</a:t>
            </a:r>
          </a:p>
        </p:txBody>
      </p:sp>
      <p:sp>
        <p:nvSpPr>
          <p:cNvPr id="122" name="Rectangle 22">
            <a:extLst>
              <a:ext uri="{FF2B5EF4-FFF2-40B4-BE49-F238E27FC236}">
                <a16:creationId xmlns:a16="http://schemas.microsoft.com/office/drawing/2014/main" id="{0E94822E-E6C3-47E9-BCB4-23B43C0EE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0501" y="2226892"/>
            <a:ext cx="1447800" cy="3810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400" b="1">
                <a:solidFill>
                  <a:srgbClr val="000066"/>
                </a:solidFill>
                <a:latin typeface="Courier New" panose="02070309020205020404" pitchFamily="49" charset="0"/>
              </a:rPr>
              <a:t>bind</a:t>
            </a:r>
          </a:p>
        </p:txBody>
      </p:sp>
      <p:sp>
        <p:nvSpPr>
          <p:cNvPr id="123" name="Rectangle 23">
            <a:extLst>
              <a:ext uri="{FF2B5EF4-FFF2-40B4-BE49-F238E27FC236}">
                <a16:creationId xmlns:a16="http://schemas.microsoft.com/office/drawing/2014/main" id="{187B0028-7CE5-4C25-8479-DAA654B51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0501" y="2901579"/>
            <a:ext cx="1447800" cy="3810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400" b="1">
                <a:solidFill>
                  <a:srgbClr val="000066"/>
                </a:solidFill>
                <a:latin typeface="Courier New" panose="02070309020205020404" pitchFamily="49" charset="0"/>
              </a:rPr>
              <a:t>listen</a:t>
            </a:r>
          </a:p>
        </p:txBody>
      </p:sp>
      <p:sp>
        <p:nvSpPr>
          <p:cNvPr id="124" name="AutoShape 48">
            <a:extLst>
              <a:ext uri="{FF2B5EF4-FFF2-40B4-BE49-F238E27FC236}">
                <a16:creationId xmlns:a16="http://schemas.microsoft.com/office/drawing/2014/main" id="{17A0CB98-E180-4CD9-9DEB-4DD101BC2C72}"/>
              </a:ext>
            </a:extLst>
          </p:cNvPr>
          <p:cNvSpPr>
            <a:spLocks/>
          </p:cNvSpPr>
          <p:nvPr/>
        </p:nvSpPr>
        <p:spPr bwMode="auto">
          <a:xfrm>
            <a:off x="10100701" y="1569667"/>
            <a:ext cx="152400" cy="1752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5" name="Rectangle 51">
            <a:extLst>
              <a:ext uri="{FF2B5EF4-FFF2-40B4-BE49-F238E27FC236}">
                <a16:creationId xmlns:a16="http://schemas.microsoft.com/office/drawing/2014/main" id="{6E542138-1F6D-46B8-9E37-C9D8EF740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0501" y="3936316"/>
            <a:ext cx="1447800" cy="424370"/>
          </a:xfrm>
          <a:prstGeom prst="rect">
            <a:avLst/>
          </a:prstGeom>
          <a:solidFill>
            <a:srgbClr val="CC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400" b="1">
                <a:solidFill>
                  <a:srgbClr val="000066"/>
                </a:solidFill>
                <a:latin typeface="Courier New" panose="02070309020205020404" pitchFamily="49" charset="0"/>
              </a:rPr>
              <a:t>accept</a:t>
            </a:r>
          </a:p>
        </p:txBody>
      </p:sp>
      <p:cxnSp>
        <p:nvCxnSpPr>
          <p:cNvPr id="12347" name="Straight Arrow Connector 12346">
            <a:extLst>
              <a:ext uri="{FF2B5EF4-FFF2-40B4-BE49-F238E27FC236}">
                <a16:creationId xmlns:a16="http://schemas.microsoft.com/office/drawing/2014/main" id="{4F4AEFF8-B5E7-4E5C-AF8A-988475177136}"/>
              </a:ext>
            </a:extLst>
          </p:cNvPr>
          <p:cNvCxnSpPr>
            <a:cxnSpLocks/>
            <a:stCxn id="96" idx="3"/>
            <a:endCxn id="121" idx="1"/>
          </p:cNvCxnSpPr>
          <p:nvPr/>
        </p:nvCxnSpPr>
        <p:spPr>
          <a:xfrm>
            <a:off x="3558744" y="1742704"/>
            <a:ext cx="4941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E0155F3-8243-451D-8E76-B74A31E1D2B0}"/>
              </a:ext>
            </a:extLst>
          </p:cNvPr>
          <p:cNvSpPr/>
          <p:nvPr/>
        </p:nvSpPr>
        <p:spPr>
          <a:xfrm>
            <a:off x="10326914" y="1680871"/>
            <a:ext cx="1781181" cy="5622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LoopBack</a:t>
            </a:r>
            <a:r>
              <a:rPr lang="en-US" sz="1400" dirty="0"/>
              <a:t>: 127.0.0.1</a:t>
            </a:r>
          </a:p>
          <a:p>
            <a:pPr algn="ctr"/>
            <a:r>
              <a:rPr lang="en-US" sz="1400" dirty="0"/>
              <a:t>Port :8080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A3639FEE-8A64-4195-96C7-1E62EC179779}"/>
              </a:ext>
            </a:extLst>
          </p:cNvPr>
          <p:cNvSpPr/>
          <p:nvPr/>
        </p:nvSpPr>
        <p:spPr>
          <a:xfrm>
            <a:off x="7874397" y="4351478"/>
            <a:ext cx="2728911" cy="127466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52">
            <a:extLst>
              <a:ext uri="{FF2B5EF4-FFF2-40B4-BE49-F238E27FC236}">
                <a16:creationId xmlns:a16="http://schemas.microsoft.com/office/drawing/2014/main" id="{42CE06D6-F70C-4D1F-B6D4-9D83F2CA4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4387" y="4536861"/>
            <a:ext cx="1781181" cy="914399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400" b="1" dirty="0">
                <a:solidFill>
                  <a:srgbClr val="000066"/>
                </a:solidFill>
                <a:latin typeface="Courier New" panose="02070309020205020404" pitchFamily="49" charset="0"/>
              </a:rPr>
              <a:t>Read &amp; Write O/P</a:t>
            </a:r>
          </a:p>
        </p:txBody>
      </p:sp>
      <p:sp>
        <p:nvSpPr>
          <p:cNvPr id="132" name="Rectangle 52">
            <a:extLst>
              <a:ext uri="{FF2B5EF4-FFF2-40B4-BE49-F238E27FC236}">
                <a16:creationId xmlns:a16="http://schemas.microsoft.com/office/drawing/2014/main" id="{623502C5-85F7-4345-94E7-572F36545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8639" y="5834612"/>
            <a:ext cx="1781181" cy="3810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400" b="1" dirty="0">
                <a:solidFill>
                  <a:srgbClr val="000066"/>
                </a:solidFill>
                <a:latin typeface="Courier New" panose="02070309020205020404" pitchFamily="49" charset="0"/>
              </a:rPr>
              <a:t>Close</a:t>
            </a:r>
          </a:p>
        </p:txBody>
      </p:sp>
      <p:sp>
        <p:nvSpPr>
          <p:cNvPr id="12349" name="Arrow: Left-Right 12348">
            <a:extLst>
              <a:ext uri="{FF2B5EF4-FFF2-40B4-BE49-F238E27FC236}">
                <a16:creationId xmlns:a16="http://schemas.microsoft.com/office/drawing/2014/main" id="{5AC5A72A-EF69-4A10-8812-40C10FC17221}"/>
              </a:ext>
            </a:extLst>
          </p:cNvPr>
          <p:cNvSpPr/>
          <p:nvPr/>
        </p:nvSpPr>
        <p:spPr>
          <a:xfrm>
            <a:off x="4223362" y="4481764"/>
            <a:ext cx="3651035" cy="969496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 COMUNICATION </a:t>
            </a:r>
          </a:p>
        </p:txBody>
      </p:sp>
      <p:sp>
        <p:nvSpPr>
          <p:cNvPr id="134" name="Arrow: Left-Right 133">
            <a:extLst>
              <a:ext uri="{FF2B5EF4-FFF2-40B4-BE49-F238E27FC236}">
                <a16:creationId xmlns:a16="http://schemas.microsoft.com/office/drawing/2014/main" id="{F011C9F0-813A-47EB-B3FB-C960F35B6BB1}"/>
              </a:ext>
            </a:extLst>
          </p:cNvPr>
          <p:cNvSpPr/>
          <p:nvPr/>
        </p:nvSpPr>
        <p:spPr>
          <a:xfrm>
            <a:off x="3733371" y="5770409"/>
            <a:ext cx="4667953" cy="5094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Termination ACK </a:t>
            </a:r>
          </a:p>
        </p:txBody>
      </p:sp>
      <p:sp>
        <p:nvSpPr>
          <p:cNvPr id="12350" name="Arrow: Left-Right 12349">
            <a:extLst>
              <a:ext uri="{FF2B5EF4-FFF2-40B4-BE49-F238E27FC236}">
                <a16:creationId xmlns:a16="http://schemas.microsoft.com/office/drawing/2014/main" id="{642869B7-B74C-44AD-B704-AF68805DB476}"/>
              </a:ext>
            </a:extLst>
          </p:cNvPr>
          <p:cNvSpPr/>
          <p:nvPr/>
        </p:nvSpPr>
        <p:spPr>
          <a:xfrm>
            <a:off x="3733371" y="3905832"/>
            <a:ext cx="4767128" cy="48463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66"/>
              </a:buClr>
              <a:buFont typeface="Helvetica" panose="020B0604020202020204" pitchFamily="34" charset="0"/>
              <a:buNone/>
            </a:pPr>
            <a:r>
              <a:rPr lang="en-GB" altLang="en-US" sz="1600" b="1" dirty="0">
                <a:solidFill>
                  <a:srgbClr val="000066"/>
                </a:solidFill>
              </a:rPr>
              <a:t>Connection Request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624B5E1-AEE2-491D-8B34-645D60B06189}"/>
              </a:ext>
            </a:extLst>
          </p:cNvPr>
          <p:cNvSpPr/>
          <p:nvPr/>
        </p:nvSpPr>
        <p:spPr>
          <a:xfrm>
            <a:off x="7978851" y="739987"/>
            <a:ext cx="3084586" cy="597229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Application 2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Process</a:t>
            </a:r>
          </a:p>
        </p:txBody>
      </p:sp>
      <p:sp>
        <p:nvSpPr>
          <p:cNvPr id="67" name="Cloud 66">
            <a:extLst>
              <a:ext uri="{FF2B5EF4-FFF2-40B4-BE49-F238E27FC236}">
                <a16:creationId xmlns:a16="http://schemas.microsoft.com/office/drawing/2014/main" id="{CB419515-990C-4DE8-8739-3BBE4499EA69}"/>
              </a:ext>
            </a:extLst>
          </p:cNvPr>
          <p:cNvSpPr/>
          <p:nvPr/>
        </p:nvSpPr>
        <p:spPr>
          <a:xfrm>
            <a:off x="342474" y="4243382"/>
            <a:ext cx="1465869" cy="586958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Multi Threaded</a:t>
            </a:r>
          </a:p>
        </p:txBody>
      </p: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7F678D85-CF8A-4D70-9076-8A072DEBB3E1}"/>
              </a:ext>
            </a:extLst>
          </p:cNvPr>
          <p:cNvCxnSpPr>
            <a:cxnSpLocks/>
            <a:endCxn id="93" idx="2"/>
          </p:cNvCxnSpPr>
          <p:nvPr/>
        </p:nvCxnSpPr>
        <p:spPr>
          <a:xfrm>
            <a:off x="779973" y="4830340"/>
            <a:ext cx="714762" cy="203543"/>
          </a:xfrm>
          <a:prstGeom prst="curvedConnector3">
            <a:avLst>
              <a:gd name="adj1" fmla="val -47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loud 145">
            <a:extLst>
              <a:ext uri="{FF2B5EF4-FFF2-40B4-BE49-F238E27FC236}">
                <a16:creationId xmlns:a16="http://schemas.microsoft.com/office/drawing/2014/main" id="{2A881D72-3FCC-469A-AEA6-F13B2B1EC9CD}"/>
              </a:ext>
            </a:extLst>
          </p:cNvPr>
          <p:cNvSpPr/>
          <p:nvPr/>
        </p:nvSpPr>
        <p:spPr>
          <a:xfrm>
            <a:off x="10176901" y="4000204"/>
            <a:ext cx="1465869" cy="586958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Multi Threaded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25BC340F-33C1-4E60-B207-03FE4031FE0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603310" y="4536861"/>
            <a:ext cx="614194" cy="451946"/>
          </a:xfrm>
          <a:prstGeom prst="curvedConnector3">
            <a:avLst>
              <a:gd name="adj1" fmla="val -699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F8849-8D9F-44EF-A263-5FAB2D8DC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8900" y="3175001"/>
            <a:ext cx="12192000" cy="8890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WALK-THROUGH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944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6D37-226D-46F5-8E58-6583ECD2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To Cover: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FACCC-6556-40D2-8CA5-B45281CF3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1-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a.k.a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– Initialization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2-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a.k.a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 – Initialization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Thread - Dispatcher and Receiver Model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&amp; Write Operation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21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09C7CEE1-F2C9-4B1B-A46F-DBB9D3934453}"/>
              </a:ext>
            </a:extLst>
          </p:cNvPr>
          <p:cNvSpPr/>
          <p:nvPr/>
        </p:nvSpPr>
        <p:spPr>
          <a:xfrm>
            <a:off x="4800600" y="4173875"/>
            <a:ext cx="6680200" cy="1169253"/>
          </a:xfrm>
          <a:prstGeom prst="flowChartTerminator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0BA95E90-74D0-4C3C-9022-F98BE79E1950}"/>
              </a:ext>
            </a:extLst>
          </p:cNvPr>
          <p:cNvSpPr/>
          <p:nvPr/>
        </p:nvSpPr>
        <p:spPr>
          <a:xfrm>
            <a:off x="4895850" y="1479213"/>
            <a:ext cx="6680200" cy="1169253"/>
          </a:xfrm>
          <a:prstGeom prst="flowChartTerminator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7DC24C-0D7B-403B-B48E-F61C260D1F19}"/>
              </a:ext>
            </a:extLst>
          </p:cNvPr>
          <p:cNvSpPr/>
          <p:nvPr/>
        </p:nvSpPr>
        <p:spPr>
          <a:xfrm>
            <a:off x="4165600" y="1123057"/>
            <a:ext cx="81407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bool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applicationOne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initalize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if </a:t>
            </a:r>
            <a:r>
              <a:rPr lang="en-US" sz="1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((</a:t>
            </a:r>
            <a:r>
              <a:rPr lang="en-US" sz="1400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sockFD</a:t>
            </a:r>
            <a:r>
              <a:rPr lang="en-US" sz="1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= socket(AF_INET, SOCK_STREAM, 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)) &lt; 0)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&lt;&lt; "[SYSTEM ERROR]- can't catch SIGUSR2" &lt;&lt;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return FAILURE;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serv_addr.sin_family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AF_INET;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serv_addr.sin_port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htons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(PORT);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// Convert IPv4 and IPv6 addresses from text to binary form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if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inet_pton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(AF_INET, "127.0.0.1", &amp;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serv_addr.sin_addr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&lt;= 0)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&lt;&lt; "[ERROR]-Invalid address/ Address not supported " &lt;&lt;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return FAILURE;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400" dirty="0"/>
              <a:t>	if (</a:t>
            </a:r>
            <a:r>
              <a:rPr lang="en-US" sz="1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connect</a:t>
            </a:r>
            <a:r>
              <a:rPr lang="en-US" sz="1400" dirty="0">
                <a:highlight>
                  <a:srgbClr val="FFFF00"/>
                </a:highlight>
              </a:rPr>
              <a:t>(</a:t>
            </a:r>
            <a:r>
              <a:rPr lang="en-US" sz="1400" dirty="0" err="1">
                <a:highlight>
                  <a:srgbClr val="FFFF00"/>
                </a:highlight>
              </a:rPr>
              <a:t>sockFD</a:t>
            </a:r>
            <a:r>
              <a:rPr lang="en-US" sz="1400" dirty="0">
                <a:highlight>
                  <a:srgbClr val="FFFF00"/>
                </a:highlight>
              </a:rPr>
              <a:t>, (struct </a:t>
            </a:r>
            <a:r>
              <a:rPr lang="en-US" sz="1400" dirty="0" err="1">
                <a:highlight>
                  <a:srgbClr val="FFFF00"/>
                </a:highlight>
              </a:rPr>
              <a:t>sockaddr</a:t>
            </a:r>
            <a:r>
              <a:rPr lang="en-US" sz="1400" dirty="0">
                <a:highlight>
                  <a:srgbClr val="FFFF00"/>
                </a:highlight>
              </a:rPr>
              <a:t> *) &amp;</a:t>
            </a:r>
            <a:r>
              <a:rPr lang="en-US" sz="1400" dirty="0" err="1">
                <a:highlight>
                  <a:srgbClr val="FFFF00"/>
                </a:highlight>
              </a:rPr>
              <a:t>serv_addr</a:t>
            </a:r>
            <a:r>
              <a:rPr lang="en-US" sz="1400" dirty="0">
                <a:highlight>
                  <a:srgbClr val="FFFF00"/>
                </a:highlight>
              </a:rPr>
              <a:t>, </a:t>
            </a:r>
            <a:r>
              <a:rPr lang="en-US" sz="1400" dirty="0" err="1">
                <a:highlight>
                  <a:srgbClr val="FFFF00"/>
                </a:highlight>
              </a:rPr>
              <a:t>sizeof</a:t>
            </a:r>
            <a:r>
              <a:rPr lang="en-US" sz="1400" dirty="0">
                <a:highlight>
                  <a:srgbClr val="FFFF00"/>
                </a:highlight>
              </a:rPr>
              <a:t>(</a:t>
            </a:r>
            <a:r>
              <a:rPr lang="en-US" sz="1400" dirty="0" err="1">
                <a:highlight>
                  <a:srgbClr val="FFFF00"/>
                </a:highlight>
              </a:rPr>
              <a:t>serv_addr</a:t>
            </a:r>
            <a:r>
              <a:rPr lang="en-US" sz="1400" dirty="0">
                <a:highlight>
                  <a:srgbClr val="FFFF00"/>
                </a:highlight>
              </a:rPr>
              <a:t>))</a:t>
            </a:r>
          </a:p>
          <a:p>
            <a:r>
              <a:rPr lang="en-US" sz="1400" dirty="0"/>
              <a:t>			&lt; 0) {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cout</a:t>
            </a:r>
            <a:r>
              <a:rPr lang="en-US" sz="1400" dirty="0"/>
              <a:t> &lt;&lt; "[ERROR] - Connection Failed \n"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		return FAILURE;</a:t>
            </a:r>
          </a:p>
          <a:p>
            <a:r>
              <a:rPr lang="en-US" sz="1400" dirty="0"/>
              <a:t>	}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return SUCCESS;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52C92167-BA68-400E-9232-B98FCCAF1479}"/>
              </a:ext>
            </a:extLst>
          </p:cNvPr>
          <p:cNvSpPr/>
          <p:nvPr/>
        </p:nvSpPr>
        <p:spPr>
          <a:xfrm>
            <a:off x="3054350" y="1295400"/>
            <a:ext cx="1111250" cy="4711700"/>
          </a:xfrm>
          <a:prstGeom prst="leftBrace">
            <a:avLst>
              <a:gd name="adj1" fmla="val 8333"/>
              <a:gd name="adj2" fmla="val 505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F6C848-AA6D-4E51-A86E-7533A473DF47}"/>
              </a:ext>
            </a:extLst>
          </p:cNvPr>
          <p:cNvSpPr/>
          <p:nvPr/>
        </p:nvSpPr>
        <p:spPr>
          <a:xfrm>
            <a:off x="114300" y="3303925"/>
            <a:ext cx="2768600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Initialization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122253-47B3-4469-B613-C7CA1262A806}"/>
              </a:ext>
            </a:extLst>
          </p:cNvPr>
          <p:cNvSpPr txBox="1"/>
          <p:nvPr/>
        </p:nvSpPr>
        <p:spPr>
          <a:xfrm>
            <a:off x="0" y="2058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1 – aka Client Initialization Sequence</a:t>
            </a:r>
          </a:p>
        </p:txBody>
      </p:sp>
    </p:spTree>
    <p:extLst>
      <p:ext uri="{BB962C8B-B14F-4D97-AF65-F5344CB8AC3E}">
        <p14:creationId xmlns:p14="http://schemas.microsoft.com/office/powerpoint/2010/main" val="3267573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FFD012D2-B57E-4800-8B70-22373CFDF6E7}"/>
              </a:ext>
            </a:extLst>
          </p:cNvPr>
          <p:cNvSpPr/>
          <p:nvPr/>
        </p:nvSpPr>
        <p:spPr>
          <a:xfrm>
            <a:off x="5511800" y="4324350"/>
            <a:ext cx="6680200" cy="1169253"/>
          </a:xfrm>
          <a:prstGeom prst="flowChartTerminator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0021F733-5D67-49A1-8C8C-E54401B816E8}"/>
              </a:ext>
            </a:extLst>
          </p:cNvPr>
          <p:cNvSpPr/>
          <p:nvPr/>
        </p:nvSpPr>
        <p:spPr>
          <a:xfrm>
            <a:off x="5270500" y="1497747"/>
            <a:ext cx="6680200" cy="830997"/>
          </a:xfrm>
          <a:prstGeom prst="flowChartTerminator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C9DFDA-B4D3-4AA2-AC7D-4C5F1597FF6B}"/>
              </a:ext>
            </a:extLst>
          </p:cNvPr>
          <p:cNvSpPr/>
          <p:nvPr/>
        </p:nvSpPr>
        <p:spPr>
          <a:xfrm>
            <a:off x="1219200" y="3429000"/>
            <a:ext cx="27686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Initialization Code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22285708-96A5-4EE6-AB5F-9FF45AE48483}"/>
              </a:ext>
            </a:extLst>
          </p:cNvPr>
          <p:cNvSpPr/>
          <p:nvPr/>
        </p:nvSpPr>
        <p:spPr>
          <a:xfrm>
            <a:off x="4114800" y="1028700"/>
            <a:ext cx="927100" cy="5651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F4B1C4-5BCC-454A-B558-821E0B65773B}"/>
              </a:ext>
            </a:extLst>
          </p:cNvPr>
          <p:cNvSpPr txBox="1"/>
          <p:nvPr/>
        </p:nvSpPr>
        <p:spPr>
          <a:xfrm>
            <a:off x="0" y="10709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2 – aka Server Initialization Sequence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D47B48-3411-4395-88E4-0EF2441C3330}"/>
              </a:ext>
            </a:extLst>
          </p:cNvPr>
          <p:cNvSpPr txBox="1"/>
          <p:nvPr/>
        </p:nvSpPr>
        <p:spPr>
          <a:xfrm>
            <a:off x="5041900" y="898803"/>
            <a:ext cx="7315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bool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applicationTwo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initalize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int opt = 1;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if ((</a:t>
            </a:r>
            <a:r>
              <a:rPr lang="en-US" sz="1400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serverSockFD</a:t>
            </a:r>
            <a:r>
              <a:rPr lang="en-US" sz="1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= socket(AF_INET, </a:t>
            </a:r>
            <a:r>
              <a:rPr lang="en-US" sz="1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SOCK_STREAM</a:t>
            </a:r>
            <a:r>
              <a:rPr lang="en-US" sz="1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)) &lt; 0)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&lt;&lt; "[SYSTEM ERROR]- cannot obtain valid FD" &lt;&lt;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return FAILURE;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if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setsockopt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serverSockFD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SOL_SOCKET, SO_REUSEADDR | SO_REUSEPORT, &amp;opt,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(opt)))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perror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setsockopt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exit (EXIT_FAILURE);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address.sin_family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AF_INET;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address.sin_addr.s_addr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INADDR_ANY;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address.sin_port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htons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 PORT);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if (</a:t>
            </a:r>
            <a:r>
              <a:rPr lang="en-US" sz="1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bind(</a:t>
            </a:r>
            <a:r>
              <a:rPr lang="en-US" sz="1400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serverSockFD</a:t>
            </a:r>
            <a:r>
              <a:rPr lang="en-US" sz="1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(struct </a:t>
            </a:r>
            <a:r>
              <a:rPr lang="en-US" sz="1400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sockaddr</a:t>
            </a:r>
            <a:r>
              <a:rPr lang="en-US" sz="1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*) &amp;address, </a:t>
            </a:r>
            <a:r>
              <a:rPr lang="en-US" sz="1400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sz="1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(address))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 0)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perror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("bind failed");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exit (EXIT_FAILURE);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if (</a:t>
            </a:r>
            <a:r>
              <a:rPr lang="en-US" sz="1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listen(</a:t>
            </a:r>
            <a:r>
              <a:rPr lang="en-US" sz="1400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serverSockFD</a:t>
            </a:r>
            <a:r>
              <a:rPr lang="en-US" sz="1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3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&lt; 0)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perror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("listen");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exit (EXIT_FAILURE);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return SUCCESS;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4">
            <a:extLst>
              <a:ext uri="{FF2B5EF4-FFF2-40B4-BE49-F238E27FC236}">
                <a16:creationId xmlns:a16="http://schemas.microsoft.com/office/drawing/2014/main" id="{B69562FC-6946-473F-B050-7A5C47B2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6C2964-1A2F-4662-933A-1DDE6DC3F7C8}" type="slidenum">
              <a:rPr lang="en-US" smtClean="0"/>
              <a:pPr/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7100C5D-2018-4E63-B6BA-070A6D301421}"/>
              </a:ext>
            </a:extLst>
          </p:cNvPr>
          <p:cNvSpPr/>
          <p:nvPr/>
        </p:nvSpPr>
        <p:spPr>
          <a:xfrm>
            <a:off x="4330700" y="2692400"/>
            <a:ext cx="7721600" cy="2044700"/>
          </a:xfrm>
          <a:prstGeom prst="flowChartTerminator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B5276-C0D0-492E-9545-A4A5495CE8F7}"/>
              </a:ext>
            </a:extLst>
          </p:cNvPr>
          <p:cNvSpPr txBox="1"/>
          <p:nvPr/>
        </p:nvSpPr>
        <p:spPr>
          <a:xfrm>
            <a:off x="546100" y="3073400"/>
            <a:ext cx="3086100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POSIX THREAD Creation</a:t>
            </a: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Dispatcher (Write Thread)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&amp;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Receiver (Read Thread)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464FFA-2C4D-4FB9-97C6-C0BAD337F201}"/>
              </a:ext>
            </a:extLst>
          </p:cNvPr>
          <p:cNvSpPr txBox="1"/>
          <p:nvPr/>
        </p:nvSpPr>
        <p:spPr>
          <a:xfrm>
            <a:off x="0" y="2794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 Thread - Dispatcher and Receiver Model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64AE6029-5AC6-4FE6-AA9F-10C15BE5B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0700" y="1175593"/>
            <a:ext cx="77216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dirty="0">
                <a:latin typeface="Arial" panose="020B0604020202020204" pitchFamily="34" charset="0"/>
              </a:rPr>
              <a:t>bool </a:t>
            </a:r>
            <a:r>
              <a:rPr lang="en-US" altLang="en-US" sz="1200" dirty="0" err="1">
                <a:latin typeface="Arial" panose="020B0604020202020204" pitchFamily="34" charset="0"/>
              </a:rPr>
              <a:t>applicationOne</a:t>
            </a:r>
            <a:r>
              <a:rPr lang="en-US" altLang="en-US" sz="1200" dirty="0">
                <a:latin typeface="Arial" panose="020B0604020202020204" pitchFamily="34" charset="0"/>
              </a:rPr>
              <a:t>::execute(</a:t>
            </a:r>
            <a:r>
              <a:rPr lang="en-US" altLang="en-US" sz="1200" dirty="0" err="1">
                <a:latin typeface="Arial" panose="020B0604020202020204" pitchFamily="34" charset="0"/>
              </a:rPr>
              <a:t>applicationOne</a:t>
            </a:r>
            <a:r>
              <a:rPr lang="en-US" altLang="en-US" sz="1200" dirty="0">
                <a:latin typeface="Arial" panose="020B0604020202020204" pitchFamily="34" charset="0"/>
              </a:rPr>
              <a:t> *</a:t>
            </a:r>
            <a:r>
              <a:rPr lang="en-US" altLang="en-US" sz="1200" dirty="0" err="1">
                <a:latin typeface="Arial" panose="020B0604020202020204" pitchFamily="34" charset="0"/>
              </a:rPr>
              <a:t>objPtrHandler</a:t>
            </a:r>
            <a:r>
              <a:rPr lang="en-US" altLang="en-US" sz="1200" dirty="0">
                <a:latin typeface="Arial" panose="020B0604020202020204" pitchFamily="34" charset="0"/>
              </a:rPr>
              <a:t>) {</a:t>
            </a:r>
          </a:p>
          <a:p>
            <a:r>
              <a:rPr lang="en-US" altLang="en-US" sz="1200" dirty="0">
                <a:latin typeface="Arial" panose="020B0604020202020204" pitchFamily="34" charset="0"/>
              </a:rPr>
              <a:t>	if (connect(</a:t>
            </a:r>
            <a:r>
              <a:rPr lang="en-US" altLang="en-US" sz="1200" dirty="0" err="1">
                <a:latin typeface="Arial" panose="020B0604020202020204" pitchFamily="34" charset="0"/>
              </a:rPr>
              <a:t>sockFD</a:t>
            </a:r>
            <a:r>
              <a:rPr lang="en-US" altLang="en-US" sz="1200" dirty="0">
                <a:latin typeface="Arial" panose="020B0604020202020204" pitchFamily="34" charset="0"/>
              </a:rPr>
              <a:t>, (struct </a:t>
            </a:r>
            <a:r>
              <a:rPr lang="en-US" altLang="en-US" sz="1200" dirty="0" err="1">
                <a:latin typeface="Arial" panose="020B0604020202020204" pitchFamily="34" charset="0"/>
              </a:rPr>
              <a:t>sockaddr</a:t>
            </a:r>
            <a:r>
              <a:rPr lang="en-US" altLang="en-US" sz="1200" dirty="0">
                <a:latin typeface="Arial" panose="020B0604020202020204" pitchFamily="34" charset="0"/>
              </a:rPr>
              <a:t> *) &amp;</a:t>
            </a:r>
            <a:r>
              <a:rPr lang="en-US" altLang="en-US" sz="1200" dirty="0" err="1">
                <a:latin typeface="Arial" panose="020B0604020202020204" pitchFamily="34" charset="0"/>
              </a:rPr>
              <a:t>serv_addr</a:t>
            </a:r>
            <a:r>
              <a:rPr lang="en-US" altLang="en-US" sz="1200" dirty="0">
                <a:latin typeface="Arial" panose="020B0604020202020204" pitchFamily="34" charset="0"/>
              </a:rPr>
              <a:t>, </a:t>
            </a:r>
            <a:r>
              <a:rPr lang="en-US" altLang="en-US" sz="1200" dirty="0" err="1">
                <a:latin typeface="Arial" panose="020B0604020202020204" pitchFamily="34" charset="0"/>
              </a:rPr>
              <a:t>sizeof</a:t>
            </a:r>
            <a:r>
              <a:rPr lang="en-US" altLang="en-US" sz="1200" dirty="0">
                <a:latin typeface="Arial" panose="020B0604020202020204" pitchFamily="34" charset="0"/>
              </a:rPr>
              <a:t>(</a:t>
            </a:r>
            <a:r>
              <a:rPr lang="en-US" altLang="en-US" sz="1200" dirty="0" err="1">
                <a:latin typeface="Arial" panose="020B0604020202020204" pitchFamily="34" charset="0"/>
              </a:rPr>
              <a:t>serv_addr</a:t>
            </a:r>
            <a:r>
              <a:rPr lang="en-US" altLang="en-US" sz="1200" dirty="0">
                <a:latin typeface="Arial" panose="020B0604020202020204" pitchFamily="34" charset="0"/>
              </a:rPr>
              <a:t>))</a:t>
            </a:r>
          </a:p>
          <a:p>
            <a:r>
              <a:rPr lang="en-US" altLang="en-US" sz="1200" dirty="0">
                <a:latin typeface="Arial" panose="020B0604020202020204" pitchFamily="34" charset="0"/>
              </a:rPr>
              <a:t>			&lt; 0) {</a:t>
            </a:r>
          </a:p>
          <a:p>
            <a:r>
              <a:rPr lang="en-US" altLang="en-US" sz="1200" dirty="0">
                <a:latin typeface="Arial" panose="020B0604020202020204" pitchFamily="34" charset="0"/>
              </a:rPr>
              <a:t>		</a:t>
            </a:r>
            <a:r>
              <a:rPr lang="en-US" altLang="en-US" sz="1200" dirty="0" err="1">
                <a:latin typeface="Arial" panose="020B0604020202020204" pitchFamily="34" charset="0"/>
              </a:rPr>
              <a:t>cout</a:t>
            </a:r>
            <a:r>
              <a:rPr lang="en-US" altLang="en-US" sz="1200" dirty="0">
                <a:latin typeface="Arial" panose="020B0604020202020204" pitchFamily="34" charset="0"/>
              </a:rPr>
              <a:t> &lt;&lt; "[ERROR] - Connection Failed \n" &lt;&lt; </a:t>
            </a:r>
            <a:r>
              <a:rPr lang="en-US" altLang="en-US" sz="1200" dirty="0" err="1">
                <a:latin typeface="Arial" panose="020B0604020202020204" pitchFamily="34" charset="0"/>
              </a:rPr>
              <a:t>endl</a:t>
            </a:r>
            <a:r>
              <a:rPr lang="en-US" altLang="en-US" sz="1200" dirty="0">
                <a:latin typeface="Arial" panose="020B0604020202020204" pitchFamily="34" charset="0"/>
              </a:rPr>
              <a:t>;</a:t>
            </a:r>
          </a:p>
          <a:p>
            <a:r>
              <a:rPr lang="en-US" altLang="en-US" sz="1200" dirty="0">
                <a:latin typeface="Arial" panose="020B0604020202020204" pitchFamily="34" charset="0"/>
              </a:rPr>
              <a:t>		return FAILURE;</a:t>
            </a:r>
          </a:p>
          <a:p>
            <a:r>
              <a:rPr lang="en-US" altLang="en-US" sz="1200" dirty="0">
                <a:latin typeface="Arial" panose="020B0604020202020204" pitchFamily="34" charset="0"/>
              </a:rPr>
              <a:t>	}</a:t>
            </a:r>
          </a:p>
          <a:p>
            <a:endParaRPr lang="en-US" altLang="en-US" sz="1200" dirty="0">
              <a:latin typeface="Arial" panose="020B0604020202020204" pitchFamily="34" charset="0"/>
            </a:endParaRPr>
          </a:p>
          <a:p>
            <a:r>
              <a:rPr lang="en-US" altLang="en-US" sz="1200" dirty="0">
                <a:latin typeface="Arial" panose="020B0604020202020204" pitchFamily="34" charset="0"/>
              </a:rPr>
              <a:t>	/*</a:t>
            </a:r>
          </a:p>
          <a:p>
            <a:r>
              <a:rPr lang="en-US" altLang="en-US" sz="1200" dirty="0">
                <a:latin typeface="Arial" panose="020B0604020202020204" pitchFamily="34" charset="0"/>
              </a:rPr>
              <a:t>	 * Thread create</a:t>
            </a:r>
          </a:p>
          <a:p>
            <a:r>
              <a:rPr lang="en-US" altLang="en-US" sz="1200" dirty="0">
                <a:latin typeface="Arial" panose="020B0604020202020204" pitchFamily="34" charset="0"/>
              </a:rPr>
              <a:t>	 */</a:t>
            </a:r>
          </a:p>
          <a:p>
            <a:endParaRPr lang="en-US" altLang="en-US" sz="1200" dirty="0">
              <a:latin typeface="Arial" panose="020B0604020202020204" pitchFamily="34" charset="0"/>
            </a:endParaRPr>
          </a:p>
          <a:p>
            <a:r>
              <a:rPr lang="en-US" altLang="en-US" sz="1200" dirty="0">
                <a:latin typeface="Arial" panose="020B0604020202020204" pitchFamily="34" charset="0"/>
              </a:rPr>
              <a:t>	if (</a:t>
            </a:r>
            <a:r>
              <a:rPr lang="en-US" altLang="en-US" sz="1200" dirty="0" err="1">
                <a:latin typeface="Arial" panose="020B0604020202020204" pitchFamily="34" charset="0"/>
              </a:rPr>
              <a:t>pthread_create</a:t>
            </a:r>
            <a:r>
              <a:rPr lang="en-US" altLang="en-US" sz="1200" dirty="0">
                <a:latin typeface="Arial" panose="020B0604020202020204" pitchFamily="34" charset="0"/>
              </a:rPr>
              <a:t>(&amp;</a:t>
            </a:r>
            <a:r>
              <a:rPr lang="en-US" altLang="en-US" sz="1200" dirty="0" err="1">
                <a:latin typeface="Arial" panose="020B0604020202020204" pitchFamily="34" charset="0"/>
              </a:rPr>
              <a:t>tid</a:t>
            </a:r>
            <a:r>
              <a:rPr lang="en-US" altLang="en-US" sz="1200" dirty="0">
                <a:latin typeface="Arial" panose="020B0604020202020204" pitchFamily="34" charset="0"/>
              </a:rPr>
              <a:t>[0], NULL,</a:t>
            </a:r>
          </a:p>
          <a:p>
            <a:r>
              <a:rPr lang="en-US" altLang="en-US" sz="1200" dirty="0">
                <a:latin typeface="Arial" panose="020B0604020202020204" pitchFamily="34" charset="0"/>
              </a:rPr>
              <a:t>			(</a:t>
            </a:r>
            <a:r>
              <a:rPr lang="en-US" altLang="en-US" sz="1200" dirty="0" err="1">
                <a:latin typeface="Arial" panose="020B0604020202020204" pitchFamily="34" charset="0"/>
              </a:rPr>
              <a:t>ThreadFunPtr</a:t>
            </a:r>
            <a:r>
              <a:rPr lang="en-US" altLang="en-US" sz="1200" dirty="0">
                <a:latin typeface="Arial" panose="020B0604020202020204" pitchFamily="34" charset="0"/>
              </a:rPr>
              <a:t>) &amp;</a:t>
            </a:r>
            <a:r>
              <a:rPr lang="en-US" altLang="en-US" sz="1200" dirty="0" err="1">
                <a:latin typeface="Arial" panose="020B0604020202020204" pitchFamily="34" charset="0"/>
              </a:rPr>
              <a:t>applicationOne</a:t>
            </a:r>
            <a:r>
              <a:rPr lang="en-US" altLang="en-US" sz="1200" dirty="0">
                <a:latin typeface="Arial" panose="020B0604020202020204" pitchFamily="34" charset="0"/>
              </a:rPr>
              <a:t>::</a:t>
            </a:r>
            <a:r>
              <a:rPr lang="en-US" altLang="en-US" sz="1200" dirty="0">
                <a:highlight>
                  <a:srgbClr val="FFFF00"/>
                </a:highlight>
                <a:latin typeface="Arial" panose="020B0604020202020204" pitchFamily="34" charset="0"/>
              </a:rPr>
              <a:t>dispatcher, </a:t>
            </a:r>
            <a:r>
              <a:rPr lang="en-US" altLang="en-US" sz="1200" dirty="0" err="1">
                <a:highlight>
                  <a:srgbClr val="FFFF00"/>
                </a:highlight>
                <a:latin typeface="Arial" panose="020B0604020202020204" pitchFamily="34" charset="0"/>
              </a:rPr>
              <a:t>objPtrHandler</a:t>
            </a:r>
            <a:r>
              <a:rPr lang="en-US" altLang="en-US" sz="1200" dirty="0">
                <a:latin typeface="Arial" panose="020B0604020202020204" pitchFamily="34" charset="0"/>
              </a:rPr>
              <a:t>) != 0) {</a:t>
            </a:r>
          </a:p>
          <a:p>
            <a:r>
              <a:rPr lang="en-US" altLang="en-US" sz="1200" dirty="0">
                <a:latin typeface="Arial" panose="020B0604020202020204" pitchFamily="34" charset="0"/>
              </a:rPr>
              <a:t>		</a:t>
            </a:r>
            <a:r>
              <a:rPr lang="en-US" altLang="en-US" sz="1200" dirty="0" err="1">
                <a:latin typeface="Arial" panose="020B0604020202020204" pitchFamily="34" charset="0"/>
              </a:rPr>
              <a:t>cout</a:t>
            </a:r>
            <a:r>
              <a:rPr lang="en-US" altLang="en-US" sz="1200" dirty="0">
                <a:latin typeface="Arial" panose="020B0604020202020204" pitchFamily="34" charset="0"/>
              </a:rPr>
              <a:t> &lt;&lt; "[SYSTEM ERROR]- Failed to create Dispatcher thread\n" &lt;&lt; </a:t>
            </a:r>
            <a:r>
              <a:rPr lang="en-US" altLang="en-US" sz="1200" dirty="0" err="1">
                <a:latin typeface="Arial" panose="020B0604020202020204" pitchFamily="34" charset="0"/>
              </a:rPr>
              <a:t>endl</a:t>
            </a:r>
            <a:r>
              <a:rPr lang="en-US" altLang="en-US" sz="1200" dirty="0">
                <a:latin typeface="Arial" panose="020B0604020202020204" pitchFamily="34" charset="0"/>
              </a:rPr>
              <a:t>;</a:t>
            </a:r>
          </a:p>
          <a:p>
            <a:r>
              <a:rPr lang="en-US" altLang="en-US" sz="1200" dirty="0">
                <a:latin typeface="Arial" panose="020B0604020202020204" pitchFamily="34" charset="0"/>
              </a:rPr>
              <a:t>	}</a:t>
            </a:r>
          </a:p>
          <a:p>
            <a:endParaRPr lang="en-US" altLang="en-US" sz="1200" dirty="0">
              <a:latin typeface="Arial" panose="020B0604020202020204" pitchFamily="34" charset="0"/>
            </a:endParaRPr>
          </a:p>
          <a:p>
            <a:r>
              <a:rPr lang="en-US" altLang="en-US" sz="1200" dirty="0">
                <a:latin typeface="Arial" panose="020B0604020202020204" pitchFamily="34" charset="0"/>
              </a:rPr>
              <a:t>	if (</a:t>
            </a:r>
            <a:r>
              <a:rPr lang="en-US" altLang="en-US" sz="1200" dirty="0" err="1">
                <a:latin typeface="Arial" panose="020B0604020202020204" pitchFamily="34" charset="0"/>
              </a:rPr>
              <a:t>pthread_create</a:t>
            </a:r>
            <a:r>
              <a:rPr lang="en-US" altLang="en-US" sz="1200" dirty="0">
                <a:latin typeface="Arial" panose="020B0604020202020204" pitchFamily="34" charset="0"/>
              </a:rPr>
              <a:t>(&amp;</a:t>
            </a:r>
            <a:r>
              <a:rPr lang="en-US" altLang="en-US" sz="1200" dirty="0" err="1">
                <a:latin typeface="Arial" panose="020B0604020202020204" pitchFamily="34" charset="0"/>
              </a:rPr>
              <a:t>tid</a:t>
            </a:r>
            <a:r>
              <a:rPr lang="en-US" altLang="en-US" sz="1200" dirty="0">
                <a:latin typeface="Arial" panose="020B0604020202020204" pitchFamily="34" charset="0"/>
              </a:rPr>
              <a:t>[1], NULL, (</a:t>
            </a:r>
            <a:r>
              <a:rPr lang="en-US" altLang="en-US" sz="1200" dirty="0" err="1">
                <a:latin typeface="Arial" panose="020B0604020202020204" pitchFamily="34" charset="0"/>
              </a:rPr>
              <a:t>ThreadFunPtr</a:t>
            </a:r>
            <a:r>
              <a:rPr lang="en-US" altLang="en-US" sz="1200" dirty="0">
                <a:latin typeface="Arial" panose="020B0604020202020204" pitchFamily="34" charset="0"/>
              </a:rPr>
              <a:t>) &amp;</a:t>
            </a:r>
            <a:r>
              <a:rPr lang="en-US" altLang="en-US" sz="1200" dirty="0" err="1">
                <a:latin typeface="Arial" panose="020B0604020202020204" pitchFamily="34" charset="0"/>
              </a:rPr>
              <a:t>applicationOne</a:t>
            </a:r>
            <a:r>
              <a:rPr lang="en-US" altLang="en-US" sz="1200" dirty="0">
                <a:latin typeface="Arial" panose="020B0604020202020204" pitchFamily="34" charset="0"/>
              </a:rPr>
              <a:t>::</a:t>
            </a:r>
            <a:r>
              <a:rPr lang="en-US" altLang="en-US" sz="1200" dirty="0" err="1">
                <a:highlight>
                  <a:srgbClr val="FFFF00"/>
                </a:highlight>
                <a:latin typeface="Arial" panose="020B0604020202020204" pitchFamily="34" charset="0"/>
              </a:rPr>
              <a:t>recieve</a:t>
            </a:r>
            <a:r>
              <a:rPr lang="en-US" altLang="en-US" sz="1200" dirty="0" err="1">
                <a:latin typeface="Arial" panose="020B0604020202020204" pitchFamily="34" charset="0"/>
              </a:rPr>
              <a:t>,</a:t>
            </a:r>
            <a:r>
              <a:rPr lang="en-US" altLang="en-US" sz="1200" dirty="0" err="1">
                <a:highlight>
                  <a:srgbClr val="FFFF00"/>
                </a:highlight>
                <a:latin typeface="Arial" panose="020B0604020202020204" pitchFamily="34" charset="0"/>
              </a:rPr>
              <a:t>objPtrHandler</a:t>
            </a:r>
            <a:r>
              <a:rPr lang="en-US" altLang="en-US" sz="1200" dirty="0">
                <a:latin typeface="Arial" panose="020B0604020202020204" pitchFamily="34" charset="0"/>
              </a:rPr>
              <a:t>) != 0) {</a:t>
            </a:r>
          </a:p>
          <a:p>
            <a:r>
              <a:rPr lang="en-US" altLang="en-US" sz="1200" dirty="0">
                <a:latin typeface="Arial" panose="020B0604020202020204" pitchFamily="34" charset="0"/>
              </a:rPr>
              <a:t>		</a:t>
            </a:r>
            <a:r>
              <a:rPr lang="en-US" altLang="en-US" sz="1200" dirty="0" err="1">
                <a:latin typeface="Arial" panose="020B0604020202020204" pitchFamily="34" charset="0"/>
              </a:rPr>
              <a:t>cout</a:t>
            </a:r>
            <a:r>
              <a:rPr lang="en-US" altLang="en-US" sz="1200" dirty="0">
                <a:latin typeface="Arial" panose="020B0604020202020204" pitchFamily="34" charset="0"/>
              </a:rPr>
              <a:t> &lt;&lt; "[SYSTEM ERROR]- Failed to create Receiver thread\n" &lt;&lt; </a:t>
            </a:r>
            <a:r>
              <a:rPr lang="en-US" altLang="en-US" sz="1200" dirty="0" err="1">
                <a:latin typeface="Arial" panose="020B0604020202020204" pitchFamily="34" charset="0"/>
              </a:rPr>
              <a:t>endl</a:t>
            </a:r>
            <a:r>
              <a:rPr lang="en-US" altLang="en-US" sz="1200" dirty="0">
                <a:latin typeface="Arial" panose="020B0604020202020204" pitchFamily="34" charset="0"/>
              </a:rPr>
              <a:t>;</a:t>
            </a:r>
          </a:p>
          <a:p>
            <a:r>
              <a:rPr lang="en-US" altLang="en-US" sz="1200" dirty="0">
                <a:latin typeface="Arial" panose="020B0604020202020204" pitchFamily="34" charset="0"/>
              </a:rPr>
              <a:t>	}</a:t>
            </a:r>
          </a:p>
          <a:p>
            <a:endParaRPr lang="en-US" altLang="en-US" sz="1200" dirty="0">
              <a:latin typeface="Arial" panose="020B0604020202020204" pitchFamily="34" charset="0"/>
            </a:endParaRPr>
          </a:p>
          <a:p>
            <a:r>
              <a:rPr lang="en-US" altLang="en-US" sz="1200" dirty="0">
                <a:latin typeface="Arial" panose="020B0604020202020204" pitchFamily="34" charset="0"/>
              </a:rPr>
              <a:t>	int </a:t>
            </a:r>
            <a:r>
              <a:rPr lang="en-US" altLang="en-US" sz="1200" dirty="0" err="1">
                <a:latin typeface="Arial" panose="020B0604020202020204" pitchFamily="34" charset="0"/>
              </a:rPr>
              <a:t>i</a:t>
            </a:r>
            <a:r>
              <a:rPr lang="en-US" altLang="en-US" sz="1200" dirty="0">
                <a:latin typeface="Arial" panose="020B0604020202020204" pitchFamily="34" charset="0"/>
              </a:rPr>
              <a:t> = 0;</a:t>
            </a:r>
          </a:p>
          <a:p>
            <a:r>
              <a:rPr lang="en-US" altLang="en-US" sz="1200" dirty="0">
                <a:latin typeface="Arial" panose="020B0604020202020204" pitchFamily="34" charset="0"/>
              </a:rPr>
              <a:t>	while (</a:t>
            </a:r>
            <a:r>
              <a:rPr lang="en-US" altLang="en-US" sz="1200" dirty="0" err="1">
                <a:latin typeface="Arial" panose="020B0604020202020204" pitchFamily="34" charset="0"/>
              </a:rPr>
              <a:t>i</a:t>
            </a:r>
            <a:r>
              <a:rPr lang="en-US" altLang="en-US" sz="1200" dirty="0">
                <a:latin typeface="Arial" panose="020B0604020202020204" pitchFamily="34" charset="0"/>
              </a:rPr>
              <a:t> &lt; 2) {</a:t>
            </a:r>
          </a:p>
          <a:p>
            <a:r>
              <a:rPr lang="en-US" altLang="en-US" sz="1200" dirty="0">
                <a:latin typeface="Arial" panose="020B0604020202020204" pitchFamily="34" charset="0"/>
              </a:rPr>
              <a:t>		</a:t>
            </a:r>
            <a:r>
              <a:rPr lang="en-US" altLang="en-US" sz="1200" dirty="0" err="1">
                <a:latin typeface="Arial" panose="020B0604020202020204" pitchFamily="34" charset="0"/>
              </a:rPr>
              <a:t>pthread_join</a:t>
            </a:r>
            <a:r>
              <a:rPr lang="en-US" altLang="en-US" sz="1200" dirty="0">
                <a:latin typeface="Arial" panose="020B0604020202020204" pitchFamily="34" charset="0"/>
              </a:rPr>
              <a:t>(</a:t>
            </a:r>
            <a:r>
              <a:rPr lang="en-US" altLang="en-US" sz="1200" dirty="0" err="1">
                <a:latin typeface="Arial" panose="020B0604020202020204" pitchFamily="34" charset="0"/>
              </a:rPr>
              <a:t>tid</a:t>
            </a:r>
            <a:r>
              <a:rPr lang="en-US" altLang="en-US" sz="1200" dirty="0">
                <a:latin typeface="Arial" panose="020B0604020202020204" pitchFamily="34" charset="0"/>
              </a:rPr>
              <a:t>[</a:t>
            </a:r>
            <a:r>
              <a:rPr lang="en-US" altLang="en-US" sz="1200" dirty="0" err="1">
                <a:latin typeface="Arial" panose="020B0604020202020204" pitchFamily="34" charset="0"/>
              </a:rPr>
              <a:t>i</a:t>
            </a:r>
            <a:r>
              <a:rPr lang="en-US" altLang="en-US" sz="1200" dirty="0">
                <a:latin typeface="Arial" panose="020B0604020202020204" pitchFamily="34" charset="0"/>
              </a:rPr>
              <a:t>++], NULL);</a:t>
            </a:r>
          </a:p>
          <a:p>
            <a:r>
              <a:rPr lang="en-US" altLang="en-US" sz="1200" dirty="0">
                <a:latin typeface="Arial" panose="020B0604020202020204" pitchFamily="34" charset="0"/>
              </a:rPr>
              <a:t>		</a:t>
            </a:r>
            <a:r>
              <a:rPr lang="en-US" altLang="en-US" sz="1200" dirty="0" err="1">
                <a:latin typeface="Arial" panose="020B0604020202020204" pitchFamily="34" charset="0"/>
              </a:rPr>
              <a:t>printf</a:t>
            </a:r>
            <a:r>
              <a:rPr lang="en-US" altLang="en-US" sz="1200" dirty="0">
                <a:latin typeface="Arial" panose="020B0604020202020204" pitchFamily="34" charset="0"/>
              </a:rPr>
              <a:t>("Thread %d:\n", </a:t>
            </a:r>
            <a:r>
              <a:rPr lang="en-US" altLang="en-US" sz="1200" dirty="0" err="1">
                <a:latin typeface="Arial" panose="020B0604020202020204" pitchFamily="34" charset="0"/>
              </a:rPr>
              <a:t>i</a:t>
            </a:r>
            <a:r>
              <a:rPr lang="en-US" altLang="en-US" sz="1200" dirty="0">
                <a:latin typeface="Arial" panose="020B0604020202020204" pitchFamily="34" charset="0"/>
              </a:rPr>
              <a:t>);</a:t>
            </a:r>
          </a:p>
          <a:p>
            <a:r>
              <a:rPr lang="en-US" altLang="en-US" sz="1200" dirty="0">
                <a:latin typeface="Arial" panose="020B0604020202020204" pitchFamily="34" charset="0"/>
              </a:rPr>
              <a:t>	}</a:t>
            </a:r>
          </a:p>
          <a:p>
            <a:r>
              <a:rPr lang="en-US" altLang="en-US" sz="1200" dirty="0">
                <a:latin typeface="Arial" panose="020B0604020202020204" pitchFamily="34" charset="0"/>
              </a:rPr>
              <a:t>	return SUCCESS;</a:t>
            </a:r>
          </a:p>
          <a:p>
            <a:r>
              <a:rPr lang="en-US" altLang="en-US" sz="1200" dirty="0"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0134795A-A0CF-4A2B-99BD-AB8825EB5AEB}"/>
              </a:ext>
            </a:extLst>
          </p:cNvPr>
          <p:cNvSpPr/>
          <p:nvPr/>
        </p:nvSpPr>
        <p:spPr>
          <a:xfrm>
            <a:off x="7327900" y="3270250"/>
            <a:ext cx="4775200" cy="1898650"/>
          </a:xfrm>
          <a:prstGeom prst="flowChartTerminator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Terminator 29">
            <a:extLst>
              <a:ext uri="{FF2B5EF4-FFF2-40B4-BE49-F238E27FC236}">
                <a16:creationId xmlns:a16="http://schemas.microsoft.com/office/drawing/2014/main" id="{1964C3DB-3184-4ACB-95AC-EDCC1139D360}"/>
              </a:ext>
            </a:extLst>
          </p:cNvPr>
          <p:cNvSpPr/>
          <p:nvPr/>
        </p:nvSpPr>
        <p:spPr>
          <a:xfrm>
            <a:off x="0" y="2870200"/>
            <a:ext cx="6248400" cy="2698750"/>
          </a:xfrm>
          <a:prstGeom prst="flowChartTerminator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E24F9-5A99-440E-9B49-6ACC4179B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473075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&amp; Write Operation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210AA3-94AB-4993-9D35-CC512774372D}"/>
              </a:ext>
            </a:extLst>
          </p:cNvPr>
          <p:cNvSpPr txBox="1"/>
          <p:nvPr/>
        </p:nvSpPr>
        <p:spPr>
          <a:xfrm>
            <a:off x="6934200" y="2425700"/>
            <a:ext cx="5257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void * </a:t>
            </a:r>
            <a:r>
              <a:rPr lang="en-US" sz="1400" dirty="0" err="1"/>
              <a:t>applicationTwo</a:t>
            </a:r>
            <a:r>
              <a:rPr lang="en-US" sz="1400" dirty="0"/>
              <a:t>::</a:t>
            </a:r>
            <a:r>
              <a:rPr lang="en-US" sz="1400" dirty="0">
                <a:highlight>
                  <a:srgbClr val="FFFF00"/>
                </a:highlight>
              </a:rPr>
              <a:t>dispatcher(void *</a:t>
            </a:r>
            <a:r>
              <a:rPr lang="en-US" sz="1400" dirty="0" err="1">
                <a:highlight>
                  <a:srgbClr val="FFFF00"/>
                </a:highlight>
              </a:rPr>
              <a:t>arg</a:t>
            </a:r>
            <a:r>
              <a:rPr lang="en-US" sz="1400" dirty="0">
                <a:highlight>
                  <a:srgbClr val="FFFF00"/>
                </a:highlight>
              </a:rPr>
              <a:t>) </a:t>
            </a:r>
            <a:r>
              <a:rPr lang="en-US" sz="1400" dirty="0"/>
              <a:t>{</a:t>
            </a:r>
          </a:p>
          <a:p>
            <a:pPr lvl="1"/>
            <a:r>
              <a:rPr lang="en-US" sz="1400" dirty="0"/>
              <a:t>	</a:t>
            </a:r>
            <a:r>
              <a:rPr lang="en-US" sz="1400" dirty="0" err="1"/>
              <a:t>cout</a:t>
            </a:r>
            <a:r>
              <a:rPr lang="en-US" sz="1400" dirty="0"/>
              <a:t> &lt;&lt; "[INFO] - </a:t>
            </a:r>
            <a:r>
              <a:rPr lang="en-US" sz="1400" dirty="0">
                <a:highlight>
                  <a:srgbClr val="FFFF00"/>
                </a:highlight>
              </a:rPr>
              <a:t>!STARTS! Dispatcher Thread</a:t>
            </a:r>
            <a:r>
              <a:rPr lang="en-US" sz="1400" dirty="0"/>
              <a:t> "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pPr lvl="1"/>
            <a:r>
              <a:rPr lang="en-US" sz="1400" dirty="0"/>
              <a:t>	string </a:t>
            </a:r>
            <a:r>
              <a:rPr lang="en-US" sz="1400" dirty="0" err="1"/>
              <a:t>msgInformation</a:t>
            </a:r>
            <a:r>
              <a:rPr lang="en-US" sz="1400" dirty="0"/>
              <a:t>;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	if (signal(SIGUSR1, </a:t>
            </a:r>
            <a:r>
              <a:rPr lang="en-US" sz="1400" dirty="0" err="1"/>
              <a:t>destory</a:t>
            </a:r>
            <a:r>
              <a:rPr lang="en-US" sz="1400" dirty="0"/>
              <a:t>) == SIG_ERR)</a:t>
            </a:r>
          </a:p>
          <a:p>
            <a:pPr lvl="1"/>
            <a:r>
              <a:rPr lang="en-US" sz="1400" dirty="0"/>
              <a:t>	</a:t>
            </a:r>
            <a:r>
              <a:rPr lang="en-US" sz="1400" dirty="0" err="1"/>
              <a:t>cout</a:t>
            </a:r>
            <a:r>
              <a:rPr lang="en-US" sz="1400" dirty="0"/>
              <a:t> &lt;&lt; "[SYSTEM ERROR]-can't catch SIGUSR1"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	while (1) {</a:t>
            </a:r>
          </a:p>
          <a:p>
            <a:pPr lvl="1"/>
            <a:r>
              <a:rPr lang="en-US" sz="1400" dirty="0"/>
              <a:t>	</a:t>
            </a:r>
            <a:r>
              <a:rPr lang="en-US" sz="1400" dirty="0" err="1"/>
              <a:t>cin</a:t>
            </a:r>
            <a:r>
              <a:rPr lang="en-US" sz="1400" dirty="0"/>
              <a:t> &gt;&gt; </a:t>
            </a:r>
            <a:r>
              <a:rPr lang="en-US" sz="1400" dirty="0" err="1"/>
              <a:t>msgInformation</a:t>
            </a:r>
            <a:r>
              <a:rPr lang="en-US" sz="1400" dirty="0"/>
              <a:t>;</a:t>
            </a:r>
          </a:p>
          <a:p>
            <a:pPr lvl="1"/>
            <a:r>
              <a:rPr lang="en-US" sz="1400" dirty="0"/>
              <a:t>	</a:t>
            </a:r>
            <a:r>
              <a:rPr lang="en-US" sz="1400" dirty="0">
                <a:highlight>
                  <a:srgbClr val="FFFF00"/>
                </a:highlight>
              </a:rPr>
              <a:t>send(</a:t>
            </a:r>
            <a:r>
              <a:rPr lang="en-US" sz="1400" dirty="0" err="1">
                <a:highlight>
                  <a:srgbClr val="FFFF00"/>
                </a:highlight>
              </a:rPr>
              <a:t>conSocket</a:t>
            </a:r>
            <a:r>
              <a:rPr lang="en-US" sz="1400" dirty="0">
                <a:highlight>
                  <a:srgbClr val="FFFF00"/>
                </a:highlight>
              </a:rPr>
              <a:t>, </a:t>
            </a:r>
            <a:r>
              <a:rPr lang="en-US" sz="1400" dirty="0" err="1">
                <a:highlight>
                  <a:srgbClr val="FFFF00"/>
                </a:highlight>
              </a:rPr>
              <a:t>msgInformation.c_str</a:t>
            </a:r>
            <a:r>
              <a:rPr lang="en-US" sz="1400" dirty="0">
                <a:highlight>
                  <a:srgbClr val="FFFF00"/>
                </a:highlight>
              </a:rPr>
              <a:t>(), </a:t>
            </a:r>
            <a:r>
              <a:rPr lang="en-US" sz="1400" dirty="0" err="1">
                <a:highlight>
                  <a:srgbClr val="FFFF00"/>
                </a:highlight>
              </a:rPr>
              <a:t>msgInformation.length</a:t>
            </a:r>
            <a:r>
              <a:rPr lang="en-US" sz="1400" dirty="0">
                <a:highlight>
                  <a:srgbClr val="FFFF00"/>
                </a:highlight>
              </a:rPr>
              <a:t>(), 0);</a:t>
            </a:r>
          </a:p>
          <a:p>
            <a:pPr lvl="1"/>
            <a:r>
              <a:rPr lang="en-US" sz="1400" dirty="0"/>
              <a:t>	}</a:t>
            </a:r>
          </a:p>
          <a:p>
            <a:endParaRPr lang="en-US" sz="1400" dirty="0"/>
          </a:p>
          <a:p>
            <a:r>
              <a:rPr lang="en-US" sz="14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7591FC-006A-4ACE-AF5B-4CB1902DC0D7}"/>
              </a:ext>
            </a:extLst>
          </p:cNvPr>
          <p:cNvSpPr txBox="1"/>
          <p:nvPr/>
        </p:nvSpPr>
        <p:spPr>
          <a:xfrm>
            <a:off x="0" y="1715075"/>
            <a:ext cx="64516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void *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applicationTwo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1200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recieve</a:t>
            </a:r>
            <a:r>
              <a:rPr lang="en-US" sz="12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(void *</a:t>
            </a:r>
            <a:r>
              <a:rPr lang="en-US" sz="1200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arg</a:t>
            </a:r>
            <a:r>
              <a:rPr lang="en-US" sz="12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&lt;&lt; "[INFO</a:t>
            </a:r>
            <a:r>
              <a:rPr lang="en-US" sz="12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] !START! - Receiver Thread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&lt;&lt;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char buffer[1024] = { 0 };</a:t>
            </a:r>
          </a:p>
          <a:p>
            <a:pPr lvl="1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string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conTerminateReqMsg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"App1 going Offline";</a:t>
            </a:r>
          </a:p>
          <a:p>
            <a:pPr lvl="1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if (signal(SIGUSR2,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destory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== SIG_ERR)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&lt;&lt; "[SYSTEM ERROR]- can't catch SIGUSR2" &lt;&lt;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while (1) {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read(</a:t>
            </a:r>
            <a:r>
              <a:rPr lang="en-US" sz="1200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conSocket</a:t>
            </a:r>
            <a:r>
              <a:rPr lang="en-US" sz="12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buffer, 1024);</a:t>
            </a:r>
          </a:p>
          <a:p>
            <a:pPr lvl="1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&lt;&lt; "[INFO] Message from Application 2:" &lt;&lt; buffer &lt;&lt;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if 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strcmp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(buffer,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conTerminateReqMsg.c_str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()) == 0) {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	close(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conSocket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&lt;&lt; "[WARN]-Application 2 Requested for Disconnection!" &lt;&lt;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appGoesOffline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	break;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memset</a:t>
            </a:r>
            <a:r>
              <a:rPr lang="en-US" sz="12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(buffer,0,1024);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8EAC24-EBD3-4F0D-BD5C-574D90EB3874}"/>
              </a:ext>
            </a:extLst>
          </p:cNvPr>
          <p:cNvSpPr/>
          <p:nvPr/>
        </p:nvSpPr>
        <p:spPr>
          <a:xfrm>
            <a:off x="1244600" y="914400"/>
            <a:ext cx="1790700" cy="75565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 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6A258BF-F0A2-420E-ABB7-CDD688D20E34}"/>
              </a:ext>
            </a:extLst>
          </p:cNvPr>
          <p:cNvSpPr/>
          <p:nvPr/>
        </p:nvSpPr>
        <p:spPr>
          <a:xfrm>
            <a:off x="8566150" y="1238825"/>
            <a:ext cx="1993900" cy="914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Dispatcher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73F5-154C-4992-B5AE-B308515EF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81300"/>
            <a:ext cx="12192000" cy="914400"/>
          </a:xfrm>
        </p:spPr>
        <p:txBody>
          <a:bodyPr/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Wireshark and its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25783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BD46-E521-41D1-A65F-334114724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-  Socket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E0FFC-EB5A-43E1-A4C9-DE5605926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" y="1547446"/>
            <a:ext cx="4281552" cy="4945429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Process-to-process communication is the job of the transport layer protocol.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does not need to know how this is done.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simply uses the interface that the transport layer provides to it to send messages.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interface is referred to as socket API.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CDAAC4-43A8-4DBA-A378-C96A30472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327" y="1361786"/>
            <a:ext cx="7116168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64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8CE9-DD88-4631-B020-BC39C9F5F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12192000" cy="914400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Wireshark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69351-816A-4FBD-9930-7A448B617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Wireshark is a network packet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network packet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try to capture network packets and tries to display that packet data as detailed as possible.</a:t>
            </a: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could think of a network packet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measuring device used to examine what's going on inside a network cable, just like a voltmeter is used by an electrician to examine what's going on inside an electric cable (but at a higher level, of course).</a:t>
            </a:r>
          </a:p>
          <a:p>
            <a:pPr lvl="0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Wireshark is perhaps one of the best open source packet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available today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7263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2D072-9DA8-4FCD-8E7D-9C79F67A0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12192000" cy="914400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Wireshark: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3BEF-FDD8-4F92-BC0C-806AF3563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523999"/>
            <a:ext cx="10126133" cy="382693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administrators use it to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troubleshoot network problems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security engineers use it to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 security problems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use it to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 protocol implementations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use it to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network protocol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Beside these examples, Wireshark can be helpful in many other situations too.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1607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5372-B010-4ED3-A2A2-1D15F048F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511"/>
            <a:ext cx="12192000" cy="781756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3A2AA-CA71-48CB-8E65-089BCF6FF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22" y="853267"/>
            <a:ext cx="11896578" cy="5440853"/>
          </a:xfrm>
        </p:spPr>
        <p:txBody>
          <a:bodyPr>
            <a:normAutofit/>
          </a:bodyPr>
          <a:lstStyle/>
          <a:p>
            <a:pPr lvl="0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capture from many different network media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Wireshark can capture traffic from many different network media types - and despite its name - including wireless LAN as well. Which media types are supported, depends on many things like the operating system you are using.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files from many other capture programs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Wireshark can open packets captured from a large number of other   capture programs.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files for many other capture programs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Wireshark can save packets captured in a large number of formats of other capture programs.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Software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Wireshark is an open source software project, and is released under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theGNU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You can freely use Wireshark on any number of computers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youlike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without worrying about license keys or fees or such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383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1A70E93-CF77-4B5B-ABF1-07BE0DD87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0335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4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F62344B-F7A7-42FB-8AE2-C38016581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7525"/>
            <a:ext cx="12192000" cy="573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67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F7C4C-BD66-4F0F-9E62-B2F0E559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B5D6C-03D6-4D5C-9754-0819857FF553}"/>
              </a:ext>
            </a:extLst>
          </p:cNvPr>
          <p:cNvSpPr txBox="1"/>
          <p:nvPr/>
        </p:nvSpPr>
        <p:spPr>
          <a:xfrm>
            <a:off x="838200" y="2014330"/>
            <a:ext cx="106249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Was designed and developed using Object Oriented concepts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is designed to handle – 1024 Byte of data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can Handle any User or System level Interrupt 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 Service Routine (I.S.R) update was taken care accordingly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Process’s Signal Handling mechanism was developed.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76088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BC43-C0AF-43AC-BDB8-E676CF8B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80097"/>
            <a:ext cx="12192000" cy="914400"/>
          </a:xfrm>
        </p:spPr>
        <p:txBody>
          <a:bodyPr/>
          <a:lstStyle/>
          <a:p>
            <a:pPr algn="ctr"/>
            <a:r>
              <a:rPr lang="en-US" dirty="0"/>
              <a:t>! Our Project is Hosted on GitHub Repository 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2E15BA-FD74-4E0E-A740-844F556B2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782" y="579897"/>
            <a:ext cx="2857500" cy="1600200"/>
          </a:xfrm>
          <a:prstGeom prst="rect">
            <a:avLst/>
          </a:prstGeom>
        </p:spPr>
      </p:pic>
      <p:sp>
        <p:nvSpPr>
          <p:cNvPr id="7" name="Scroll: Horizontal 6">
            <a:extLst>
              <a:ext uri="{FF2B5EF4-FFF2-40B4-BE49-F238E27FC236}">
                <a16:creationId xmlns:a16="http://schemas.microsoft.com/office/drawing/2014/main" id="{7DE38C64-61BF-4046-9ADE-3D1DC7CD6168}"/>
              </a:ext>
            </a:extLst>
          </p:cNvPr>
          <p:cNvSpPr/>
          <p:nvPr/>
        </p:nvSpPr>
        <p:spPr bwMode="auto">
          <a:xfrm>
            <a:off x="1385667" y="3263661"/>
            <a:ext cx="9673883" cy="1033272"/>
          </a:xfrm>
          <a:prstGeom prst="horizontalScroll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" pitchFamily="-11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https://github.com/parthoUniversityOttawa/uOttawa-CCN-Project.git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214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4DC0-24B0-4CCD-B9EC-7EB732CAD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090400" cy="1325563"/>
          </a:xfrm>
        </p:spPr>
        <p:txBody>
          <a:bodyPr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!Actions  Time!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(Project Demonstration)</a:t>
            </a:r>
          </a:p>
        </p:txBody>
      </p:sp>
    </p:spTree>
    <p:extLst>
      <p:ext uri="{BB962C8B-B14F-4D97-AF65-F5344CB8AC3E}">
        <p14:creationId xmlns:p14="http://schemas.microsoft.com/office/powerpoint/2010/main" val="7909883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7CA2F-3EA2-4B80-BD96-0F72D0A7F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567" y="3050822"/>
            <a:ext cx="8737600" cy="914400"/>
          </a:xfrm>
        </p:spPr>
        <p:txBody>
          <a:bodyPr/>
          <a:lstStyle/>
          <a:p>
            <a:pPr algn="ctr"/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31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F0046-40DA-4B1F-BA5C-9059FB3C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153" y="2451997"/>
            <a:ext cx="5795889" cy="223802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 Application Program Interface </a:t>
            </a:r>
            <a:b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sAPI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4D613C-C41A-4320-9E21-D8F93418D5BA}"/>
              </a:ext>
            </a:extLst>
          </p:cNvPr>
          <p:cNvSpPr txBox="1"/>
          <p:nvPr/>
        </p:nvSpPr>
        <p:spPr>
          <a:xfrm>
            <a:off x="477221" y="2393208"/>
            <a:ext cx="51509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control protocol </a:t>
            </a:r>
          </a:p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[TCP]</a:t>
            </a:r>
          </a:p>
        </p:txBody>
      </p:sp>
      <p:sp>
        <p:nvSpPr>
          <p:cNvPr id="5" name="Arrow: Curved Up 4">
            <a:extLst>
              <a:ext uri="{FF2B5EF4-FFF2-40B4-BE49-F238E27FC236}">
                <a16:creationId xmlns:a16="http://schemas.microsoft.com/office/drawing/2014/main" id="{501C5C39-014A-4DDC-A92E-2DC7A389561B}"/>
              </a:ext>
            </a:extLst>
          </p:cNvPr>
          <p:cNvSpPr/>
          <p:nvPr/>
        </p:nvSpPr>
        <p:spPr>
          <a:xfrm>
            <a:off x="3052688" y="4417255"/>
            <a:ext cx="5613009" cy="170219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urved Up 5">
            <a:extLst>
              <a:ext uri="{FF2B5EF4-FFF2-40B4-BE49-F238E27FC236}">
                <a16:creationId xmlns:a16="http://schemas.microsoft.com/office/drawing/2014/main" id="{A401B3D3-8A07-416F-A83B-4160536EDC20}"/>
              </a:ext>
            </a:extLst>
          </p:cNvPr>
          <p:cNvSpPr/>
          <p:nvPr/>
        </p:nvSpPr>
        <p:spPr>
          <a:xfrm rot="10800000">
            <a:off x="3052687" y="738554"/>
            <a:ext cx="5613009" cy="170219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00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019E-0F7B-47A1-A60A-43BB44A8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318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Control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EFE8-9771-4365-8FD0-0AB94C791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445"/>
            <a:ext cx="10515600" cy="451015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oriented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that a virtual connection is established before any user data is transferred.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Stream-of-bytes service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and receives a stream of bytes, not messages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Reliable, in-order delivery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Checksums to detect corrupted data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Acknowledgments &amp; retransmissions for reliable delivery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numbers to detect losses and reorder data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Control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 overflow of the receiver’s buffer space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control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 to network congestion for the greater good</a:t>
            </a:r>
          </a:p>
        </p:txBody>
      </p:sp>
    </p:spTree>
    <p:extLst>
      <p:ext uri="{BB962C8B-B14F-4D97-AF65-F5344CB8AC3E}">
        <p14:creationId xmlns:p14="http://schemas.microsoft.com/office/powerpoint/2010/main" val="232302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6ACF-C499-45CC-9F12-1CC0D7C7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112" y="238070"/>
            <a:ext cx="3225800" cy="85407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Header</a:t>
            </a:r>
          </a:p>
        </p:txBody>
      </p:sp>
      <p:pic>
        <p:nvPicPr>
          <p:cNvPr id="5" name="Picture 2" descr="C:\Users\Karandeep singh\Desktop\TCP-Header-Format.png">
            <a:extLst>
              <a:ext uri="{FF2B5EF4-FFF2-40B4-BE49-F238E27FC236}">
                <a16:creationId xmlns:a16="http://schemas.microsoft.com/office/drawing/2014/main" id="{AB258B87-E09A-466F-BEED-342600B80B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4975" y="1092145"/>
            <a:ext cx="7355158" cy="2825099"/>
          </a:xfrm>
          <a:prstGeom prst="rect">
            <a:avLst/>
          </a:prstGeom>
          <a:noFill/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A982C1DF-20E4-4E52-BE99-0A4BA0EAE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4974" y="3939822"/>
            <a:ext cx="7355159" cy="171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72303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CC8ADF-1759-4C78-B11E-1684A5E9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493" y="304799"/>
            <a:ext cx="9403640" cy="711199"/>
          </a:xfrm>
        </p:spPr>
        <p:txBody>
          <a:bodyPr/>
          <a:lstStyle/>
          <a:p>
            <a:pPr algn="ctr"/>
            <a:r>
              <a:rPr lang="en-I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Connection Establishment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4155C2-3040-42E5-BDBE-2048A635C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5" y="1320801"/>
            <a:ext cx="4368800" cy="4052711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Three-way handshake to establish connection-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A sends a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(open) to the host B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B returns a SYN acknowledgment (</a:t>
            </a:r>
            <a:r>
              <a:rPr lang="en-US" sz="2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 ACK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A sends an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acknowledge the SYN ACK</a:t>
            </a:r>
          </a:p>
          <a:p>
            <a:endParaRPr lang="en-IN" dirty="0"/>
          </a:p>
        </p:txBody>
      </p:sp>
      <p:pic>
        <p:nvPicPr>
          <p:cNvPr id="7" name="Picture 2" descr="C:\Users\Karandeep singh\Desktop\0624731ef0dbd460fba853cc93eecc06.png">
            <a:extLst>
              <a:ext uri="{FF2B5EF4-FFF2-40B4-BE49-F238E27FC236}">
                <a16:creationId xmlns:a16="http://schemas.microsoft.com/office/drawing/2014/main" id="{09BEBF80-7778-4689-8689-3E24E4A75F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904957" y="1475546"/>
            <a:ext cx="4470399" cy="42107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6006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CAE06-A55A-45CC-899F-01C8C6B5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082"/>
            <a:ext cx="10515600" cy="1039605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of the socket programming and Wireshark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8D4CB-5927-4D2F-90D8-A335E8F87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356"/>
            <a:ext cx="10816525" cy="3668888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 programming has been used to show how to use socket APIs to establish communication links between remote and local applications.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 application program interfaces (APIs) are the network standard for TCP/IP.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Wireshark is basically a free and open source packet analyzer which is used for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troubleshooting and analysis of the data being send back and forth. It is basically used to let us know the status of the packets being send over TCP connection.</a:t>
            </a:r>
          </a:p>
        </p:txBody>
      </p:sp>
    </p:spTree>
    <p:extLst>
      <p:ext uri="{BB962C8B-B14F-4D97-AF65-F5344CB8AC3E}">
        <p14:creationId xmlns:p14="http://schemas.microsoft.com/office/powerpoint/2010/main" val="1038394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C74343-486C-4537-930E-93E218509058}"/>
              </a:ext>
            </a:extLst>
          </p:cNvPr>
          <p:cNvSpPr txBox="1"/>
          <p:nvPr/>
        </p:nvSpPr>
        <p:spPr>
          <a:xfrm>
            <a:off x="0" y="2517169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 Socket (API)</a:t>
            </a:r>
            <a:br>
              <a:rPr lang="en-I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programming interface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885537"/>
      </p:ext>
    </p:extLst>
  </p:cSld>
  <p:clrMapOvr>
    <a:masterClrMapping/>
  </p:clrMapOvr>
</p:sld>
</file>

<file path=ppt/theme/theme1.xml><?xml version="1.0" encoding="utf-8"?>
<a:theme xmlns:a="http://schemas.openxmlformats.org/drawingml/2006/main" name="5_uOttawa_PPT_FINALtest2">
  <a:themeElements>
    <a:clrScheme name="Garn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arne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lnDef>
  </a:objectDefaults>
  <a:extraClrSchemeLst>
    <a:extraClrScheme>
      <a:clrScheme name="Garn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ne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2466</TotalTime>
  <Words>1311</Words>
  <Application>Microsoft Office PowerPoint</Application>
  <PresentationFormat>Widescreen</PresentationFormat>
  <Paragraphs>428</Paragraphs>
  <Slides>37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Arial Black</vt:lpstr>
      <vt:lpstr>Calibri</vt:lpstr>
      <vt:lpstr>Courier</vt:lpstr>
      <vt:lpstr>Courier New</vt:lpstr>
      <vt:lpstr>Helvetica</vt:lpstr>
      <vt:lpstr>Times</vt:lpstr>
      <vt:lpstr>Times New Roman</vt:lpstr>
      <vt:lpstr>Verdana</vt:lpstr>
      <vt:lpstr>Wingdings</vt:lpstr>
      <vt:lpstr>5_uOttawa_PPT_FINALtest2</vt:lpstr>
      <vt:lpstr>PowerPoint Presentation</vt:lpstr>
      <vt:lpstr>Objective</vt:lpstr>
      <vt:lpstr>Motivation -  Socket API</vt:lpstr>
      <vt:lpstr>Socket Application Program Interface  (sAPI)</vt:lpstr>
      <vt:lpstr>Transmission Control Protocol</vt:lpstr>
      <vt:lpstr>TCP Header</vt:lpstr>
      <vt:lpstr>TCP Connection Establishment</vt:lpstr>
      <vt:lpstr>Usage of the socket programming and Wireshark</vt:lpstr>
      <vt:lpstr>PowerPoint Presentation</vt:lpstr>
      <vt:lpstr>Sockets </vt:lpstr>
      <vt:lpstr>Socket Identification</vt:lpstr>
      <vt:lpstr>Process communicating using TCP SOCKETS </vt:lpstr>
      <vt:lpstr>Client-Server Communication Stream Sockets (TCP): Connection-oriented </vt:lpstr>
      <vt:lpstr>Connection-oriented Example  (Linux - Stream Sockets -TCP)</vt:lpstr>
      <vt:lpstr>Creating a Socket : create()</vt:lpstr>
      <vt:lpstr>Connecting Socket to the Server : connect()</vt:lpstr>
      <vt:lpstr>Server to accept connections : listen()</vt:lpstr>
      <vt:lpstr>Binding socket : bind()</vt:lpstr>
      <vt:lpstr>Sending Data : send()</vt:lpstr>
      <vt:lpstr>Receiving Data : recv()</vt:lpstr>
      <vt:lpstr>High Level Design of Inter-Process Communication Using     Linux TCP Sockets &amp; C++ - OPPS concept</vt:lpstr>
      <vt:lpstr> Inter Process Communication (IPC) - Using Linux TCP Scokets</vt:lpstr>
      <vt:lpstr>CODE WALK-THROUGH  </vt:lpstr>
      <vt:lpstr>Topics To Cover:</vt:lpstr>
      <vt:lpstr>PowerPoint Presentation</vt:lpstr>
      <vt:lpstr>PowerPoint Presentation</vt:lpstr>
      <vt:lpstr>PowerPoint Presentation</vt:lpstr>
      <vt:lpstr>Read &amp; Write Operation </vt:lpstr>
      <vt:lpstr>Wireshark and its Implementation</vt:lpstr>
      <vt:lpstr>What is Wireshark </vt:lpstr>
      <vt:lpstr>Use of Wireshark:</vt:lpstr>
      <vt:lpstr>Features</vt:lpstr>
      <vt:lpstr>Implementation</vt:lpstr>
      <vt:lpstr>Conclusion</vt:lpstr>
      <vt:lpstr>! Our Project is Hosted on GitHub Repository !</vt:lpstr>
      <vt:lpstr>!Actions  Time! (Project Demonstration)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Kandoo: A Framework for Efficient and Scalable Offloading of Control Applications</dc:title>
  <dc:creator>User</dc:creator>
  <cp:lastModifiedBy>Partho Kalidas Ghosal</cp:lastModifiedBy>
  <cp:revision>81</cp:revision>
  <dcterms:created xsi:type="dcterms:W3CDTF">2015-10-16T20:44:25Z</dcterms:created>
  <dcterms:modified xsi:type="dcterms:W3CDTF">2019-12-06T01:24:35Z</dcterms:modified>
</cp:coreProperties>
</file>