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2" r:id="rId7"/>
    <p:sldId id="268" r:id="rId8"/>
    <p:sldId id="266" r:id="rId9"/>
    <p:sldId id="272" r:id="rId10"/>
    <p:sldId id="271" r:id="rId11"/>
    <p:sldId id="270" r:id="rId12"/>
    <p:sldId id="273" r:id="rId13"/>
    <p:sldId id="264"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1"/>
    <p:restoredTop sz="95246"/>
  </p:normalViewPr>
  <p:slideViewPr>
    <p:cSldViewPr snapToGrid="0">
      <p:cViewPr varScale="1">
        <p:scale>
          <a:sx n="76" d="100"/>
          <a:sy n="76" d="100"/>
        </p:scale>
        <p:origin x="216"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12/14/23</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380231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12/14/23</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86067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12/14/23</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17510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12/14/23</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71272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12/14/23</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82775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12/14/23</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928668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12/14/23</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2716085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12/14/23</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83764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12/14/23</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09475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12/14/23</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44398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12/14/23</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05304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12/14/23</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797291519"/>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62" r:id="rId5"/>
    <p:sldLayoutId id="2147483663" r:id="rId6"/>
    <p:sldLayoutId id="2147483664" r:id="rId7"/>
    <p:sldLayoutId id="2147483665" r:id="rId8"/>
    <p:sldLayoutId id="2147483666" r:id="rId9"/>
    <p:sldLayoutId id="2147483667" r:id="rId10"/>
    <p:sldLayoutId id="2147483668"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nvestopedia.com/terms/c/credit-worthiness.asp"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kaggle.com/datasets/parisrohan/credit-score-classification/data"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C37C960-91F5-4F61-B2CD-8A0379207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BC592F-DED6-19AE-515F-219AF634B0D2}"/>
              </a:ext>
            </a:extLst>
          </p:cNvPr>
          <p:cNvSpPr>
            <a:spLocks noGrp="1"/>
          </p:cNvSpPr>
          <p:nvPr>
            <p:ph type="ctrTitle"/>
          </p:nvPr>
        </p:nvSpPr>
        <p:spPr>
          <a:xfrm>
            <a:off x="-258417" y="96823"/>
            <a:ext cx="9289773" cy="2387600"/>
          </a:xfrm>
        </p:spPr>
        <p:txBody>
          <a:bodyPr>
            <a:normAutofit fontScale="90000"/>
          </a:bodyPr>
          <a:lstStyle/>
          <a:p>
            <a:r>
              <a:rPr lang="en-US" sz="2800" b="1" u="sng" dirty="0">
                <a:gradFill flip="none" rotWithShape="1">
                  <a:gsLst>
                    <a:gs pos="0">
                      <a:schemeClr val="accent5">
                        <a:alpha val="70000"/>
                      </a:schemeClr>
                    </a:gs>
                    <a:gs pos="100000">
                      <a:schemeClr val="accent1">
                        <a:alpha val="70000"/>
                      </a:schemeClr>
                    </a:gs>
                  </a:gsLst>
                  <a:lin ang="0" scaled="1"/>
                  <a:tileRect/>
                </a:gradFill>
              </a:rPr>
              <a:t>CS – 4661 FINAL PROJECT PRESENTATION </a:t>
            </a:r>
            <a:br>
              <a:rPr lang="en-US" sz="2800" dirty="0">
                <a:gradFill flip="none" rotWithShape="1">
                  <a:gsLst>
                    <a:gs pos="0">
                      <a:schemeClr val="accent5">
                        <a:alpha val="70000"/>
                      </a:schemeClr>
                    </a:gs>
                    <a:gs pos="100000">
                      <a:schemeClr val="accent1">
                        <a:alpha val="70000"/>
                      </a:schemeClr>
                    </a:gs>
                  </a:gsLst>
                  <a:lin ang="0" scaled="1"/>
                  <a:tileRect/>
                </a:gradFill>
              </a:rPr>
            </a:br>
            <a:br>
              <a:rPr lang="en-US" sz="2800" dirty="0">
                <a:gradFill flip="none" rotWithShape="1">
                  <a:gsLst>
                    <a:gs pos="0">
                      <a:schemeClr val="accent5">
                        <a:alpha val="70000"/>
                      </a:schemeClr>
                    </a:gs>
                    <a:gs pos="100000">
                      <a:schemeClr val="accent1">
                        <a:alpha val="70000"/>
                      </a:schemeClr>
                    </a:gs>
                  </a:gsLst>
                  <a:lin ang="0" scaled="1"/>
                  <a:tileRect/>
                </a:gradFill>
              </a:rPr>
            </a:br>
            <a:br>
              <a:rPr lang="en-US" sz="2800" dirty="0">
                <a:gradFill flip="none" rotWithShape="1">
                  <a:gsLst>
                    <a:gs pos="0">
                      <a:schemeClr val="accent5">
                        <a:alpha val="70000"/>
                      </a:schemeClr>
                    </a:gs>
                    <a:gs pos="100000">
                      <a:schemeClr val="accent1">
                        <a:alpha val="70000"/>
                      </a:schemeClr>
                    </a:gs>
                  </a:gsLst>
                  <a:lin ang="0" scaled="1"/>
                  <a:tileRect/>
                </a:gradFill>
              </a:rPr>
            </a:br>
            <a:br>
              <a:rPr lang="en-US" sz="2800" dirty="0">
                <a:gradFill flip="none" rotWithShape="1">
                  <a:gsLst>
                    <a:gs pos="0">
                      <a:schemeClr val="accent5">
                        <a:alpha val="70000"/>
                      </a:schemeClr>
                    </a:gs>
                    <a:gs pos="100000">
                      <a:schemeClr val="accent1">
                        <a:alpha val="70000"/>
                      </a:schemeClr>
                    </a:gs>
                  </a:gsLst>
                  <a:lin ang="0" scaled="1"/>
                  <a:tileRect/>
                </a:gradFill>
              </a:rPr>
            </a:br>
            <a:br>
              <a:rPr lang="en-US" sz="2800" dirty="0">
                <a:gradFill flip="none" rotWithShape="1">
                  <a:gsLst>
                    <a:gs pos="0">
                      <a:schemeClr val="accent5">
                        <a:alpha val="70000"/>
                      </a:schemeClr>
                    </a:gs>
                    <a:gs pos="100000">
                      <a:schemeClr val="accent1">
                        <a:alpha val="70000"/>
                      </a:schemeClr>
                    </a:gs>
                  </a:gsLst>
                  <a:lin ang="0" scaled="1"/>
                  <a:tileRect/>
                </a:gradFill>
              </a:rPr>
            </a:br>
            <a:r>
              <a:rPr lang="en-US" sz="4000" b="1" u="sng" dirty="0">
                <a:gradFill flip="none" rotWithShape="1">
                  <a:gsLst>
                    <a:gs pos="0">
                      <a:schemeClr val="accent5">
                        <a:alpha val="70000"/>
                      </a:schemeClr>
                    </a:gs>
                    <a:gs pos="100000">
                      <a:schemeClr val="accent1">
                        <a:alpha val="70000"/>
                      </a:schemeClr>
                    </a:gs>
                  </a:gsLst>
                  <a:lin ang="0" scaled="1"/>
                  <a:tileRect/>
                </a:gradFill>
              </a:rPr>
              <a:t>CREDIT SCORE CLASSIFICATION</a:t>
            </a:r>
          </a:p>
        </p:txBody>
      </p:sp>
      <p:sp>
        <p:nvSpPr>
          <p:cNvPr id="3" name="Subtitle 2">
            <a:extLst>
              <a:ext uri="{FF2B5EF4-FFF2-40B4-BE49-F238E27FC236}">
                <a16:creationId xmlns:a16="http://schemas.microsoft.com/office/drawing/2014/main" id="{F4F63CCD-4C7C-AC08-A4BD-8E8CAADDE01F}"/>
              </a:ext>
            </a:extLst>
          </p:cNvPr>
          <p:cNvSpPr>
            <a:spLocks noGrp="1"/>
          </p:cNvSpPr>
          <p:nvPr>
            <p:ph type="subTitle" idx="1"/>
          </p:nvPr>
        </p:nvSpPr>
        <p:spPr>
          <a:xfrm>
            <a:off x="957469" y="4075794"/>
            <a:ext cx="6858000" cy="1655762"/>
          </a:xfrm>
        </p:spPr>
        <p:txBody>
          <a:bodyPr>
            <a:normAutofit fontScale="70000" lnSpcReduction="20000"/>
          </a:bodyPr>
          <a:lstStyle/>
          <a:p>
            <a:r>
              <a:rPr lang="en-US" sz="2200" b="1" u="sng" dirty="0">
                <a:solidFill>
                  <a:schemeClr val="tx2">
                    <a:alpha val="60000"/>
                  </a:schemeClr>
                </a:solidFill>
              </a:rPr>
              <a:t>PRESENTED BY</a:t>
            </a:r>
            <a:r>
              <a:rPr lang="en-US" sz="2200" b="1" dirty="0">
                <a:solidFill>
                  <a:schemeClr val="tx2">
                    <a:alpha val="60000"/>
                  </a:schemeClr>
                </a:solidFill>
              </a:rPr>
              <a:t>: </a:t>
            </a:r>
          </a:p>
          <a:p>
            <a:r>
              <a:rPr lang="en-US" sz="2200" b="1" dirty="0">
                <a:solidFill>
                  <a:schemeClr val="tx2">
                    <a:alpha val="60000"/>
                  </a:schemeClr>
                </a:solidFill>
              </a:rPr>
              <a:t>LIBINA BOVAN THOMAS </a:t>
            </a:r>
          </a:p>
          <a:p>
            <a:r>
              <a:rPr lang="en-US" sz="2200" b="1" dirty="0">
                <a:solidFill>
                  <a:schemeClr val="tx2">
                    <a:alpha val="60000"/>
                  </a:schemeClr>
                </a:solidFill>
              </a:rPr>
              <a:t>PARTH BARAHATE</a:t>
            </a:r>
          </a:p>
          <a:p>
            <a:r>
              <a:rPr lang="en-US" sz="2200" b="1" dirty="0">
                <a:solidFill>
                  <a:schemeClr val="tx2">
                    <a:alpha val="60000"/>
                  </a:schemeClr>
                </a:solidFill>
              </a:rPr>
              <a:t>TEJAS GHIYA</a:t>
            </a:r>
          </a:p>
          <a:p>
            <a:r>
              <a:rPr lang="en-US" sz="2100" b="1" dirty="0">
                <a:solidFill>
                  <a:schemeClr val="tx2">
                    <a:alpha val="60000"/>
                  </a:schemeClr>
                </a:solidFill>
              </a:rPr>
              <a:t>VENKATA GOWTHAM REDDY ISKA</a:t>
            </a:r>
          </a:p>
          <a:p>
            <a:pPr algn="l"/>
            <a:endParaRPr lang="en-US" sz="2200" dirty="0">
              <a:solidFill>
                <a:schemeClr val="tx2">
                  <a:alpha val="60000"/>
                </a:schemeClr>
              </a:solidFill>
            </a:endParaRPr>
          </a:p>
        </p:txBody>
      </p:sp>
      <p:pic>
        <p:nvPicPr>
          <p:cNvPr id="14" name="Picture 13" descr="Top view of wood desk with the plant, white keyboard, coffee in a white mug, notebook, and pen">
            <a:extLst>
              <a:ext uri="{FF2B5EF4-FFF2-40B4-BE49-F238E27FC236}">
                <a16:creationId xmlns:a16="http://schemas.microsoft.com/office/drawing/2014/main" id="{754D5804-A84C-E82B-CCAF-26EA29357AB1}"/>
              </a:ext>
            </a:extLst>
          </p:cNvPr>
          <p:cNvPicPr>
            <a:picLocks noChangeAspect="1"/>
          </p:cNvPicPr>
          <p:nvPr/>
        </p:nvPicPr>
        <p:blipFill rotWithShape="1">
          <a:blip r:embed="rId2">
            <a:alphaModFix/>
          </a:blip>
          <a:srcRect l="29565" r="29830" b="-1"/>
          <a:stretch/>
        </p:blipFill>
        <p:spPr>
          <a:xfrm>
            <a:off x="8176591" y="10"/>
            <a:ext cx="4003216" cy="6857989"/>
          </a:xfrm>
          <a:prstGeom prst="rect">
            <a:avLst/>
          </a:prstGeom>
        </p:spPr>
      </p:pic>
    </p:spTree>
    <p:extLst>
      <p:ext uri="{BB962C8B-B14F-4D97-AF65-F5344CB8AC3E}">
        <p14:creationId xmlns:p14="http://schemas.microsoft.com/office/powerpoint/2010/main" val="10216054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F2C80F-88FF-FEA8-225C-3A8C47443C20}"/>
              </a:ext>
            </a:extLst>
          </p:cNvPr>
          <p:cNvSpPr>
            <a:spLocks noGrp="1"/>
          </p:cNvSpPr>
          <p:nvPr>
            <p:ph type="title"/>
          </p:nvPr>
        </p:nvSpPr>
        <p:spPr>
          <a:xfrm>
            <a:off x="838199" y="857251"/>
            <a:ext cx="4581525" cy="5115710"/>
          </a:xfrm>
        </p:spPr>
        <p:txBody>
          <a:bodyPr anchor="ctr">
            <a:normAutofit/>
          </a:bodyPr>
          <a:lstStyle/>
          <a:p>
            <a:r>
              <a:rPr lang="en-US" sz="4400" dirty="0">
                <a:gradFill flip="none" rotWithShape="1">
                  <a:gsLst>
                    <a:gs pos="0">
                      <a:schemeClr val="accent5">
                        <a:alpha val="70000"/>
                      </a:schemeClr>
                    </a:gs>
                    <a:gs pos="100000">
                      <a:schemeClr val="accent1">
                        <a:alpha val="70000"/>
                      </a:schemeClr>
                    </a:gs>
                  </a:gsLst>
                  <a:lin ang="0" scaled="1"/>
                  <a:tileRect/>
                </a:gradFill>
              </a:rPr>
              <a:t>MODEL TRAINING AND OUTPUTS</a:t>
            </a:r>
          </a:p>
        </p:txBody>
      </p:sp>
      <p:sp>
        <p:nvSpPr>
          <p:cNvPr id="3" name="Content Placeholder 2">
            <a:extLst>
              <a:ext uri="{FF2B5EF4-FFF2-40B4-BE49-F238E27FC236}">
                <a16:creationId xmlns:a16="http://schemas.microsoft.com/office/drawing/2014/main" id="{F854C611-D069-2CE7-7BB1-8A116AFA06AE}"/>
              </a:ext>
            </a:extLst>
          </p:cNvPr>
          <p:cNvSpPr>
            <a:spLocks noGrp="1"/>
          </p:cNvSpPr>
          <p:nvPr>
            <p:ph idx="1"/>
          </p:nvPr>
        </p:nvSpPr>
        <p:spPr>
          <a:xfrm>
            <a:off x="5622146" y="857252"/>
            <a:ext cx="5731654" cy="2076450"/>
          </a:xfrm>
        </p:spPr>
        <p:txBody>
          <a:bodyPr anchor="t">
            <a:normAutofit/>
          </a:bodyPr>
          <a:lstStyle/>
          <a:p>
            <a:pPr>
              <a:lnSpc>
                <a:spcPct val="100000"/>
              </a:lnSpc>
            </a:pPr>
            <a:r>
              <a:rPr lang="en-US" sz="1500" dirty="0">
                <a:solidFill>
                  <a:schemeClr val="tx1">
                    <a:alpha val="70000"/>
                  </a:schemeClr>
                </a:solidFill>
                <a:latin typeface="Inter"/>
                <a:cs typeface="Calibri" panose="020F0502020204030204" pitchFamily="34" charset="0"/>
              </a:rPr>
              <a:t>K –Nearest Neighbor Classifier - The k-nearest neighbor algorithm stores all the available data and classifies a new data point based on the similarity measure </a:t>
            </a:r>
          </a:p>
          <a:p>
            <a:pPr>
              <a:lnSpc>
                <a:spcPct val="100000"/>
              </a:lnSpc>
            </a:pPr>
            <a:r>
              <a:rPr lang="en-US" sz="1500" dirty="0">
                <a:solidFill>
                  <a:schemeClr val="tx1">
                    <a:alpha val="70000"/>
                  </a:schemeClr>
                </a:solidFill>
                <a:latin typeface="Inter"/>
                <a:cs typeface="Calibri" panose="020F0502020204030204" pitchFamily="34" charset="0"/>
              </a:rPr>
              <a:t>This means when new data appears. Then it can be easily classified into a well-suited category by using K-NN algorithm.</a:t>
            </a:r>
          </a:p>
          <a:p>
            <a:pPr>
              <a:lnSpc>
                <a:spcPct val="100000"/>
              </a:lnSpc>
            </a:pPr>
            <a:r>
              <a:rPr lang="en-US" sz="1500" dirty="0">
                <a:solidFill>
                  <a:schemeClr val="tx1">
                    <a:alpha val="70000"/>
                  </a:schemeClr>
                </a:solidFill>
                <a:latin typeface="Inter"/>
                <a:cs typeface="Calibri" panose="020F0502020204030204" pitchFamily="34" charset="0"/>
              </a:rPr>
              <a:t> Using KNN, we have obtained an accuracy of  0.7523636363636363, in classifying the credits.</a:t>
            </a:r>
          </a:p>
        </p:txBody>
      </p:sp>
      <p:pic>
        <p:nvPicPr>
          <p:cNvPr id="4" name="Picture 3">
            <a:extLst>
              <a:ext uri="{FF2B5EF4-FFF2-40B4-BE49-F238E27FC236}">
                <a16:creationId xmlns:a16="http://schemas.microsoft.com/office/drawing/2014/main" id="{768C72C3-32F3-EB01-5A05-7DE48DCDB3D4}"/>
              </a:ext>
            </a:extLst>
          </p:cNvPr>
          <p:cNvPicPr>
            <a:picLocks noChangeAspect="1"/>
          </p:cNvPicPr>
          <p:nvPr/>
        </p:nvPicPr>
        <p:blipFill>
          <a:blip r:embed="rId2">
            <a:alphaModFix amt="90000"/>
            <a:extLst>
              <a:ext uri="{28A0092B-C50C-407E-A947-70E740481C1C}">
                <a14:useLocalDpi xmlns:a14="http://schemas.microsoft.com/office/drawing/2010/main" val="0"/>
              </a:ext>
            </a:extLst>
          </a:blip>
          <a:stretch>
            <a:fillRect/>
          </a:stretch>
        </p:blipFill>
        <p:spPr>
          <a:xfrm>
            <a:off x="5622147" y="3288823"/>
            <a:ext cx="5731654" cy="2574520"/>
          </a:xfrm>
          <a:prstGeom prst="rect">
            <a:avLst/>
          </a:prstGeom>
        </p:spPr>
      </p:pic>
    </p:spTree>
    <p:extLst>
      <p:ext uri="{BB962C8B-B14F-4D97-AF65-F5344CB8AC3E}">
        <p14:creationId xmlns:p14="http://schemas.microsoft.com/office/powerpoint/2010/main" val="1197325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ame 13">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F2C80F-88FF-FEA8-225C-3A8C47443C20}"/>
              </a:ext>
            </a:extLst>
          </p:cNvPr>
          <p:cNvSpPr>
            <a:spLocks noGrp="1"/>
          </p:cNvSpPr>
          <p:nvPr>
            <p:ph type="title"/>
          </p:nvPr>
        </p:nvSpPr>
        <p:spPr>
          <a:xfrm>
            <a:off x="838199" y="857251"/>
            <a:ext cx="4581525" cy="2076450"/>
          </a:xfrm>
        </p:spPr>
        <p:txBody>
          <a:bodyPr anchor="b">
            <a:normAutofit/>
          </a:bodyPr>
          <a:lstStyle/>
          <a:p>
            <a:r>
              <a:rPr lang="en-US" sz="4400" dirty="0">
                <a:gradFill flip="none" rotWithShape="1">
                  <a:gsLst>
                    <a:gs pos="0">
                      <a:schemeClr val="accent5">
                        <a:alpha val="70000"/>
                      </a:schemeClr>
                    </a:gs>
                    <a:gs pos="100000">
                      <a:schemeClr val="accent1">
                        <a:alpha val="70000"/>
                      </a:schemeClr>
                    </a:gs>
                  </a:gsLst>
                  <a:lin ang="0" scaled="1"/>
                  <a:tileRect/>
                </a:gradFill>
              </a:rPr>
              <a:t>MODEL TRAINING AND OUTPUTS</a:t>
            </a:r>
          </a:p>
        </p:txBody>
      </p:sp>
      <p:sp>
        <p:nvSpPr>
          <p:cNvPr id="3" name="Content Placeholder 2">
            <a:extLst>
              <a:ext uri="{FF2B5EF4-FFF2-40B4-BE49-F238E27FC236}">
                <a16:creationId xmlns:a16="http://schemas.microsoft.com/office/drawing/2014/main" id="{F854C611-D069-2CE7-7BB1-8A116AFA06AE}"/>
              </a:ext>
            </a:extLst>
          </p:cNvPr>
          <p:cNvSpPr>
            <a:spLocks noGrp="1"/>
          </p:cNvSpPr>
          <p:nvPr>
            <p:ph idx="1"/>
          </p:nvPr>
        </p:nvSpPr>
        <p:spPr>
          <a:xfrm>
            <a:off x="838199" y="3190875"/>
            <a:ext cx="4581526" cy="2986087"/>
          </a:xfrm>
        </p:spPr>
        <p:txBody>
          <a:bodyPr>
            <a:normAutofit/>
          </a:bodyPr>
          <a:lstStyle/>
          <a:p>
            <a:r>
              <a:rPr lang="en-US" sz="1500" dirty="0">
                <a:solidFill>
                  <a:schemeClr val="tx1">
                    <a:alpha val="70000"/>
                  </a:schemeClr>
                </a:solidFill>
                <a:latin typeface="Inter"/>
                <a:cs typeface="Calibri" panose="020F0502020204030204" pitchFamily="34" charset="0"/>
              </a:rPr>
              <a:t>Gradient Boost Algorithm- Among the integrated methods, gradient boosting has always been one of the most popular techniques. </a:t>
            </a:r>
          </a:p>
          <a:p>
            <a:r>
              <a:rPr lang="en-US" sz="1500" dirty="0">
                <a:solidFill>
                  <a:schemeClr val="tx1">
                    <a:alpha val="70000"/>
                  </a:schemeClr>
                </a:solidFill>
                <a:latin typeface="Inter"/>
                <a:cs typeface="Calibri" panose="020F0502020204030204" pitchFamily="34" charset="0"/>
              </a:rPr>
              <a:t>Gradient boosting is a method used for regression and classification. Using GBA we have classified the data into Good, Poor and Standard.</a:t>
            </a:r>
          </a:p>
          <a:p>
            <a:r>
              <a:rPr lang="en-US" sz="1500" dirty="0">
                <a:solidFill>
                  <a:schemeClr val="tx1">
                    <a:alpha val="70000"/>
                  </a:schemeClr>
                </a:solidFill>
                <a:latin typeface="Inter"/>
                <a:cs typeface="Calibri" panose="020F0502020204030204" pitchFamily="34" charset="0"/>
              </a:rPr>
              <a:t>Accuracy of Gradient Boost Algorithm - 0.7043030303030303 </a:t>
            </a:r>
          </a:p>
          <a:p>
            <a:endParaRPr lang="en-US" sz="1800" dirty="0">
              <a:solidFill>
                <a:schemeClr val="tx2">
                  <a:alpha val="60000"/>
                </a:schemeClr>
              </a:solidFill>
            </a:endParaRPr>
          </a:p>
        </p:txBody>
      </p:sp>
      <p:pic>
        <p:nvPicPr>
          <p:cNvPr id="4" name="Picture 3">
            <a:extLst>
              <a:ext uri="{FF2B5EF4-FFF2-40B4-BE49-F238E27FC236}">
                <a16:creationId xmlns:a16="http://schemas.microsoft.com/office/drawing/2014/main" id="{F08DC91E-28CD-5D2B-30C1-46509B2AFC35}"/>
              </a:ext>
            </a:extLst>
          </p:cNvPr>
          <p:cNvPicPr>
            <a:picLocks noChangeAspect="1"/>
          </p:cNvPicPr>
          <p:nvPr/>
        </p:nvPicPr>
        <p:blipFill>
          <a:blip r:embed="rId2">
            <a:alphaModFix amt="90000"/>
            <a:extLst>
              <a:ext uri="{28A0092B-C50C-407E-A947-70E740481C1C}">
                <a14:useLocalDpi xmlns:a14="http://schemas.microsoft.com/office/drawing/2010/main" val="0"/>
              </a:ext>
            </a:extLst>
          </a:blip>
          <a:stretch>
            <a:fillRect/>
          </a:stretch>
        </p:blipFill>
        <p:spPr>
          <a:xfrm>
            <a:off x="5687427" y="3190875"/>
            <a:ext cx="5022907" cy="1901052"/>
          </a:xfrm>
          <a:prstGeom prst="rect">
            <a:avLst/>
          </a:prstGeom>
        </p:spPr>
      </p:pic>
    </p:spTree>
    <p:extLst>
      <p:ext uri="{BB962C8B-B14F-4D97-AF65-F5344CB8AC3E}">
        <p14:creationId xmlns:p14="http://schemas.microsoft.com/office/powerpoint/2010/main" val="18923052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ame 12">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60C9C1-959E-263E-6397-29A4F8EF1957}"/>
              </a:ext>
            </a:extLst>
          </p:cNvPr>
          <p:cNvSpPr>
            <a:spLocks noGrp="1"/>
          </p:cNvSpPr>
          <p:nvPr>
            <p:ph type="title"/>
          </p:nvPr>
        </p:nvSpPr>
        <p:spPr>
          <a:xfrm>
            <a:off x="838199" y="857251"/>
            <a:ext cx="4581525"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ROC CURVE AND AUC FOR EACH CLASS</a:t>
            </a:r>
          </a:p>
        </p:txBody>
      </p:sp>
      <p:sp>
        <p:nvSpPr>
          <p:cNvPr id="8" name="Content Placeholder 7">
            <a:extLst>
              <a:ext uri="{FF2B5EF4-FFF2-40B4-BE49-F238E27FC236}">
                <a16:creationId xmlns:a16="http://schemas.microsoft.com/office/drawing/2014/main" id="{813B368A-F86A-97FB-D4B8-4EE601F2AF99}"/>
              </a:ext>
            </a:extLst>
          </p:cNvPr>
          <p:cNvSpPr>
            <a:spLocks noGrp="1"/>
          </p:cNvSpPr>
          <p:nvPr>
            <p:ph idx="1"/>
          </p:nvPr>
        </p:nvSpPr>
        <p:spPr>
          <a:xfrm>
            <a:off x="838199" y="3190875"/>
            <a:ext cx="4581526" cy="2986087"/>
          </a:xfrm>
        </p:spPr>
        <p:txBody>
          <a:bodyPr>
            <a:normAutofit/>
          </a:bodyPr>
          <a:lstStyle/>
          <a:p>
            <a:r>
              <a:rPr lang="en-US" sz="1500" dirty="0">
                <a:solidFill>
                  <a:schemeClr val="tx1">
                    <a:alpha val="70000"/>
                  </a:schemeClr>
                </a:solidFill>
                <a:latin typeface="Inter"/>
                <a:cs typeface="Calibri" panose="020F0502020204030204" pitchFamily="34" charset="0"/>
              </a:rPr>
              <a:t>The visualization of AUC- ROC curve for the Credit Score Classification is as shown.</a:t>
            </a:r>
          </a:p>
        </p:txBody>
      </p:sp>
      <p:pic>
        <p:nvPicPr>
          <p:cNvPr id="4" name="Content Placeholder 3">
            <a:extLst>
              <a:ext uri="{FF2B5EF4-FFF2-40B4-BE49-F238E27FC236}">
                <a16:creationId xmlns:a16="http://schemas.microsoft.com/office/drawing/2014/main" id="{EE18267D-9C3A-2B84-7305-021FA5FB1C9E}"/>
              </a:ext>
            </a:extLst>
          </p:cNvPr>
          <p:cNvPicPr>
            <a:picLocks noChangeAspect="1"/>
          </p:cNvPicPr>
          <p:nvPr/>
        </p:nvPicPr>
        <p:blipFill>
          <a:blip r:embed="rId2">
            <a:alphaModFix amt="90000"/>
          </a:blip>
          <a:stretch>
            <a:fillRect/>
          </a:stretch>
        </p:blipFill>
        <p:spPr>
          <a:xfrm>
            <a:off x="6330893" y="1424780"/>
            <a:ext cx="5022907" cy="3980652"/>
          </a:xfrm>
          <a:prstGeom prst="rect">
            <a:avLst/>
          </a:prstGeom>
        </p:spPr>
      </p:pic>
    </p:spTree>
    <p:extLst>
      <p:ext uri="{BB962C8B-B14F-4D97-AF65-F5344CB8AC3E}">
        <p14:creationId xmlns:p14="http://schemas.microsoft.com/office/powerpoint/2010/main" val="1370330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DD5E-34A1-3941-F1D3-A821F9AB5C40}"/>
              </a:ext>
            </a:extLst>
          </p:cNvPr>
          <p:cNvSpPr>
            <a:spLocks noGrp="1"/>
          </p:cNvSpPr>
          <p:nvPr>
            <p:ph type="title"/>
          </p:nvPr>
        </p:nvSpPr>
        <p:spPr>
          <a:xfrm>
            <a:off x="1049868" y="684741"/>
            <a:ext cx="11142132" cy="1325563"/>
          </a:xfrm>
        </p:spPr>
        <p:txBody>
          <a:bodyPr>
            <a:normAutofit/>
          </a:bodyPr>
          <a:lstStyle/>
          <a:p>
            <a:r>
              <a:rPr lang="en-US" sz="3600" dirty="0"/>
              <a:t>RESPONSIBILITY OF EACH TEAM MEMBER</a:t>
            </a:r>
          </a:p>
        </p:txBody>
      </p:sp>
      <p:sp>
        <p:nvSpPr>
          <p:cNvPr id="3" name="Content Placeholder 2">
            <a:extLst>
              <a:ext uri="{FF2B5EF4-FFF2-40B4-BE49-F238E27FC236}">
                <a16:creationId xmlns:a16="http://schemas.microsoft.com/office/drawing/2014/main" id="{0913C413-6E28-D69C-2D25-F998456E5F79}"/>
              </a:ext>
            </a:extLst>
          </p:cNvPr>
          <p:cNvSpPr>
            <a:spLocks noGrp="1"/>
          </p:cNvSpPr>
          <p:nvPr>
            <p:ph idx="1"/>
          </p:nvPr>
        </p:nvSpPr>
        <p:spPr/>
        <p:txBody>
          <a:bodyPr/>
          <a:lstStyle/>
          <a:p>
            <a:pPr marL="228600" indent="0">
              <a:buNone/>
            </a:pPr>
            <a:r>
              <a:rPr lang="en-US" sz="1800" i="1" dirty="0">
                <a:solidFill>
                  <a:schemeClr val="tx1">
                    <a:alpha val="70000"/>
                  </a:schemeClr>
                </a:solidFill>
                <a:latin typeface="Calibri" panose="020F0502020204030204" pitchFamily="34" charset="0"/>
              </a:rPr>
              <a:t>T</a:t>
            </a:r>
            <a:r>
              <a:rPr lang="en-US" sz="1800" i="1" dirty="0">
                <a:solidFill>
                  <a:schemeClr val="tx1">
                    <a:alpha val="70000"/>
                  </a:schemeClr>
                </a:solidFill>
                <a:effectLst/>
                <a:latin typeface="Calibri" panose="020F0502020204030204" pitchFamily="34" charset="0"/>
              </a:rPr>
              <a:t>eam Members: </a:t>
            </a:r>
            <a:endParaRPr lang="en-US" dirty="0">
              <a:solidFill>
                <a:schemeClr val="tx1">
                  <a:alpha val="70000"/>
                </a:schemeClr>
              </a:solidFill>
              <a:effectLst/>
            </a:endParaRPr>
          </a:p>
          <a:p>
            <a:r>
              <a:rPr lang="en-US" sz="1800" dirty="0">
                <a:solidFill>
                  <a:schemeClr val="tx1">
                    <a:alpha val="70000"/>
                  </a:schemeClr>
                </a:solidFill>
                <a:effectLst/>
                <a:latin typeface="Calibri" panose="020F0502020204030204" pitchFamily="34" charset="0"/>
              </a:rPr>
              <a:t>1. </a:t>
            </a:r>
            <a:r>
              <a:rPr lang="en-US" sz="1800" b="1" dirty="0">
                <a:solidFill>
                  <a:schemeClr val="tx1">
                    <a:alpha val="70000"/>
                  </a:schemeClr>
                </a:solidFill>
                <a:effectLst/>
                <a:latin typeface="Calibri" panose="020F0502020204030204" pitchFamily="34" charset="0"/>
              </a:rPr>
              <a:t>Libina </a:t>
            </a:r>
            <a:r>
              <a:rPr lang="en-US" sz="1800" b="1" dirty="0" err="1">
                <a:solidFill>
                  <a:schemeClr val="tx1">
                    <a:alpha val="70000"/>
                  </a:schemeClr>
                </a:solidFill>
                <a:effectLst/>
                <a:latin typeface="Calibri" panose="020F0502020204030204" pitchFamily="34" charset="0"/>
              </a:rPr>
              <a:t>Bovan</a:t>
            </a:r>
            <a:r>
              <a:rPr lang="en-US" sz="1800" b="1" dirty="0">
                <a:solidFill>
                  <a:schemeClr val="tx1">
                    <a:alpha val="70000"/>
                  </a:schemeClr>
                </a:solidFill>
                <a:effectLst/>
                <a:latin typeface="Calibri" panose="020F0502020204030204" pitchFamily="34" charset="0"/>
              </a:rPr>
              <a:t> Thomas (Project Lead) : </a:t>
            </a:r>
            <a:r>
              <a:rPr lang="en-US" sz="1800" dirty="0">
                <a:solidFill>
                  <a:schemeClr val="tx1">
                    <a:alpha val="70000"/>
                  </a:schemeClr>
                </a:solidFill>
                <a:effectLst/>
                <a:latin typeface="Calibri" panose="020F0502020204030204" pitchFamily="34" charset="0"/>
              </a:rPr>
              <a:t>Responsible for coordinating team efforts and ensuring effective communication among team members. Also, will be taking care of data acquisition, cleaning, and preprocessing while ensuring data quality and integrity, while overviewing the project documentation.</a:t>
            </a:r>
            <a:br>
              <a:rPr lang="en-US" sz="1800" dirty="0">
                <a:solidFill>
                  <a:schemeClr val="tx1">
                    <a:alpha val="70000"/>
                  </a:schemeClr>
                </a:solidFill>
                <a:effectLst/>
                <a:latin typeface="Calibri" panose="020F0502020204030204" pitchFamily="34" charset="0"/>
              </a:rPr>
            </a:br>
            <a:r>
              <a:rPr lang="en-US" sz="1800" dirty="0">
                <a:solidFill>
                  <a:schemeClr val="tx1">
                    <a:alpha val="70000"/>
                  </a:schemeClr>
                </a:solidFill>
                <a:effectLst/>
                <a:latin typeface="Calibri" panose="020F0502020204030204" pitchFamily="34" charset="0"/>
              </a:rPr>
              <a:t>2. </a:t>
            </a:r>
            <a:r>
              <a:rPr lang="en-US" sz="1800" b="1" dirty="0" err="1">
                <a:solidFill>
                  <a:schemeClr val="tx1">
                    <a:alpha val="70000"/>
                  </a:schemeClr>
                </a:solidFill>
                <a:effectLst/>
                <a:latin typeface="Calibri" panose="020F0502020204030204" pitchFamily="34" charset="0"/>
              </a:rPr>
              <a:t>Tejas</a:t>
            </a:r>
            <a:r>
              <a:rPr lang="en-US" sz="1800" b="1" dirty="0">
                <a:solidFill>
                  <a:schemeClr val="tx1">
                    <a:alpha val="70000"/>
                  </a:schemeClr>
                </a:solidFill>
                <a:effectLst/>
                <a:latin typeface="Calibri" panose="020F0502020204030204" pitchFamily="34" charset="0"/>
              </a:rPr>
              <a:t> </a:t>
            </a:r>
            <a:r>
              <a:rPr lang="en-US" sz="1800" b="1" dirty="0" err="1">
                <a:solidFill>
                  <a:schemeClr val="tx1">
                    <a:alpha val="70000"/>
                  </a:schemeClr>
                </a:solidFill>
                <a:effectLst/>
                <a:latin typeface="Calibri" panose="020F0502020204030204" pitchFamily="34" charset="0"/>
              </a:rPr>
              <a:t>Ghiya</a:t>
            </a:r>
            <a:r>
              <a:rPr lang="en-US" sz="1800" b="1" dirty="0">
                <a:solidFill>
                  <a:schemeClr val="tx1">
                    <a:alpha val="70000"/>
                  </a:schemeClr>
                </a:solidFill>
                <a:effectLst/>
                <a:latin typeface="Calibri" panose="020F0502020204030204" pitchFamily="34" charset="0"/>
              </a:rPr>
              <a:t>: </a:t>
            </a:r>
            <a:r>
              <a:rPr lang="en-US" sz="1800" dirty="0">
                <a:solidFill>
                  <a:schemeClr val="tx1">
                    <a:alpha val="70000"/>
                  </a:schemeClr>
                </a:solidFill>
                <a:effectLst/>
                <a:latin typeface="Calibri" panose="020F0502020204030204" pitchFamily="34" charset="0"/>
              </a:rPr>
              <a:t>Contributing to preprocessing and analyzing the dataset, implementing machine learning algorithms, and fine-tuning model parameters. </a:t>
            </a:r>
            <a:endParaRPr lang="en-US" dirty="0">
              <a:solidFill>
                <a:schemeClr val="tx1">
                  <a:alpha val="70000"/>
                </a:schemeClr>
              </a:solidFill>
              <a:effectLst/>
            </a:endParaRPr>
          </a:p>
          <a:p>
            <a:r>
              <a:rPr lang="en-US" sz="1800" dirty="0">
                <a:solidFill>
                  <a:schemeClr val="tx1">
                    <a:alpha val="70000"/>
                  </a:schemeClr>
                </a:solidFill>
                <a:effectLst/>
                <a:latin typeface="Calibri" panose="020F0502020204030204" pitchFamily="34" charset="0"/>
              </a:rPr>
              <a:t>3. </a:t>
            </a:r>
            <a:r>
              <a:rPr lang="en-US" sz="1800" b="1" dirty="0" err="1">
                <a:solidFill>
                  <a:schemeClr val="tx1">
                    <a:alpha val="70000"/>
                  </a:schemeClr>
                </a:solidFill>
                <a:effectLst/>
                <a:latin typeface="Calibri" panose="020F0502020204030204" pitchFamily="34" charset="0"/>
              </a:rPr>
              <a:t>Parth</a:t>
            </a:r>
            <a:r>
              <a:rPr lang="en-US" sz="1800" b="1" dirty="0">
                <a:solidFill>
                  <a:schemeClr val="tx1">
                    <a:alpha val="70000"/>
                  </a:schemeClr>
                </a:solidFill>
                <a:effectLst/>
                <a:latin typeface="Calibri" panose="020F0502020204030204" pitchFamily="34" charset="0"/>
              </a:rPr>
              <a:t> </a:t>
            </a:r>
            <a:r>
              <a:rPr lang="en-US" sz="1800" b="1" dirty="0" err="1">
                <a:solidFill>
                  <a:schemeClr val="tx1">
                    <a:alpha val="70000"/>
                  </a:schemeClr>
                </a:solidFill>
                <a:effectLst/>
                <a:latin typeface="Calibri" panose="020F0502020204030204" pitchFamily="34" charset="0"/>
              </a:rPr>
              <a:t>Barahate</a:t>
            </a:r>
            <a:r>
              <a:rPr lang="en-US" sz="1800" b="1" dirty="0">
                <a:solidFill>
                  <a:schemeClr val="tx1">
                    <a:alpha val="70000"/>
                  </a:schemeClr>
                </a:solidFill>
                <a:effectLst/>
                <a:latin typeface="Calibri" panose="020F0502020204030204" pitchFamily="34" charset="0"/>
              </a:rPr>
              <a:t>: </a:t>
            </a:r>
            <a:r>
              <a:rPr lang="en-US" sz="1800" dirty="0">
                <a:solidFill>
                  <a:schemeClr val="tx1">
                    <a:alpha val="70000"/>
                  </a:schemeClr>
                </a:solidFill>
                <a:effectLst/>
                <a:latin typeface="Calibri" panose="020F0502020204030204" pitchFamily="34" charset="0"/>
              </a:rPr>
              <a:t>Tasked with data cleaning, feature engineering, and ensuring the dataset is ready for analysis and model training.</a:t>
            </a:r>
            <a:br>
              <a:rPr lang="en-US" sz="1800" dirty="0">
                <a:solidFill>
                  <a:schemeClr val="tx1">
                    <a:alpha val="70000"/>
                  </a:schemeClr>
                </a:solidFill>
                <a:effectLst/>
                <a:latin typeface="Calibri" panose="020F0502020204030204" pitchFamily="34" charset="0"/>
              </a:rPr>
            </a:br>
            <a:r>
              <a:rPr lang="en-US" sz="1800" dirty="0">
                <a:solidFill>
                  <a:schemeClr val="tx1">
                    <a:alpha val="70000"/>
                  </a:schemeClr>
                </a:solidFill>
                <a:effectLst/>
                <a:latin typeface="Calibri" panose="020F0502020204030204" pitchFamily="34" charset="0"/>
              </a:rPr>
              <a:t>4. </a:t>
            </a:r>
            <a:r>
              <a:rPr lang="en-US" sz="1800" b="1" dirty="0">
                <a:solidFill>
                  <a:schemeClr val="tx1">
                    <a:alpha val="70000"/>
                  </a:schemeClr>
                </a:solidFill>
                <a:effectLst/>
                <a:latin typeface="Calibri" panose="020F0502020204030204" pitchFamily="34" charset="0"/>
              </a:rPr>
              <a:t>Venkata Gowtham Reddy </a:t>
            </a:r>
            <a:r>
              <a:rPr lang="en-US" sz="1800" b="1" dirty="0" err="1">
                <a:solidFill>
                  <a:schemeClr val="tx1">
                    <a:alpha val="70000"/>
                  </a:schemeClr>
                </a:solidFill>
                <a:effectLst/>
                <a:latin typeface="Calibri" panose="020F0502020204030204" pitchFamily="34" charset="0"/>
              </a:rPr>
              <a:t>Iska</a:t>
            </a:r>
            <a:r>
              <a:rPr lang="en-US" sz="1800" b="1" dirty="0">
                <a:solidFill>
                  <a:schemeClr val="tx1">
                    <a:alpha val="70000"/>
                  </a:schemeClr>
                </a:solidFill>
                <a:effectLst/>
                <a:latin typeface="Calibri" panose="020F0502020204030204" pitchFamily="34" charset="0"/>
              </a:rPr>
              <a:t>: </a:t>
            </a:r>
            <a:r>
              <a:rPr lang="en-US" sz="1800" dirty="0">
                <a:solidFill>
                  <a:schemeClr val="tx1">
                    <a:alpha val="70000"/>
                  </a:schemeClr>
                </a:solidFill>
                <a:effectLst/>
                <a:latin typeface="Calibri" panose="020F0502020204030204" pitchFamily="34" charset="0"/>
              </a:rPr>
              <a:t>Responsible for creating and maintaining project documentation, as well as organizing findings and insights for future reference, while contributing to the model training. </a:t>
            </a:r>
            <a:endParaRPr lang="en-US" dirty="0">
              <a:solidFill>
                <a:schemeClr val="tx1">
                  <a:alpha val="70000"/>
                </a:schemeClr>
              </a:solidFill>
              <a:effectLst/>
            </a:endParaRPr>
          </a:p>
          <a:p>
            <a:endParaRPr lang="en-US" dirty="0"/>
          </a:p>
        </p:txBody>
      </p:sp>
    </p:spTree>
    <p:extLst>
      <p:ext uri="{BB962C8B-B14F-4D97-AF65-F5344CB8AC3E}">
        <p14:creationId xmlns:p14="http://schemas.microsoft.com/office/powerpoint/2010/main" val="1429966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CF88-E67A-C890-ECE2-42E3C76FAA1C}"/>
              </a:ext>
            </a:extLst>
          </p:cNvPr>
          <p:cNvSpPr>
            <a:spLocks noGrp="1"/>
          </p:cNvSpPr>
          <p:nvPr>
            <p:ph type="title"/>
          </p:nvPr>
        </p:nvSpPr>
        <p:spPr/>
        <p:txBody>
          <a:bodyPr/>
          <a:lstStyle/>
          <a:p>
            <a:pPr algn="ctr"/>
            <a:r>
              <a:rPr lang="en-US" dirty="0"/>
              <a:t>CONCLUSION</a:t>
            </a:r>
          </a:p>
        </p:txBody>
      </p:sp>
      <p:sp>
        <p:nvSpPr>
          <p:cNvPr id="3" name="Content Placeholder 2">
            <a:extLst>
              <a:ext uri="{FF2B5EF4-FFF2-40B4-BE49-F238E27FC236}">
                <a16:creationId xmlns:a16="http://schemas.microsoft.com/office/drawing/2014/main" id="{D3381738-D881-8564-1CDA-72695353C02B}"/>
              </a:ext>
            </a:extLst>
          </p:cNvPr>
          <p:cNvSpPr>
            <a:spLocks noGrp="1"/>
          </p:cNvSpPr>
          <p:nvPr>
            <p:ph idx="1"/>
          </p:nvPr>
        </p:nvSpPr>
        <p:spPr/>
        <p:txBody>
          <a:bodyPr/>
          <a:lstStyle/>
          <a:p>
            <a:r>
              <a:rPr lang="en-IN" sz="2000" kern="100" dirty="0">
                <a:solidFill>
                  <a:schemeClr val="tx1">
                    <a:alpha val="70000"/>
                  </a:schemeClr>
                </a:solidFill>
                <a:effectLst/>
                <a:latin typeface="Calibri" panose="020F0502020204030204" pitchFamily="34" charset="0"/>
                <a:ea typeface="Calibri" panose="020F0502020204030204" pitchFamily="34" charset="0"/>
                <a:cs typeface="Calibri" panose="020F0502020204030204" pitchFamily="34" charset="0"/>
              </a:rPr>
              <a:t>In wrapping up, our Credit Score Classification project successfully tackled challenges in financial data, making sure our predictions about creditworthiness are accurate. We've worked hard to keep things clear and understandable in the lending decisions we're helping with.</a:t>
            </a:r>
          </a:p>
          <a:p>
            <a:endParaRPr lang="en-IN" sz="2000" kern="100" dirty="0">
              <a:solidFill>
                <a:schemeClr val="tx1">
                  <a:alpha val="70000"/>
                </a:schemeClr>
              </a:solidFill>
              <a:latin typeface="Calibri" panose="020F0502020204030204" pitchFamily="34" charset="0"/>
              <a:ea typeface="Calibri" panose="020F0502020204030204" pitchFamily="34" charset="0"/>
              <a:cs typeface="Calibri" panose="020F0502020204030204" pitchFamily="34" charset="0"/>
            </a:endParaRPr>
          </a:p>
          <a:p>
            <a:r>
              <a:rPr lang="en-IN" sz="2000" kern="100" dirty="0">
                <a:solidFill>
                  <a:schemeClr val="tx1">
                    <a:alpha val="70000"/>
                  </a:schemeClr>
                </a:solidFill>
                <a:effectLst/>
                <a:latin typeface="Calibri" panose="020F0502020204030204" pitchFamily="34" charset="0"/>
                <a:ea typeface="Calibri" panose="020F0502020204030204" pitchFamily="34" charset="0"/>
                <a:cs typeface="Calibri" panose="020F0502020204030204" pitchFamily="34" charset="0"/>
              </a:rPr>
              <a:t>So, in a nutshell, we not only hit our goals but also set the stage for more improvements in how we figure out credit scores. We're committed to making our model better and keeping it useful in the ever-changing world of finance.</a:t>
            </a:r>
            <a:endParaRPr lang="en-US" sz="2000" kern="100" dirty="0">
              <a:solidFill>
                <a:schemeClr val="tx1">
                  <a:alpha val="70000"/>
                </a:schemeClr>
              </a:solidFill>
              <a:effectLst/>
              <a:latin typeface="Calibri" panose="020F0502020204030204" pitchFamily="34" charset="0"/>
              <a:ea typeface="Calibri" panose="020F0502020204030204" pitchFamily="34" charset="0"/>
              <a:cs typeface="Calibri" panose="020F0502020204030204" pitchFamily="34"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28600" indent="0">
              <a:buNone/>
            </a:pPr>
            <a:endParaRPr lang="en-US" dirty="0"/>
          </a:p>
        </p:txBody>
      </p:sp>
    </p:spTree>
    <p:extLst>
      <p:ext uri="{BB962C8B-B14F-4D97-AF65-F5344CB8AC3E}">
        <p14:creationId xmlns:p14="http://schemas.microsoft.com/office/powerpoint/2010/main" val="341289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19B36E71-93BD-4984-AC9C-CC9FB9CC0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Frame 1035">
            <a:extLst>
              <a:ext uri="{FF2B5EF4-FFF2-40B4-BE49-F238E27FC236}">
                <a16:creationId xmlns:a16="http://schemas.microsoft.com/office/drawing/2014/main" id="{1566AC62-7AC7-4ED5-A03D-E28AC560E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727C51-3FE7-405D-8F6B-1911C8FBD559}"/>
              </a:ext>
            </a:extLst>
          </p:cNvPr>
          <p:cNvSpPr>
            <a:spLocks noGrp="1"/>
          </p:cNvSpPr>
          <p:nvPr>
            <p:ph type="title"/>
          </p:nvPr>
        </p:nvSpPr>
        <p:spPr>
          <a:xfrm>
            <a:off x="838200" y="3893769"/>
            <a:ext cx="5992550" cy="2319306"/>
          </a:xfrm>
        </p:spPr>
        <p:txBody>
          <a:bodyPr anchor="t">
            <a:normAutofit/>
          </a:bodyPr>
          <a:lstStyle/>
          <a:p>
            <a:r>
              <a:rPr lang="en-US" sz="4400" b="1" dirty="0">
                <a:gradFill flip="none" rotWithShape="1">
                  <a:gsLst>
                    <a:gs pos="0">
                      <a:schemeClr val="accent5">
                        <a:alpha val="70000"/>
                      </a:schemeClr>
                    </a:gs>
                    <a:gs pos="100000">
                      <a:schemeClr val="accent1">
                        <a:alpha val="70000"/>
                      </a:schemeClr>
                    </a:gs>
                  </a:gsLst>
                  <a:lin ang="0" scaled="1"/>
                  <a:tileRect/>
                </a:gradFill>
              </a:rPr>
              <a:t>INTRODUCTION</a:t>
            </a:r>
          </a:p>
        </p:txBody>
      </p:sp>
      <p:pic>
        <p:nvPicPr>
          <p:cNvPr id="1026" name="Picture 2" descr="Credit score classification">
            <a:extLst>
              <a:ext uri="{FF2B5EF4-FFF2-40B4-BE49-F238E27FC236}">
                <a16:creationId xmlns:a16="http://schemas.microsoft.com/office/drawing/2014/main" id="{40640C6C-0AE6-9C3C-5F2E-03B754A68DA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538" r="1" b="11838"/>
          <a:stretch/>
        </p:blipFill>
        <p:spPr bwMode="auto">
          <a:xfrm>
            <a:off x="490506" y="487252"/>
            <a:ext cx="11211919" cy="31902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7EA979A-F47A-C858-E2E7-EA707534B0F0}"/>
              </a:ext>
            </a:extLst>
          </p:cNvPr>
          <p:cNvSpPr>
            <a:spLocks noGrp="1"/>
          </p:cNvSpPr>
          <p:nvPr>
            <p:ph idx="1"/>
          </p:nvPr>
        </p:nvSpPr>
        <p:spPr>
          <a:xfrm>
            <a:off x="5685183" y="3893770"/>
            <a:ext cx="5668616" cy="2319305"/>
          </a:xfrm>
        </p:spPr>
        <p:txBody>
          <a:bodyPr anchor="t">
            <a:normAutofit/>
          </a:bodyPr>
          <a:lstStyle/>
          <a:p>
            <a:pPr>
              <a:lnSpc>
                <a:spcPct val="100000"/>
              </a:lnSpc>
            </a:pPr>
            <a:r>
              <a:rPr lang="en-US" sz="1200" dirty="0">
                <a:solidFill>
                  <a:schemeClr val="tx1">
                    <a:alpha val="60000"/>
                  </a:schemeClr>
                </a:solidFill>
                <a:latin typeface="Calibri" panose="020F0502020204030204" pitchFamily="34" charset="0"/>
                <a:cs typeface="Calibri" panose="020F0502020204030204" pitchFamily="34" charset="0"/>
              </a:rPr>
              <a:t>What is a Credit Score?</a:t>
            </a:r>
          </a:p>
          <a:p>
            <a:pPr>
              <a:lnSpc>
                <a:spcPct val="100000"/>
              </a:lnSpc>
            </a:pPr>
            <a:r>
              <a:rPr lang="en-US" sz="1200" dirty="0">
                <a:solidFill>
                  <a:schemeClr val="tx1">
                    <a:alpha val="60000"/>
                  </a:schemeClr>
                </a:solidFill>
                <a:effectLst/>
                <a:latin typeface="Calibri" panose="020F0502020204030204" pitchFamily="34" charset="0"/>
                <a:cs typeface="Calibri" panose="020F0502020204030204" pitchFamily="34" charset="0"/>
              </a:rPr>
              <a:t>A credit score is a three-digit number that rates your</a:t>
            </a:r>
            <a:r>
              <a:rPr lang="en-US" sz="1200" u="sng" dirty="0">
                <a:solidFill>
                  <a:schemeClr val="tx1">
                    <a:alpha val="60000"/>
                  </a:schemeClr>
                </a:solidFill>
                <a:effectLst/>
                <a:latin typeface="Calibri" panose="020F0502020204030204" pitchFamily="34" charset="0"/>
                <a:cs typeface="Calibri" panose="020F0502020204030204" pitchFamily="34" charset="0"/>
              </a:rPr>
              <a:t> </a:t>
            </a:r>
            <a:r>
              <a:rPr lang="en-US" sz="1200" dirty="0">
                <a:solidFill>
                  <a:schemeClr val="tx1">
                    <a:alpha val="60000"/>
                  </a:schemeClr>
                </a:solidFill>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creditworthiness</a:t>
            </a:r>
            <a:r>
              <a:rPr lang="en-US" sz="1200" dirty="0">
                <a:solidFill>
                  <a:schemeClr val="tx1">
                    <a:alpha val="60000"/>
                  </a:schemeClr>
                </a:solidFill>
                <a:effectLst/>
                <a:latin typeface="Calibri" panose="020F0502020204030204" pitchFamily="34" charset="0"/>
                <a:cs typeface="Calibri" panose="020F0502020204030204" pitchFamily="34" charset="0"/>
              </a:rPr>
              <a:t>. The higher the score, the more likely you are to get approved for loans and for better rates.</a:t>
            </a:r>
          </a:p>
          <a:p>
            <a:pPr>
              <a:lnSpc>
                <a:spcPct val="100000"/>
              </a:lnSpc>
            </a:pPr>
            <a:r>
              <a:rPr lang="en-US" sz="1200" dirty="0">
                <a:solidFill>
                  <a:schemeClr val="tx1">
                    <a:alpha val="60000"/>
                  </a:schemeClr>
                </a:solidFill>
                <a:effectLst/>
                <a:latin typeface="Calibri" panose="020F0502020204030204" pitchFamily="34" charset="0"/>
                <a:cs typeface="Calibri" panose="020F0502020204030204" pitchFamily="34" charset="0"/>
              </a:rPr>
              <a:t>A credit score is based on your credit history, it includes information like - number accounts, total levels of debt, repayment history, and other factors. Lenders use credit scores to evaluate your credit worthiness, or the likelihood that you will repay loans in a timely manner.</a:t>
            </a:r>
          </a:p>
          <a:p>
            <a:pPr>
              <a:lnSpc>
                <a:spcPct val="100000"/>
              </a:lnSpc>
            </a:pPr>
            <a:endParaRPr lang="en-US" sz="1100" dirty="0">
              <a:solidFill>
                <a:schemeClr val="tx2">
                  <a:alpha val="60000"/>
                </a:schemeClr>
              </a:solidFill>
            </a:endParaRPr>
          </a:p>
        </p:txBody>
      </p:sp>
    </p:spTree>
    <p:extLst>
      <p:ext uri="{BB962C8B-B14F-4D97-AF65-F5344CB8AC3E}">
        <p14:creationId xmlns:p14="http://schemas.microsoft.com/office/powerpoint/2010/main" val="1098739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a:extLst>
              <a:ext uri="{FF2B5EF4-FFF2-40B4-BE49-F238E27FC236}">
                <a16:creationId xmlns:a16="http://schemas.microsoft.com/office/drawing/2014/main" id="{A512238E-378E-CC88-AD81-2045348DD090}"/>
              </a:ext>
            </a:extLst>
          </p:cNvPr>
          <p:cNvSpPr/>
          <p:nvPr/>
        </p:nvSpPr>
        <p:spPr>
          <a:xfrm>
            <a:off x="7898296" y="1245704"/>
            <a:ext cx="3392557" cy="4293705"/>
          </a:xfrm>
          <a:prstGeom prst="roundRect">
            <a:avLst/>
          </a:prstGeom>
          <a:gradFill flip="none" rotWithShape="1">
            <a:gsLst>
              <a:gs pos="0">
                <a:schemeClr val="accent2">
                  <a:tint val="66000"/>
                  <a:satMod val="160000"/>
                </a:schemeClr>
              </a:gs>
              <a:gs pos="50000">
                <a:schemeClr val="accent2">
                  <a:tint val="44500"/>
                  <a:satMod val="160000"/>
                </a:schemeClr>
              </a:gs>
              <a:gs pos="100000">
                <a:schemeClr val="accent2">
                  <a:tint val="23500"/>
                  <a:satMod val="160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7EA6A7-78DC-EBDF-C0CC-93BEB2EB4EA5}"/>
              </a:ext>
            </a:extLst>
          </p:cNvPr>
          <p:cNvSpPr>
            <a:spLocks noGrp="1"/>
          </p:cNvSpPr>
          <p:nvPr>
            <p:ph idx="1"/>
          </p:nvPr>
        </p:nvSpPr>
        <p:spPr>
          <a:xfrm>
            <a:off x="1181100" y="1476954"/>
            <a:ext cx="6717196" cy="4539533"/>
          </a:xfrm>
        </p:spPr>
        <p:txBody>
          <a:bodyPr>
            <a:normAutofit fontScale="77500" lnSpcReduction="20000"/>
          </a:bodyPr>
          <a:lstStyle/>
          <a:p>
            <a:pPr marL="0" indent="0">
              <a:buNone/>
            </a:pPr>
            <a:r>
              <a:rPr lang="en-US" b="1" dirty="0">
                <a:solidFill>
                  <a:schemeClr val="tx1">
                    <a:alpha val="70000"/>
                  </a:schemeClr>
                </a:solidFill>
                <a:latin typeface="Calibri" panose="020F0502020204030204" pitchFamily="34" charset="0"/>
                <a:cs typeface="Calibri" panose="020F0502020204030204" pitchFamily="34" charset="0"/>
              </a:rPr>
              <a:t>Why is good credit important?</a:t>
            </a:r>
          </a:p>
          <a:p>
            <a:r>
              <a:rPr lang="en-US" dirty="0">
                <a:solidFill>
                  <a:schemeClr val="tx1">
                    <a:alpha val="70000"/>
                  </a:schemeClr>
                </a:solidFill>
                <a:latin typeface="Calibri" panose="020F0502020204030204" pitchFamily="34" charset="0"/>
                <a:cs typeface="Calibri" panose="020F0502020204030204" pitchFamily="34" charset="0"/>
              </a:rPr>
              <a:t>Allows you to obtain loans and credit cards with the best interest rate</a:t>
            </a:r>
          </a:p>
          <a:p>
            <a:r>
              <a:rPr lang="en-US" dirty="0">
                <a:solidFill>
                  <a:schemeClr val="tx1">
                    <a:alpha val="70000"/>
                  </a:schemeClr>
                </a:solidFill>
                <a:latin typeface="Calibri" panose="020F0502020204030204" pitchFamily="34" charset="0"/>
                <a:cs typeface="Calibri" panose="020F0502020204030204" pitchFamily="34" charset="0"/>
              </a:rPr>
              <a:t>Can improve your ability to rent an apartment, buy insurance coverage or even get certain jobs</a:t>
            </a:r>
          </a:p>
          <a:p>
            <a:r>
              <a:rPr lang="en-US" dirty="0">
                <a:solidFill>
                  <a:schemeClr val="tx1">
                    <a:alpha val="70000"/>
                  </a:schemeClr>
                </a:solidFill>
                <a:latin typeface="Calibri" panose="020F0502020204030204" pitchFamily="34" charset="0"/>
                <a:cs typeface="Calibri" panose="020F0502020204030204" pitchFamily="34" charset="0"/>
              </a:rPr>
              <a:t>Landlords, insurance companies and some employers can have access to (may vary by state):</a:t>
            </a:r>
          </a:p>
          <a:p>
            <a:pPr lvl="1"/>
            <a:r>
              <a:rPr lang="en-US" dirty="0">
                <a:solidFill>
                  <a:schemeClr val="tx1">
                    <a:alpha val="70000"/>
                  </a:schemeClr>
                </a:solidFill>
                <a:latin typeface="Calibri" panose="020F0502020204030204" pitchFamily="34" charset="0"/>
                <a:cs typeface="Calibri" panose="020F0502020204030204" pitchFamily="34" charset="0"/>
              </a:rPr>
              <a:t>Personal information</a:t>
            </a:r>
          </a:p>
          <a:p>
            <a:pPr lvl="1"/>
            <a:r>
              <a:rPr lang="en-US" dirty="0">
                <a:solidFill>
                  <a:schemeClr val="tx1">
                    <a:alpha val="70000"/>
                  </a:schemeClr>
                </a:solidFill>
                <a:latin typeface="Calibri" panose="020F0502020204030204" pitchFamily="34" charset="0"/>
                <a:cs typeface="Calibri" panose="020F0502020204030204" pitchFamily="34" charset="0"/>
              </a:rPr>
              <a:t>View payment history</a:t>
            </a:r>
          </a:p>
          <a:p>
            <a:pPr lvl="1"/>
            <a:r>
              <a:rPr lang="en-US" dirty="0">
                <a:solidFill>
                  <a:schemeClr val="tx1">
                    <a:alpha val="70000"/>
                  </a:schemeClr>
                </a:solidFill>
                <a:latin typeface="Calibri" panose="020F0502020204030204" pitchFamily="34" charset="0"/>
                <a:cs typeface="Calibri" panose="020F0502020204030204" pitchFamily="34" charset="0"/>
              </a:rPr>
              <a:t>Past lawsuits against you</a:t>
            </a:r>
          </a:p>
          <a:p>
            <a:pPr lvl="1"/>
            <a:r>
              <a:rPr lang="en-US" dirty="0">
                <a:solidFill>
                  <a:schemeClr val="tx1">
                    <a:alpha val="70000"/>
                  </a:schemeClr>
                </a:solidFill>
                <a:latin typeface="Calibri" panose="020F0502020204030204" pitchFamily="34" charset="0"/>
                <a:cs typeface="Calibri" panose="020F0502020204030204" pitchFamily="34" charset="0"/>
              </a:rPr>
              <a:t>Bankruptcy</a:t>
            </a:r>
          </a:p>
          <a:p>
            <a:pPr lvl="1"/>
            <a:r>
              <a:rPr lang="en-US" dirty="0">
                <a:solidFill>
                  <a:schemeClr val="tx1">
                    <a:alpha val="70000"/>
                  </a:schemeClr>
                </a:solidFill>
                <a:latin typeface="Calibri" panose="020F0502020204030204" pitchFamily="34" charset="0"/>
                <a:cs typeface="Calibri" panose="020F0502020204030204" pitchFamily="34" charset="0"/>
              </a:rPr>
              <a:t>How often you’ve applied for credit</a:t>
            </a:r>
          </a:p>
          <a:p>
            <a:endParaRPr lang="en-US" dirty="0"/>
          </a:p>
        </p:txBody>
      </p:sp>
      <p:sp>
        <p:nvSpPr>
          <p:cNvPr id="4" name="TextBox 3">
            <a:extLst>
              <a:ext uri="{FF2B5EF4-FFF2-40B4-BE49-F238E27FC236}">
                <a16:creationId xmlns:a16="http://schemas.microsoft.com/office/drawing/2014/main" id="{877473ED-DCEE-7CA8-777C-46034D2FC430}"/>
              </a:ext>
            </a:extLst>
          </p:cNvPr>
          <p:cNvSpPr txBox="1"/>
          <p:nvPr/>
        </p:nvSpPr>
        <p:spPr>
          <a:xfrm>
            <a:off x="7898296" y="1476954"/>
            <a:ext cx="3392557" cy="769441"/>
          </a:xfrm>
          <a:prstGeom prst="rect">
            <a:avLst/>
          </a:prstGeom>
          <a:noFill/>
        </p:spPr>
        <p:txBody>
          <a:bodyPr wrap="square" rtlCol="0">
            <a:spAutoFit/>
          </a:bodyPr>
          <a:lstStyle/>
          <a:p>
            <a:r>
              <a:rPr lang="en-US" sz="4400" b="1" dirty="0">
                <a:gradFill flip="none" rotWithShape="1">
                  <a:gsLst>
                    <a:gs pos="0">
                      <a:schemeClr val="accent5">
                        <a:alpha val="70000"/>
                      </a:schemeClr>
                    </a:gs>
                    <a:gs pos="100000">
                      <a:schemeClr val="accent1">
                        <a:alpha val="70000"/>
                      </a:schemeClr>
                    </a:gs>
                  </a:gsLst>
                  <a:lin ang="0" scaled="1"/>
                  <a:tileRect/>
                </a:gradFill>
                <a:latin typeface="+mj-lt"/>
                <a:cs typeface="Angsana New" panose="02020603050405020304" pitchFamily="18" charset="-34"/>
              </a:rPr>
              <a:t>OBJECTIVE</a:t>
            </a:r>
          </a:p>
        </p:txBody>
      </p:sp>
      <p:sp>
        <p:nvSpPr>
          <p:cNvPr id="5" name="TextBox 4">
            <a:extLst>
              <a:ext uri="{FF2B5EF4-FFF2-40B4-BE49-F238E27FC236}">
                <a16:creationId xmlns:a16="http://schemas.microsoft.com/office/drawing/2014/main" id="{7982BE99-22B7-05AF-FB23-77824B99019B}"/>
              </a:ext>
            </a:extLst>
          </p:cNvPr>
          <p:cNvSpPr txBox="1"/>
          <p:nvPr/>
        </p:nvSpPr>
        <p:spPr>
          <a:xfrm>
            <a:off x="8256104" y="2246395"/>
            <a:ext cx="2676939" cy="2031325"/>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Thus, our objective through this project is to </a:t>
            </a:r>
            <a:r>
              <a:rPr lang="en-US" b="0" i="0" dirty="0">
                <a:solidFill>
                  <a:srgbClr val="3C4043"/>
                </a:solidFill>
                <a:effectLst/>
                <a:latin typeface="Calibri" panose="020F0502020204030204" pitchFamily="34" charset="0"/>
                <a:cs typeface="Calibri" panose="020F0502020204030204" pitchFamily="34" charset="0"/>
              </a:rPr>
              <a:t>build a machine learning model that can classify the credit score, </a:t>
            </a:r>
            <a:r>
              <a:rPr lang="en-US" dirty="0">
                <a:latin typeface="Calibri" panose="020F0502020204030204" pitchFamily="34" charset="0"/>
                <a:cs typeface="Calibri" panose="020F0502020204030204" pitchFamily="34" charset="0"/>
              </a:rPr>
              <a:t> if </a:t>
            </a:r>
            <a:r>
              <a:rPr lang="en-US" b="0" i="0" dirty="0">
                <a:solidFill>
                  <a:srgbClr val="3C4043"/>
                </a:solidFill>
                <a:effectLst/>
                <a:latin typeface="Calibri" panose="020F0502020204030204" pitchFamily="34" charset="0"/>
                <a:cs typeface="Calibri" panose="020F0502020204030204" pitchFamily="34" charset="0"/>
              </a:rPr>
              <a:t> a person’s credit-related information is given.</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9885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D6AEC-B38F-8620-6D0E-68584A8674E7}"/>
              </a:ext>
            </a:extLst>
          </p:cNvPr>
          <p:cNvSpPr>
            <a:spLocks noGrp="1"/>
          </p:cNvSpPr>
          <p:nvPr>
            <p:ph type="title"/>
          </p:nvPr>
        </p:nvSpPr>
        <p:spPr/>
        <p:txBody>
          <a:bodyPr/>
          <a:lstStyle/>
          <a:p>
            <a:r>
              <a:rPr lang="en-US" dirty="0"/>
              <a:t>DATASET OVERVIEW</a:t>
            </a:r>
          </a:p>
        </p:txBody>
      </p:sp>
      <p:sp>
        <p:nvSpPr>
          <p:cNvPr id="3" name="Content Placeholder 2">
            <a:extLst>
              <a:ext uri="{FF2B5EF4-FFF2-40B4-BE49-F238E27FC236}">
                <a16:creationId xmlns:a16="http://schemas.microsoft.com/office/drawing/2014/main" id="{CEFC916D-2C96-9309-C162-E2EDD83DF56E}"/>
              </a:ext>
            </a:extLst>
          </p:cNvPr>
          <p:cNvSpPr>
            <a:spLocks noGrp="1"/>
          </p:cNvSpPr>
          <p:nvPr>
            <p:ph idx="1"/>
          </p:nvPr>
        </p:nvSpPr>
        <p:spPr/>
        <p:txBody>
          <a:bodyPr>
            <a:normAutofit/>
          </a:bodyPr>
          <a:lstStyle/>
          <a:p>
            <a:r>
              <a:rPr lang="en-US" sz="1400" dirty="0">
                <a:solidFill>
                  <a:schemeClr val="tx1">
                    <a:alpha val="70000"/>
                  </a:schemeClr>
                </a:solidFill>
                <a:latin typeface="Calibri" panose="020F0502020204030204" pitchFamily="34" charset="0"/>
                <a:cs typeface="Calibri" panose="020F0502020204030204" pitchFamily="34" charset="0"/>
              </a:rPr>
              <a:t>The dataset that we’ve used for this project is from Kaggle - </a:t>
            </a:r>
            <a:r>
              <a:rPr lang="en-US" sz="1400" b="0" i="0" dirty="0">
                <a:solidFill>
                  <a:schemeClr val="tx1">
                    <a:alpha val="70000"/>
                  </a:schemeClr>
                </a:solidFill>
                <a:effectLst/>
                <a:latin typeface="Calibri" panose="020F0502020204030204" pitchFamily="34" charset="0"/>
                <a:cs typeface="Calibri" panose="020F0502020204030204" pitchFamily="34" charset="0"/>
                <a:hlinkClick r:id="rId2">
                  <a:extLst>
                    <a:ext uri="{A12FA001-AC4F-418D-AE19-62706E023703}">
                      <ahyp:hlinkClr xmlns:ahyp="http://schemas.microsoft.com/office/drawing/2018/hyperlinkcolor" val="tx"/>
                    </a:ext>
                  </a:extLst>
                </a:hlinkClick>
              </a:rPr>
              <a:t>https://www.kaggle.com/datasets/parisrohan/credit-score-classification/data</a:t>
            </a:r>
            <a:endParaRPr lang="en-US" sz="1400" b="0" i="0" dirty="0">
              <a:solidFill>
                <a:schemeClr val="tx1">
                  <a:alpha val="70000"/>
                </a:schemeClr>
              </a:solidFill>
              <a:effectLst/>
              <a:latin typeface="Calibri" panose="020F0502020204030204" pitchFamily="34" charset="0"/>
              <a:cs typeface="Calibri" panose="020F0502020204030204" pitchFamily="34" charset="0"/>
            </a:endParaRPr>
          </a:p>
          <a:p>
            <a:r>
              <a:rPr lang="en-US" sz="1400" dirty="0">
                <a:solidFill>
                  <a:schemeClr val="tx1">
                    <a:alpha val="70000"/>
                  </a:schemeClr>
                </a:solidFill>
                <a:latin typeface="Calibri" panose="020F0502020204030204" pitchFamily="34" charset="0"/>
                <a:cs typeface="Calibri" panose="020F0502020204030204" pitchFamily="34" charset="0"/>
              </a:rPr>
              <a:t>This collection consists of training and testing datasets.</a:t>
            </a:r>
          </a:p>
          <a:p>
            <a:r>
              <a:rPr lang="en-US" sz="1400" dirty="0">
                <a:solidFill>
                  <a:schemeClr val="tx1">
                    <a:alpha val="70000"/>
                  </a:schemeClr>
                </a:solidFill>
                <a:latin typeface="Calibri" panose="020F0502020204030204" pitchFamily="34" charset="0"/>
                <a:cs typeface="Calibri" panose="020F0502020204030204" pitchFamily="34" charset="0"/>
              </a:rPr>
              <a:t> </a:t>
            </a:r>
            <a:r>
              <a:rPr lang="en-US" sz="1400" b="0" i="0" dirty="0">
                <a:solidFill>
                  <a:schemeClr val="tx1">
                    <a:alpha val="70000"/>
                  </a:schemeClr>
                </a:solidFill>
                <a:effectLst/>
                <a:latin typeface="Calibri" panose="020F0502020204030204" pitchFamily="34" charset="0"/>
                <a:cs typeface="Calibri" panose="020F0502020204030204" pitchFamily="34" charset="0"/>
              </a:rPr>
              <a:t>Data contains 100000 rows × 28 columns. </a:t>
            </a:r>
          </a:p>
          <a:p>
            <a:r>
              <a:rPr lang="en-US" sz="1400" b="0" i="0" dirty="0">
                <a:solidFill>
                  <a:schemeClr val="tx1">
                    <a:alpha val="70000"/>
                  </a:schemeClr>
                </a:solidFill>
                <a:effectLst/>
                <a:latin typeface="Calibri" panose="020F0502020204030204" pitchFamily="34" charset="0"/>
                <a:cs typeface="Calibri" panose="020F0502020204030204" pitchFamily="34" charset="0"/>
              </a:rPr>
              <a:t> Data size: 31 MB (10 MB archived)</a:t>
            </a:r>
          </a:p>
          <a:p>
            <a:r>
              <a:rPr lang="en-US" sz="1400" dirty="0">
                <a:solidFill>
                  <a:schemeClr val="tx1">
                    <a:alpha val="70000"/>
                  </a:schemeClr>
                </a:solidFill>
                <a:latin typeface="Calibri" panose="020F0502020204030204" pitchFamily="34" charset="0"/>
                <a:cs typeface="Calibri" panose="020F0502020204030204" pitchFamily="34" charset="0"/>
              </a:rPr>
              <a:t>The dataset contains both numerical and categorical data as show below</a:t>
            </a:r>
          </a:p>
          <a:p>
            <a:endParaRPr lang="en-US" sz="14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33ECCAF-B28F-1D5E-B595-AF1AD171C451}"/>
              </a:ext>
            </a:extLst>
          </p:cNvPr>
          <p:cNvPicPr>
            <a:picLocks noChangeAspect="1"/>
          </p:cNvPicPr>
          <p:nvPr/>
        </p:nvPicPr>
        <p:blipFill>
          <a:blip r:embed="rId3"/>
          <a:stretch>
            <a:fillRect/>
          </a:stretch>
        </p:blipFill>
        <p:spPr>
          <a:xfrm>
            <a:off x="667157" y="4359772"/>
            <a:ext cx="5428843" cy="983258"/>
          </a:xfrm>
          <a:prstGeom prst="rect">
            <a:avLst/>
          </a:prstGeom>
          <a:ln>
            <a:solidFill>
              <a:schemeClr val="tx1"/>
            </a:solidFill>
          </a:ln>
        </p:spPr>
      </p:pic>
      <p:pic>
        <p:nvPicPr>
          <p:cNvPr id="5" name="Picture 4">
            <a:extLst>
              <a:ext uri="{FF2B5EF4-FFF2-40B4-BE49-F238E27FC236}">
                <a16:creationId xmlns:a16="http://schemas.microsoft.com/office/drawing/2014/main" id="{8E1CE83E-6F2A-7BC0-43AD-6A6E6981210E}"/>
              </a:ext>
            </a:extLst>
          </p:cNvPr>
          <p:cNvPicPr>
            <a:picLocks noChangeAspect="1"/>
          </p:cNvPicPr>
          <p:nvPr/>
        </p:nvPicPr>
        <p:blipFill>
          <a:blip r:embed="rId4"/>
          <a:stretch>
            <a:fillRect/>
          </a:stretch>
        </p:blipFill>
        <p:spPr>
          <a:xfrm>
            <a:off x="6204840" y="4359772"/>
            <a:ext cx="5366638" cy="983258"/>
          </a:xfrm>
          <a:prstGeom prst="rect">
            <a:avLst/>
          </a:prstGeom>
          <a:ln>
            <a:solidFill>
              <a:schemeClr val="tx1"/>
            </a:solidFill>
          </a:ln>
        </p:spPr>
      </p:pic>
    </p:spTree>
    <p:extLst>
      <p:ext uri="{BB962C8B-B14F-4D97-AF65-F5344CB8AC3E}">
        <p14:creationId xmlns:p14="http://schemas.microsoft.com/office/powerpoint/2010/main" val="2280023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ame 10">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9B69B1-73FB-C121-2DAC-FE20002CE54F}"/>
              </a:ext>
            </a:extLst>
          </p:cNvPr>
          <p:cNvSpPr>
            <a:spLocks noGrp="1"/>
          </p:cNvSpPr>
          <p:nvPr>
            <p:ph type="title"/>
          </p:nvPr>
        </p:nvSpPr>
        <p:spPr>
          <a:xfrm>
            <a:off x="838199" y="857251"/>
            <a:ext cx="4581525" cy="5115710"/>
          </a:xfrm>
        </p:spPr>
        <p:txBody>
          <a:bodyPr anchor="ctr">
            <a:normAutofit/>
          </a:bodyPr>
          <a:lstStyle/>
          <a:p>
            <a:r>
              <a:rPr lang="en-US" sz="4400" dirty="0">
                <a:gradFill flip="none" rotWithShape="1">
                  <a:gsLst>
                    <a:gs pos="0">
                      <a:schemeClr val="accent5">
                        <a:alpha val="70000"/>
                      </a:schemeClr>
                    </a:gs>
                    <a:gs pos="100000">
                      <a:schemeClr val="accent1">
                        <a:alpha val="70000"/>
                      </a:schemeClr>
                    </a:gs>
                  </a:gsLst>
                  <a:lin ang="0" scaled="1"/>
                  <a:tileRect/>
                </a:gradFill>
              </a:rPr>
              <a:t>DATA EXPLORATION</a:t>
            </a:r>
          </a:p>
        </p:txBody>
      </p:sp>
      <p:sp>
        <p:nvSpPr>
          <p:cNvPr id="3" name="Content Placeholder 2">
            <a:extLst>
              <a:ext uri="{FF2B5EF4-FFF2-40B4-BE49-F238E27FC236}">
                <a16:creationId xmlns:a16="http://schemas.microsoft.com/office/drawing/2014/main" id="{40361C61-23ED-C45A-BC5B-44B8BA35C94A}"/>
              </a:ext>
            </a:extLst>
          </p:cNvPr>
          <p:cNvSpPr>
            <a:spLocks noGrp="1"/>
          </p:cNvSpPr>
          <p:nvPr>
            <p:ph idx="1"/>
          </p:nvPr>
        </p:nvSpPr>
        <p:spPr>
          <a:xfrm>
            <a:off x="5622146" y="857252"/>
            <a:ext cx="5731654" cy="2076450"/>
          </a:xfrm>
        </p:spPr>
        <p:txBody>
          <a:bodyPr anchor="t">
            <a:normAutofit/>
          </a:bodyPr>
          <a:lstStyle/>
          <a:p>
            <a:pPr>
              <a:lnSpc>
                <a:spcPct val="100000"/>
              </a:lnSpc>
            </a:pPr>
            <a:r>
              <a:rPr lang="en-US" sz="1400" dirty="0">
                <a:solidFill>
                  <a:schemeClr val="tx1">
                    <a:alpha val="70000"/>
                  </a:schemeClr>
                </a:solidFill>
                <a:latin typeface="Calibri" panose="020F0502020204030204" pitchFamily="34" charset="0"/>
                <a:cs typeface="Calibri" panose="020F0502020204030204" pitchFamily="34" charset="0"/>
              </a:rPr>
              <a:t>Moving on to the exploratory data analysis, let's start by examining the distribution of credit scores. We explore the relationship between key features and credit scores. </a:t>
            </a:r>
          </a:p>
          <a:p>
            <a:pPr>
              <a:lnSpc>
                <a:spcPct val="100000"/>
              </a:lnSpc>
            </a:pPr>
            <a:r>
              <a:rPr lang="en-US" sz="1400" dirty="0">
                <a:solidFill>
                  <a:schemeClr val="tx1">
                    <a:alpha val="70000"/>
                  </a:schemeClr>
                </a:solidFill>
                <a:latin typeface="Calibri" panose="020F0502020204030204" pitchFamily="34" charset="0"/>
                <a:cs typeface="Calibri" panose="020F0502020204030204" pitchFamily="34" charset="0"/>
              </a:rPr>
              <a:t>The heatmap reveals interesting correlations, within its features showing a strong positive correlation (dark blue) , while some of them are seen to have negative correlation.</a:t>
            </a:r>
            <a:endParaRPr lang="en-US" sz="1800" dirty="0">
              <a:solidFill>
                <a:schemeClr val="tx2">
                  <a:alpha val="60000"/>
                </a:schemeClr>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D3620949-4E43-4654-AB79-3C89889B8DD3}"/>
              </a:ext>
            </a:extLst>
          </p:cNvPr>
          <p:cNvPicPr>
            <a:picLocks noChangeAspect="1"/>
          </p:cNvPicPr>
          <p:nvPr/>
        </p:nvPicPr>
        <p:blipFill>
          <a:blip r:embed="rId2">
            <a:alphaModFix amt="90000"/>
          </a:blip>
          <a:stretch>
            <a:fillRect/>
          </a:stretch>
        </p:blipFill>
        <p:spPr>
          <a:xfrm>
            <a:off x="4937594" y="2478157"/>
            <a:ext cx="6753243" cy="3494804"/>
          </a:xfrm>
          <a:prstGeom prst="rect">
            <a:avLst/>
          </a:prstGeom>
          <a:ln>
            <a:solidFill>
              <a:schemeClr val="tx1"/>
            </a:solidFill>
          </a:ln>
        </p:spPr>
      </p:pic>
    </p:spTree>
    <p:extLst>
      <p:ext uri="{BB962C8B-B14F-4D97-AF65-F5344CB8AC3E}">
        <p14:creationId xmlns:p14="http://schemas.microsoft.com/office/powerpoint/2010/main" val="1077275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B69B1-73FB-C121-2DAC-FE20002CE54F}"/>
              </a:ext>
            </a:extLst>
          </p:cNvPr>
          <p:cNvSpPr>
            <a:spLocks noGrp="1"/>
          </p:cNvSpPr>
          <p:nvPr>
            <p:ph type="title"/>
          </p:nvPr>
        </p:nvSpPr>
        <p:spPr>
          <a:xfrm>
            <a:off x="804333" y="0"/>
            <a:ext cx="12217401" cy="1753427"/>
          </a:xfrm>
        </p:spPr>
        <p:txBody>
          <a:bodyPr anchor="ctr">
            <a:normAutofit/>
          </a:bodyPr>
          <a:lstStyle/>
          <a:p>
            <a:r>
              <a:rPr lang="en-US" sz="4400" dirty="0">
                <a:gradFill flip="none" rotWithShape="1">
                  <a:gsLst>
                    <a:gs pos="0">
                      <a:schemeClr val="accent5">
                        <a:alpha val="70000"/>
                      </a:schemeClr>
                    </a:gs>
                    <a:gs pos="100000">
                      <a:schemeClr val="accent1">
                        <a:alpha val="70000"/>
                      </a:schemeClr>
                    </a:gs>
                  </a:gsLst>
                  <a:lin ang="0" scaled="1"/>
                  <a:tileRect/>
                </a:gradFill>
              </a:rPr>
              <a:t>DATA EXPLORATION</a:t>
            </a:r>
          </a:p>
        </p:txBody>
      </p:sp>
      <p:sp>
        <p:nvSpPr>
          <p:cNvPr id="3" name="Content Placeholder 2">
            <a:extLst>
              <a:ext uri="{FF2B5EF4-FFF2-40B4-BE49-F238E27FC236}">
                <a16:creationId xmlns:a16="http://schemas.microsoft.com/office/drawing/2014/main" id="{40361C61-23ED-C45A-BC5B-44B8BA35C94A}"/>
              </a:ext>
            </a:extLst>
          </p:cNvPr>
          <p:cNvSpPr>
            <a:spLocks noGrp="1"/>
          </p:cNvSpPr>
          <p:nvPr>
            <p:ph idx="1"/>
          </p:nvPr>
        </p:nvSpPr>
        <p:spPr>
          <a:xfrm>
            <a:off x="914681" y="1462097"/>
            <a:ext cx="5587719" cy="4058169"/>
          </a:xfrm>
        </p:spPr>
        <p:txBody>
          <a:bodyPr anchor="t">
            <a:normAutofit/>
          </a:bodyPr>
          <a:lstStyle/>
          <a:p>
            <a:pPr>
              <a:lnSpc>
                <a:spcPct val="100000"/>
              </a:lnSpc>
            </a:pPr>
            <a:r>
              <a:rPr lang="en-US" sz="1400" dirty="0">
                <a:solidFill>
                  <a:schemeClr val="tx1">
                    <a:alpha val="70000"/>
                  </a:schemeClr>
                </a:solidFill>
                <a:latin typeface="Inter"/>
                <a:cs typeface="Calibri" panose="020F0502020204030204" pitchFamily="34" charset="0"/>
              </a:rPr>
              <a:t>Based on the given dataset, a few visualizations can be achieved from the categorical features.</a:t>
            </a:r>
          </a:p>
          <a:p>
            <a:pPr>
              <a:lnSpc>
                <a:spcPct val="100000"/>
              </a:lnSpc>
            </a:pPr>
            <a:r>
              <a:rPr lang="en-US" sz="1800" dirty="0">
                <a:solidFill>
                  <a:schemeClr val="tx2">
                    <a:alpha val="60000"/>
                  </a:schemeClr>
                </a:solidFill>
                <a:latin typeface="Calibri" panose="020F0502020204030204" pitchFamily="34" charset="0"/>
                <a:cs typeface="Calibri" panose="020F0502020204030204" pitchFamily="34" charset="0"/>
              </a:rPr>
              <a:t>BASED ON OCCUPATION</a:t>
            </a:r>
          </a:p>
          <a:p>
            <a:pPr>
              <a:lnSpc>
                <a:spcPct val="100000"/>
              </a:lnSpc>
            </a:pPr>
            <a:endParaRPr lang="en-US" sz="1800" dirty="0">
              <a:solidFill>
                <a:schemeClr val="tx2">
                  <a:alpha val="60000"/>
                </a:schemeClr>
              </a:solidFill>
              <a:latin typeface="Calibri" panose="020F0502020204030204" pitchFamily="34" charset="0"/>
              <a:cs typeface="Calibri" panose="020F0502020204030204" pitchFamily="34" charset="0"/>
            </a:endParaRPr>
          </a:p>
          <a:p>
            <a:pPr>
              <a:lnSpc>
                <a:spcPct val="100000"/>
              </a:lnSpc>
            </a:pPr>
            <a:endParaRPr lang="en-US" sz="1800" dirty="0">
              <a:solidFill>
                <a:schemeClr val="tx2">
                  <a:alpha val="60000"/>
                </a:schemeClr>
              </a:solidFill>
              <a:latin typeface="Calibri" panose="020F0502020204030204" pitchFamily="34" charset="0"/>
              <a:cs typeface="Calibri" panose="020F0502020204030204" pitchFamily="34" charset="0"/>
            </a:endParaRPr>
          </a:p>
          <a:p>
            <a:pPr>
              <a:lnSpc>
                <a:spcPct val="100000"/>
              </a:lnSpc>
            </a:pPr>
            <a:endParaRPr lang="en-US" sz="1800" dirty="0">
              <a:solidFill>
                <a:schemeClr val="tx2">
                  <a:alpha val="60000"/>
                </a:schemeClr>
              </a:solidFill>
              <a:latin typeface="Calibri" panose="020F0502020204030204" pitchFamily="34" charset="0"/>
              <a:cs typeface="Calibri" panose="020F0502020204030204" pitchFamily="34" charset="0"/>
            </a:endParaRPr>
          </a:p>
          <a:p>
            <a:pPr>
              <a:lnSpc>
                <a:spcPct val="100000"/>
              </a:lnSpc>
            </a:pPr>
            <a:endParaRPr lang="en-US" sz="1800" dirty="0">
              <a:solidFill>
                <a:schemeClr val="tx2">
                  <a:alpha val="60000"/>
                </a:schemeClr>
              </a:solidFill>
              <a:latin typeface="Calibri" panose="020F0502020204030204" pitchFamily="34" charset="0"/>
              <a:cs typeface="Calibri" panose="020F0502020204030204" pitchFamily="34" charset="0"/>
            </a:endParaRPr>
          </a:p>
          <a:p>
            <a:pPr marL="228600" indent="0">
              <a:lnSpc>
                <a:spcPct val="100000"/>
              </a:lnSpc>
              <a:buNone/>
            </a:pPr>
            <a:endParaRPr lang="en-US" sz="1800" dirty="0">
              <a:solidFill>
                <a:schemeClr val="tx2">
                  <a:alpha val="60000"/>
                </a:schemeClr>
              </a:solidFill>
              <a:latin typeface="Calibri" panose="020F0502020204030204" pitchFamily="34" charset="0"/>
              <a:cs typeface="Calibri" panose="020F0502020204030204" pitchFamily="34" charset="0"/>
            </a:endParaRPr>
          </a:p>
          <a:p>
            <a:pPr>
              <a:lnSpc>
                <a:spcPct val="100000"/>
              </a:lnSpc>
            </a:pPr>
            <a:endParaRPr lang="en-US" sz="1800" dirty="0">
              <a:solidFill>
                <a:schemeClr val="tx2">
                  <a:alpha val="60000"/>
                </a:schemeClr>
              </a:solidFill>
              <a:latin typeface="Calibri" panose="020F0502020204030204" pitchFamily="34" charset="0"/>
              <a:cs typeface="Calibri" panose="020F0502020204030204" pitchFamily="34" charset="0"/>
            </a:endParaRPr>
          </a:p>
          <a:p>
            <a:pPr>
              <a:lnSpc>
                <a:spcPct val="100000"/>
              </a:lnSpc>
            </a:pPr>
            <a:endParaRPr lang="en-US" sz="1800" dirty="0">
              <a:solidFill>
                <a:schemeClr val="tx2">
                  <a:alpha val="60000"/>
                </a:schemeClr>
              </a:solidFill>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57DBF17B-771C-B7C7-1286-7FA92585A4CB}"/>
              </a:ext>
            </a:extLst>
          </p:cNvPr>
          <p:cNvPicPr>
            <a:picLocks noChangeAspect="1"/>
          </p:cNvPicPr>
          <p:nvPr/>
        </p:nvPicPr>
        <p:blipFill>
          <a:blip r:embed="rId2"/>
          <a:stretch>
            <a:fillRect/>
          </a:stretch>
        </p:blipFill>
        <p:spPr>
          <a:xfrm>
            <a:off x="883005" y="2538085"/>
            <a:ext cx="4970088" cy="2430971"/>
          </a:xfrm>
          <a:prstGeom prst="rect">
            <a:avLst/>
          </a:prstGeom>
          <a:ln>
            <a:solidFill>
              <a:schemeClr val="tx1"/>
            </a:solidFill>
          </a:ln>
        </p:spPr>
      </p:pic>
      <p:pic>
        <p:nvPicPr>
          <p:cNvPr id="6" name="Picture 5">
            <a:extLst>
              <a:ext uri="{FF2B5EF4-FFF2-40B4-BE49-F238E27FC236}">
                <a16:creationId xmlns:a16="http://schemas.microsoft.com/office/drawing/2014/main" id="{C8A29252-16E1-1100-D6D4-43FAA0488B36}"/>
              </a:ext>
            </a:extLst>
          </p:cNvPr>
          <p:cNvPicPr>
            <a:picLocks noChangeAspect="1"/>
          </p:cNvPicPr>
          <p:nvPr/>
        </p:nvPicPr>
        <p:blipFill>
          <a:blip r:embed="rId3"/>
          <a:stretch>
            <a:fillRect/>
          </a:stretch>
        </p:blipFill>
        <p:spPr>
          <a:xfrm>
            <a:off x="6115667" y="2428895"/>
            <a:ext cx="5193328" cy="2540161"/>
          </a:xfrm>
          <a:prstGeom prst="rect">
            <a:avLst/>
          </a:prstGeom>
          <a:ln>
            <a:solidFill>
              <a:schemeClr val="tx1"/>
            </a:solidFill>
          </a:ln>
        </p:spPr>
      </p:pic>
      <p:sp>
        <p:nvSpPr>
          <p:cNvPr id="7" name="TextBox 6">
            <a:extLst>
              <a:ext uri="{FF2B5EF4-FFF2-40B4-BE49-F238E27FC236}">
                <a16:creationId xmlns:a16="http://schemas.microsoft.com/office/drawing/2014/main" id="{52543D67-A052-D345-3A2B-8FD9AE0786C2}"/>
              </a:ext>
            </a:extLst>
          </p:cNvPr>
          <p:cNvSpPr txBox="1"/>
          <p:nvPr/>
        </p:nvSpPr>
        <p:spPr>
          <a:xfrm>
            <a:off x="6976533" y="2067941"/>
            <a:ext cx="2309607" cy="646331"/>
          </a:xfrm>
          <a:prstGeom prst="rect">
            <a:avLst/>
          </a:prstGeom>
          <a:noFill/>
        </p:spPr>
        <p:txBody>
          <a:bodyPr wrap="none" rtlCol="0">
            <a:spAutoFit/>
          </a:bodyPr>
          <a:lstStyle/>
          <a:p>
            <a:r>
              <a:rPr lang="en-US" sz="1800" dirty="0">
                <a:solidFill>
                  <a:schemeClr val="tx2">
                    <a:alpha val="60000"/>
                  </a:schemeClr>
                </a:solidFill>
                <a:latin typeface="Calibri" panose="020F0502020204030204" pitchFamily="34" charset="0"/>
                <a:cs typeface="Calibri" panose="020F0502020204030204" pitchFamily="34" charset="0"/>
              </a:rPr>
              <a:t>BASED ON CREDIT MIX</a:t>
            </a:r>
          </a:p>
          <a:p>
            <a:endParaRPr lang="en-US" dirty="0"/>
          </a:p>
        </p:txBody>
      </p:sp>
    </p:spTree>
    <p:extLst>
      <p:ext uri="{BB962C8B-B14F-4D97-AF65-F5344CB8AC3E}">
        <p14:creationId xmlns:p14="http://schemas.microsoft.com/office/powerpoint/2010/main" val="831929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32768DCD-B824-413A-B330-8D57ADB372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ame 22">
            <a:extLst>
              <a:ext uri="{FF2B5EF4-FFF2-40B4-BE49-F238E27FC236}">
                <a16:creationId xmlns:a16="http://schemas.microsoft.com/office/drawing/2014/main" id="{19F9CD66-32FC-448F-B4C5-67D17508A2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62F0D4-438C-DFE0-1244-9BB63F5E44BE}"/>
              </a:ext>
            </a:extLst>
          </p:cNvPr>
          <p:cNvSpPr>
            <a:spLocks noGrp="1"/>
          </p:cNvSpPr>
          <p:nvPr>
            <p:ph type="title"/>
          </p:nvPr>
        </p:nvSpPr>
        <p:spPr>
          <a:xfrm>
            <a:off x="838200" y="857251"/>
            <a:ext cx="5890590" cy="2076450"/>
          </a:xfrm>
        </p:spPr>
        <p:txBody>
          <a:bodyPr anchor="b">
            <a:normAutofit/>
          </a:bodyPr>
          <a:lstStyle/>
          <a:p>
            <a:r>
              <a:rPr lang="en-US" sz="4400">
                <a:gradFill flip="none" rotWithShape="1">
                  <a:gsLst>
                    <a:gs pos="0">
                      <a:schemeClr val="accent5">
                        <a:alpha val="70000"/>
                      </a:schemeClr>
                    </a:gs>
                    <a:gs pos="100000">
                      <a:schemeClr val="accent1">
                        <a:alpha val="70000"/>
                      </a:schemeClr>
                    </a:gs>
                  </a:gsLst>
                  <a:lin ang="0" scaled="1"/>
                  <a:tileRect/>
                </a:gradFill>
              </a:rPr>
              <a:t>DATA EXPLORATION OUTPUTS</a:t>
            </a:r>
          </a:p>
        </p:txBody>
      </p:sp>
      <p:sp>
        <p:nvSpPr>
          <p:cNvPr id="3" name="Content Placeholder 2">
            <a:extLst>
              <a:ext uri="{FF2B5EF4-FFF2-40B4-BE49-F238E27FC236}">
                <a16:creationId xmlns:a16="http://schemas.microsoft.com/office/drawing/2014/main" id="{82CD125A-AE27-A525-DCA3-E843A0D72775}"/>
              </a:ext>
            </a:extLst>
          </p:cNvPr>
          <p:cNvSpPr>
            <a:spLocks noGrp="1"/>
          </p:cNvSpPr>
          <p:nvPr>
            <p:ph idx="1"/>
          </p:nvPr>
        </p:nvSpPr>
        <p:spPr>
          <a:xfrm>
            <a:off x="838199" y="3190875"/>
            <a:ext cx="5890591" cy="2986087"/>
          </a:xfrm>
        </p:spPr>
        <p:txBody>
          <a:bodyPr>
            <a:normAutofit/>
          </a:bodyPr>
          <a:lstStyle/>
          <a:p>
            <a:r>
              <a:rPr lang="en-IN" sz="1800" dirty="0">
                <a:solidFill>
                  <a:schemeClr val="tx1">
                    <a:alpha val="70000"/>
                  </a:schemeClr>
                </a:solidFill>
                <a:latin typeface="Inter"/>
                <a:cs typeface="Calibri" panose="020F0502020204030204" pitchFamily="34" charset="0"/>
              </a:rPr>
              <a:t>Explored relationships between credit scores and key features such as age, annual income, and monthly in-hand salary and many more features as shown in the output below</a:t>
            </a:r>
            <a:endParaRPr lang="en-US" sz="1800" dirty="0">
              <a:solidFill>
                <a:schemeClr val="tx1">
                  <a:alpha val="70000"/>
                </a:schemeClr>
              </a:solidFill>
              <a:latin typeface="Inter"/>
              <a:cs typeface="Calibri" panose="020F0502020204030204" pitchFamily="34" charset="0"/>
            </a:endParaRPr>
          </a:p>
          <a:p>
            <a:pPr marL="228600" indent="0">
              <a:buNone/>
            </a:pPr>
            <a:r>
              <a:rPr lang="en-US" sz="1800" dirty="0">
                <a:solidFill>
                  <a:schemeClr val="tx2">
                    <a:alpha val="60000"/>
                  </a:schemeClr>
                </a:solidFill>
              </a:rPr>
              <a:t> </a:t>
            </a:r>
          </a:p>
        </p:txBody>
      </p:sp>
      <p:pic>
        <p:nvPicPr>
          <p:cNvPr id="5" name="Picture 4">
            <a:extLst>
              <a:ext uri="{FF2B5EF4-FFF2-40B4-BE49-F238E27FC236}">
                <a16:creationId xmlns:a16="http://schemas.microsoft.com/office/drawing/2014/main" id="{7BA08360-F642-7404-1E78-19A7369CCCCA}"/>
              </a:ext>
            </a:extLst>
          </p:cNvPr>
          <p:cNvPicPr>
            <a:picLocks noChangeAspect="1"/>
          </p:cNvPicPr>
          <p:nvPr/>
        </p:nvPicPr>
        <p:blipFill>
          <a:blip r:embed="rId2">
            <a:alphaModFix amt="90000"/>
          </a:blip>
          <a:stretch>
            <a:fillRect/>
          </a:stretch>
        </p:blipFill>
        <p:spPr>
          <a:xfrm>
            <a:off x="8161867" y="857251"/>
            <a:ext cx="3191932" cy="5456297"/>
          </a:xfrm>
          <a:prstGeom prst="rect">
            <a:avLst/>
          </a:prstGeom>
          <a:ln>
            <a:solidFill>
              <a:schemeClr val="tx1"/>
            </a:solidFill>
          </a:ln>
        </p:spPr>
      </p:pic>
    </p:spTree>
    <p:extLst>
      <p:ext uri="{BB962C8B-B14F-4D97-AF65-F5344CB8AC3E}">
        <p14:creationId xmlns:p14="http://schemas.microsoft.com/office/powerpoint/2010/main" val="2899606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C80F-88FF-FEA8-225C-3A8C47443C20}"/>
              </a:ext>
            </a:extLst>
          </p:cNvPr>
          <p:cNvSpPr>
            <a:spLocks noGrp="1"/>
          </p:cNvSpPr>
          <p:nvPr>
            <p:ph type="title"/>
          </p:nvPr>
        </p:nvSpPr>
        <p:spPr/>
        <p:txBody>
          <a:bodyPr>
            <a:normAutofit/>
          </a:bodyPr>
          <a:lstStyle/>
          <a:p>
            <a:r>
              <a:rPr lang="en-US" sz="3600" dirty="0"/>
              <a:t>MODEL TRAINING AND EVALUATION</a:t>
            </a:r>
          </a:p>
        </p:txBody>
      </p:sp>
      <p:sp>
        <p:nvSpPr>
          <p:cNvPr id="3" name="Content Placeholder 2">
            <a:extLst>
              <a:ext uri="{FF2B5EF4-FFF2-40B4-BE49-F238E27FC236}">
                <a16:creationId xmlns:a16="http://schemas.microsoft.com/office/drawing/2014/main" id="{F854C611-D069-2CE7-7BB1-8A116AFA06AE}"/>
              </a:ext>
            </a:extLst>
          </p:cNvPr>
          <p:cNvSpPr>
            <a:spLocks noGrp="1"/>
          </p:cNvSpPr>
          <p:nvPr>
            <p:ph idx="1"/>
          </p:nvPr>
        </p:nvSpPr>
        <p:spPr/>
        <p:txBody>
          <a:bodyPr/>
          <a:lstStyle/>
          <a:p>
            <a:r>
              <a:rPr lang="en-US" dirty="0"/>
              <a:t>Random Forest Classifier - Random forests is an ensemble of classification or regression trees, induced from bootstrap samples of the training data, using random feature selection in the tree induction process. </a:t>
            </a:r>
          </a:p>
        </p:txBody>
      </p:sp>
    </p:spTree>
    <p:extLst>
      <p:ext uri="{BB962C8B-B14F-4D97-AF65-F5344CB8AC3E}">
        <p14:creationId xmlns:p14="http://schemas.microsoft.com/office/powerpoint/2010/main" val="1557427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2C80F-88FF-FEA8-225C-3A8C47443C20}"/>
              </a:ext>
            </a:extLst>
          </p:cNvPr>
          <p:cNvSpPr>
            <a:spLocks noGrp="1"/>
          </p:cNvSpPr>
          <p:nvPr>
            <p:ph type="title"/>
          </p:nvPr>
        </p:nvSpPr>
        <p:spPr>
          <a:xfrm>
            <a:off x="838199" y="857251"/>
            <a:ext cx="4581525" cy="2076450"/>
          </a:xfrm>
        </p:spPr>
        <p:txBody>
          <a:bodyPr anchor="b">
            <a:normAutofit/>
          </a:bodyPr>
          <a:lstStyle/>
          <a:p>
            <a:r>
              <a:rPr lang="en-US" sz="4400" dirty="0">
                <a:gradFill flip="none" rotWithShape="1">
                  <a:gsLst>
                    <a:gs pos="0">
                      <a:schemeClr val="accent5">
                        <a:alpha val="70000"/>
                      </a:schemeClr>
                    </a:gs>
                    <a:gs pos="100000">
                      <a:schemeClr val="accent1">
                        <a:alpha val="70000"/>
                      </a:schemeClr>
                    </a:gs>
                  </a:gsLst>
                  <a:lin ang="0" scaled="1"/>
                  <a:tileRect/>
                </a:gradFill>
              </a:rPr>
              <a:t>MODEL TRAINING AND OUTPUTS</a:t>
            </a:r>
          </a:p>
        </p:txBody>
      </p:sp>
      <p:sp>
        <p:nvSpPr>
          <p:cNvPr id="3" name="Content Placeholder 2">
            <a:extLst>
              <a:ext uri="{FF2B5EF4-FFF2-40B4-BE49-F238E27FC236}">
                <a16:creationId xmlns:a16="http://schemas.microsoft.com/office/drawing/2014/main" id="{F854C611-D069-2CE7-7BB1-8A116AFA06AE}"/>
              </a:ext>
            </a:extLst>
          </p:cNvPr>
          <p:cNvSpPr>
            <a:spLocks noGrp="1"/>
          </p:cNvSpPr>
          <p:nvPr>
            <p:ph idx="1"/>
          </p:nvPr>
        </p:nvSpPr>
        <p:spPr>
          <a:xfrm>
            <a:off x="838199" y="3190875"/>
            <a:ext cx="4581526" cy="2986087"/>
          </a:xfrm>
        </p:spPr>
        <p:txBody>
          <a:bodyPr>
            <a:normAutofit/>
          </a:bodyPr>
          <a:lstStyle/>
          <a:p>
            <a:r>
              <a:rPr lang="en-US" sz="1500" dirty="0">
                <a:solidFill>
                  <a:schemeClr val="tx1">
                    <a:alpha val="70000"/>
                  </a:schemeClr>
                </a:solidFill>
                <a:latin typeface="Inter"/>
                <a:cs typeface="Calibri" panose="020F0502020204030204" pitchFamily="34" charset="0"/>
              </a:rPr>
              <a:t>Decision Tree Algorithm- Decision trees have been available since the 1980s, and have been applied to the implementation of credit scoring models. They are a powerful and flexible classifier.</a:t>
            </a:r>
          </a:p>
          <a:p>
            <a:r>
              <a:rPr lang="en-US" sz="1500" dirty="0">
                <a:solidFill>
                  <a:schemeClr val="tx1">
                    <a:alpha val="70000"/>
                  </a:schemeClr>
                </a:solidFill>
                <a:latin typeface="Inter"/>
                <a:cs typeface="Calibri" panose="020F0502020204030204" pitchFamily="34" charset="0"/>
              </a:rPr>
              <a:t>. Using Decision tree classifier  we have classified the data into Good, Poor and Standard.</a:t>
            </a:r>
          </a:p>
          <a:p>
            <a:r>
              <a:rPr lang="en-US" sz="1500" dirty="0">
                <a:solidFill>
                  <a:schemeClr val="tx1">
                    <a:alpha val="70000"/>
                  </a:schemeClr>
                </a:solidFill>
                <a:latin typeface="Inter"/>
                <a:cs typeface="Calibri" panose="020F0502020204030204" pitchFamily="34" charset="0"/>
              </a:rPr>
              <a:t>Accuracy of Decision Tree Algorithm - 0.756090909090909</a:t>
            </a:r>
          </a:p>
        </p:txBody>
      </p:sp>
      <p:pic>
        <p:nvPicPr>
          <p:cNvPr id="4" name="Picture 3">
            <a:extLst>
              <a:ext uri="{FF2B5EF4-FFF2-40B4-BE49-F238E27FC236}">
                <a16:creationId xmlns:a16="http://schemas.microsoft.com/office/drawing/2014/main" id="{F08DC91E-28CD-5D2B-30C1-46509B2AFC35}"/>
              </a:ext>
            </a:extLst>
          </p:cNvPr>
          <p:cNvPicPr>
            <a:picLocks noChangeAspect="1"/>
          </p:cNvPicPr>
          <p:nvPr/>
        </p:nvPicPr>
        <p:blipFill>
          <a:blip r:embed="rId2">
            <a:alphaModFix amt="90000"/>
            <a:extLst>
              <a:ext uri="{28A0092B-C50C-407E-A947-70E740481C1C}">
                <a14:useLocalDpi xmlns:a14="http://schemas.microsoft.com/office/drawing/2010/main" val="0"/>
              </a:ext>
            </a:extLst>
          </a:blip>
          <a:stretch>
            <a:fillRect/>
          </a:stretch>
        </p:blipFill>
        <p:spPr>
          <a:xfrm>
            <a:off x="5687427" y="3190875"/>
            <a:ext cx="5022907" cy="1901052"/>
          </a:xfrm>
          <a:prstGeom prst="rect">
            <a:avLst/>
          </a:prstGeom>
        </p:spPr>
      </p:pic>
    </p:spTree>
    <p:extLst>
      <p:ext uri="{BB962C8B-B14F-4D97-AF65-F5344CB8AC3E}">
        <p14:creationId xmlns:p14="http://schemas.microsoft.com/office/powerpoint/2010/main" val="1597899834"/>
      </p:ext>
    </p:extLst>
  </p:cSld>
  <p:clrMapOvr>
    <a:masterClrMapping/>
  </p:clrMapOvr>
</p:sld>
</file>

<file path=ppt/theme/theme1.xml><?xml version="1.0" encoding="utf-8"?>
<a:theme xmlns:a="http://schemas.openxmlformats.org/drawingml/2006/main" name="LuminousVTI">
  <a:themeElements>
    <a:clrScheme name="AnalogousFromDarkSeedLeftStep">
      <a:dk1>
        <a:srgbClr val="000000"/>
      </a:dk1>
      <a:lt1>
        <a:srgbClr val="FFFFFF"/>
      </a:lt1>
      <a:dk2>
        <a:srgbClr val="412E24"/>
      </a:dk2>
      <a:lt2>
        <a:srgbClr val="E8E2E8"/>
      </a:lt2>
      <a:accent1>
        <a:srgbClr val="47B547"/>
      </a:accent1>
      <a:accent2>
        <a:srgbClr val="6CB13B"/>
      </a:accent2>
      <a:accent3>
        <a:srgbClr val="98A942"/>
      </a:accent3>
      <a:accent4>
        <a:srgbClr val="B1933B"/>
      </a:accent4>
      <a:accent5>
        <a:srgbClr val="C3744D"/>
      </a:accent5>
      <a:accent6>
        <a:srgbClr val="B13B45"/>
      </a:accent6>
      <a:hlink>
        <a:srgbClr val="AF743A"/>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621</TotalTime>
  <Words>883</Words>
  <Application>Microsoft Macintosh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Avenir Next LT Pro</vt:lpstr>
      <vt:lpstr>Calibri</vt:lpstr>
      <vt:lpstr>Inter</vt:lpstr>
      <vt:lpstr>Sabon Next LT</vt:lpstr>
      <vt:lpstr>Wingdings</vt:lpstr>
      <vt:lpstr>LuminousVTI</vt:lpstr>
      <vt:lpstr>CS – 4661 FINAL PROJECT PRESENTATION      CREDIT SCORE CLASSIFICATION</vt:lpstr>
      <vt:lpstr>INTRODUCTION</vt:lpstr>
      <vt:lpstr>PowerPoint Presentation</vt:lpstr>
      <vt:lpstr>DATASET OVERVIEW</vt:lpstr>
      <vt:lpstr>DATA EXPLORATION</vt:lpstr>
      <vt:lpstr>DATA EXPLORATION</vt:lpstr>
      <vt:lpstr>DATA EXPLORATION OUTPUTS</vt:lpstr>
      <vt:lpstr>MODEL TRAINING AND EVALUATION</vt:lpstr>
      <vt:lpstr>MODEL TRAINING AND OUTPUTS</vt:lpstr>
      <vt:lpstr>MODEL TRAINING AND OUTPUTS</vt:lpstr>
      <vt:lpstr>MODEL TRAINING AND OUTPUTS</vt:lpstr>
      <vt:lpstr>ROC CURVE AND AUC FOR EACH CLASS</vt:lpstr>
      <vt:lpstr>RESPONSIBILITY OF EACH TEAM MEMBER</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 4661 FINAL PROJECT PRESENTATION      CREDIT SCORE CLASSIFICATION</dc:title>
  <dc:creator>Thomas, Libina B</dc:creator>
  <cp:lastModifiedBy>Thomas, Libina B</cp:lastModifiedBy>
  <cp:revision>1</cp:revision>
  <dcterms:created xsi:type="dcterms:W3CDTF">2023-12-14T21:17:25Z</dcterms:created>
  <dcterms:modified xsi:type="dcterms:W3CDTF">2023-12-15T07:38:57Z</dcterms:modified>
</cp:coreProperties>
</file>