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0" r:id="rId2"/>
  </p:sldMasterIdLst>
  <p:notesMasterIdLst>
    <p:notesMasterId r:id="rId26"/>
  </p:notesMasterIdLst>
  <p:sldIdLst>
    <p:sldId id="276" r:id="rId3"/>
    <p:sldId id="261" r:id="rId4"/>
    <p:sldId id="27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9" r:id="rId20"/>
    <p:sldId id="280" r:id="rId21"/>
    <p:sldId id="281" r:id="rId22"/>
    <p:sldId id="282" r:id="rId23"/>
    <p:sldId id="283" r:id="rId24"/>
    <p:sldId id="275"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4879" autoAdjust="0"/>
  </p:normalViewPr>
  <p:slideViewPr>
    <p:cSldViewPr>
      <p:cViewPr varScale="1">
        <p:scale>
          <a:sx n="45" d="100"/>
          <a:sy n="45" d="100"/>
        </p:scale>
        <p:origin x="1884"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5D557C0-B497-4DFE-8DA1-1BFB1E2F52B3}" type="datetimeFigureOut">
              <a:rPr lang="en-US"/>
              <a:pPr>
                <a:defRPr/>
              </a:pPr>
              <a:t>3/11/2017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20F7FDC-F904-4764-922E-FC67F2CE6747}" type="slidenum">
              <a:rPr lang="en-US" altLang="en-US"/>
              <a:pPr/>
              <a:t>‹#›</a:t>
            </a:fld>
            <a:endParaRPr lang="en-US" altLang="en-US"/>
          </a:p>
        </p:txBody>
      </p:sp>
    </p:spTree>
    <p:extLst>
      <p:ext uri="{BB962C8B-B14F-4D97-AF65-F5344CB8AC3E}">
        <p14:creationId xmlns:p14="http://schemas.microsoft.com/office/powerpoint/2010/main" val="83652807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64583EB6-F69D-4B97-A931-8245F9FF0E11}" type="slidenum">
              <a:rPr lang="en-US" altLang="en-US"/>
              <a:pPr/>
              <a:t>3</a:t>
            </a:fld>
            <a:endParaRPr lang="en-US" altLang="en-US"/>
          </a:p>
        </p:txBody>
      </p:sp>
    </p:spTree>
    <p:extLst>
      <p:ext uri="{BB962C8B-B14F-4D97-AF65-F5344CB8AC3E}">
        <p14:creationId xmlns:p14="http://schemas.microsoft.com/office/powerpoint/2010/main" val="891242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EEF9052D-EA23-41A6-85F9-3DB2858AFBBF}" type="slidenum">
              <a:rPr lang="en-US" altLang="en-US"/>
              <a:pPr/>
              <a:t>12</a:t>
            </a:fld>
            <a:endParaRPr lang="en-US" altLang="en-US"/>
          </a:p>
        </p:txBody>
      </p:sp>
    </p:spTree>
    <p:extLst>
      <p:ext uri="{BB962C8B-B14F-4D97-AF65-F5344CB8AC3E}">
        <p14:creationId xmlns:p14="http://schemas.microsoft.com/office/powerpoint/2010/main" val="209659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55C9DCF5-3E73-4777-B627-A91665A25BFD}" type="slidenum">
              <a:rPr lang="en-US" altLang="en-US"/>
              <a:pPr/>
              <a:t>13</a:t>
            </a:fld>
            <a:endParaRPr lang="en-US" altLang="en-US"/>
          </a:p>
        </p:txBody>
      </p:sp>
    </p:spTree>
    <p:extLst>
      <p:ext uri="{BB962C8B-B14F-4D97-AF65-F5344CB8AC3E}">
        <p14:creationId xmlns:p14="http://schemas.microsoft.com/office/powerpoint/2010/main" val="415764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0F7BDF7E-0348-43A1-9293-146220F22D97}" type="slidenum">
              <a:rPr lang="en-US" altLang="en-US"/>
              <a:pPr/>
              <a:t>14</a:t>
            </a:fld>
            <a:endParaRPr lang="en-US" altLang="en-US"/>
          </a:p>
        </p:txBody>
      </p:sp>
    </p:spTree>
    <p:extLst>
      <p:ext uri="{BB962C8B-B14F-4D97-AF65-F5344CB8AC3E}">
        <p14:creationId xmlns:p14="http://schemas.microsoft.com/office/powerpoint/2010/main" val="504220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EC1CA89A-0211-4E49-8A4B-AB780FF958FF}" type="slidenum">
              <a:rPr lang="en-US" altLang="en-US"/>
              <a:pPr>
                <a:spcBef>
                  <a:spcPct val="0"/>
                </a:spcBef>
              </a:pPr>
              <a:t>15</a:t>
            </a:fld>
            <a:endParaRPr lang="en-US" altLang="en-US"/>
          </a:p>
        </p:txBody>
      </p:sp>
    </p:spTree>
    <p:extLst>
      <p:ext uri="{BB962C8B-B14F-4D97-AF65-F5344CB8AC3E}">
        <p14:creationId xmlns:p14="http://schemas.microsoft.com/office/powerpoint/2010/main" val="377182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7E8DBBF7-2121-4483-982B-38A56617A68A}" type="slidenum">
              <a:rPr lang="en-US" altLang="en-US"/>
              <a:pPr/>
              <a:t>16</a:t>
            </a:fld>
            <a:endParaRPr lang="en-US" altLang="en-US"/>
          </a:p>
        </p:txBody>
      </p:sp>
    </p:spTree>
    <p:extLst>
      <p:ext uri="{BB962C8B-B14F-4D97-AF65-F5344CB8AC3E}">
        <p14:creationId xmlns:p14="http://schemas.microsoft.com/office/powerpoint/2010/main" val="3555076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84ED5EE9-82CC-4753-B101-85F52AA3D3ED}" type="slidenum">
              <a:rPr lang="en-US" altLang="en-US"/>
              <a:pPr/>
              <a:t>17</a:t>
            </a:fld>
            <a:endParaRPr lang="en-US" altLang="en-US"/>
          </a:p>
        </p:txBody>
      </p:sp>
    </p:spTree>
    <p:extLst>
      <p:ext uri="{BB962C8B-B14F-4D97-AF65-F5344CB8AC3E}">
        <p14:creationId xmlns:p14="http://schemas.microsoft.com/office/powerpoint/2010/main" val="377673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D3AA4DCF-3E67-4FBA-ABC1-6F2B12E6B064}" type="slidenum">
              <a:rPr lang="en-US" altLang="en-US"/>
              <a:pPr/>
              <a:t>18</a:t>
            </a:fld>
            <a:endParaRPr lang="en-US" altLang="en-US"/>
          </a:p>
        </p:txBody>
      </p:sp>
    </p:spTree>
    <p:extLst>
      <p:ext uri="{BB962C8B-B14F-4D97-AF65-F5344CB8AC3E}">
        <p14:creationId xmlns:p14="http://schemas.microsoft.com/office/powerpoint/2010/main" val="210009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59C3E352-EED4-4B27-A5E2-340E2BC2D403}" type="slidenum">
              <a:rPr lang="en-US" altLang="en-US"/>
              <a:pPr/>
              <a:t>19</a:t>
            </a:fld>
            <a:endParaRPr lang="en-US" altLang="en-US"/>
          </a:p>
        </p:txBody>
      </p:sp>
    </p:spTree>
    <p:extLst>
      <p:ext uri="{BB962C8B-B14F-4D97-AF65-F5344CB8AC3E}">
        <p14:creationId xmlns:p14="http://schemas.microsoft.com/office/powerpoint/2010/main" val="30785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AF35CD18-7123-4E1F-9143-A2604FF6FA0A}" type="slidenum">
              <a:rPr lang="en-US" altLang="en-US"/>
              <a:pPr/>
              <a:t>20</a:t>
            </a:fld>
            <a:endParaRPr lang="en-US" altLang="en-US"/>
          </a:p>
        </p:txBody>
      </p:sp>
    </p:spTree>
    <p:extLst>
      <p:ext uri="{BB962C8B-B14F-4D97-AF65-F5344CB8AC3E}">
        <p14:creationId xmlns:p14="http://schemas.microsoft.com/office/powerpoint/2010/main" val="2052962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813099F-E19C-473D-94F6-1A809756B04A}" type="slidenum">
              <a:rPr lang="en-US" altLang="en-US"/>
              <a:pPr/>
              <a:t>21</a:t>
            </a:fld>
            <a:endParaRPr lang="en-US" altLang="en-US"/>
          </a:p>
        </p:txBody>
      </p:sp>
    </p:spTree>
    <p:extLst>
      <p:ext uri="{BB962C8B-B14F-4D97-AF65-F5344CB8AC3E}">
        <p14:creationId xmlns:p14="http://schemas.microsoft.com/office/powerpoint/2010/main" val="274673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DDE3115A-72D9-41ED-B2A4-F3DDCD24503F}" type="slidenum">
              <a:rPr lang="en-US" altLang="en-US"/>
              <a:pPr/>
              <a:t>4</a:t>
            </a:fld>
            <a:endParaRPr lang="en-US" altLang="en-US"/>
          </a:p>
        </p:txBody>
      </p:sp>
    </p:spTree>
    <p:extLst>
      <p:ext uri="{BB962C8B-B14F-4D97-AF65-F5344CB8AC3E}">
        <p14:creationId xmlns:p14="http://schemas.microsoft.com/office/powerpoint/2010/main" val="3107776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AD92EDBD-8C88-4672-9FC6-107D28A042EB}" type="slidenum">
              <a:rPr lang="en-US" altLang="en-US"/>
              <a:pPr/>
              <a:t>22</a:t>
            </a:fld>
            <a:endParaRPr lang="en-US" altLang="en-US"/>
          </a:p>
        </p:txBody>
      </p:sp>
    </p:spTree>
    <p:extLst>
      <p:ext uri="{BB962C8B-B14F-4D97-AF65-F5344CB8AC3E}">
        <p14:creationId xmlns:p14="http://schemas.microsoft.com/office/powerpoint/2010/main" val="398492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376AC7AF-45A5-454B-8049-D7756D134068}" type="slidenum">
              <a:rPr lang="en-US" altLang="en-US"/>
              <a:pPr/>
              <a:t>5</a:t>
            </a:fld>
            <a:endParaRPr lang="en-US" altLang="en-US"/>
          </a:p>
        </p:txBody>
      </p:sp>
    </p:spTree>
    <p:extLst>
      <p:ext uri="{BB962C8B-B14F-4D97-AF65-F5344CB8AC3E}">
        <p14:creationId xmlns:p14="http://schemas.microsoft.com/office/powerpoint/2010/main" val="3997071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904C68C6-1865-4570-AB6B-C840A2D7F8D5}" type="slidenum">
              <a:rPr lang="en-US" altLang="en-US"/>
              <a:pPr/>
              <a:t>6</a:t>
            </a:fld>
            <a:endParaRPr lang="en-US" altLang="en-US"/>
          </a:p>
        </p:txBody>
      </p:sp>
    </p:spTree>
    <p:extLst>
      <p:ext uri="{BB962C8B-B14F-4D97-AF65-F5344CB8AC3E}">
        <p14:creationId xmlns:p14="http://schemas.microsoft.com/office/powerpoint/2010/main" val="133760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5BF9DE61-C440-4864-AD51-F113087B334F}" type="slidenum">
              <a:rPr lang="en-US" altLang="en-US"/>
              <a:pPr/>
              <a:t>7</a:t>
            </a:fld>
            <a:endParaRPr lang="en-US" altLang="en-US"/>
          </a:p>
        </p:txBody>
      </p:sp>
    </p:spTree>
    <p:extLst>
      <p:ext uri="{BB962C8B-B14F-4D97-AF65-F5344CB8AC3E}">
        <p14:creationId xmlns:p14="http://schemas.microsoft.com/office/powerpoint/2010/main" val="316207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995E776-FA54-4738-A84B-ACFBA62602E2}" type="slidenum">
              <a:rPr lang="en-US" altLang="en-US"/>
              <a:pPr/>
              <a:t>8</a:t>
            </a:fld>
            <a:endParaRPr lang="en-US" altLang="en-US"/>
          </a:p>
        </p:txBody>
      </p:sp>
    </p:spTree>
    <p:extLst>
      <p:ext uri="{BB962C8B-B14F-4D97-AF65-F5344CB8AC3E}">
        <p14:creationId xmlns:p14="http://schemas.microsoft.com/office/powerpoint/2010/main" val="221994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AF98128D-6D40-4893-BC9D-C828B94F1021}" type="slidenum">
              <a:rPr lang="en-US" altLang="en-US"/>
              <a:pPr/>
              <a:t>9</a:t>
            </a:fld>
            <a:endParaRPr lang="en-US" altLang="en-US"/>
          </a:p>
        </p:txBody>
      </p:sp>
    </p:spTree>
    <p:extLst>
      <p:ext uri="{BB962C8B-B14F-4D97-AF65-F5344CB8AC3E}">
        <p14:creationId xmlns:p14="http://schemas.microsoft.com/office/powerpoint/2010/main" val="163283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F9A15A85-EBAE-4093-8ECC-2C1A23747DE3}" type="slidenum">
              <a:rPr lang="en-US" altLang="en-US"/>
              <a:pPr/>
              <a:t>10</a:t>
            </a:fld>
            <a:endParaRPr lang="en-US" altLang="en-US"/>
          </a:p>
        </p:txBody>
      </p:sp>
    </p:spTree>
    <p:extLst>
      <p:ext uri="{BB962C8B-B14F-4D97-AF65-F5344CB8AC3E}">
        <p14:creationId xmlns:p14="http://schemas.microsoft.com/office/powerpoint/2010/main" val="182171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88D154CC-49A9-4CC4-AE6D-D63BA954FECE}" type="slidenum">
              <a:rPr lang="en-US" altLang="en-US"/>
              <a:pPr/>
              <a:t>11</a:t>
            </a:fld>
            <a:endParaRPr lang="en-US" altLang="en-US"/>
          </a:p>
        </p:txBody>
      </p:sp>
    </p:spTree>
    <p:extLst>
      <p:ext uri="{BB962C8B-B14F-4D97-AF65-F5344CB8AC3E}">
        <p14:creationId xmlns:p14="http://schemas.microsoft.com/office/powerpoint/2010/main" val="3483403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6042C1BA-3054-4745-8062-496C49556E3D}" type="datetimeFigureOut">
              <a:rPr lang="en-US"/>
              <a:pPr>
                <a:defRPr/>
              </a:pPr>
              <a:t>3/11/2017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F77978A-CB43-4F22-9F40-039373435257}" type="slidenum">
              <a:rPr lang="en-US" altLang="en-US"/>
              <a:pPr/>
              <a:t>‹#›</a:t>
            </a:fld>
            <a:endParaRPr lang="en-US" altLang="en-US"/>
          </a:p>
        </p:txBody>
      </p:sp>
    </p:spTree>
    <p:extLst>
      <p:ext uri="{BB962C8B-B14F-4D97-AF65-F5344CB8AC3E}">
        <p14:creationId xmlns:p14="http://schemas.microsoft.com/office/powerpoint/2010/main" val="195176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7A4F68-ACB3-4164-99FA-F260C3F25330}" type="datetimeFigureOut">
              <a:rPr lang="en-US"/>
              <a:pPr>
                <a:defRPr/>
              </a:pPr>
              <a:t>3/11/2017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BDC853-F85D-4D4B-AF07-468457A17EB8}" type="slidenum">
              <a:rPr lang="en-US" altLang="en-US"/>
              <a:pPr/>
              <a:t>‹#›</a:t>
            </a:fld>
            <a:endParaRPr lang="en-US" altLang="en-US"/>
          </a:p>
        </p:txBody>
      </p:sp>
    </p:spTree>
    <p:extLst>
      <p:ext uri="{BB962C8B-B14F-4D97-AF65-F5344CB8AC3E}">
        <p14:creationId xmlns:p14="http://schemas.microsoft.com/office/powerpoint/2010/main" val="375885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53C82-4A54-4CCC-88B9-221F473D9031}" type="datetimeFigureOut">
              <a:rPr lang="en-US"/>
              <a:pPr>
                <a:defRPr/>
              </a:pPr>
              <a:t>3/11/2017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55F2BE-A5A1-47F6-8AF7-DEFAD7B112C0}" type="slidenum">
              <a:rPr lang="en-US" altLang="en-US"/>
              <a:pPr/>
              <a:t>‹#›</a:t>
            </a:fld>
            <a:endParaRPr lang="en-US" altLang="en-US"/>
          </a:p>
        </p:txBody>
      </p:sp>
    </p:spTree>
    <p:extLst>
      <p:ext uri="{BB962C8B-B14F-4D97-AF65-F5344CB8AC3E}">
        <p14:creationId xmlns:p14="http://schemas.microsoft.com/office/powerpoint/2010/main" val="369497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Calibri" pitchFamily="34" charset="0"/>
              </a:defRPr>
            </a:lvl1pPr>
          </a:lstStyle>
          <a:p>
            <a:fld id="{89A41260-3796-4832-966E-20AD1A49488A}" type="slidenum">
              <a:rPr lang="en-US" altLang="en-US"/>
              <a:pPr/>
              <a:t>‹#›</a:t>
            </a:fld>
            <a:endParaRPr lang="en-US" altLang="en-US"/>
          </a:p>
        </p:txBody>
      </p:sp>
    </p:spTree>
    <p:extLst>
      <p:ext uri="{BB962C8B-B14F-4D97-AF65-F5344CB8AC3E}">
        <p14:creationId xmlns:p14="http://schemas.microsoft.com/office/powerpoint/2010/main" val="43149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Calibri" pitchFamily="34" charset="0"/>
              </a:defRPr>
            </a:lvl1pPr>
          </a:lstStyle>
          <a:p>
            <a:fld id="{8A73D80C-1723-4D78-9748-8EA01DD2512D}" type="slidenum">
              <a:rPr lang="en-US" altLang="en-US"/>
              <a:pPr/>
              <a:t>‹#›</a:t>
            </a:fld>
            <a:endParaRPr lang="en-US" altLang="en-US"/>
          </a:p>
        </p:txBody>
      </p:sp>
    </p:spTree>
    <p:extLst>
      <p:ext uri="{BB962C8B-B14F-4D97-AF65-F5344CB8AC3E}">
        <p14:creationId xmlns:p14="http://schemas.microsoft.com/office/powerpoint/2010/main" val="2826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Calibri" pitchFamily="34" charset="0"/>
              </a:defRPr>
            </a:lvl1pPr>
          </a:lstStyle>
          <a:p>
            <a:fld id="{4E9ECEB9-8DE9-46B1-8485-B250A5D66533}" type="slidenum">
              <a:rPr lang="en-US" altLang="en-US"/>
              <a:pPr/>
              <a:t>‹#›</a:t>
            </a:fld>
            <a:endParaRPr lang="en-US" altLang="en-US"/>
          </a:p>
        </p:txBody>
      </p:sp>
    </p:spTree>
    <p:extLst>
      <p:ext uri="{BB962C8B-B14F-4D97-AF65-F5344CB8AC3E}">
        <p14:creationId xmlns:p14="http://schemas.microsoft.com/office/powerpoint/2010/main" val="3764273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Calibri" pitchFamily="34" charset="0"/>
              </a:defRPr>
            </a:lvl1pPr>
          </a:lstStyle>
          <a:p>
            <a:fld id="{22D13FBC-94E6-426D-AC33-8980A4A20B2C}" type="slidenum">
              <a:rPr lang="en-US" altLang="en-US"/>
              <a:pPr/>
              <a:t>‹#›</a:t>
            </a:fld>
            <a:endParaRPr lang="en-US" altLang="en-US"/>
          </a:p>
        </p:txBody>
      </p:sp>
    </p:spTree>
    <p:extLst>
      <p:ext uri="{BB962C8B-B14F-4D97-AF65-F5344CB8AC3E}">
        <p14:creationId xmlns:p14="http://schemas.microsoft.com/office/powerpoint/2010/main" val="6209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0" hangingPunct="0">
              <a:defRPr>
                <a:latin typeface="Calibri" pitchFamily="34" charset="0"/>
              </a:defRPr>
            </a:lvl1pPr>
          </a:lstStyle>
          <a:p>
            <a:fld id="{F880E520-B67E-4AFA-8FA4-77065AFE9D45}" type="slidenum">
              <a:rPr lang="en-US" altLang="en-US"/>
              <a:pPr/>
              <a:t>‹#›</a:t>
            </a:fld>
            <a:endParaRPr lang="en-US" altLang="en-US"/>
          </a:p>
        </p:txBody>
      </p:sp>
    </p:spTree>
    <p:extLst>
      <p:ext uri="{BB962C8B-B14F-4D97-AF65-F5344CB8AC3E}">
        <p14:creationId xmlns:p14="http://schemas.microsoft.com/office/powerpoint/2010/main" val="1963319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Calibri" pitchFamily="34" charset="0"/>
              </a:defRPr>
            </a:lvl1pPr>
          </a:lstStyle>
          <a:p>
            <a:fld id="{4A56C139-913D-4ED7-BEF1-BA54E719DCE4}" type="slidenum">
              <a:rPr lang="en-US" altLang="en-US"/>
              <a:pPr/>
              <a:t>‹#›</a:t>
            </a:fld>
            <a:endParaRPr lang="en-US" altLang="en-US"/>
          </a:p>
        </p:txBody>
      </p:sp>
    </p:spTree>
    <p:extLst>
      <p:ext uri="{BB962C8B-B14F-4D97-AF65-F5344CB8AC3E}">
        <p14:creationId xmlns:p14="http://schemas.microsoft.com/office/powerpoint/2010/main" val="821584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latin typeface="Calibri" pitchFamily="34" charset="0"/>
              </a:defRPr>
            </a:lvl1pPr>
          </a:lstStyle>
          <a:p>
            <a:fld id="{E3A59360-E852-4B96-9251-945E542D7619}" type="slidenum">
              <a:rPr lang="en-US" altLang="en-US"/>
              <a:pPr/>
              <a:t>‹#›</a:t>
            </a:fld>
            <a:endParaRPr lang="en-US" altLang="en-US"/>
          </a:p>
        </p:txBody>
      </p:sp>
    </p:spTree>
    <p:extLst>
      <p:ext uri="{BB962C8B-B14F-4D97-AF65-F5344CB8AC3E}">
        <p14:creationId xmlns:p14="http://schemas.microsoft.com/office/powerpoint/2010/main" val="1724078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Calibri" pitchFamily="34" charset="0"/>
              </a:defRPr>
            </a:lvl1pPr>
          </a:lstStyle>
          <a:p>
            <a:fld id="{96D4EB77-198C-4F07-A9E4-025130980008}" type="slidenum">
              <a:rPr lang="en-US" altLang="en-US"/>
              <a:pPr/>
              <a:t>‹#›</a:t>
            </a:fld>
            <a:endParaRPr lang="en-US" altLang="en-US"/>
          </a:p>
        </p:txBody>
      </p:sp>
    </p:spTree>
    <p:extLst>
      <p:ext uri="{BB962C8B-B14F-4D97-AF65-F5344CB8AC3E}">
        <p14:creationId xmlns:p14="http://schemas.microsoft.com/office/powerpoint/2010/main" val="171681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453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Calibri" pitchFamily="34" charset="0"/>
              </a:defRPr>
            </a:lvl1pPr>
          </a:lstStyle>
          <a:p>
            <a:fld id="{E2BCD4C9-0932-4627-9E3D-16335613BE1B}" type="slidenum">
              <a:rPr lang="en-US" altLang="en-US"/>
              <a:pPr/>
              <a:t>‹#›</a:t>
            </a:fld>
            <a:endParaRPr lang="en-US" altLang="en-US"/>
          </a:p>
        </p:txBody>
      </p:sp>
    </p:spTree>
    <p:extLst>
      <p:ext uri="{BB962C8B-B14F-4D97-AF65-F5344CB8AC3E}">
        <p14:creationId xmlns:p14="http://schemas.microsoft.com/office/powerpoint/2010/main" val="3626072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Calibri" pitchFamily="34" charset="0"/>
              </a:defRPr>
            </a:lvl1pPr>
          </a:lstStyle>
          <a:p>
            <a:fld id="{135198D7-5E98-4ABB-AFAE-53568B08C169}" type="slidenum">
              <a:rPr lang="en-US" altLang="en-US"/>
              <a:pPr/>
              <a:t>‹#›</a:t>
            </a:fld>
            <a:endParaRPr lang="en-US" altLang="en-US"/>
          </a:p>
        </p:txBody>
      </p:sp>
    </p:spTree>
    <p:extLst>
      <p:ext uri="{BB962C8B-B14F-4D97-AF65-F5344CB8AC3E}">
        <p14:creationId xmlns:p14="http://schemas.microsoft.com/office/powerpoint/2010/main" val="1998390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0" hangingPunct="0">
              <a:defRPr>
                <a:cs typeface="Arial" panose="020B0604020202020204"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cs typeface="Arial" panose="020B0604020202020204"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Calibri" pitchFamily="34" charset="0"/>
              </a:defRPr>
            </a:lvl1pPr>
          </a:lstStyle>
          <a:p>
            <a:fld id="{240C73FC-F971-402C-BF2F-26DA6639A0A5}" type="slidenum">
              <a:rPr lang="en-US" altLang="en-US"/>
              <a:pPr/>
              <a:t>‹#›</a:t>
            </a:fld>
            <a:endParaRPr lang="en-US" altLang="en-US"/>
          </a:p>
        </p:txBody>
      </p:sp>
    </p:spTree>
    <p:extLst>
      <p:ext uri="{BB962C8B-B14F-4D97-AF65-F5344CB8AC3E}">
        <p14:creationId xmlns:p14="http://schemas.microsoft.com/office/powerpoint/2010/main" val="8101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1B11D697-820D-4700-B1D7-7752E5C4E97A}" type="datetimeFigureOut">
              <a:rPr lang="en-US"/>
              <a:pPr>
                <a:defRPr/>
              </a:pPr>
              <a:t>3/11/2017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02CDC05E-19FC-4CB2-B326-4392BD3EF9D9}" type="slidenum">
              <a:rPr lang="en-US" altLang="en-US"/>
              <a:pPr/>
              <a:t>‹#›</a:t>
            </a:fld>
            <a:endParaRPr lang="en-US" altLang="en-US"/>
          </a:p>
        </p:txBody>
      </p:sp>
    </p:spTree>
    <p:extLst>
      <p:ext uri="{BB962C8B-B14F-4D97-AF65-F5344CB8AC3E}">
        <p14:creationId xmlns:p14="http://schemas.microsoft.com/office/powerpoint/2010/main" val="5687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89879CE6-6D32-4CEF-AACF-9698B44918B8}" type="datetimeFigureOut">
              <a:rPr lang="en-US"/>
              <a:pPr>
                <a:defRPr/>
              </a:pPr>
              <a:t>3/11/2017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32132B08-DF6E-43F2-98BF-84EA068C91B5}" type="slidenum">
              <a:rPr lang="en-US" altLang="en-US"/>
              <a:pPr/>
              <a:t>‹#›</a:t>
            </a:fld>
            <a:endParaRPr lang="en-US" altLang="en-US"/>
          </a:p>
        </p:txBody>
      </p:sp>
    </p:spTree>
    <p:extLst>
      <p:ext uri="{BB962C8B-B14F-4D97-AF65-F5344CB8AC3E}">
        <p14:creationId xmlns:p14="http://schemas.microsoft.com/office/powerpoint/2010/main" val="413897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pPr>
              <a:defRPr/>
            </a:pPr>
            <a:fld id="{49F01EF5-D6B2-4E82-804A-405A311B3AB1}" type="datetimeFigureOut">
              <a:rPr lang="en-US"/>
              <a:pPr>
                <a:defRPr/>
              </a:pPr>
              <a:t>3/11/2017</a:t>
            </a:fld>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fld id="{9CA3243C-5684-4F64-A8C0-B0BC9120107F}" type="slidenum">
              <a:rPr lang="en-US" altLang="en-US"/>
              <a:pPr/>
              <a:t>‹#›</a:t>
            </a:fld>
            <a:endParaRPr lang="en-US" altLang="en-US"/>
          </a:p>
        </p:txBody>
      </p:sp>
    </p:spTree>
    <p:extLst>
      <p:ext uri="{BB962C8B-B14F-4D97-AF65-F5344CB8AC3E}">
        <p14:creationId xmlns:p14="http://schemas.microsoft.com/office/powerpoint/2010/main" val="282280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vl1pPr>
          </a:lstStyle>
          <a:p>
            <a:pPr>
              <a:defRPr/>
            </a:pPr>
            <a:fld id="{083AA085-DC9A-48D9-849E-AB1E385C0CE7}" type="datetimeFigureOut">
              <a:rPr lang="en-US"/>
              <a:pPr>
                <a:defRPr/>
              </a:pPr>
              <a:t>3/11/2017</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A00B10AD-3421-41CC-A006-E0E154246646}" type="slidenum">
              <a:rPr lang="en-US" altLang="en-US"/>
              <a:pPr/>
              <a:t>‹#›</a:t>
            </a:fld>
            <a:endParaRPr lang="en-US" altLang="en-US"/>
          </a:p>
        </p:txBody>
      </p:sp>
    </p:spTree>
    <p:extLst>
      <p:ext uri="{BB962C8B-B14F-4D97-AF65-F5344CB8AC3E}">
        <p14:creationId xmlns:p14="http://schemas.microsoft.com/office/powerpoint/2010/main" val="25016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3"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p:txBody>
          <a:bodyPr/>
          <a:lstStyle>
            <a:lvl1pPr>
              <a:defRPr/>
            </a:lvl1pPr>
          </a:lstStyle>
          <a:p>
            <a:pPr>
              <a:defRPr/>
            </a:pPr>
            <a:fld id="{E9989EA7-1907-4ABA-BC23-5FCCB7CD1A26}" type="datetimeFigureOut">
              <a:rPr lang="en-US"/>
              <a:pPr>
                <a:defRPr/>
              </a:pPr>
              <a:t>3/11/2017</a:t>
            </a:fld>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fld id="{AFCF844E-AC29-44BD-A051-BD9DBB33F702}" type="slidenum">
              <a:rPr lang="en-US" altLang="en-US"/>
              <a:pPr/>
              <a:t>‹#›</a:t>
            </a:fld>
            <a:endParaRPr lang="en-US" altLang="en-US"/>
          </a:p>
        </p:txBody>
      </p:sp>
    </p:spTree>
    <p:extLst>
      <p:ext uri="{BB962C8B-B14F-4D97-AF65-F5344CB8AC3E}">
        <p14:creationId xmlns:p14="http://schemas.microsoft.com/office/powerpoint/2010/main" val="335009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F898155F-4B99-4B63-A828-589A95D7396F}" type="datetimeFigureOut">
              <a:rPr lang="en-US"/>
              <a:pPr>
                <a:defRPr/>
              </a:pPr>
              <a:t>3/11/2017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B18AF10D-1592-441F-AEA8-BD79389C6413}" type="slidenum">
              <a:rPr lang="en-US" altLang="en-US"/>
              <a:pPr/>
              <a:t>‹#›</a:t>
            </a:fld>
            <a:endParaRPr lang="en-US" altLang="en-US"/>
          </a:p>
        </p:txBody>
      </p:sp>
    </p:spTree>
    <p:extLst>
      <p:ext uri="{BB962C8B-B14F-4D97-AF65-F5344CB8AC3E}">
        <p14:creationId xmlns:p14="http://schemas.microsoft.com/office/powerpoint/2010/main" val="18037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EE56C32B-60EE-4005-A3E9-1A7C0451E99D}" type="datetimeFigureOut">
              <a:rPr lang="en-US"/>
              <a:pPr>
                <a:defRPr/>
              </a:pPr>
              <a:t>3/11/2017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522331D6-0A08-4A28-ACAB-34FAA9139ACB}" type="slidenum">
              <a:rPr lang="en-US" altLang="en-US"/>
              <a:pPr/>
              <a:t>‹#›</a:t>
            </a:fld>
            <a:endParaRPr lang="en-US" altLang="en-US"/>
          </a:p>
        </p:txBody>
      </p:sp>
    </p:spTree>
    <p:extLst>
      <p:ext uri="{BB962C8B-B14F-4D97-AF65-F5344CB8AC3E}">
        <p14:creationId xmlns:p14="http://schemas.microsoft.com/office/powerpoint/2010/main" val="36192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98E458C-9E03-45EE-A53D-F2F16CC76F8C}" type="datetimeFigureOut">
              <a:rPr lang="en-US"/>
              <a:pPr>
                <a:defRPr/>
              </a:pPr>
              <a:t>3/11/2017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5401AD5-BE56-4E9F-986C-DD3F17FE93C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72" r:id="rId10"/>
    <p:sldLayoutId id="21474837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defRPr>
            </a:lvl1pPr>
          </a:lstStyle>
          <a:p>
            <a:fld id="{984C7EBB-25CA-43F6-83D2-66E4BAEBEAC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p:txBody>
          <a:bodyPr/>
          <a:lstStyle/>
          <a:p>
            <a:pPr eaLnBrk="1" hangingPunct="1"/>
            <a:r>
              <a:rPr lang="en-US" altLang="en-US" sz="6600" b="1" smtClean="0"/>
              <a:t>CCENT Study Guide</a:t>
            </a:r>
          </a:p>
        </p:txBody>
      </p:sp>
      <p:sp>
        <p:nvSpPr>
          <p:cNvPr id="24579" name="Subtitle 2"/>
          <p:cNvSpPr>
            <a:spLocks noGrp="1"/>
          </p:cNvSpPr>
          <p:nvPr>
            <p:ph type="subTitle" idx="1"/>
          </p:nvPr>
        </p:nvSpPr>
        <p:spPr/>
        <p:txBody>
          <a:bodyPr/>
          <a:lstStyle/>
          <a:p>
            <a:pPr eaLnBrk="1" hangingPunct="1"/>
            <a:r>
              <a:rPr lang="en-US" altLang="en-US" sz="4400" smtClean="0"/>
              <a:t>Chapter 10</a:t>
            </a:r>
          </a:p>
          <a:p>
            <a:pPr eaLnBrk="1" hangingPunct="1"/>
            <a:r>
              <a:rPr lang="en-US" altLang="en-US" sz="4400" smtClean="0"/>
              <a:t>Layer 2 Switching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t>Port Security</a:t>
            </a:r>
          </a:p>
        </p:txBody>
      </p:sp>
      <p:sp>
        <p:nvSpPr>
          <p:cNvPr id="40963" name="Rectangle 3"/>
          <p:cNvSpPr>
            <a:spLocks noChangeArrowheads="1"/>
          </p:cNvSpPr>
          <p:nvPr/>
        </p:nvSpPr>
        <p:spPr bwMode="auto">
          <a:xfrm>
            <a:off x="1981200" y="1143000"/>
            <a:ext cx="7269163"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ts val="600"/>
              </a:spcAft>
              <a:buFontTx/>
              <a:buNone/>
            </a:pPr>
            <a:r>
              <a:rPr lang="en-US" altLang="en-US" sz="3600">
                <a:latin typeface="Times New Roman" pitchFamily="18" charset="0"/>
                <a:cs typeface="Times New Roman" pitchFamily="18" charset="0"/>
              </a:rPr>
              <a:t>Here are your options for configuring port security:</a:t>
            </a:r>
          </a:p>
          <a:p>
            <a:pPr eaLnBrk="1" hangingPunct="1">
              <a:spcBef>
                <a:spcPts val="600"/>
              </a:spcBef>
              <a:buFontTx/>
              <a:buNone/>
            </a:pPr>
            <a:r>
              <a:rPr lang="en-US" altLang="en-US" sz="1800">
                <a:latin typeface="Courier New" pitchFamily="49" charset="0"/>
                <a:cs typeface="Times New Roman" pitchFamily="18" charset="0"/>
              </a:rPr>
              <a:t>Switch#</a:t>
            </a:r>
            <a:r>
              <a:rPr lang="en-US" altLang="en-US" sz="1800" b="1">
                <a:latin typeface="Courier New" pitchFamily="49" charset="0"/>
                <a:cs typeface="Times New Roman" pitchFamily="18" charset="0"/>
              </a:rPr>
              <a:t>config t</a:t>
            </a:r>
            <a:endParaRPr lang="en-US" altLang="en-US" sz="1800">
              <a:latin typeface="Courier New" pitchFamily="49" charset="0"/>
              <a:cs typeface="Times New Roman" pitchFamily="18" charset="0"/>
            </a:endParaRPr>
          </a:p>
          <a:p>
            <a:pPr eaLnBrk="1" hangingPunct="1">
              <a:spcBef>
                <a:spcPct val="0"/>
              </a:spcBef>
              <a:buFontTx/>
              <a:buNone/>
            </a:pPr>
            <a:r>
              <a:rPr lang="en-US" altLang="en-US" sz="1800">
                <a:latin typeface="Courier New" pitchFamily="49" charset="0"/>
                <a:cs typeface="Times New Roman" pitchFamily="18" charset="0"/>
              </a:rPr>
              <a:t>Switch(config)#</a:t>
            </a:r>
            <a:r>
              <a:rPr lang="en-US" altLang="en-US" sz="1800" b="1">
                <a:latin typeface="Courier New" pitchFamily="49" charset="0"/>
                <a:cs typeface="Times New Roman" pitchFamily="18" charset="0"/>
              </a:rPr>
              <a:t>int f0/1</a:t>
            </a:r>
            <a:endParaRPr lang="en-US" altLang="en-US" sz="1800">
              <a:latin typeface="Courier New" pitchFamily="49" charset="0"/>
              <a:cs typeface="Times New Roman" pitchFamily="18" charset="0"/>
            </a:endParaRPr>
          </a:p>
          <a:p>
            <a:pPr eaLnBrk="1" hangingPunct="1">
              <a:spcBef>
                <a:spcPct val="0"/>
              </a:spcBef>
              <a:buFontTx/>
              <a:buNone/>
            </a:pPr>
            <a:r>
              <a:rPr lang="en-US" altLang="en-US" sz="1800">
                <a:latin typeface="Courier New" pitchFamily="49" charset="0"/>
                <a:cs typeface="Times New Roman" pitchFamily="18" charset="0"/>
              </a:rPr>
              <a:t>Switch(config-if)#</a:t>
            </a:r>
            <a:r>
              <a:rPr lang="en-US" altLang="en-US" sz="1800" b="1">
                <a:latin typeface="Courier New" pitchFamily="49" charset="0"/>
                <a:cs typeface="Times New Roman" pitchFamily="18" charset="0"/>
              </a:rPr>
              <a:t>switchport mode access</a:t>
            </a:r>
            <a:endParaRPr lang="en-US" altLang="en-US" sz="1800">
              <a:latin typeface="Courier New" pitchFamily="49" charset="0"/>
              <a:cs typeface="Times New Roman" pitchFamily="18" charset="0"/>
            </a:endParaRPr>
          </a:p>
          <a:p>
            <a:pPr eaLnBrk="1" hangingPunct="1">
              <a:spcBef>
                <a:spcPct val="0"/>
              </a:spcBef>
              <a:buFontTx/>
              <a:buNone/>
            </a:pPr>
            <a:r>
              <a:rPr lang="en-US" altLang="en-US" sz="1800">
                <a:latin typeface="Courier New" pitchFamily="49" charset="0"/>
                <a:cs typeface="Times New Roman" pitchFamily="18" charset="0"/>
              </a:rPr>
              <a:t>Switch(config-if)#</a:t>
            </a:r>
            <a:r>
              <a:rPr lang="en-US" altLang="en-US" sz="1800" b="1">
                <a:latin typeface="Courier New" pitchFamily="49" charset="0"/>
                <a:cs typeface="Times New Roman" pitchFamily="18" charset="0"/>
              </a:rPr>
              <a:t>switchport port-security</a:t>
            </a:r>
            <a:endParaRPr lang="en-US" altLang="en-US" sz="1800">
              <a:latin typeface="Courier New" pitchFamily="49" charset="0"/>
              <a:cs typeface="Times New Roman" pitchFamily="18" charset="0"/>
            </a:endParaRPr>
          </a:p>
          <a:p>
            <a:pPr eaLnBrk="1" hangingPunct="1">
              <a:spcBef>
                <a:spcPct val="0"/>
              </a:spcBef>
              <a:buFontTx/>
              <a:buNone/>
            </a:pPr>
            <a:r>
              <a:rPr lang="en-US" altLang="en-US" sz="1800">
                <a:latin typeface="Courier New" pitchFamily="49" charset="0"/>
                <a:cs typeface="Times New Roman" pitchFamily="18" charset="0"/>
              </a:rPr>
              <a:t>Switch(config-if)#</a:t>
            </a:r>
            <a:r>
              <a:rPr lang="en-US" altLang="en-US" sz="1800" b="1">
                <a:latin typeface="Courier New" pitchFamily="49" charset="0"/>
                <a:cs typeface="Times New Roman" pitchFamily="18" charset="0"/>
              </a:rPr>
              <a:t>switchport port-security ?</a:t>
            </a:r>
          </a:p>
          <a:p>
            <a:pPr eaLnBrk="1" hangingPunct="1">
              <a:spcBef>
                <a:spcPct val="0"/>
              </a:spcBef>
              <a:buFontTx/>
              <a:buNone/>
            </a:pPr>
            <a:endParaRPr lang="en-US" altLang="en-US" sz="1800">
              <a:latin typeface="Courier New" pitchFamily="49" charset="0"/>
              <a:cs typeface="Times New Roman" pitchFamily="18" charset="0"/>
            </a:endParaRPr>
          </a:p>
          <a:p>
            <a:pPr eaLnBrk="1" hangingPunct="1">
              <a:spcBef>
                <a:spcPct val="0"/>
              </a:spcBef>
              <a:buFontTx/>
              <a:buNone/>
            </a:pPr>
            <a:r>
              <a:rPr lang="en-US" altLang="en-US" sz="1800">
                <a:latin typeface="Courier New" pitchFamily="49" charset="0"/>
                <a:cs typeface="Times New Roman" pitchFamily="18" charset="0"/>
              </a:rPr>
              <a:t>   aging         Port-security aging commands</a:t>
            </a:r>
          </a:p>
          <a:p>
            <a:pPr eaLnBrk="1" hangingPunct="1">
              <a:spcBef>
                <a:spcPct val="0"/>
              </a:spcBef>
              <a:buFontTx/>
              <a:buNone/>
            </a:pPr>
            <a:r>
              <a:rPr lang="en-US" altLang="en-US" sz="1800">
                <a:latin typeface="Courier New" pitchFamily="49" charset="0"/>
                <a:cs typeface="Times New Roman" pitchFamily="18" charset="0"/>
              </a:rPr>
              <a:t>   mac-address     Secure mac address</a:t>
            </a:r>
          </a:p>
          <a:p>
            <a:pPr eaLnBrk="1" hangingPunct="1">
              <a:spcBef>
                <a:spcPct val="0"/>
              </a:spcBef>
              <a:buFontTx/>
              <a:buNone/>
            </a:pPr>
            <a:r>
              <a:rPr lang="en-US" altLang="en-US" sz="1800">
                <a:latin typeface="Courier New" pitchFamily="49" charset="0"/>
                <a:cs typeface="Times New Roman" pitchFamily="18" charset="0"/>
              </a:rPr>
              <a:t>   maximum         Max secure addresses</a:t>
            </a:r>
          </a:p>
          <a:p>
            <a:pPr eaLnBrk="1" hangingPunct="1">
              <a:spcBef>
                <a:spcPct val="0"/>
              </a:spcBef>
              <a:buFontTx/>
              <a:buNone/>
            </a:pPr>
            <a:r>
              <a:rPr lang="en-US" altLang="en-US" sz="1800">
                <a:latin typeface="Courier New" pitchFamily="49" charset="0"/>
                <a:cs typeface="Times New Roman" pitchFamily="18" charset="0"/>
              </a:rPr>
              <a:t>   violation       Security violation mode</a:t>
            </a:r>
          </a:p>
          <a:p>
            <a:pPr eaLnBrk="1" hangingPunct="1">
              <a:spcBef>
                <a:spcPct val="0"/>
              </a:spcBef>
              <a:spcAft>
                <a:spcPts val="600"/>
              </a:spcAft>
              <a:buFontTx/>
              <a:buNone/>
            </a:pPr>
            <a:r>
              <a:rPr lang="en-US" altLang="en-US" sz="1800">
                <a:latin typeface="Courier New" pitchFamily="49" charset="0"/>
                <a:cs typeface="Times New Roman" pitchFamily="18" charset="0"/>
              </a:rPr>
              <a:t>   &lt;cr&gt;</a:t>
            </a:r>
          </a:p>
          <a:p>
            <a:pPr eaLnBrk="1" hangingPunct="1">
              <a:spcBef>
                <a:spcPct val="0"/>
              </a:spcBef>
              <a:spcAft>
                <a:spcPts val="600"/>
              </a:spcAft>
              <a:buFontTx/>
              <a:buNone/>
            </a:pPr>
            <a:endParaRPr lang="en-US" altLang="en-US" sz="1800">
              <a:latin typeface="Courier New" pitchFamily="49" charset="0"/>
              <a:cs typeface="Times New Roman" pitchFamily="18" charset="0"/>
            </a:endParaRPr>
          </a:p>
          <a:p>
            <a:pPr>
              <a:spcBef>
                <a:spcPct val="0"/>
              </a:spcBef>
              <a:buFontTx/>
              <a:buNone/>
            </a:pPr>
            <a:r>
              <a:rPr lang="en-US" altLang="en-US" sz="1800"/>
              <a:t>Switch(config-if)#</a:t>
            </a:r>
            <a:r>
              <a:rPr lang="en-US" altLang="en-US" sz="1800" b="1"/>
              <a:t>switchport port-security maximum 1</a:t>
            </a:r>
          </a:p>
          <a:p>
            <a:pPr>
              <a:spcBef>
                <a:spcPct val="0"/>
              </a:spcBef>
              <a:buFontTx/>
              <a:buNone/>
            </a:pPr>
            <a:r>
              <a:rPr lang="en-US" altLang="en-US" sz="1800"/>
              <a:t>Switch(config-if)#</a:t>
            </a:r>
            <a:r>
              <a:rPr lang="en-US" altLang="en-US" sz="1800" b="1"/>
              <a:t>switchport port-security violation shutdown</a:t>
            </a:r>
            <a:endParaRPr lang="en-US" altLang="en-US" sz="1800">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10.6: Protecting a PC in a lobby</a:t>
            </a:r>
          </a:p>
        </p:txBody>
      </p:sp>
      <p:pic>
        <p:nvPicPr>
          <p:cNvPr id="4301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429000" y="2057400"/>
            <a:ext cx="3886200" cy="1173163"/>
          </a:xfrm>
        </p:spPr>
      </p:pic>
      <p:sp>
        <p:nvSpPr>
          <p:cNvPr id="43012" name="Rectangle 4"/>
          <p:cNvSpPr>
            <a:spLocks noChangeArrowheads="1"/>
          </p:cNvSpPr>
          <p:nvPr/>
        </p:nvSpPr>
        <p:spPr bwMode="auto">
          <a:xfrm>
            <a:off x="2362200" y="3581400"/>
            <a:ext cx="6307138"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ts val="600"/>
              </a:spcAft>
              <a:buFontTx/>
              <a:buNone/>
            </a:pPr>
            <a:r>
              <a:rPr lang="en-US" altLang="en-US" sz="1800">
                <a:latin typeface="Times New Roman" pitchFamily="18" charset="0"/>
                <a:cs typeface="Times New Roman" pitchFamily="18" charset="0"/>
              </a:rPr>
              <a:t>What can you do to ensure that only the MAC address of the lobby PC is allowed by switch port Fa0/1?</a:t>
            </a:r>
          </a:p>
          <a:p>
            <a:pPr eaLnBrk="1" hangingPunct="1">
              <a:spcBef>
                <a:spcPct val="0"/>
              </a:spcBef>
              <a:spcAft>
                <a:spcPts val="600"/>
              </a:spcAft>
              <a:buFontTx/>
              <a:buNone/>
            </a:pPr>
            <a:r>
              <a:rPr lang="en-US" altLang="en-US" sz="1800">
                <a:latin typeface="Times New Roman" pitchFamily="18" charset="0"/>
                <a:cs typeface="Times New Roman" pitchFamily="18" charset="0"/>
              </a:rPr>
              <a:t>The solution is pretty straightforward because in this case, the defaults for port security will work well. All I have left to do is add a static MAC entry:</a:t>
            </a:r>
          </a:p>
          <a:p>
            <a:pPr eaLnBrk="1" hangingPunct="1">
              <a:spcBef>
                <a:spcPts val="600"/>
              </a:spcBef>
              <a:buFontTx/>
              <a:buNone/>
            </a:pPr>
            <a:r>
              <a:rPr lang="en-US" altLang="en-US" sz="1000">
                <a:latin typeface="Courier New" pitchFamily="49" charset="0"/>
                <a:cs typeface="Times New Roman" pitchFamily="18" charset="0"/>
              </a:rPr>
              <a:t>Switch(config-if)#</a:t>
            </a:r>
            <a:r>
              <a:rPr lang="en-US" altLang="en-US" sz="1000" b="1">
                <a:latin typeface="Courier New" pitchFamily="49" charset="0"/>
                <a:cs typeface="Times New Roman" pitchFamily="18" charset="0"/>
              </a:rPr>
              <a:t>switchport port-security</a:t>
            </a:r>
            <a:endParaRPr lang="en-US" altLang="en-US" sz="1000">
              <a:latin typeface="Courier New" pitchFamily="49" charset="0"/>
              <a:cs typeface="Times New Roman" pitchFamily="18" charset="0"/>
            </a:endParaRPr>
          </a:p>
          <a:p>
            <a:pPr eaLnBrk="1" hangingPunct="1">
              <a:spcBef>
                <a:spcPct val="0"/>
              </a:spcBef>
              <a:buFontTx/>
              <a:buNone/>
            </a:pPr>
            <a:r>
              <a:rPr lang="en-US" altLang="en-US" sz="1000">
                <a:latin typeface="Courier New" pitchFamily="49" charset="0"/>
                <a:cs typeface="Times New Roman" pitchFamily="18" charset="0"/>
              </a:rPr>
              <a:t>Switch(config-if)#</a:t>
            </a:r>
            <a:r>
              <a:rPr lang="en-US" altLang="en-US" sz="1000" b="1">
                <a:latin typeface="Courier New" pitchFamily="49" charset="0"/>
                <a:cs typeface="Times New Roman" pitchFamily="18" charset="0"/>
              </a:rPr>
              <a:t>switchport port-security violation restrict</a:t>
            </a:r>
            <a:endParaRPr lang="en-US" altLang="en-US" sz="1000">
              <a:latin typeface="Courier New" pitchFamily="49" charset="0"/>
              <a:cs typeface="Times New Roman" pitchFamily="18" charset="0"/>
            </a:endParaRPr>
          </a:p>
          <a:p>
            <a:pPr eaLnBrk="1" hangingPunct="1">
              <a:spcBef>
                <a:spcPct val="0"/>
              </a:spcBef>
              <a:spcAft>
                <a:spcPts val="600"/>
              </a:spcAft>
              <a:buFontTx/>
              <a:buNone/>
            </a:pPr>
            <a:r>
              <a:rPr lang="en-US" altLang="en-US" sz="1000">
                <a:latin typeface="Courier New" pitchFamily="49" charset="0"/>
                <a:cs typeface="Times New Roman" pitchFamily="18" charset="0"/>
              </a:rPr>
              <a:t>Switch(config-if)#</a:t>
            </a:r>
            <a:r>
              <a:rPr lang="en-US" altLang="en-US" sz="1000" b="1">
                <a:latin typeface="Courier New" pitchFamily="49" charset="0"/>
                <a:cs typeface="Times New Roman" pitchFamily="18" charset="0"/>
              </a:rPr>
              <a:t>switchport port-security mac-address aa.bb.cc.dd.ee.ff</a:t>
            </a:r>
            <a:endParaRPr lang="en-US" altLang="en-US" sz="1000">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10.7: Broadcast storm</a:t>
            </a:r>
          </a:p>
        </p:txBody>
      </p:sp>
      <p:pic>
        <p:nvPicPr>
          <p:cNvPr id="4505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2514600"/>
            <a:ext cx="4724400" cy="2649538"/>
          </a:xfrm>
        </p:spPr>
      </p:pic>
      <p:sp>
        <p:nvSpPr>
          <p:cNvPr id="45060" name="Rectangle 4"/>
          <p:cNvSpPr>
            <a:spLocks noChangeArrowheads="1"/>
          </p:cNvSpPr>
          <p:nvPr/>
        </p:nvSpPr>
        <p:spPr bwMode="auto">
          <a:xfrm>
            <a:off x="2286000" y="1447800"/>
            <a:ext cx="640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ts val="600"/>
              </a:spcAft>
              <a:buFontTx/>
              <a:buNone/>
            </a:pPr>
            <a:r>
              <a:rPr lang="en-US" altLang="en-US" sz="1800">
                <a:latin typeface="Times New Roman" pitchFamily="18" charset="0"/>
                <a:cs typeface="Times New Roman" pitchFamily="18" charset="0"/>
              </a:rPr>
              <a:t>Redundant links between switches are important to have in place because they help prevent nasty network failures in the event one link stops working.</a:t>
            </a:r>
          </a:p>
        </p:txBody>
      </p:sp>
      <p:sp>
        <p:nvSpPr>
          <p:cNvPr id="45061" name="Rectangle 5"/>
          <p:cNvSpPr>
            <a:spLocks noChangeArrowheads="1"/>
          </p:cNvSpPr>
          <p:nvPr/>
        </p:nvSpPr>
        <p:spPr bwMode="auto">
          <a:xfrm>
            <a:off x="2286000" y="5334000"/>
            <a:ext cx="640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If no loop avoidance schemes are put in place, the switches will flood broadcasts endlessly throughout the internetwork. This is sometimes referred to as a </a:t>
            </a:r>
            <a:r>
              <a:rPr lang="en-US" altLang="en-US" sz="1800" i="1">
                <a:latin typeface="Times New Roman" pitchFamily="18" charset="0"/>
                <a:cs typeface="Times New Roman" pitchFamily="18" charset="0"/>
              </a:rPr>
              <a:t>broadcast storm</a:t>
            </a:r>
            <a:r>
              <a:rPr lang="en-US" altLang="en-US" sz="1800">
                <a:latin typeface="Times New Roman" pitchFamily="18" charset="0"/>
                <a:cs typeface="Times New Roman" pitchFamily="18" charset="0"/>
              </a:rPr>
              <a:t>. </a:t>
            </a:r>
            <a:endParaRPr lang="en-US" alt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10.8: Multiple frame copies</a:t>
            </a:r>
          </a:p>
        </p:txBody>
      </p:sp>
      <p:pic>
        <p:nvPicPr>
          <p:cNvPr id="4710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743200" y="1219200"/>
            <a:ext cx="5105400" cy="4081463"/>
          </a:xfrm>
        </p:spPr>
      </p:pic>
      <p:sp>
        <p:nvSpPr>
          <p:cNvPr id="47108" name="Rectangle 4"/>
          <p:cNvSpPr>
            <a:spLocks noChangeArrowheads="1"/>
          </p:cNvSpPr>
          <p:nvPr/>
        </p:nvSpPr>
        <p:spPr bwMode="auto">
          <a:xfrm>
            <a:off x="2209800" y="5380038"/>
            <a:ext cx="6781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A device can receive multiple copies of the same frame because that frame can arrive from different segments at the same time. Figure 10.8 demonstrates how a whole bunch of frames can arrive from multiple segments simultaneously. The server in the figure sends a unicast frame to Router C. </a:t>
            </a:r>
            <a:endParaRPr lang="en-US" altLang="en-US"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10.9: A Cisco Catalyst switch</a:t>
            </a:r>
          </a:p>
        </p:txBody>
      </p:sp>
      <p:pic>
        <p:nvPicPr>
          <p:cNvPr id="4915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362200" y="2438400"/>
            <a:ext cx="6210300" cy="19605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2209800" y="381000"/>
            <a:ext cx="64770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ts val="600"/>
              </a:spcBef>
              <a:buFontTx/>
              <a:buNone/>
            </a:pPr>
            <a:r>
              <a:rPr lang="en-US" altLang="en-US" sz="1400">
                <a:latin typeface="Courier New" pitchFamily="49" charset="0"/>
                <a:cs typeface="Times New Roman" pitchFamily="18" charset="0"/>
              </a:rPr>
              <a:t>Switch&gt;</a:t>
            </a:r>
            <a:r>
              <a:rPr lang="en-US" altLang="en-US" sz="1400" b="1">
                <a:latin typeface="Courier New" pitchFamily="49" charset="0"/>
                <a:cs typeface="Times New Roman" pitchFamily="18" charset="0"/>
              </a:rPr>
              <a:t>en</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Switch#</a:t>
            </a:r>
            <a:r>
              <a:rPr lang="en-US" altLang="en-US" sz="1400" b="1">
                <a:latin typeface="Courier New" pitchFamily="49" charset="0"/>
                <a:cs typeface="Times New Roman" pitchFamily="18" charset="0"/>
              </a:rPr>
              <a:t>config t</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Switch(config)#</a:t>
            </a:r>
            <a:r>
              <a:rPr lang="en-US" altLang="en-US" sz="1400" b="1">
                <a:latin typeface="Courier New" pitchFamily="49" charset="0"/>
                <a:cs typeface="Times New Roman" pitchFamily="18" charset="0"/>
              </a:rPr>
              <a:t>hostname S1</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a:t>
            </a:r>
            <a:r>
              <a:rPr lang="en-US" altLang="en-US" sz="1400" b="1">
                <a:latin typeface="Courier New" pitchFamily="49" charset="0"/>
                <a:cs typeface="Times New Roman" pitchFamily="18" charset="0"/>
              </a:rPr>
              <a:t>enable secret todd</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a:t>
            </a:r>
            <a:r>
              <a:rPr lang="en-US" altLang="en-US" sz="1400" b="1">
                <a:latin typeface="Courier New" pitchFamily="49" charset="0"/>
                <a:cs typeface="Times New Roman" pitchFamily="18" charset="0"/>
              </a:rPr>
              <a:t>int f0/1</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int f0/15</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description 1st connection to S3</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int f0/16</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description 2nd connection to S3</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int f0/17</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description 1st connection to S2</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int f0/18</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description 2nd connection to S2</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int f0/8</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desc Connection to IVR</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line con 0</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latin typeface="Courier New" pitchFamily="49" charset="0"/>
                <a:cs typeface="Times New Roman" pitchFamily="18" charset="0"/>
              </a:rPr>
              <a:t>password console</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latin typeface="Courier New" pitchFamily="49" charset="0"/>
                <a:cs typeface="Times New Roman" pitchFamily="18" charset="0"/>
              </a:rPr>
              <a:t>login</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latin typeface="Courier New" pitchFamily="49" charset="0"/>
                <a:cs typeface="Times New Roman" pitchFamily="18" charset="0"/>
              </a:rPr>
              <a:t>line vty 0 15</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latin typeface="Courier New" pitchFamily="49" charset="0"/>
                <a:cs typeface="Times New Roman" pitchFamily="18" charset="0"/>
              </a:rPr>
              <a:t>password telnet</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latin typeface="Courier New" pitchFamily="49" charset="0"/>
                <a:cs typeface="Times New Roman" pitchFamily="18" charset="0"/>
              </a:rPr>
              <a:t>login</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S1(config-line)#</a:t>
            </a:r>
            <a:r>
              <a:rPr lang="en-US" altLang="en-US" sz="1400" b="1">
                <a:solidFill>
                  <a:srgbClr val="FF0000"/>
                </a:solidFill>
                <a:latin typeface="Courier New" pitchFamily="49" charset="0"/>
                <a:cs typeface="Times New Roman" pitchFamily="18" charset="0"/>
              </a:rPr>
              <a:t>int vlan 1</a:t>
            </a:r>
            <a:endParaRPr lang="en-US" altLang="en-US" sz="1400">
              <a:solidFill>
                <a:srgbClr val="FF0000"/>
              </a:solidFill>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ip address 192.168.10.17 255.255.255.240</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no shut</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S1(config-if)#</a:t>
            </a:r>
            <a:r>
              <a:rPr lang="en-US" altLang="en-US" sz="1400" b="1">
                <a:latin typeface="Courier New" pitchFamily="49" charset="0"/>
                <a:cs typeface="Times New Roman" pitchFamily="18" charset="0"/>
              </a:rPr>
              <a:t>exit</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a:t>
            </a:r>
            <a:r>
              <a:rPr lang="en-US" altLang="en-US" sz="1400" b="1">
                <a:latin typeface="Courier New" pitchFamily="49" charset="0"/>
                <a:cs typeface="Times New Roman" pitchFamily="18" charset="0"/>
              </a:rPr>
              <a:t>banner motd #this is my S1 switch#</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S1(config)#</a:t>
            </a:r>
            <a:r>
              <a:rPr lang="en-US" altLang="en-US" sz="1400" b="1">
                <a:latin typeface="Courier New" pitchFamily="49" charset="0"/>
                <a:cs typeface="Times New Roman" pitchFamily="18" charset="0"/>
              </a:rPr>
              <a:t>exit</a:t>
            </a:r>
            <a:endParaRPr lang="en-US" altLang="en-US" sz="1400">
              <a:latin typeface="Courier New" pitchFamily="49" charset="0"/>
              <a:cs typeface="Times New Roman" pitchFamily="18" charset="0"/>
            </a:endParaRPr>
          </a:p>
          <a:p>
            <a:pPr eaLnBrk="1" hangingPunct="1">
              <a:spcBef>
                <a:spcPct val="0"/>
              </a:spcBef>
              <a:buFontTx/>
              <a:buNone/>
            </a:pPr>
            <a:r>
              <a:rPr lang="en-US" altLang="en-US" sz="1400">
                <a:latin typeface="Courier New" pitchFamily="49" charset="0"/>
                <a:cs typeface="Times New Roman" pitchFamily="18" charset="0"/>
              </a:rPr>
              <a:t>S1#</a:t>
            </a:r>
            <a:r>
              <a:rPr lang="en-US" altLang="en-US" sz="1400" b="1">
                <a:latin typeface="Courier New" pitchFamily="49" charset="0"/>
                <a:cs typeface="Times New Roman" pitchFamily="18" charset="0"/>
              </a:rPr>
              <a:t>copy run start</a:t>
            </a:r>
            <a:endParaRPr lang="en-US" altLang="en-US" sz="1400">
              <a:latin typeface="Courier New" pitchFamily="49" charset="0"/>
              <a:cs typeface="Times New Roman" pitchFamily="18" charset="0"/>
            </a:endParaRPr>
          </a:p>
          <a:p>
            <a:pPr eaLnBrk="1" hangingPunct="1">
              <a:spcBef>
                <a:spcPct val="0"/>
              </a:spcBef>
              <a:spcAft>
                <a:spcPts val="600"/>
              </a:spcAft>
              <a:buFontTx/>
              <a:buNone/>
            </a:pPr>
            <a:r>
              <a:rPr lang="en-US" altLang="en-US" sz="1400">
                <a:latin typeface="Courier New" pitchFamily="49" charset="0"/>
                <a:cs typeface="Times New Roman" pitchFamily="18" charset="0"/>
              </a:rPr>
              <a:t>Destination filename [startup-config]? </a:t>
            </a:r>
            <a:r>
              <a:rPr lang="en-US" altLang="en-US" sz="1400" b="1">
                <a:latin typeface="Courier New" pitchFamily="49" charset="0"/>
                <a:cs typeface="Times New Roman" pitchFamily="18" charset="0"/>
              </a:rPr>
              <a:t>[enter]</a:t>
            </a:r>
            <a:endParaRPr lang="en-US" altLang="en-US" sz="1400">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mtClean="0"/>
              <a:t>Verifying IOS Switches</a:t>
            </a:r>
          </a:p>
        </p:txBody>
      </p:sp>
      <p:sp>
        <p:nvSpPr>
          <p:cNvPr id="40963" name="Content Placeholder 2"/>
          <p:cNvSpPr>
            <a:spLocks noGrp="1"/>
          </p:cNvSpPr>
          <p:nvPr>
            <p:ph idx="1"/>
          </p:nvPr>
        </p:nvSpPr>
        <p:spPr/>
        <p:txBody>
          <a:bodyPr/>
          <a:lstStyle/>
          <a:p>
            <a:pPr eaLnBrk="1" hangingPunct="1">
              <a:buFont typeface="Arial" panose="020B0604020202020204" pitchFamily="34" charset="0"/>
              <a:buChar char="•"/>
              <a:defRPr/>
            </a:pPr>
            <a:r>
              <a:rPr lang="en-US" altLang="en-US" dirty="0" smtClean="0"/>
              <a:t>Show mac address-table</a:t>
            </a:r>
          </a:p>
          <a:p>
            <a:pPr eaLnBrk="1" hangingPunct="1">
              <a:buFont typeface="Arial" panose="020B0604020202020204" pitchFamily="34" charset="0"/>
              <a:buChar char="•"/>
              <a:defRPr/>
            </a:pPr>
            <a:r>
              <a:rPr lang="en-US" altLang="en-US" dirty="0" smtClean="0"/>
              <a:t>Show interface </a:t>
            </a:r>
            <a:r>
              <a:rPr lang="en-US" altLang="en-US" dirty="0" err="1" smtClean="0"/>
              <a:t>vlan</a:t>
            </a:r>
            <a:r>
              <a:rPr lang="en-US" altLang="en-US" dirty="0" smtClean="0"/>
              <a:t> 1</a:t>
            </a:r>
          </a:p>
          <a:p>
            <a:pPr marL="0" indent="0" eaLnBrk="1" hangingPunct="1">
              <a:buFont typeface="Arial" panose="020B0604020202020204" pitchFamily="34" charset="0"/>
              <a:buNone/>
              <a:defRPr/>
            </a:pPr>
            <a:endParaRPr lang="en-US"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A is the correct answer</a:t>
            </a:r>
          </a:p>
        </p:txBody>
      </p:sp>
      <p:pic>
        <p:nvPicPr>
          <p:cNvPr id="552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026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C is the correct answer</a:t>
            </a:r>
          </a:p>
        </p:txBody>
      </p:sp>
      <p:pic>
        <p:nvPicPr>
          <p:cNvPr id="5734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4800"/>
            <a:ext cx="86280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C is the correct answer</a:t>
            </a:r>
          </a:p>
        </p:txBody>
      </p:sp>
      <p:pic>
        <p:nvPicPr>
          <p:cNvPr id="5939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86899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ChangeArrowheads="1"/>
          </p:cNvSpPr>
          <p:nvPr>
            <p:ph type="title"/>
          </p:nvPr>
        </p:nvSpPr>
        <p:spPr>
          <a:xfrm>
            <a:off x="2133600" y="61913"/>
            <a:ext cx="6553200" cy="1143000"/>
          </a:xfrm>
        </p:spPr>
        <p:txBody>
          <a:bodyPr/>
          <a:lstStyle/>
          <a:p>
            <a:pPr eaLnBrk="1" hangingPunct="1"/>
            <a:r>
              <a:rPr lang="en-US" altLang="en-US" smtClean="0"/>
              <a:t>Chapter 10 Objectives</a:t>
            </a:r>
          </a:p>
        </p:txBody>
      </p:sp>
      <p:sp>
        <p:nvSpPr>
          <p:cNvPr id="3079" name="Rectangle 9"/>
          <p:cNvSpPr>
            <a:spLocks noGrp="1" noChangeArrowheads="1"/>
          </p:cNvSpPr>
          <p:nvPr>
            <p:ph type="body" idx="1"/>
          </p:nvPr>
        </p:nvSpPr>
        <p:spPr>
          <a:xfrm>
            <a:off x="2286000" y="990600"/>
            <a:ext cx="6629400" cy="4754563"/>
          </a:xfrm>
        </p:spPr>
        <p:txBody>
          <a:bodyPr rtlCol="0">
            <a:normAutofit lnSpcReduction="10000"/>
          </a:bodyPr>
          <a:lstStyle/>
          <a:p>
            <a:pPr eaLnBrk="1" fontAlgn="auto" hangingPunct="1">
              <a:spcAft>
                <a:spcPts val="0"/>
              </a:spcAft>
              <a:buFont typeface="Arial" panose="020B0604020202020204" pitchFamily="34" charset="0"/>
              <a:buChar char="•"/>
              <a:defRPr/>
            </a:pPr>
            <a:r>
              <a:rPr lang="en-US" sz="2400" dirty="0" smtClean="0"/>
              <a:t>The CCENT Topics Covered in this chapter include:</a:t>
            </a:r>
          </a:p>
          <a:p>
            <a:pPr eaLnBrk="1" fontAlgn="auto" hangingPunct="1">
              <a:spcAft>
                <a:spcPts val="0"/>
              </a:spcAft>
              <a:buFont typeface="Arial" panose="020B0604020202020204" pitchFamily="34" charset="0"/>
              <a:buChar char="•"/>
              <a:defRPr/>
            </a:pPr>
            <a:r>
              <a:rPr lang="en-US" sz="1800" b="1" dirty="0"/>
              <a:t>2.0 LAN Switching Technologies</a:t>
            </a:r>
          </a:p>
          <a:p>
            <a:pPr eaLnBrk="1" fontAlgn="auto" hangingPunct="1">
              <a:spcAft>
                <a:spcPts val="0"/>
              </a:spcAft>
              <a:buFont typeface="Arial" panose="020B0604020202020204" pitchFamily="34" charset="0"/>
              <a:buChar char="•"/>
              <a:defRPr/>
            </a:pPr>
            <a:r>
              <a:rPr lang="en-US" sz="1800" dirty="0" smtClean="0"/>
              <a:t>2.1 </a:t>
            </a:r>
            <a:r>
              <a:rPr lang="en-US" sz="1800" dirty="0"/>
              <a:t>Describe and verify switching </a:t>
            </a:r>
            <a:r>
              <a:rPr lang="en-US" sz="1800" dirty="0" smtClean="0"/>
              <a:t>concepts.</a:t>
            </a:r>
            <a:endParaRPr lang="en-US" sz="1800" dirty="0"/>
          </a:p>
          <a:p>
            <a:pPr eaLnBrk="1" fontAlgn="auto" hangingPunct="1">
              <a:spcAft>
                <a:spcPts val="0"/>
              </a:spcAft>
              <a:buFont typeface="Arial" panose="020B0604020202020204" pitchFamily="34" charset="0"/>
              <a:buChar char="•"/>
              <a:defRPr/>
            </a:pPr>
            <a:r>
              <a:rPr lang="en-US" sz="1800" dirty="0" smtClean="0"/>
              <a:t>2.1</a:t>
            </a:r>
            <a:r>
              <a:rPr lang="en-US" sz="1800" dirty="0"/>
              <a:t>.a MAC learning and aging</a:t>
            </a:r>
          </a:p>
          <a:p>
            <a:pPr eaLnBrk="1" fontAlgn="auto" hangingPunct="1">
              <a:spcAft>
                <a:spcPts val="0"/>
              </a:spcAft>
              <a:buFont typeface="Arial" panose="020B0604020202020204" pitchFamily="34" charset="0"/>
              <a:buChar char="•"/>
              <a:defRPr/>
            </a:pPr>
            <a:r>
              <a:rPr lang="en-US" sz="1800" dirty="0" smtClean="0"/>
              <a:t>2.1</a:t>
            </a:r>
            <a:r>
              <a:rPr lang="en-US" sz="1800" dirty="0"/>
              <a:t>.b Frame switching</a:t>
            </a:r>
          </a:p>
          <a:p>
            <a:pPr eaLnBrk="1" fontAlgn="auto" hangingPunct="1">
              <a:spcAft>
                <a:spcPts val="0"/>
              </a:spcAft>
              <a:buFont typeface="Arial" panose="020B0604020202020204" pitchFamily="34" charset="0"/>
              <a:buChar char="•"/>
              <a:defRPr/>
            </a:pPr>
            <a:r>
              <a:rPr lang="en-US" sz="1800" dirty="0" smtClean="0"/>
              <a:t>2.1</a:t>
            </a:r>
            <a:r>
              <a:rPr lang="en-US" sz="1800" dirty="0"/>
              <a:t>.c Frame flooding</a:t>
            </a:r>
          </a:p>
          <a:p>
            <a:pPr eaLnBrk="1" fontAlgn="auto" hangingPunct="1">
              <a:spcAft>
                <a:spcPts val="0"/>
              </a:spcAft>
              <a:buFont typeface="Arial" panose="020B0604020202020204" pitchFamily="34" charset="0"/>
              <a:buChar char="•"/>
              <a:defRPr/>
            </a:pPr>
            <a:r>
              <a:rPr lang="en-US" sz="1800" dirty="0" smtClean="0"/>
              <a:t>2.1</a:t>
            </a:r>
            <a:r>
              <a:rPr lang="en-US" sz="1800" dirty="0"/>
              <a:t>.d MAC address table</a:t>
            </a:r>
          </a:p>
          <a:p>
            <a:pPr eaLnBrk="1" fontAlgn="auto" hangingPunct="1">
              <a:spcAft>
                <a:spcPts val="0"/>
              </a:spcAft>
              <a:buFont typeface="Arial" panose="020B0604020202020204" pitchFamily="34" charset="0"/>
              <a:buChar char="•"/>
              <a:defRPr/>
            </a:pPr>
            <a:r>
              <a:rPr lang="en-US" sz="1800" dirty="0" smtClean="0"/>
              <a:t>2.7 </a:t>
            </a:r>
            <a:r>
              <a:rPr lang="en-US" sz="1800" dirty="0"/>
              <a:t>Configure, verify, and troubleshoot port </a:t>
            </a:r>
            <a:r>
              <a:rPr lang="en-US" sz="1800" dirty="0" smtClean="0"/>
              <a:t>security.</a:t>
            </a:r>
            <a:endParaRPr lang="en-US" sz="1800" dirty="0"/>
          </a:p>
          <a:p>
            <a:pPr eaLnBrk="1" fontAlgn="auto" hangingPunct="1">
              <a:spcAft>
                <a:spcPts val="0"/>
              </a:spcAft>
              <a:buFont typeface="Arial" panose="020B0604020202020204" pitchFamily="34" charset="0"/>
              <a:buChar char="•"/>
              <a:defRPr/>
            </a:pPr>
            <a:r>
              <a:rPr lang="en-US" sz="1800" dirty="0" smtClean="0"/>
              <a:t>2.7</a:t>
            </a:r>
            <a:r>
              <a:rPr lang="en-US" sz="1800" dirty="0"/>
              <a:t>.a Static</a:t>
            </a:r>
          </a:p>
          <a:p>
            <a:pPr eaLnBrk="1" fontAlgn="auto" hangingPunct="1">
              <a:spcAft>
                <a:spcPts val="0"/>
              </a:spcAft>
              <a:buFont typeface="Arial" panose="020B0604020202020204" pitchFamily="34" charset="0"/>
              <a:buChar char="•"/>
              <a:defRPr/>
            </a:pPr>
            <a:r>
              <a:rPr lang="en-US" sz="1800" dirty="0" smtClean="0"/>
              <a:t>2.7</a:t>
            </a:r>
            <a:r>
              <a:rPr lang="en-US" sz="1800" dirty="0"/>
              <a:t>.b Dynamic</a:t>
            </a:r>
          </a:p>
          <a:p>
            <a:pPr eaLnBrk="1" fontAlgn="auto" hangingPunct="1">
              <a:spcAft>
                <a:spcPts val="0"/>
              </a:spcAft>
              <a:buFont typeface="Arial" panose="020B0604020202020204" pitchFamily="34" charset="0"/>
              <a:buChar char="•"/>
              <a:defRPr/>
            </a:pPr>
            <a:r>
              <a:rPr lang="en-US" sz="1800" dirty="0" smtClean="0"/>
              <a:t>2.7</a:t>
            </a:r>
            <a:r>
              <a:rPr lang="en-US" sz="1800" dirty="0"/>
              <a:t>.c Sticky</a:t>
            </a:r>
          </a:p>
          <a:p>
            <a:pPr eaLnBrk="1" fontAlgn="auto" hangingPunct="1">
              <a:spcAft>
                <a:spcPts val="0"/>
              </a:spcAft>
              <a:buFont typeface="Arial" panose="020B0604020202020204" pitchFamily="34" charset="0"/>
              <a:buChar char="•"/>
              <a:defRPr/>
            </a:pPr>
            <a:r>
              <a:rPr lang="en-US" sz="1800" dirty="0" smtClean="0"/>
              <a:t>2.7</a:t>
            </a:r>
            <a:r>
              <a:rPr lang="en-US" sz="1800" dirty="0"/>
              <a:t>.d Max MAC addresses</a:t>
            </a:r>
          </a:p>
          <a:p>
            <a:pPr eaLnBrk="1" fontAlgn="auto" hangingPunct="1">
              <a:spcAft>
                <a:spcPts val="0"/>
              </a:spcAft>
              <a:buFont typeface="Arial" panose="020B0604020202020204" pitchFamily="34" charset="0"/>
              <a:buChar char="•"/>
              <a:defRPr/>
            </a:pPr>
            <a:r>
              <a:rPr lang="en-US" sz="1800" dirty="0" smtClean="0"/>
              <a:t>2.7</a:t>
            </a:r>
            <a:r>
              <a:rPr lang="en-US" sz="1800" dirty="0"/>
              <a:t>.e Violation actions</a:t>
            </a:r>
          </a:p>
          <a:p>
            <a:pPr eaLnBrk="1" fontAlgn="auto" hangingPunct="1">
              <a:spcAft>
                <a:spcPts val="0"/>
              </a:spcAft>
              <a:buFont typeface="Arial" panose="020B0604020202020204" pitchFamily="34" charset="0"/>
              <a:buChar char="•"/>
              <a:defRPr/>
            </a:pPr>
            <a:r>
              <a:rPr lang="en-US" sz="1800" dirty="0" smtClean="0"/>
              <a:t>2.7</a:t>
            </a:r>
            <a:r>
              <a:rPr lang="en-US" sz="1800" dirty="0"/>
              <a:t>.f Err-disable recovery</a:t>
            </a:r>
            <a:endParaRPr lang="en-US" dirty="0" smtClean="0"/>
          </a:p>
        </p:txBody>
      </p:sp>
      <p:sp>
        <p:nvSpPr>
          <p:cNvPr id="25604"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fld id="{25E16C73-9086-406A-B2D5-4DF2366CEDA9}" type="slidenum">
              <a:rPr lang="en-US" altLang="en-US" sz="1400">
                <a:latin typeface="Times" pitchFamily="18" charset="0"/>
              </a:rPr>
              <a:pPr algn="r">
                <a:spcBef>
                  <a:spcPct val="0"/>
                </a:spcBef>
                <a:buFontTx/>
                <a:buNone/>
              </a:pPr>
              <a:t>2</a:t>
            </a:fld>
            <a:endParaRPr lang="en-US" altLang="en-US" sz="1400">
              <a:latin typeface="Times"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D is the correct answer</a:t>
            </a:r>
          </a:p>
        </p:txBody>
      </p:sp>
      <p:pic>
        <p:nvPicPr>
          <p:cNvPr id="614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52400"/>
            <a:ext cx="86741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B is the correct answer</a:t>
            </a:r>
          </a:p>
        </p:txBody>
      </p:sp>
      <p:pic>
        <p:nvPicPr>
          <p:cNvPr id="6349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688" y="304800"/>
            <a:ext cx="8672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eaLnBrk="1" hangingPunct="1">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D is the correct answer</a:t>
            </a:r>
          </a:p>
        </p:txBody>
      </p:sp>
      <p:pic>
        <p:nvPicPr>
          <p:cNvPr id="6553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0"/>
            <a:ext cx="4487863"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43148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8"/>
          <p:cNvSpPr>
            <a:spLocks noGrp="1" noChangeArrowheads="1"/>
          </p:cNvSpPr>
          <p:nvPr>
            <p:ph type="title"/>
          </p:nvPr>
        </p:nvSpPr>
        <p:spPr>
          <a:xfrm>
            <a:off x="2133600" y="274638"/>
            <a:ext cx="6553200" cy="1143000"/>
          </a:xfrm>
        </p:spPr>
        <p:txBody>
          <a:bodyPr rtlCol="0">
            <a:normAutofit fontScale="90000"/>
          </a:bodyPr>
          <a:lstStyle/>
          <a:p>
            <a:pPr eaLnBrk="1" fontAlgn="auto" hangingPunct="1">
              <a:spcAft>
                <a:spcPts val="0"/>
              </a:spcAft>
              <a:defRPr/>
            </a:pPr>
            <a:r>
              <a:rPr lang="en-US" smtClean="0"/>
              <a:t>Written Labs and Review Questions</a:t>
            </a:r>
          </a:p>
        </p:txBody>
      </p:sp>
      <p:sp>
        <p:nvSpPr>
          <p:cNvPr id="67587" name="Rectangle 9"/>
          <p:cNvSpPr>
            <a:spLocks noGrp="1" noChangeArrowheads="1"/>
          </p:cNvSpPr>
          <p:nvPr>
            <p:ph type="body" idx="1"/>
          </p:nvPr>
        </p:nvSpPr>
        <p:spPr>
          <a:xfrm>
            <a:off x="2362200" y="1600200"/>
            <a:ext cx="6324600" cy="4525963"/>
          </a:xfrm>
        </p:spPr>
        <p:txBody>
          <a:bodyPr/>
          <a:lstStyle/>
          <a:p>
            <a:pPr lvl="1" eaLnBrk="1" hangingPunct="1"/>
            <a:r>
              <a:rPr lang="en-US" altLang="en-US" sz="2400" smtClean="0"/>
              <a:t>Read through the Exam Essentials section together in class.</a:t>
            </a:r>
          </a:p>
          <a:p>
            <a:pPr lvl="1" eaLnBrk="1" hangingPunct="1"/>
            <a:r>
              <a:rPr lang="en-US" altLang="en-US" sz="2400" smtClean="0"/>
              <a:t>Open your books and go through all the written labs and the review questions.</a:t>
            </a:r>
          </a:p>
          <a:p>
            <a:pPr lvl="1" eaLnBrk="1" hangingPunct="1"/>
            <a:r>
              <a:rPr lang="en-US" altLang="en-US" sz="2400" smtClean="0"/>
              <a:t>Review the answers in class.</a:t>
            </a:r>
          </a:p>
        </p:txBody>
      </p:sp>
      <p:sp>
        <p:nvSpPr>
          <p:cNvPr id="6758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fld id="{07DA22B1-ECC5-4101-850F-6B361CD2160B}" type="slidenum">
              <a:rPr lang="en-US" altLang="en-US" sz="1400">
                <a:latin typeface="Times" pitchFamily="18" charset="0"/>
              </a:rPr>
              <a:pPr algn="r">
                <a:spcBef>
                  <a:spcPct val="0"/>
                </a:spcBef>
                <a:buFontTx/>
                <a:buNone/>
              </a:pPr>
              <a:t>23</a:t>
            </a:fld>
            <a:endParaRPr lang="en-US" altLang="en-US" sz="1400">
              <a:latin typeface="Times" pitchFamily="18" charset="0"/>
            </a:endParaRPr>
          </a:p>
        </p:txBody>
      </p:sp>
      <p:sp>
        <p:nvSpPr>
          <p:cNvPr id="6758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en-US" altLang="en-US" sz="1400">
              <a:latin typeface="Times"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z="3200" b="1" smtClean="0"/>
              <a:t>Three Switch Functions at Layer 2</a:t>
            </a:r>
            <a:endParaRPr lang="en-US" altLang="en-US" sz="3200" smtClean="0"/>
          </a:p>
        </p:txBody>
      </p:sp>
      <p:sp>
        <p:nvSpPr>
          <p:cNvPr id="26627" name="Rectangle 3"/>
          <p:cNvSpPr>
            <a:spLocks noChangeArrowheads="1"/>
          </p:cNvSpPr>
          <p:nvPr/>
        </p:nvSpPr>
        <p:spPr bwMode="auto">
          <a:xfrm>
            <a:off x="2209800" y="1417638"/>
            <a:ext cx="6705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There are three distinct functions of layer 2 switching that are vital for you to remember: </a:t>
            </a:r>
            <a:r>
              <a:rPr lang="en-US" altLang="en-US" sz="1800" i="1"/>
              <a:t>address learning</a:t>
            </a:r>
            <a:r>
              <a:rPr lang="en-US" altLang="en-US" sz="1800"/>
              <a:t>, </a:t>
            </a:r>
            <a:r>
              <a:rPr lang="en-US" altLang="en-US" sz="1800" i="1"/>
              <a:t>forward/filter decisions</a:t>
            </a:r>
            <a:r>
              <a:rPr lang="en-US" altLang="en-US" sz="1800"/>
              <a:t>, and </a:t>
            </a:r>
            <a:r>
              <a:rPr lang="en-US" altLang="en-US" sz="1800" i="1"/>
              <a:t>loop avoidance</a:t>
            </a:r>
            <a:r>
              <a:rPr lang="en-US" altLang="en-US" sz="1800"/>
              <a:t>.</a:t>
            </a:r>
          </a:p>
          <a:p>
            <a:pPr eaLnBrk="1" hangingPunct="1">
              <a:spcBef>
                <a:spcPct val="0"/>
              </a:spcBef>
              <a:buFontTx/>
              <a:buNone/>
            </a:pPr>
            <a:r>
              <a:rPr lang="en-US" altLang="en-US" sz="1800" b="1"/>
              <a:t>Address learning </a:t>
            </a:r>
            <a:r>
              <a:rPr lang="en-US" altLang="en-US" sz="1800"/>
              <a:t>Layer 2 switches remember the source hardware address of each frame received on an interface and enter this information into a MAC database called a forward/filter table.</a:t>
            </a:r>
          </a:p>
          <a:p>
            <a:pPr eaLnBrk="1" hangingPunct="1">
              <a:spcBef>
                <a:spcPct val="0"/>
              </a:spcBef>
              <a:buFontTx/>
              <a:buNone/>
            </a:pPr>
            <a:endParaRPr lang="en-US" altLang="en-US" sz="1800"/>
          </a:p>
          <a:p>
            <a:pPr eaLnBrk="1" hangingPunct="1">
              <a:spcBef>
                <a:spcPct val="0"/>
              </a:spcBef>
              <a:buFontTx/>
              <a:buNone/>
            </a:pPr>
            <a:r>
              <a:rPr lang="en-US" altLang="en-US" sz="1800" b="1"/>
              <a:t>Forward/filter decisions </a:t>
            </a:r>
            <a:r>
              <a:rPr lang="en-US" altLang="en-US" sz="1800"/>
              <a:t>When a frame is received on an interface, the switch looks at the destination hardware address, then chooses the appropriate exit interface for it in the MAC database. This way, the frame is only forwarded out of the correct destination port.</a:t>
            </a:r>
          </a:p>
          <a:p>
            <a:pPr eaLnBrk="1" hangingPunct="1">
              <a:spcBef>
                <a:spcPct val="0"/>
              </a:spcBef>
              <a:buFontTx/>
              <a:buNone/>
            </a:pPr>
            <a:endParaRPr lang="en-US" altLang="en-US" sz="1800"/>
          </a:p>
          <a:p>
            <a:pPr eaLnBrk="1" hangingPunct="1">
              <a:spcBef>
                <a:spcPct val="0"/>
              </a:spcBef>
              <a:buFontTx/>
              <a:buNone/>
            </a:pPr>
            <a:r>
              <a:rPr lang="en-US" altLang="en-US" sz="1800" b="1"/>
              <a:t>Loop avoidance </a:t>
            </a:r>
            <a:r>
              <a:rPr lang="en-US" altLang="en-US" sz="1800"/>
              <a:t>If multiple connections between switches are created for redundancy purposes, network loops can occur. Spanning Tree Protocol (STP) is used to prevent network loops while still permitting redundancy.</a:t>
            </a:r>
            <a:endParaRPr lang="en-US" altLang="en-US" sz="1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7010400" cy="1143000"/>
          </a:xfrm>
        </p:spPr>
        <p:txBody>
          <a:bodyPr rtlCol="0">
            <a:normAutofit fontScale="90000"/>
          </a:bodyPr>
          <a:lstStyle/>
          <a:p>
            <a:pPr eaLnBrk="1" fontAlgn="auto" hangingPunct="1">
              <a:spcAft>
                <a:spcPts val="0"/>
              </a:spcAft>
              <a:defRPr/>
            </a:pPr>
            <a:r>
              <a:rPr lang="en-US" dirty="0"/>
              <a:t>Figure 10.1: Empty forward/filter table on a switch</a:t>
            </a:r>
          </a:p>
        </p:txBody>
      </p:sp>
      <p:pic>
        <p:nvPicPr>
          <p:cNvPr id="2867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667000" y="1905000"/>
            <a:ext cx="5181600" cy="2620963"/>
          </a:xfrm>
        </p:spPr>
      </p:pic>
      <p:sp>
        <p:nvSpPr>
          <p:cNvPr id="28676" name="Rectangle 4"/>
          <p:cNvSpPr>
            <a:spLocks noChangeArrowheads="1"/>
          </p:cNvSpPr>
          <p:nvPr/>
        </p:nvSpPr>
        <p:spPr bwMode="auto">
          <a:xfrm>
            <a:off x="2590800" y="4840288"/>
            <a:ext cx="563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When a switch is first powered on, the MAC forward/filter table (CAM) is empty.</a:t>
            </a:r>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10.2: How switches learn hosts’ locations</a:t>
            </a:r>
          </a:p>
        </p:txBody>
      </p:sp>
      <p:pic>
        <p:nvPicPr>
          <p:cNvPr id="3072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14600" y="2057400"/>
            <a:ext cx="6019800" cy="2438400"/>
          </a:xfrm>
        </p:spPr>
      </p:pic>
      <p:sp>
        <p:nvSpPr>
          <p:cNvPr id="30724" name="Rectangle 4"/>
          <p:cNvSpPr>
            <a:spLocks noChangeArrowheads="1"/>
          </p:cNvSpPr>
          <p:nvPr/>
        </p:nvSpPr>
        <p:spPr bwMode="auto">
          <a:xfrm>
            <a:off x="2819400" y="50292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In this figure, you can see four hosts attached to a switch. When the switch is powered on, it has nothing in its MAC address forward/filter table.</a:t>
            </a:r>
            <a:endParaRPr lang="en-US"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10.2: How switches learn hosts’ locations</a:t>
            </a:r>
          </a:p>
        </p:txBody>
      </p:sp>
      <p:sp>
        <p:nvSpPr>
          <p:cNvPr id="4" name="Rectangle 3"/>
          <p:cNvSpPr/>
          <p:nvPr/>
        </p:nvSpPr>
        <p:spPr>
          <a:xfrm>
            <a:off x="2209800" y="1417638"/>
            <a:ext cx="6705600" cy="5308600"/>
          </a:xfrm>
          <a:prstGeom prst="rect">
            <a:avLst/>
          </a:prstGeom>
        </p:spPr>
        <p:txBody>
          <a:bodyPr>
            <a:spAutoFit/>
          </a:bodyPr>
          <a:lstStyle/>
          <a:p>
            <a:pPr eaLnBrk="1" fontAlgn="auto"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Let me give you an example of how a forward/filter table is populated using Figure 10.2:</a:t>
            </a:r>
          </a:p>
          <a:p>
            <a:pPr marL="1143000" indent="-228600" eaLnBrk="1" fontAlgn="auto" hangingPunct="1">
              <a:spcBef>
                <a:spcPts val="600"/>
              </a:spcBef>
              <a:spcAft>
                <a:spcPts val="0"/>
              </a:spcAft>
              <a:defRPr/>
            </a:pPr>
            <a:r>
              <a:rPr lang="en-US" dirty="0">
                <a:latin typeface="Times New Roman" panose="02020603050405020304" pitchFamily="18" charset="0"/>
                <a:ea typeface="Times New Roman" panose="02020603050405020304" pitchFamily="18" charset="0"/>
                <a:cs typeface="+mn-cs"/>
              </a:rPr>
              <a:t>1. Host A sends a frame to Host B. Host A’s MAC address is 0000.8c01.000A; Host B’s MAC address is 0000.8c01.000B. </a:t>
            </a:r>
          </a:p>
          <a:p>
            <a:pPr marL="1143000" indent="-228600" eaLnBrk="1" fontAlgn="auto" hangingPunct="1">
              <a:spcBef>
                <a:spcPts val="600"/>
              </a:spcBef>
              <a:spcAft>
                <a:spcPts val="0"/>
              </a:spcAft>
              <a:defRPr/>
            </a:pPr>
            <a:r>
              <a:rPr lang="en-US" dirty="0">
                <a:latin typeface="Times New Roman" panose="02020603050405020304" pitchFamily="18" charset="0"/>
                <a:ea typeface="Times New Roman" panose="02020603050405020304" pitchFamily="18" charset="0"/>
                <a:cs typeface="+mn-cs"/>
              </a:rPr>
              <a:t>2. The switch receives the frame on the Fa0/0 interface and places the source address in the MAC address table.</a:t>
            </a:r>
          </a:p>
          <a:p>
            <a:pPr marL="1143000" indent="-228600" eaLnBrk="1" fontAlgn="auto" hangingPunct="1">
              <a:spcBef>
                <a:spcPts val="0"/>
              </a:spcBef>
              <a:spcAft>
                <a:spcPts val="0"/>
              </a:spcAft>
              <a:defRPr/>
            </a:pPr>
            <a:r>
              <a:rPr lang="en-US" dirty="0">
                <a:latin typeface="Times New Roman" panose="02020603050405020304" pitchFamily="18" charset="0"/>
                <a:ea typeface="Times New Roman" panose="02020603050405020304" pitchFamily="18" charset="0"/>
                <a:cs typeface="+mn-cs"/>
              </a:rPr>
              <a:t>3.	Since the destination address isn’t in the MAC database, the frame is forwarded out all interfaces except the source port.</a:t>
            </a:r>
          </a:p>
          <a:p>
            <a:pPr marL="1143000" indent="-228600" eaLnBrk="1" fontAlgn="auto" hangingPunct="1">
              <a:spcBef>
                <a:spcPts val="0"/>
              </a:spcBef>
              <a:spcAft>
                <a:spcPts val="0"/>
              </a:spcAft>
              <a:defRPr/>
            </a:pPr>
            <a:r>
              <a:rPr lang="en-US" dirty="0">
                <a:latin typeface="Times New Roman" panose="02020603050405020304" pitchFamily="18" charset="0"/>
                <a:ea typeface="Times New Roman" panose="02020603050405020304" pitchFamily="18" charset="0"/>
                <a:cs typeface="+mn-cs"/>
              </a:rPr>
              <a:t>4.	Host B receives the frame and responds to Host A. The switch receives this frame on interface Fa0/1 and places the source hardware address in the MAC database.</a:t>
            </a:r>
          </a:p>
          <a:p>
            <a:pPr marL="1143000" indent="-228600" eaLnBrk="1" fontAlgn="auto"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5.	Host A and Host B can now make a point-to-point connection and only these two, specific devices will receive the frames. Hosts C and D won’t see the frames, nor will their MAC addresses be found in the database because they haven’t sent a frame to the switch yet.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10.3: Forward/filter table</a:t>
            </a:r>
          </a:p>
        </p:txBody>
      </p:sp>
      <p:pic>
        <p:nvPicPr>
          <p:cNvPr id="3481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844800" y="1905000"/>
            <a:ext cx="5791200" cy="2471738"/>
          </a:xfrm>
        </p:spPr>
      </p:pic>
      <p:sp>
        <p:nvSpPr>
          <p:cNvPr id="34820" name="Rectangle 4"/>
          <p:cNvSpPr>
            <a:spLocks noChangeArrowheads="1"/>
          </p:cNvSpPr>
          <p:nvPr/>
        </p:nvSpPr>
        <p:spPr bwMode="auto">
          <a:xfrm>
            <a:off x="2209800" y="5181600"/>
            <a:ext cx="640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Host A sends a data frame to Host D. What do you think the switch will do when it receives the frame from Host A?</a:t>
            </a:r>
            <a:endParaRPr lang="en-US" alt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10.4: Forward/filter table answer</a:t>
            </a:r>
          </a:p>
        </p:txBody>
      </p:sp>
      <p:pic>
        <p:nvPicPr>
          <p:cNvPr id="3686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971800" y="1981200"/>
            <a:ext cx="4572000" cy="2500313"/>
          </a:xfrm>
        </p:spPr>
      </p:pic>
      <p:sp>
        <p:nvSpPr>
          <p:cNvPr id="36868" name="Rectangle 4"/>
          <p:cNvSpPr>
            <a:spLocks noChangeArrowheads="1"/>
          </p:cNvSpPr>
          <p:nvPr/>
        </p:nvSpPr>
        <p:spPr bwMode="auto">
          <a:xfrm>
            <a:off x="2438400" y="5181600"/>
            <a:ext cx="6727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Since Host A’s MAC address is not in the forward/filter table, the switch will add the source address and port to the MAC address table, then forward the frame to Host D. </a:t>
            </a:r>
            <a:endParaRPr lang="en-US" alt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Figure 10.5: “Port security” on a switch port restricts port access by MAC address</a:t>
            </a:r>
          </a:p>
        </p:txBody>
      </p:sp>
      <p:pic>
        <p:nvPicPr>
          <p:cNvPr id="3891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962400" y="1905000"/>
            <a:ext cx="2362200" cy="3181350"/>
          </a:xfrm>
        </p:spPr>
      </p:pic>
      <p:sp>
        <p:nvSpPr>
          <p:cNvPr id="38916" name="Rectangle 4"/>
          <p:cNvSpPr>
            <a:spLocks noChangeArrowheads="1"/>
          </p:cNvSpPr>
          <p:nvPr/>
        </p:nvSpPr>
        <p:spPr bwMode="auto">
          <a:xfrm>
            <a:off x="2362200" y="5303838"/>
            <a:ext cx="634365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ts val="600"/>
              </a:spcAft>
              <a:buFontTx/>
              <a:buNone/>
            </a:pPr>
            <a:r>
              <a:rPr lang="en-US" altLang="en-US" sz="1800">
                <a:latin typeface="Times New Roman" pitchFamily="18" charset="0"/>
                <a:cs typeface="Times New Roman" pitchFamily="18" charset="0"/>
              </a:rPr>
              <a:t>Figure 10.5 shows two hosts connected to the single switch port Fa0/3 via either a hub or access point (AP).</a:t>
            </a:r>
            <a:r>
              <a:rPr lang="en-US" altLang="en-US" sz="1800"/>
              <a:t> </a:t>
            </a:r>
            <a:r>
              <a:rPr lang="en-US" altLang="en-US" sz="1800">
                <a:latin typeface="Times New Roman" pitchFamily="18" charset="0"/>
                <a:cs typeface="Times New Roman" pitchFamily="18" charset="0"/>
              </a:rPr>
              <a:t>Port Fa0/3 is configured to observe and allow only certain MAC addresses to associate with the specific port, so in this example, Host A is denied access, but Host B is allowed to associate with the port.</a:t>
            </a:r>
          </a:p>
          <a:p>
            <a:pPr eaLnBrk="1" hangingPunct="1">
              <a:spcBef>
                <a:spcPct val="0"/>
              </a:spcBef>
              <a:spcAft>
                <a:spcPts val="600"/>
              </a:spcAft>
              <a:buFontTx/>
              <a:buNone/>
            </a:pPr>
            <a:endParaRPr lang="en-US" altLang="en-US" sz="1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SybexCertTemplate</Template>
  <TotalTime>333</TotalTime>
  <Words>1020</Words>
  <Application>Microsoft Office PowerPoint</Application>
  <PresentationFormat>On-screen Show (4:3)</PresentationFormat>
  <Paragraphs>134</Paragraphs>
  <Slides>23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Courier New</vt:lpstr>
      <vt:lpstr>Times</vt:lpstr>
      <vt:lpstr>Times New Roman</vt:lpstr>
      <vt:lpstr>SybexCertTemplate</vt:lpstr>
      <vt:lpstr>Default Design</vt:lpstr>
      <vt:lpstr>CCENT Study Guide</vt:lpstr>
      <vt:lpstr>Chapter 10 Objectives</vt:lpstr>
      <vt:lpstr>Three Switch Functions at Layer 2</vt:lpstr>
      <vt:lpstr>Figure 10.1: Empty forward/filter table on a switch</vt:lpstr>
      <vt:lpstr>Figure 10.2: How switches learn hosts’ locations</vt:lpstr>
      <vt:lpstr>Figure 10.2: How switches learn hosts’ locations</vt:lpstr>
      <vt:lpstr>Figure 10.3: Forward/filter table</vt:lpstr>
      <vt:lpstr>Figure 10.4: Forward/filter table answer</vt:lpstr>
      <vt:lpstr>Figure 10.5: “Port security” on a switch port restricts port access by MAC address</vt:lpstr>
      <vt:lpstr>Port Security</vt:lpstr>
      <vt:lpstr>Figure 10.6: Protecting a PC in a lobby</vt:lpstr>
      <vt:lpstr>Figure 10.7: Broadcast storm</vt:lpstr>
      <vt:lpstr>Figure 10.8: Multiple frame copies</vt:lpstr>
      <vt:lpstr>Figure 10.9: A Cisco Catalyst switch</vt:lpstr>
      <vt:lpstr>PowerPoint Presentation</vt:lpstr>
      <vt:lpstr>Verifying IOS Switches</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 Study Guide</dc:title>
  <dc:creator>O'Brien, Connor - San Francisco</dc:creator>
  <cp:lastModifiedBy>Yu, Senhua</cp:lastModifiedBy>
  <cp:revision>47</cp:revision>
  <dcterms:created xsi:type="dcterms:W3CDTF">2013-08-02T18:43:08Z</dcterms:created>
  <dcterms:modified xsi:type="dcterms:W3CDTF">2017-03-11T19:54:34Z</dcterms:modified>
</cp:coreProperties>
</file>