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71" r:id="rId2"/>
    <p:sldId id="261" r:id="rId3"/>
    <p:sldId id="262" r:id="rId4"/>
    <p:sldId id="263" r:id="rId5"/>
    <p:sldId id="264" r:id="rId6"/>
    <p:sldId id="272" r:id="rId7"/>
    <p:sldId id="273" r:id="rId8"/>
    <p:sldId id="274" r:id="rId9"/>
    <p:sldId id="265" r:id="rId10"/>
    <p:sldId id="266" r:id="rId11"/>
    <p:sldId id="267" r:id="rId12"/>
    <p:sldId id="268" r:id="rId13"/>
    <p:sldId id="269" r:id="rId14"/>
    <p:sldId id="270" r:id="rId1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3970" autoAdjust="0"/>
  </p:normalViewPr>
  <p:slideViewPr>
    <p:cSldViewPr>
      <p:cViewPr varScale="1">
        <p:scale>
          <a:sx n="54" d="100"/>
          <a:sy n="54" d="100"/>
        </p:scale>
        <p:origin x="1644"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59825F-7AE5-4728-885C-4F2F523E090F}" type="datetimeFigureOut">
              <a:rPr lang="en-US" smtClean="0"/>
              <a:t>4/8/2017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0B7E98-414B-4D01-BB8A-6CDDE473F9A0}" type="slidenum">
              <a:rPr lang="en-US" smtClean="0"/>
              <a:t>‹#›</a:t>
            </a:fld>
            <a:endParaRPr lang="en-US"/>
          </a:p>
        </p:txBody>
      </p:sp>
    </p:spTree>
    <p:extLst>
      <p:ext uri="{BB962C8B-B14F-4D97-AF65-F5344CB8AC3E}">
        <p14:creationId xmlns:p14="http://schemas.microsoft.com/office/powerpoint/2010/main" val="2642080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0B7E98-414B-4D01-BB8A-6CDDE473F9A0}" type="slidenum">
              <a:rPr lang="en-US" smtClean="0"/>
              <a:t>3</a:t>
            </a:fld>
            <a:endParaRPr lang="en-US"/>
          </a:p>
        </p:txBody>
      </p:sp>
    </p:spTree>
    <p:extLst>
      <p:ext uri="{BB962C8B-B14F-4D97-AF65-F5344CB8AC3E}">
        <p14:creationId xmlns:p14="http://schemas.microsoft.com/office/powerpoint/2010/main" val="20288846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0B7E98-414B-4D01-BB8A-6CDDE473F9A0}" type="slidenum">
              <a:rPr lang="en-US" smtClean="0"/>
              <a:t>12</a:t>
            </a:fld>
            <a:endParaRPr lang="en-US"/>
          </a:p>
        </p:txBody>
      </p:sp>
    </p:spTree>
    <p:extLst>
      <p:ext uri="{BB962C8B-B14F-4D97-AF65-F5344CB8AC3E}">
        <p14:creationId xmlns:p14="http://schemas.microsoft.com/office/powerpoint/2010/main" val="2558983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0B7E98-414B-4D01-BB8A-6CDDE473F9A0}" type="slidenum">
              <a:rPr lang="en-US" smtClean="0"/>
              <a:t>13</a:t>
            </a:fld>
            <a:endParaRPr lang="en-US"/>
          </a:p>
        </p:txBody>
      </p:sp>
    </p:spTree>
    <p:extLst>
      <p:ext uri="{BB962C8B-B14F-4D97-AF65-F5344CB8AC3E}">
        <p14:creationId xmlns:p14="http://schemas.microsoft.com/office/powerpoint/2010/main" val="2137170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80B7E98-414B-4D01-BB8A-6CDDE473F9A0}" type="slidenum">
              <a:rPr lang="en-US" smtClean="0"/>
              <a:t>14</a:t>
            </a:fld>
            <a:endParaRPr lang="en-US"/>
          </a:p>
        </p:txBody>
      </p:sp>
    </p:spTree>
    <p:extLst>
      <p:ext uri="{BB962C8B-B14F-4D97-AF65-F5344CB8AC3E}">
        <p14:creationId xmlns:p14="http://schemas.microsoft.com/office/powerpoint/2010/main" val="939421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0B7E98-414B-4D01-BB8A-6CDDE473F9A0}" type="slidenum">
              <a:rPr lang="en-US" smtClean="0"/>
              <a:t>4</a:t>
            </a:fld>
            <a:endParaRPr lang="en-US"/>
          </a:p>
        </p:txBody>
      </p:sp>
    </p:spTree>
    <p:extLst>
      <p:ext uri="{BB962C8B-B14F-4D97-AF65-F5344CB8AC3E}">
        <p14:creationId xmlns:p14="http://schemas.microsoft.com/office/powerpoint/2010/main" val="719714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480B7E98-414B-4D01-BB8A-6CDDE473F9A0}" type="slidenum">
              <a:rPr lang="en-US" smtClean="0"/>
              <a:t>5</a:t>
            </a:fld>
            <a:endParaRPr lang="en-US"/>
          </a:p>
        </p:txBody>
      </p:sp>
    </p:spTree>
    <p:extLst>
      <p:ext uri="{BB962C8B-B14F-4D97-AF65-F5344CB8AC3E}">
        <p14:creationId xmlns:p14="http://schemas.microsoft.com/office/powerpoint/2010/main" val="264946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0B7E98-414B-4D01-BB8A-6CDDE473F9A0}" type="slidenum">
              <a:rPr lang="en-US" smtClean="0"/>
              <a:t>6</a:t>
            </a:fld>
            <a:endParaRPr lang="en-US"/>
          </a:p>
        </p:txBody>
      </p:sp>
    </p:spTree>
    <p:extLst>
      <p:ext uri="{BB962C8B-B14F-4D97-AF65-F5344CB8AC3E}">
        <p14:creationId xmlns:p14="http://schemas.microsoft.com/office/powerpoint/2010/main" val="2839979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0B7E98-414B-4D01-BB8A-6CDDE473F9A0}" type="slidenum">
              <a:rPr lang="en-US" smtClean="0"/>
              <a:t>7</a:t>
            </a:fld>
            <a:endParaRPr lang="en-US"/>
          </a:p>
        </p:txBody>
      </p:sp>
    </p:spTree>
    <p:extLst>
      <p:ext uri="{BB962C8B-B14F-4D97-AF65-F5344CB8AC3E}">
        <p14:creationId xmlns:p14="http://schemas.microsoft.com/office/powerpoint/2010/main" val="468124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80B7E98-414B-4D01-BB8A-6CDDE473F9A0}" type="slidenum">
              <a:rPr lang="en-US" smtClean="0"/>
              <a:t>8</a:t>
            </a:fld>
            <a:endParaRPr lang="en-US"/>
          </a:p>
        </p:txBody>
      </p:sp>
    </p:spTree>
    <p:extLst>
      <p:ext uri="{BB962C8B-B14F-4D97-AF65-F5344CB8AC3E}">
        <p14:creationId xmlns:p14="http://schemas.microsoft.com/office/powerpoint/2010/main" val="3679582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0B7E98-414B-4D01-BB8A-6CDDE473F9A0}" type="slidenum">
              <a:rPr lang="en-US" smtClean="0"/>
              <a:t>9</a:t>
            </a:fld>
            <a:endParaRPr lang="en-US"/>
          </a:p>
        </p:txBody>
      </p:sp>
    </p:spTree>
    <p:extLst>
      <p:ext uri="{BB962C8B-B14F-4D97-AF65-F5344CB8AC3E}">
        <p14:creationId xmlns:p14="http://schemas.microsoft.com/office/powerpoint/2010/main" val="3384104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0B7E98-414B-4D01-BB8A-6CDDE473F9A0}" type="slidenum">
              <a:rPr lang="en-US" smtClean="0"/>
              <a:t>10</a:t>
            </a:fld>
            <a:endParaRPr lang="en-US"/>
          </a:p>
        </p:txBody>
      </p:sp>
    </p:spTree>
    <p:extLst>
      <p:ext uri="{BB962C8B-B14F-4D97-AF65-F5344CB8AC3E}">
        <p14:creationId xmlns:p14="http://schemas.microsoft.com/office/powerpoint/2010/main" val="24426632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80B7E98-414B-4D01-BB8A-6CDDE473F9A0}" type="slidenum">
              <a:rPr lang="en-US" smtClean="0"/>
              <a:t>11</a:t>
            </a:fld>
            <a:endParaRPr lang="en-US"/>
          </a:p>
        </p:txBody>
      </p:sp>
    </p:spTree>
    <p:extLst>
      <p:ext uri="{BB962C8B-B14F-4D97-AF65-F5344CB8AC3E}">
        <p14:creationId xmlns:p14="http://schemas.microsoft.com/office/powerpoint/2010/main" val="35172696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C00000"/>
        </a:solidFill>
        <a:effectLst/>
      </p:bgPr>
    </p:bg>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9525" y="0"/>
            <a:ext cx="9144000" cy="685800"/>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pic>
        <p:nvPicPr>
          <p:cNvPr id="5" name="Picture 3" descr="T:\Sybex\Admin\Instructor Materials\Instructor Material Instructions\logoGraphics\sybex_awb_ko_50.tif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086600" y="65088"/>
            <a:ext cx="1676400"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588" y="0"/>
            <a:ext cx="1820863" cy="67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a:xfrm>
            <a:off x="685800" y="2130425"/>
            <a:ext cx="7772400" cy="1470025"/>
          </a:xfrm>
        </p:spPr>
        <p:txBody>
          <a:bodyPr/>
          <a:lstStyle>
            <a:lvl1pPr>
              <a:defRPr>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3"/>
          <p:cNvSpPr>
            <a:spLocks noGrp="1"/>
          </p:cNvSpPr>
          <p:nvPr>
            <p:ph type="dt" sz="half" idx="10"/>
          </p:nvPr>
        </p:nvSpPr>
        <p:spPr/>
        <p:txBody>
          <a:bodyPr/>
          <a:lstStyle>
            <a:lvl1pPr>
              <a:defRPr/>
            </a:lvl1pPr>
          </a:lstStyle>
          <a:p>
            <a:pPr>
              <a:defRPr/>
            </a:pPr>
            <a:fld id="{8C784115-B924-4FC4-AA47-A98AF77A8138}" type="datetimeFigureOut">
              <a:rPr lang="en-US"/>
              <a:pPr>
                <a:defRPr/>
              </a:pPr>
              <a:t>4/8/2017</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6AEE1DE6-7682-443B-8746-7C104A4DCF51}" type="slidenum">
              <a:rPr lang="en-US" altLang="en-US"/>
              <a:pPr/>
              <a:t>‹#›</a:t>
            </a:fld>
            <a:endParaRPr lang="en-US" altLang="en-US"/>
          </a:p>
        </p:txBody>
      </p:sp>
    </p:spTree>
    <p:extLst>
      <p:ext uri="{BB962C8B-B14F-4D97-AF65-F5344CB8AC3E}">
        <p14:creationId xmlns:p14="http://schemas.microsoft.com/office/powerpoint/2010/main" val="2890515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DA4B785-B1BB-4942-BA30-D81E1834CB89}" type="datetimeFigureOut">
              <a:rPr lang="en-US"/>
              <a:pPr>
                <a:defRPr/>
              </a:pPr>
              <a:t>4/8/2017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0D7134F5-9469-4536-886E-64B2C2C650D3}" type="slidenum">
              <a:rPr lang="en-US" altLang="en-US"/>
              <a:pPr/>
              <a:t>‹#›</a:t>
            </a:fld>
            <a:endParaRPr lang="en-US" altLang="en-US"/>
          </a:p>
        </p:txBody>
      </p:sp>
    </p:spTree>
    <p:extLst>
      <p:ext uri="{BB962C8B-B14F-4D97-AF65-F5344CB8AC3E}">
        <p14:creationId xmlns:p14="http://schemas.microsoft.com/office/powerpoint/2010/main" val="2547400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B2C8FC9-FD59-4EB2-909E-5DCCB7A0DDF9}" type="datetimeFigureOut">
              <a:rPr lang="en-US"/>
              <a:pPr>
                <a:defRPr/>
              </a:pPr>
              <a:t>4/8/2017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642277ED-8B78-477F-9260-9E3DFBADFF38}" type="slidenum">
              <a:rPr lang="en-US" altLang="en-US"/>
              <a:pPr/>
              <a:t>‹#›</a:t>
            </a:fld>
            <a:endParaRPr lang="en-US" altLang="en-US"/>
          </a:p>
        </p:txBody>
      </p:sp>
    </p:spTree>
    <p:extLst>
      <p:ext uri="{BB962C8B-B14F-4D97-AF65-F5344CB8AC3E}">
        <p14:creationId xmlns:p14="http://schemas.microsoft.com/office/powerpoint/2010/main" val="569124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4"/>
          <p:cNvSpPr>
            <a:spLocks noChangeArrowheads="1"/>
          </p:cNvSpPr>
          <p:nvPr userDrawn="1"/>
        </p:nvSpPr>
        <p:spPr bwMode="auto">
          <a:xfrm>
            <a:off x="3175" y="0"/>
            <a:ext cx="2057400" cy="6858000"/>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pic>
        <p:nvPicPr>
          <p:cNvPr id="5"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4413"/>
            <a:ext cx="2060575" cy="76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userDrawn="1"/>
        </p:nvSpPr>
        <p:spPr>
          <a:xfrm>
            <a:off x="3175" y="0"/>
            <a:ext cx="2057400" cy="838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7" name="Picture 3" descr="T:\Sybex\Admin\Instructor Materials\Instructor Material Instructions\logoGraphics\sybex_awb_ko_50.tif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76225" y="166688"/>
            <a:ext cx="13716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286000" y="274638"/>
            <a:ext cx="64008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286000" y="1600200"/>
            <a:ext cx="6400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1699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4"/>
          <p:cNvSpPr>
            <a:spLocks noChangeArrowheads="1"/>
          </p:cNvSpPr>
          <p:nvPr userDrawn="1"/>
        </p:nvSpPr>
        <p:spPr bwMode="auto">
          <a:xfrm>
            <a:off x="3175" y="0"/>
            <a:ext cx="2057400" cy="6858000"/>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pic>
        <p:nvPicPr>
          <p:cNvPr id="5"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4413"/>
            <a:ext cx="2060575" cy="76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userDrawn="1"/>
        </p:nvSpPr>
        <p:spPr>
          <a:xfrm>
            <a:off x="3175" y="0"/>
            <a:ext cx="2057400" cy="838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7" name="Picture 3" descr="T:\Sybex\Admin\Instructor Materials\Instructor Material Instructions\logoGraphics\sybex_awb_ko_50.tif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76225" y="166688"/>
            <a:ext cx="13716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285999" y="4406900"/>
            <a:ext cx="6208713"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2285999" y="2906713"/>
            <a:ext cx="6208713"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8" name="Date Placeholder 3"/>
          <p:cNvSpPr>
            <a:spLocks noGrp="1"/>
          </p:cNvSpPr>
          <p:nvPr>
            <p:ph type="dt" sz="half" idx="10"/>
          </p:nvPr>
        </p:nvSpPr>
        <p:spPr/>
        <p:txBody>
          <a:bodyPr/>
          <a:lstStyle>
            <a:lvl1pPr>
              <a:defRPr/>
            </a:lvl1pPr>
          </a:lstStyle>
          <a:p>
            <a:pPr>
              <a:defRPr/>
            </a:pPr>
            <a:fld id="{ABCAEA3C-B03E-4A03-9377-C7AE2E45A2DC}" type="datetimeFigureOut">
              <a:rPr lang="en-US"/>
              <a:pPr>
                <a:defRPr/>
              </a:pPr>
              <a:t>4/8/2017</a:t>
            </a:fld>
            <a:endParaRPr lang="en-US"/>
          </a:p>
        </p:txBody>
      </p:sp>
      <p:sp>
        <p:nvSpPr>
          <p:cNvPr id="9" name="Footer Placeholder 4"/>
          <p:cNvSpPr>
            <a:spLocks noGrp="1"/>
          </p:cNvSpPr>
          <p:nvPr>
            <p:ph type="ftr" sz="quarter" idx="11"/>
          </p:nvPr>
        </p:nvSpPr>
        <p:spPr/>
        <p:txBody>
          <a:bodyPr/>
          <a:lstStyle>
            <a:lvl1pPr>
              <a:defRPr/>
            </a:lvl1pPr>
          </a:lstStyle>
          <a:p>
            <a:pPr>
              <a:defRPr/>
            </a:pPr>
            <a:endParaRPr lang="en-US"/>
          </a:p>
        </p:txBody>
      </p:sp>
      <p:sp>
        <p:nvSpPr>
          <p:cNvPr id="10" name="Slide Number Placeholder 5"/>
          <p:cNvSpPr>
            <a:spLocks noGrp="1"/>
          </p:cNvSpPr>
          <p:nvPr>
            <p:ph type="sldNum" sz="quarter" idx="12"/>
          </p:nvPr>
        </p:nvSpPr>
        <p:spPr/>
        <p:txBody>
          <a:bodyPr/>
          <a:lstStyle>
            <a:lvl1pPr>
              <a:defRPr/>
            </a:lvl1pPr>
          </a:lstStyle>
          <a:p>
            <a:fld id="{497FF0B0-6474-4F7D-B961-352F1F7F914F}" type="slidenum">
              <a:rPr lang="en-US" altLang="en-US"/>
              <a:pPr/>
              <a:t>‹#›</a:t>
            </a:fld>
            <a:endParaRPr lang="en-US" altLang="en-US"/>
          </a:p>
        </p:txBody>
      </p:sp>
    </p:spTree>
    <p:extLst>
      <p:ext uri="{BB962C8B-B14F-4D97-AF65-F5344CB8AC3E}">
        <p14:creationId xmlns:p14="http://schemas.microsoft.com/office/powerpoint/2010/main" val="1149169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p:cNvSpPr>
            <a:spLocks noChangeArrowheads="1"/>
          </p:cNvSpPr>
          <p:nvPr userDrawn="1"/>
        </p:nvSpPr>
        <p:spPr bwMode="auto">
          <a:xfrm>
            <a:off x="3175" y="0"/>
            <a:ext cx="2057400" cy="6858000"/>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pic>
        <p:nvPicPr>
          <p:cNvPr id="6"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4413"/>
            <a:ext cx="2060575" cy="76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userDrawn="1"/>
        </p:nvSpPr>
        <p:spPr>
          <a:xfrm>
            <a:off x="3175" y="0"/>
            <a:ext cx="2057400" cy="838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8" name="Picture 3" descr="T:\Sybex\Admin\Instructor Materials\Instructor Material Instructions\logoGraphics\sybex_awb_ko_50.tif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76225" y="166688"/>
            <a:ext cx="13716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286000" y="274638"/>
            <a:ext cx="64008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2362200" y="1586816"/>
            <a:ext cx="2895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486400" y="1600200"/>
            <a:ext cx="32004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Date Placeholder 4"/>
          <p:cNvSpPr>
            <a:spLocks noGrp="1"/>
          </p:cNvSpPr>
          <p:nvPr>
            <p:ph type="dt" sz="half" idx="10"/>
          </p:nvPr>
        </p:nvSpPr>
        <p:spPr/>
        <p:txBody>
          <a:bodyPr/>
          <a:lstStyle>
            <a:lvl1pPr>
              <a:defRPr/>
            </a:lvl1pPr>
          </a:lstStyle>
          <a:p>
            <a:pPr>
              <a:defRPr/>
            </a:pPr>
            <a:fld id="{3E00A5DA-8011-421A-89D1-AF4EC0DFFA61}" type="datetimeFigureOut">
              <a:rPr lang="en-US"/>
              <a:pPr>
                <a:defRPr/>
              </a:pPr>
              <a:t>4/8/2017</a:t>
            </a:fld>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p:txBody>
          <a:bodyPr/>
          <a:lstStyle>
            <a:lvl1pPr>
              <a:defRPr/>
            </a:lvl1pPr>
          </a:lstStyle>
          <a:p>
            <a:fld id="{2DD7E69B-7130-48BC-BD7F-AC4980A6ED61}" type="slidenum">
              <a:rPr lang="en-US" altLang="en-US"/>
              <a:pPr/>
              <a:t>‹#›</a:t>
            </a:fld>
            <a:endParaRPr lang="en-US" altLang="en-US"/>
          </a:p>
        </p:txBody>
      </p:sp>
    </p:spTree>
    <p:extLst>
      <p:ext uri="{BB962C8B-B14F-4D97-AF65-F5344CB8AC3E}">
        <p14:creationId xmlns:p14="http://schemas.microsoft.com/office/powerpoint/2010/main" val="2376581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ectangle 4"/>
          <p:cNvSpPr>
            <a:spLocks noChangeArrowheads="1"/>
          </p:cNvSpPr>
          <p:nvPr userDrawn="1"/>
        </p:nvSpPr>
        <p:spPr bwMode="auto">
          <a:xfrm>
            <a:off x="3175" y="0"/>
            <a:ext cx="2057400" cy="6858000"/>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pic>
        <p:nvPicPr>
          <p:cNvPr id="8"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4413"/>
            <a:ext cx="2060575" cy="76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userDrawn="1"/>
        </p:nvSpPr>
        <p:spPr>
          <a:xfrm>
            <a:off x="3175" y="0"/>
            <a:ext cx="2057400" cy="838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0" name="Picture 3" descr="T:\Sybex\Admin\Instructor Materials\Instructor Material Instructions\logoGraphics\sybex_awb_ko_50.tif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76225" y="166688"/>
            <a:ext cx="13716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286000" y="274638"/>
            <a:ext cx="6400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286000" y="1535113"/>
            <a:ext cx="28956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286000" y="2209800"/>
            <a:ext cx="2897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410200" y="1535113"/>
            <a:ext cx="32766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410200" y="2174874"/>
            <a:ext cx="3276600" cy="399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Date Placeholder 6"/>
          <p:cNvSpPr>
            <a:spLocks noGrp="1"/>
          </p:cNvSpPr>
          <p:nvPr>
            <p:ph type="dt" sz="half" idx="10"/>
          </p:nvPr>
        </p:nvSpPr>
        <p:spPr/>
        <p:txBody>
          <a:bodyPr/>
          <a:lstStyle>
            <a:lvl1pPr>
              <a:defRPr/>
            </a:lvl1pPr>
          </a:lstStyle>
          <a:p>
            <a:pPr>
              <a:defRPr/>
            </a:pPr>
            <a:fld id="{BDCA9860-5BE2-4C83-BA6F-0FBE0286AA5E}" type="datetimeFigureOut">
              <a:rPr lang="en-US"/>
              <a:pPr>
                <a:defRPr/>
              </a:pPr>
              <a:t>4/8/2017</a:t>
            </a:fld>
            <a:endParaRPr lang="en-US"/>
          </a:p>
        </p:txBody>
      </p:sp>
      <p:sp>
        <p:nvSpPr>
          <p:cNvPr id="12" name="Footer Placeholder 7"/>
          <p:cNvSpPr>
            <a:spLocks noGrp="1"/>
          </p:cNvSpPr>
          <p:nvPr>
            <p:ph type="ftr" sz="quarter" idx="11"/>
          </p:nvPr>
        </p:nvSpPr>
        <p:spPr/>
        <p:txBody>
          <a:bodyPr/>
          <a:lstStyle>
            <a:lvl1pPr>
              <a:defRPr/>
            </a:lvl1pPr>
          </a:lstStyle>
          <a:p>
            <a:pPr>
              <a:defRPr/>
            </a:pPr>
            <a:endParaRPr lang="en-US"/>
          </a:p>
        </p:txBody>
      </p:sp>
      <p:sp>
        <p:nvSpPr>
          <p:cNvPr id="13" name="Slide Number Placeholder 8"/>
          <p:cNvSpPr>
            <a:spLocks noGrp="1"/>
          </p:cNvSpPr>
          <p:nvPr>
            <p:ph type="sldNum" sz="quarter" idx="12"/>
          </p:nvPr>
        </p:nvSpPr>
        <p:spPr/>
        <p:txBody>
          <a:bodyPr/>
          <a:lstStyle>
            <a:lvl1pPr>
              <a:defRPr/>
            </a:lvl1pPr>
          </a:lstStyle>
          <a:p>
            <a:fld id="{1173B2A3-F459-41E2-AC9D-B833B692E858}" type="slidenum">
              <a:rPr lang="en-US" altLang="en-US"/>
              <a:pPr/>
              <a:t>‹#›</a:t>
            </a:fld>
            <a:endParaRPr lang="en-US" altLang="en-US"/>
          </a:p>
        </p:txBody>
      </p:sp>
    </p:spTree>
    <p:extLst>
      <p:ext uri="{BB962C8B-B14F-4D97-AF65-F5344CB8AC3E}">
        <p14:creationId xmlns:p14="http://schemas.microsoft.com/office/powerpoint/2010/main" val="363428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4"/>
          <p:cNvSpPr>
            <a:spLocks noChangeArrowheads="1"/>
          </p:cNvSpPr>
          <p:nvPr userDrawn="1"/>
        </p:nvSpPr>
        <p:spPr bwMode="auto">
          <a:xfrm>
            <a:off x="3175" y="0"/>
            <a:ext cx="2057400" cy="6858000"/>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pic>
        <p:nvPicPr>
          <p:cNvPr id="4"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4413"/>
            <a:ext cx="2060575" cy="76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userDrawn="1"/>
        </p:nvSpPr>
        <p:spPr>
          <a:xfrm>
            <a:off x="3175" y="0"/>
            <a:ext cx="2057400" cy="838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6" name="Picture 3" descr="T:\Sybex\Admin\Instructor Materials\Instructor Material Instructions\logoGraphics\sybex_awb_ko_50.tif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76225" y="166688"/>
            <a:ext cx="13716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286000" y="274638"/>
            <a:ext cx="6400800" cy="1143000"/>
          </a:xfrm>
        </p:spPr>
        <p:txBody>
          <a:bodyPr/>
          <a:lstStyle/>
          <a:p>
            <a:r>
              <a:rPr lang="en-US" smtClean="0"/>
              <a:t>Click to edit Master title style</a:t>
            </a:r>
            <a:endParaRPr lang="en-US"/>
          </a:p>
        </p:txBody>
      </p:sp>
      <p:sp>
        <p:nvSpPr>
          <p:cNvPr id="7" name="Date Placeholder 2"/>
          <p:cNvSpPr>
            <a:spLocks noGrp="1"/>
          </p:cNvSpPr>
          <p:nvPr>
            <p:ph type="dt" sz="half" idx="10"/>
          </p:nvPr>
        </p:nvSpPr>
        <p:spPr/>
        <p:txBody>
          <a:bodyPr/>
          <a:lstStyle>
            <a:lvl1pPr>
              <a:defRPr/>
            </a:lvl1pPr>
          </a:lstStyle>
          <a:p>
            <a:pPr>
              <a:defRPr/>
            </a:pPr>
            <a:fld id="{60030627-BA0D-4B4D-8175-556B2D668499}" type="datetimeFigureOut">
              <a:rPr lang="en-US"/>
              <a:pPr>
                <a:defRPr/>
              </a:pPr>
              <a:t>4/8/2017</a:t>
            </a:fld>
            <a:endParaRPr lang="en-US"/>
          </a:p>
        </p:txBody>
      </p:sp>
      <p:sp>
        <p:nvSpPr>
          <p:cNvPr id="8" name="Footer Placeholder 3"/>
          <p:cNvSpPr>
            <a:spLocks noGrp="1"/>
          </p:cNvSpPr>
          <p:nvPr>
            <p:ph type="ftr" sz="quarter" idx="11"/>
          </p:nvPr>
        </p:nvSpPr>
        <p:spPr/>
        <p:txBody>
          <a:bodyPr/>
          <a:lstStyle>
            <a:lvl1pPr>
              <a:defRPr/>
            </a:lvl1pPr>
          </a:lstStyle>
          <a:p>
            <a:pPr>
              <a:defRPr/>
            </a:pPr>
            <a:endParaRPr lang="en-US"/>
          </a:p>
        </p:txBody>
      </p:sp>
      <p:sp>
        <p:nvSpPr>
          <p:cNvPr id="9" name="Slide Number Placeholder 4"/>
          <p:cNvSpPr>
            <a:spLocks noGrp="1"/>
          </p:cNvSpPr>
          <p:nvPr>
            <p:ph type="sldNum" sz="quarter" idx="12"/>
          </p:nvPr>
        </p:nvSpPr>
        <p:spPr/>
        <p:txBody>
          <a:bodyPr/>
          <a:lstStyle>
            <a:lvl1pPr>
              <a:defRPr/>
            </a:lvl1pPr>
          </a:lstStyle>
          <a:p>
            <a:fld id="{65385131-311B-4CF0-B479-8CF6863D9244}" type="slidenum">
              <a:rPr lang="en-US" altLang="en-US"/>
              <a:pPr/>
              <a:t>‹#›</a:t>
            </a:fld>
            <a:endParaRPr lang="en-US" altLang="en-US"/>
          </a:p>
        </p:txBody>
      </p:sp>
    </p:spTree>
    <p:extLst>
      <p:ext uri="{BB962C8B-B14F-4D97-AF65-F5344CB8AC3E}">
        <p14:creationId xmlns:p14="http://schemas.microsoft.com/office/powerpoint/2010/main" val="2787727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4413"/>
            <a:ext cx="2060575" cy="76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userDrawn="1"/>
        </p:nvSpPr>
        <p:spPr>
          <a:xfrm>
            <a:off x="3175" y="0"/>
            <a:ext cx="2057400" cy="838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4" name="Picture 3" descr="T:\Sybex\Admin\Instructor Materials\Instructor Material Instructions\logoGraphics\sybex_awb_ko_50.tif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76225" y="166688"/>
            <a:ext cx="13716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1"/>
          <p:cNvSpPr>
            <a:spLocks noGrp="1"/>
          </p:cNvSpPr>
          <p:nvPr>
            <p:ph type="dt" sz="half" idx="10"/>
          </p:nvPr>
        </p:nvSpPr>
        <p:spPr/>
        <p:txBody>
          <a:bodyPr/>
          <a:lstStyle>
            <a:lvl1pPr>
              <a:defRPr/>
            </a:lvl1pPr>
          </a:lstStyle>
          <a:p>
            <a:pPr>
              <a:defRPr/>
            </a:pPr>
            <a:fld id="{E3E7D480-7AA8-4770-9881-E90AE2910EE7}" type="datetimeFigureOut">
              <a:rPr lang="en-US"/>
              <a:pPr>
                <a:defRPr/>
              </a:pPr>
              <a:t>4/8/2017</a:t>
            </a:fld>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3"/>
          <p:cNvSpPr>
            <a:spLocks noGrp="1"/>
          </p:cNvSpPr>
          <p:nvPr>
            <p:ph type="sldNum" sz="quarter" idx="12"/>
          </p:nvPr>
        </p:nvSpPr>
        <p:spPr/>
        <p:txBody>
          <a:bodyPr/>
          <a:lstStyle>
            <a:lvl1pPr>
              <a:defRPr/>
            </a:lvl1pPr>
          </a:lstStyle>
          <a:p>
            <a:fld id="{CC73296D-5F0A-4725-92D6-167C10E3492A}" type="slidenum">
              <a:rPr lang="en-US" altLang="en-US"/>
              <a:pPr/>
              <a:t>‹#›</a:t>
            </a:fld>
            <a:endParaRPr lang="en-US" altLang="en-US"/>
          </a:p>
        </p:txBody>
      </p:sp>
    </p:spTree>
    <p:extLst>
      <p:ext uri="{BB962C8B-B14F-4D97-AF65-F5344CB8AC3E}">
        <p14:creationId xmlns:p14="http://schemas.microsoft.com/office/powerpoint/2010/main" val="3851308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a:spLocks noChangeArrowheads="1"/>
          </p:cNvSpPr>
          <p:nvPr userDrawn="1"/>
        </p:nvSpPr>
        <p:spPr bwMode="auto">
          <a:xfrm>
            <a:off x="3175" y="0"/>
            <a:ext cx="2057400" cy="6858000"/>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pic>
        <p:nvPicPr>
          <p:cNvPr id="6"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4413"/>
            <a:ext cx="2060575" cy="76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userDrawn="1"/>
        </p:nvSpPr>
        <p:spPr>
          <a:xfrm>
            <a:off x="3175" y="0"/>
            <a:ext cx="2057400" cy="838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8" name="Picture 3" descr="T:\Sybex\Admin\Instructor Materials\Instructor Material Instructions\logoGraphics\sybex_awb_ko_50.tif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76225" y="166688"/>
            <a:ext cx="13716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209800" y="273050"/>
            <a:ext cx="2209800"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495800" y="273050"/>
            <a:ext cx="41910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209800" y="1430860"/>
            <a:ext cx="22098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Date Placeholder 4"/>
          <p:cNvSpPr>
            <a:spLocks noGrp="1"/>
          </p:cNvSpPr>
          <p:nvPr>
            <p:ph type="dt" sz="half" idx="10"/>
          </p:nvPr>
        </p:nvSpPr>
        <p:spPr/>
        <p:txBody>
          <a:bodyPr/>
          <a:lstStyle>
            <a:lvl1pPr>
              <a:defRPr/>
            </a:lvl1pPr>
          </a:lstStyle>
          <a:p>
            <a:pPr>
              <a:defRPr/>
            </a:pPr>
            <a:fld id="{7337031D-92A4-4D52-8B68-BEB5DAB7F752}" type="datetimeFigureOut">
              <a:rPr lang="en-US"/>
              <a:pPr>
                <a:defRPr/>
              </a:pPr>
              <a:t>4/8/2017</a:t>
            </a:fld>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p:txBody>
          <a:bodyPr/>
          <a:lstStyle>
            <a:lvl1pPr>
              <a:defRPr/>
            </a:lvl1pPr>
          </a:lstStyle>
          <a:p>
            <a:fld id="{1E72E44D-AC9E-4149-8CF9-6E901B1D7BE4}" type="slidenum">
              <a:rPr lang="en-US" altLang="en-US"/>
              <a:pPr/>
              <a:t>‹#›</a:t>
            </a:fld>
            <a:endParaRPr lang="en-US" altLang="en-US"/>
          </a:p>
        </p:txBody>
      </p:sp>
    </p:spTree>
    <p:extLst>
      <p:ext uri="{BB962C8B-B14F-4D97-AF65-F5344CB8AC3E}">
        <p14:creationId xmlns:p14="http://schemas.microsoft.com/office/powerpoint/2010/main" val="261222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a:spLocks noChangeArrowheads="1"/>
          </p:cNvSpPr>
          <p:nvPr userDrawn="1"/>
        </p:nvSpPr>
        <p:spPr bwMode="auto">
          <a:xfrm>
            <a:off x="3175" y="0"/>
            <a:ext cx="2057400" cy="6858000"/>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pic>
        <p:nvPicPr>
          <p:cNvPr id="6"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4413"/>
            <a:ext cx="2060575" cy="76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userDrawn="1"/>
        </p:nvSpPr>
        <p:spPr>
          <a:xfrm>
            <a:off x="3175" y="0"/>
            <a:ext cx="2057400" cy="838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8" name="Picture 3" descr="T:\Sybex\Admin\Instructor Materials\Instructor Material Instructions\logoGraphics\sybex_awb_ko_50.tif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76225" y="166688"/>
            <a:ext cx="13716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667000"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667000" y="609600"/>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2667000"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Date Placeholder 4"/>
          <p:cNvSpPr>
            <a:spLocks noGrp="1"/>
          </p:cNvSpPr>
          <p:nvPr>
            <p:ph type="dt" sz="half" idx="10"/>
          </p:nvPr>
        </p:nvSpPr>
        <p:spPr/>
        <p:txBody>
          <a:bodyPr/>
          <a:lstStyle>
            <a:lvl1pPr>
              <a:defRPr/>
            </a:lvl1pPr>
          </a:lstStyle>
          <a:p>
            <a:pPr>
              <a:defRPr/>
            </a:pPr>
            <a:fld id="{AE709F2D-41CB-435B-B7CE-B99AFE6F09F3}" type="datetimeFigureOut">
              <a:rPr lang="en-US"/>
              <a:pPr>
                <a:defRPr/>
              </a:pPr>
              <a:t>4/8/2017</a:t>
            </a:fld>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p:txBody>
          <a:bodyPr/>
          <a:lstStyle>
            <a:lvl1pPr>
              <a:defRPr/>
            </a:lvl1pPr>
          </a:lstStyle>
          <a:p>
            <a:fld id="{C59917E5-23F1-4F33-9264-A7E273B28F36}" type="slidenum">
              <a:rPr lang="en-US" altLang="en-US"/>
              <a:pPr/>
              <a:t>‹#›</a:t>
            </a:fld>
            <a:endParaRPr lang="en-US" altLang="en-US"/>
          </a:p>
        </p:txBody>
      </p:sp>
    </p:spTree>
    <p:extLst>
      <p:ext uri="{BB962C8B-B14F-4D97-AF65-F5344CB8AC3E}">
        <p14:creationId xmlns:p14="http://schemas.microsoft.com/office/powerpoint/2010/main" val="2931192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D9185DBD-EDA3-4316-A827-1A8BE32F6A47}" type="datetimeFigureOut">
              <a:rPr lang="en-US"/>
              <a:pPr>
                <a:defRPr/>
              </a:pPr>
              <a:t>4/8/2017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569B88BF-B03B-4FF4-BA57-46BE92C4D826}"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69" r:id="rId10"/>
    <p:sldLayoutId id="2147483670"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ctrTitle"/>
          </p:nvPr>
        </p:nvSpPr>
        <p:spPr/>
        <p:txBody>
          <a:bodyPr/>
          <a:lstStyle/>
          <a:p>
            <a:r>
              <a:rPr lang="en-US" altLang="en-US" sz="6600" b="1" smtClean="0"/>
              <a:t>CCENT Study Guide</a:t>
            </a:r>
          </a:p>
        </p:txBody>
      </p:sp>
      <p:sp>
        <p:nvSpPr>
          <p:cNvPr id="11267" name="Subtitle 2"/>
          <p:cNvSpPr>
            <a:spLocks noGrp="1"/>
          </p:cNvSpPr>
          <p:nvPr>
            <p:ph type="subTitle" idx="1"/>
          </p:nvPr>
        </p:nvSpPr>
        <p:spPr/>
        <p:txBody>
          <a:bodyPr/>
          <a:lstStyle/>
          <a:p>
            <a:r>
              <a:rPr lang="en-US" altLang="en-US" sz="4400" smtClean="0"/>
              <a:t>Chapter 12</a:t>
            </a:r>
          </a:p>
          <a:p>
            <a:r>
              <a:rPr lang="en-US" altLang="en-US" sz="4400" smtClean="0"/>
              <a:t>Security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17738" y="152400"/>
            <a:ext cx="6400800" cy="1143000"/>
          </a:xfrm>
        </p:spPr>
        <p:txBody>
          <a:bodyPr rtlCol="0">
            <a:normAutofit fontScale="90000"/>
          </a:bodyPr>
          <a:lstStyle/>
          <a:p>
            <a:pPr fontAlgn="auto">
              <a:spcAft>
                <a:spcPts val="0"/>
              </a:spcAft>
              <a:defRPr/>
            </a:pPr>
            <a:r>
              <a:rPr lang="en-US" dirty="0"/>
              <a:t>Figure 12.3: IP standard access list example 2</a:t>
            </a:r>
          </a:p>
        </p:txBody>
      </p:sp>
      <p:pic>
        <p:nvPicPr>
          <p:cNvPr id="17411" name="Content Placeholder 3"/>
          <p:cNvPicPr>
            <a:picLocks noGrp="1" noChangeAspect="1"/>
          </p:cNvPicPr>
          <p:nvPr>
            <p:ph idx="4294967295"/>
          </p:nvPr>
        </p:nvPicPr>
        <p:blipFill>
          <a:blip r:embed="rId3" cstate="print">
            <a:extLst>
              <a:ext uri="{28A0092B-C50C-407E-A947-70E740481C1C}">
                <a14:useLocalDpi xmlns:a14="http://schemas.microsoft.com/office/drawing/2010/main" val="0"/>
              </a:ext>
            </a:extLst>
          </a:blip>
          <a:srcRect/>
          <a:stretch>
            <a:fillRect/>
          </a:stretch>
        </p:blipFill>
        <p:spPr>
          <a:xfrm>
            <a:off x="3733800" y="2352675"/>
            <a:ext cx="5064125" cy="2895600"/>
          </a:xfrm>
        </p:spPr>
      </p:pic>
      <p:sp>
        <p:nvSpPr>
          <p:cNvPr id="17412" name="Rectangle 4"/>
          <p:cNvSpPr>
            <a:spLocks noChangeArrowheads="1"/>
          </p:cNvSpPr>
          <p:nvPr/>
        </p:nvSpPr>
        <p:spPr bwMode="auto">
          <a:xfrm>
            <a:off x="2286000" y="1417638"/>
            <a:ext cx="67818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a:latin typeface="Times New Roman" panose="02020603050405020304" pitchFamily="18" charset="0"/>
                <a:cs typeface="Times New Roman" panose="02020603050405020304" pitchFamily="18" charset="0"/>
              </a:rPr>
              <a:t>Now we’re going to stop the Accounting users from accessing the Human Resources server attached to the Lab B router but allow all other users access to that LAN using a standard ACL. </a:t>
            </a:r>
            <a:endParaRPr lang="en-US" altLang="en-US"/>
          </a:p>
        </p:txBody>
      </p:sp>
      <p:sp>
        <p:nvSpPr>
          <p:cNvPr id="17413" name="Rectangle 5"/>
          <p:cNvSpPr>
            <a:spLocks noChangeArrowheads="1"/>
          </p:cNvSpPr>
          <p:nvPr/>
        </p:nvSpPr>
        <p:spPr bwMode="auto">
          <a:xfrm>
            <a:off x="2209800" y="5380038"/>
            <a:ext cx="6735763"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Aft>
                <a:spcPts val="600"/>
              </a:spcAft>
            </a:pPr>
            <a:r>
              <a:rPr lang="en-US" altLang="en-US">
                <a:latin typeface="Times New Roman" panose="02020603050405020304" pitchFamily="18" charset="0"/>
                <a:cs typeface="Times New Roman" panose="02020603050405020304" pitchFamily="18" charset="0"/>
              </a:rPr>
              <a:t>Keep in mind that to be able to answer this question correctly, you really need to understand subnetting, wildcard masks, and how to configure and implement ACLs. The accounting subnet is the 192.168.10.128/27, which is a 255.255.255.224, with a block size of 32 in the fourth octet.</a:t>
            </a:r>
          </a:p>
        </p:txBody>
      </p:sp>
      <p:pic>
        <p:nvPicPr>
          <p:cNvPr id="174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13" y="4038600"/>
            <a:ext cx="390525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133600" y="76200"/>
            <a:ext cx="6096000" cy="1143000"/>
          </a:xfrm>
        </p:spPr>
        <p:txBody>
          <a:bodyPr rtlCol="0">
            <a:normAutofit fontScale="90000"/>
          </a:bodyPr>
          <a:lstStyle/>
          <a:p>
            <a:pPr fontAlgn="auto">
              <a:spcAft>
                <a:spcPts val="0"/>
              </a:spcAft>
              <a:defRPr/>
            </a:pPr>
            <a:r>
              <a:rPr lang="en-US" dirty="0"/>
              <a:t>Figure 12.4: IP standard access list example 3</a:t>
            </a:r>
          </a:p>
        </p:txBody>
      </p:sp>
      <p:pic>
        <p:nvPicPr>
          <p:cNvPr id="18435" name="Content Placeholder 3"/>
          <p:cNvPicPr>
            <a:picLocks noGrp="1" noChangeAspect="1"/>
          </p:cNvPicPr>
          <p:nvPr>
            <p:ph idx="4294967295"/>
          </p:nvPr>
        </p:nvPicPr>
        <p:blipFill>
          <a:blip r:embed="rId3" cstate="print">
            <a:extLst>
              <a:ext uri="{28A0092B-C50C-407E-A947-70E740481C1C}">
                <a14:useLocalDpi xmlns:a14="http://schemas.microsoft.com/office/drawing/2010/main" val="0"/>
              </a:ext>
            </a:extLst>
          </a:blip>
          <a:srcRect/>
          <a:stretch>
            <a:fillRect/>
          </a:stretch>
        </p:blipFill>
        <p:spPr>
          <a:xfrm>
            <a:off x="0" y="2209800"/>
            <a:ext cx="3200400" cy="3319463"/>
          </a:xfrm>
        </p:spPr>
      </p:pic>
      <p:sp>
        <p:nvSpPr>
          <p:cNvPr id="18436" name="Rectangle 4"/>
          <p:cNvSpPr>
            <a:spLocks noChangeArrowheads="1"/>
          </p:cNvSpPr>
          <p:nvPr/>
        </p:nvSpPr>
        <p:spPr bwMode="auto">
          <a:xfrm>
            <a:off x="152400" y="1425575"/>
            <a:ext cx="8991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a:latin typeface="Times New Roman" panose="02020603050405020304" pitchFamily="18" charset="0"/>
                <a:cs typeface="Times New Roman" panose="02020603050405020304" pitchFamily="18" charset="0"/>
              </a:rPr>
              <a:t>Okay—you need to write an access list that will stop access from each of the four LANs shown in the diagram to the Internet. </a:t>
            </a:r>
            <a:endParaRPr lang="en-US" altLang="en-US"/>
          </a:p>
        </p:txBody>
      </p:sp>
      <p:sp>
        <p:nvSpPr>
          <p:cNvPr id="6" name="Rectangle 5"/>
          <p:cNvSpPr/>
          <p:nvPr/>
        </p:nvSpPr>
        <p:spPr>
          <a:xfrm>
            <a:off x="3219450" y="3352800"/>
            <a:ext cx="5943600" cy="3016250"/>
          </a:xfrm>
          <a:prstGeom prst="rect">
            <a:avLst/>
          </a:prstGeom>
        </p:spPr>
        <p:txBody>
          <a:bodyPr>
            <a:spAutoFit/>
          </a:bodyPr>
          <a:lstStyle/>
          <a:p>
            <a:pPr marL="457200" indent="457200" fontAlgn="auto">
              <a:spcBef>
                <a:spcPts val="0"/>
              </a:spcBef>
              <a:spcAft>
                <a:spcPts val="600"/>
              </a:spcAft>
              <a:defRPr/>
            </a:pPr>
            <a:r>
              <a:rPr lang="en-US" sz="2400" dirty="0">
                <a:latin typeface="Times New Roman" panose="02020603050405020304" pitchFamily="18" charset="0"/>
                <a:ea typeface="Times New Roman" panose="02020603050405020304" pitchFamily="18" charset="0"/>
                <a:cs typeface="+mn-cs"/>
              </a:rPr>
              <a:t>Here is an example of what your answer should look like, beginning with the network on E0 and working through to E3:</a:t>
            </a:r>
          </a:p>
          <a:p>
            <a:pPr fontAlgn="auto">
              <a:spcBef>
                <a:spcPts val="600"/>
              </a:spcBef>
              <a:spcAft>
                <a:spcPts val="0"/>
              </a:spcAft>
              <a:defRPr/>
            </a:pPr>
            <a:r>
              <a:rPr lang="en-US" sz="1200" dirty="0">
                <a:latin typeface="Courier New" panose="02070309020205020404" pitchFamily="49" charset="0"/>
                <a:ea typeface="Times New Roman" panose="02020603050405020304" pitchFamily="18" charset="0"/>
                <a:cs typeface="Times New Roman" panose="02020603050405020304" pitchFamily="18" charset="0"/>
              </a:rPr>
              <a:t>Router(config)#</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access-list 1 deny 172.16.128.0 0.0.31.255</a:t>
            </a:r>
            <a:endParaRPr lang="en-US" sz="1200" dirty="0">
              <a:latin typeface="Courier New" panose="02070309020205020404" pitchFamily="49" charset="0"/>
              <a:ea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200" dirty="0">
                <a:latin typeface="Courier New" panose="02070309020205020404" pitchFamily="49" charset="0"/>
                <a:ea typeface="Times New Roman" panose="02020603050405020304" pitchFamily="18" charset="0"/>
                <a:cs typeface="Times New Roman" panose="02020603050405020304" pitchFamily="18" charset="0"/>
              </a:rPr>
              <a:t>Router(config)#</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access-list 1 deny 172.16.48.0 0.0.15.255</a:t>
            </a:r>
            <a:endParaRPr lang="en-US" sz="1200" dirty="0">
              <a:latin typeface="Courier New" panose="02070309020205020404" pitchFamily="49" charset="0"/>
              <a:ea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200" dirty="0">
                <a:latin typeface="Courier New" panose="02070309020205020404" pitchFamily="49" charset="0"/>
                <a:ea typeface="Times New Roman" panose="02020603050405020304" pitchFamily="18" charset="0"/>
                <a:cs typeface="Times New Roman" panose="02020603050405020304" pitchFamily="18" charset="0"/>
              </a:rPr>
              <a:t>Router(config)#</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access-list 1 deny 172.16.192.0 0.0.63.255</a:t>
            </a:r>
            <a:endParaRPr lang="en-US" sz="1200" dirty="0">
              <a:latin typeface="Courier New" panose="02070309020205020404" pitchFamily="49" charset="0"/>
              <a:ea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200" dirty="0">
                <a:latin typeface="Courier New" panose="02070309020205020404" pitchFamily="49" charset="0"/>
                <a:ea typeface="Times New Roman" panose="02020603050405020304" pitchFamily="18" charset="0"/>
                <a:cs typeface="Times New Roman" panose="02020603050405020304" pitchFamily="18" charset="0"/>
              </a:rPr>
              <a:t>Router(config)#</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access-list 1 deny 172.16.88.0 0.0.7.255</a:t>
            </a:r>
            <a:endParaRPr lang="en-US" sz="1200" dirty="0">
              <a:latin typeface="Courier New" panose="02070309020205020404" pitchFamily="49" charset="0"/>
              <a:ea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200" dirty="0">
                <a:latin typeface="Courier New" panose="02070309020205020404" pitchFamily="49" charset="0"/>
                <a:ea typeface="Times New Roman" panose="02020603050405020304" pitchFamily="18" charset="0"/>
                <a:cs typeface="Times New Roman" panose="02020603050405020304" pitchFamily="18" charset="0"/>
              </a:rPr>
              <a:t>Router(config)#</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access-list 1 permit any</a:t>
            </a:r>
            <a:endParaRPr lang="en-US" sz="1200" dirty="0">
              <a:latin typeface="Courier New" panose="02070309020205020404" pitchFamily="49" charset="0"/>
              <a:ea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200" dirty="0">
                <a:latin typeface="Courier New" panose="02070309020205020404" pitchFamily="49" charset="0"/>
                <a:ea typeface="Times New Roman" panose="02020603050405020304" pitchFamily="18" charset="0"/>
                <a:cs typeface="Times New Roman" panose="02020603050405020304" pitchFamily="18" charset="0"/>
              </a:rPr>
              <a:t>Router(config)#</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interface serial 0</a:t>
            </a:r>
            <a:endParaRPr lang="en-US" sz="1200" dirty="0">
              <a:latin typeface="Courier New" panose="02070309020205020404" pitchFamily="49" charset="0"/>
              <a:ea typeface="Times New Roman" panose="02020603050405020304" pitchFamily="18" charset="0"/>
              <a:cs typeface="Times New Roman" panose="02020603050405020304" pitchFamily="18" charset="0"/>
            </a:endParaRPr>
          </a:p>
          <a:p>
            <a:pPr fontAlgn="auto">
              <a:spcBef>
                <a:spcPts val="0"/>
              </a:spcBef>
              <a:spcAft>
                <a:spcPts val="600"/>
              </a:spcAft>
              <a:defRPr/>
            </a:pPr>
            <a:r>
              <a:rPr lang="en-US" sz="1200" dirty="0">
                <a:latin typeface="Courier New" panose="02070309020205020404" pitchFamily="49" charset="0"/>
                <a:ea typeface="Times New Roman" panose="02020603050405020304" pitchFamily="18" charset="0"/>
                <a:cs typeface="Times New Roman" panose="02020603050405020304" pitchFamily="18" charset="0"/>
              </a:rPr>
              <a:t>Router(config-if)#</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ip</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access-group 1 out</a:t>
            </a:r>
            <a:endParaRPr lang="en-US" sz="1200" dirty="0">
              <a:latin typeface="Courier New" panose="02070309020205020404" pitchFamily="49" charset="0"/>
              <a:ea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idx="4294967295"/>
          </p:nvPr>
        </p:nvSpPr>
        <p:spPr>
          <a:xfrm>
            <a:off x="1981200" y="274638"/>
            <a:ext cx="7162800" cy="715962"/>
          </a:xfrm>
        </p:spPr>
        <p:txBody>
          <a:bodyPr/>
          <a:lstStyle/>
          <a:p>
            <a:r>
              <a:rPr lang="en-US" altLang="en-US" sz="3600" smtClean="0"/>
              <a:t>Figure 12.5: Extended ACL example 1</a:t>
            </a:r>
          </a:p>
        </p:txBody>
      </p:sp>
      <p:pic>
        <p:nvPicPr>
          <p:cNvPr id="19459" name="Content Placeholder 3"/>
          <p:cNvPicPr>
            <a:picLocks noGrp="1" noChangeAspect="1"/>
          </p:cNvPicPr>
          <p:nvPr>
            <p:ph idx="4294967295"/>
          </p:nvPr>
        </p:nvPicPr>
        <p:blipFill>
          <a:blip r:embed="rId3" cstate="print">
            <a:extLst>
              <a:ext uri="{28A0092B-C50C-407E-A947-70E740481C1C}">
                <a14:useLocalDpi xmlns:a14="http://schemas.microsoft.com/office/drawing/2010/main" val="0"/>
              </a:ext>
            </a:extLst>
          </a:blip>
          <a:srcRect/>
          <a:stretch>
            <a:fillRect/>
          </a:stretch>
        </p:blipFill>
        <p:spPr>
          <a:xfrm>
            <a:off x="4953000" y="2133600"/>
            <a:ext cx="3879850" cy="3438525"/>
          </a:xfrm>
        </p:spPr>
      </p:pic>
      <p:sp>
        <p:nvSpPr>
          <p:cNvPr id="19460" name="Rectangle 4"/>
          <p:cNvSpPr>
            <a:spLocks noChangeArrowheads="1"/>
          </p:cNvSpPr>
          <p:nvPr/>
        </p:nvSpPr>
        <p:spPr bwMode="auto">
          <a:xfrm>
            <a:off x="-304800" y="1155700"/>
            <a:ext cx="8001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Aft>
                <a:spcPts val="600"/>
              </a:spcAft>
            </a:pPr>
            <a:r>
              <a:rPr lang="en-US" altLang="en-US">
                <a:latin typeface="Times New Roman" panose="02020603050405020304" pitchFamily="18" charset="0"/>
                <a:cs typeface="Times New Roman" panose="02020603050405020304" pitchFamily="18" charset="0"/>
              </a:rPr>
              <a:t>What do we need to do to deny access to a host at 172.16.50.5 on the finance department LAN for both Telnet and FTP services? All other services on this and all other hosts are acceptable for the sales and marketing departments to access.</a:t>
            </a:r>
          </a:p>
        </p:txBody>
      </p:sp>
      <p:sp>
        <p:nvSpPr>
          <p:cNvPr id="19461" name="Rectangle 5"/>
          <p:cNvSpPr>
            <a:spLocks noChangeArrowheads="1"/>
          </p:cNvSpPr>
          <p:nvPr/>
        </p:nvSpPr>
        <p:spPr bwMode="auto">
          <a:xfrm>
            <a:off x="366713" y="2438400"/>
            <a:ext cx="4724400" cy="398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ts val="600"/>
              </a:spcBef>
            </a:pPr>
            <a:r>
              <a:rPr lang="en-US" altLang="en-US" sz="1100" dirty="0" err="1">
                <a:latin typeface="Courier New" panose="02070309020205020404" pitchFamily="49" charset="0"/>
                <a:cs typeface="Times New Roman" panose="02020603050405020304" pitchFamily="18" charset="0"/>
              </a:rPr>
              <a:t>Lab_A#</a:t>
            </a:r>
            <a:r>
              <a:rPr lang="en-US" altLang="en-US" sz="1100" b="1" dirty="0" err="1">
                <a:latin typeface="Courier New" panose="02070309020205020404" pitchFamily="49" charset="0"/>
                <a:cs typeface="Times New Roman" panose="02020603050405020304" pitchFamily="18" charset="0"/>
              </a:rPr>
              <a:t>config</a:t>
            </a:r>
            <a:r>
              <a:rPr lang="en-US" altLang="en-US" sz="1100" b="1" dirty="0">
                <a:latin typeface="Courier New" panose="02070309020205020404" pitchFamily="49" charset="0"/>
                <a:cs typeface="Times New Roman" panose="02020603050405020304" pitchFamily="18" charset="0"/>
              </a:rPr>
              <a:t> t</a:t>
            </a:r>
            <a:endParaRPr lang="en-US" altLang="en-US" sz="1100" dirty="0">
              <a:latin typeface="Courier New" panose="02070309020205020404" pitchFamily="49" charset="0"/>
              <a:cs typeface="Times New Roman" panose="02020603050405020304" pitchFamily="18" charset="0"/>
            </a:endParaRPr>
          </a:p>
          <a:p>
            <a:r>
              <a:rPr lang="en-US" altLang="en-US" sz="1100" dirty="0" err="1">
                <a:latin typeface="Courier New" panose="02070309020205020404" pitchFamily="49" charset="0"/>
                <a:cs typeface="Times New Roman" panose="02020603050405020304" pitchFamily="18" charset="0"/>
              </a:rPr>
              <a:t>Lab_A</a:t>
            </a:r>
            <a:r>
              <a:rPr lang="en-US" altLang="en-US" sz="1100" dirty="0">
                <a:latin typeface="Courier New" panose="02070309020205020404" pitchFamily="49" charset="0"/>
                <a:cs typeface="Times New Roman" panose="02020603050405020304" pitchFamily="18" charset="0"/>
              </a:rPr>
              <a:t>(</a:t>
            </a:r>
            <a:r>
              <a:rPr lang="en-US" altLang="en-US" sz="1100" dirty="0" err="1">
                <a:latin typeface="Courier New" panose="02070309020205020404" pitchFamily="49" charset="0"/>
                <a:cs typeface="Times New Roman" panose="02020603050405020304" pitchFamily="18" charset="0"/>
              </a:rPr>
              <a:t>config</a:t>
            </a:r>
            <a:r>
              <a:rPr lang="en-US" altLang="en-US" sz="1100" dirty="0">
                <a:latin typeface="Courier New" panose="02070309020205020404" pitchFamily="49" charset="0"/>
                <a:cs typeface="Times New Roman" panose="02020603050405020304" pitchFamily="18" charset="0"/>
              </a:rPr>
              <a:t>)#</a:t>
            </a:r>
            <a:r>
              <a:rPr lang="en-US" altLang="en-US" sz="1100" b="1" dirty="0">
                <a:latin typeface="Courier New" panose="02070309020205020404" pitchFamily="49" charset="0"/>
                <a:cs typeface="Times New Roman" panose="02020603050405020304" pitchFamily="18" charset="0"/>
              </a:rPr>
              <a:t>access-list 110 deny </a:t>
            </a:r>
            <a:r>
              <a:rPr lang="en-US" altLang="en-US" sz="1100" b="1" dirty="0" err="1">
                <a:latin typeface="Courier New" panose="02070309020205020404" pitchFamily="49" charset="0"/>
                <a:cs typeface="Times New Roman" panose="02020603050405020304" pitchFamily="18" charset="0"/>
              </a:rPr>
              <a:t>tcp</a:t>
            </a:r>
            <a:r>
              <a:rPr lang="en-US" altLang="en-US" sz="1100" b="1" dirty="0">
                <a:latin typeface="Courier New" panose="02070309020205020404" pitchFamily="49" charset="0"/>
                <a:cs typeface="Times New Roman" panose="02020603050405020304" pitchFamily="18" charset="0"/>
              </a:rPr>
              <a:t> any host</a:t>
            </a:r>
            <a:r>
              <a:rPr lang="en-US" altLang="en-US" sz="1100" dirty="0">
                <a:latin typeface="Courier New" panose="02070309020205020404" pitchFamily="49" charset="0"/>
                <a:cs typeface="Times New Roman" panose="02020603050405020304" pitchFamily="18" charset="0"/>
              </a:rPr>
              <a:t> </a:t>
            </a:r>
            <a:r>
              <a:rPr lang="en-US" altLang="en-US" sz="1100" b="1" dirty="0">
                <a:latin typeface="Courier New" panose="02070309020205020404" pitchFamily="49" charset="0"/>
                <a:cs typeface="Times New Roman" panose="02020603050405020304" pitchFamily="18" charset="0"/>
              </a:rPr>
              <a:t>172.16.50.5 </a:t>
            </a:r>
            <a:r>
              <a:rPr lang="en-US" altLang="en-US" sz="1100" b="1" dirty="0" err="1">
                <a:latin typeface="Courier New" panose="02070309020205020404" pitchFamily="49" charset="0"/>
                <a:cs typeface="Times New Roman" panose="02020603050405020304" pitchFamily="18" charset="0"/>
              </a:rPr>
              <a:t>eq</a:t>
            </a:r>
            <a:r>
              <a:rPr lang="en-US" altLang="en-US" sz="1100" b="1" dirty="0">
                <a:latin typeface="Courier New" panose="02070309020205020404" pitchFamily="49" charset="0"/>
                <a:cs typeface="Times New Roman" panose="02020603050405020304" pitchFamily="18" charset="0"/>
              </a:rPr>
              <a:t> 21</a:t>
            </a:r>
            <a:endParaRPr lang="en-US" altLang="en-US" sz="1100" dirty="0">
              <a:latin typeface="Courier New" panose="02070309020205020404" pitchFamily="49" charset="0"/>
              <a:cs typeface="Times New Roman" panose="02020603050405020304" pitchFamily="18" charset="0"/>
            </a:endParaRPr>
          </a:p>
          <a:p>
            <a:r>
              <a:rPr lang="en-US" altLang="en-US" sz="1100" dirty="0" err="1">
                <a:latin typeface="Courier New" panose="02070309020205020404" pitchFamily="49" charset="0"/>
                <a:cs typeface="Times New Roman" panose="02020603050405020304" pitchFamily="18" charset="0"/>
              </a:rPr>
              <a:t>Lab_A</a:t>
            </a:r>
            <a:r>
              <a:rPr lang="en-US" altLang="en-US" sz="1100" dirty="0">
                <a:latin typeface="Courier New" panose="02070309020205020404" pitchFamily="49" charset="0"/>
                <a:cs typeface="Times New Roman" panose="02020603050405020304" pitchFamily="18" charset="0"/>
              </a:rPr>
              <a:t>(</a:t>
            </a:r>
            <a:r>
              <a:rPr lang="en-US" altLang="en-US" sz="1100" dirty="0" err="1">
                <a:latin typeface="Courier New" panose="02070309020205020404" pitchFamily="49" charset="0"/>
                <a:cs typeface="Times New Roman" panose="02020603050405020304" pitchFamily="18" charset="0"/>
              </a:rPr>
              <a:t>config</a:t>
            </a:r>
            <a:r>
              <a:rPr lang="en-US" altLang="en-US" sz="1100" dirty="0">
                <a:latin typeface="Courier New" panose="02070309020205020404" pitchFamily="49" charset="0"/>
                <a:cs typeface="Times New Roman" panose="02020603050405020304" pitchFamily="18" charset="0"/>
              </a:rPr>
              <a:t>)#</a:t>
            </a:r>
            <a:r>
              <a:rPr lang="en-US" altLang="en-US" sz="1100" b="1" dirty="0">
                <a:latin typeface="Courier New" panose="02070309020205020404" pitchFamily="49" charset="0"/>
                <a:cs typeface="Times New Roman" panose="02020603050405020304" pitchFamily="18" charset="0"/>
              </a:rPr>
              <a:t>access-list 110 deny </a:t>
            </a:r>
            <a:r>
              <a:rPr lang="en-US" altLang="en-US" sz="1100" b="1" dirty="0" err="1">
                <a:latin typeface="Courier New" panose="02070309020205020404" pitchFamily="49" charset="0"/>
                <a:cs typeface="Times New Roman" panose="02020603050405020304" pitchFamily="18" charset="0"/>
              </a:rPr>
              <a:t>tcp</a:t>
            </a:r>
            <a:r>
              <a:rPr lang="en-US" altLang="en-US" sz="1100" b="1" dirty="0">
                <a:latin typeface="Courier New" panose="02070309020205020404" pitchFamily="49" charset="0"/>
                <a:cs typeface="Times New Roman" panose="02020603050405020304" pitchFamily="18" charset="0"/>
              </a:rPr>
              <a:t> any host</a:t>
            </a:r>
            <a:r>
              <a:rPr lang="en-US" altLang="en-US" sz="1100" dirty="0">
                <a:latin typeface="Courier New" panose="02070309020205020404" pitchFamily="49" charset="0"/>
                <a:cs typeface="Times New Roman" panose="02020603050405020304" pitchFamily="18" charset="0"/>
              </a:rPr>
              <a:t> </a:t>
            </a:r>
            <a:r>
              <a:rPr lang="en-US" altLang="en-US" sz="1100" b="1" dirty="0">
                <a:latin typeface="Courier New" panose="02070309020205020404" pitchFamily="49" charset="0"/>
                <a:cs typeface="Times New Roman" panose="02020603050405020304" pitchFamily="18" charset="0"/>
              </a:rPr>
              <a:t>172.16.50.5 </a:t>
            </a:r>
            <a:r>
              <a:rPr lang="en-US" altLang="en-US" sz="1100" b="1" dirty="0" err="1">
                <a:latin typeface="Courier New" panose="02070309020205020404" pitchFamily="49" charset="0"/>
                <a:cs typeface="Times New Roman" panose="02020603050405020304" pitchFamily="18" charset="0"/>
              </a:rPr>
              <a:t>eq</a:t>
            </a:r>
            <a:r>
              <a:rPr lang="en-US" altLang="en-US" sz="1100" b="1" dirty="0">
                <a:latin typeface="Courier New" panose="02070309020205020404" pitchFamily="49" charset="0"/>
                <a:cs typeface="Times New Roman" panose="02020603050405020304" pitchFamily="18" charset="0"/>
              </a:rPr>
              <a:t> 23</a:t>
            </a:r>
            <a:endParaRPr lang="en-US" altLang="en-US" sz="1100" dirty="0">
              <a:latin typeface="Courier New" panose="02070309020205020404" pitchFamily="49" charset="0"/>
              <a:cs typeface="Times New Roman" panose="02020603050405020304" pitchFamily="18" charset="0"/>
            </a:endParaRPr>
          </a:p>
          <a:p>
            <a:pPr>
              <a:spcAft>
                <a:spcPts val="600"/>
              </a:spcAft>
            </a:pPr>
            <a:r>
              <a:rPr lang="en-US" altLang="en-US" sz="1100" dirty="0" err="1">
                <a:latin typeface="Courier New" panose="02070309020205020404" pitchFamily="49" charset="0"/>
                <a:cs typeface="Times New Roman" panose="02020603050405020304" pitchFamily="18" charset="0"/>
              </a:rPr>
              <a:t>Lab_A</a:t>
            </a:r>
            <a:r>
              <a:rPr lang="en-US" altLang="en-US" sz="1100" dirty="0">
                <a:latin typeface="Courier New" panose="02070309020205020404" pitchFamily="49" charset="0"/>
                <a:cs typeface="Times New Roman" panose="02020603050405020304" pitchFamily="18" charset="0"/>
              </a:rPr>
              <a:t>(</a:t>
            </a:r>
            <a:r>
              <a:rPr lang="en-US" altLang="en-US" sz="1100" dirty="0" err="1">
                <a:latin typeface="Courier New" panose="02070309020205020404" pitchFamily="49" charset="0"/>
                <a:cs typeface="Times New Roman" panose="02020603050405020304" pitchFamily="18" charset="0"/>
              </a:rPr>
              <a:t>config</a:t>
            </a:r>
            <a:r>
              <a:rPr lang="en-US" altLang="en-US" sz="1100" dirty="0">
                <a:latin typeface="Courier New" panose="02070309020205020404" pitchFamily="49" charset="0"/>
                <a:cs typeface="Times New Roman" panose="02020603050405020304" pitchFamily="18" charset="0"/>
              </a:rPr>
              <a:t>)#</a:t>
            </a:r>
            <a:r>
              <a:rPr lang="en-US" altLang="en-US" sz="1100" b="1" dirty="0">
                <a:latin typeface="Courier New" panose="02070309020205020404" pitchFamily="49" charset="0"/>
                <a:cs typeface="Times New Roman" panose="02020603050405020304" pitchFamily="18" charset="0"/>
              </a:rPr>
              <a:t>access-list 110 permit </a:t>
            </a:r>
            <a:r>
              <a:rPr lang="en-US" altLang="en-US" sz="1100" b="1" dirty="0" err="1">
                <a:latin typeface="Courier New" panose="02070309020205020404" pitchFamily="49" charset="0"/>
                <a:cs typeface="Times New Roman" panose="02020603050405020304" pitchFamily="18" charset="0"/>
              </a:rPr>
              <a:t>ip</a:t>
            </a:r>
            <a:r>
              <a:rPr lang="en-US" altLang="en-US" sz="1100" b="1" dirty="0">
                <a:latin typeface="Courier New" panose="02070309020205020404" pitchFamily="49" charset="0"/>
                <a:cs typeface="Times New Roman" panose="02020603050405020304" pitchFamily="18" charset="0"/>
              </a:rPr>
              <a:t> any </a:t>
            </a:r>
            <a:r>
              <a:rPr lang="en-US" altLang="en-US" sz="1100" b="1" dirty="0" err="1">
                <a:latin typeface="Courier New" panose="02070309020205020404" pitchFamily="49" charset="0"/>
                <a:cs typeface="Times New Roman" panose="02020603050405020304" pitchFamily="18" charset="0"/>
              </a:rPr>
              <a:t>any</a:t>
            </a:r>
            <a:endParaRPr lang="en-US" altLang="en-US" sz="1100" b="1" dirty="0">
              <a:latin typeface="Courier New" panose="02070309020205020404" pitchFamily="49" charset="0"/>
              <a:cs typeface="Times New Roman" panose="02020603050405020304" pitchFamily="18" charset="0"/>
            </a:endParaRPr>
          </a:p>
          <a:p>
            <a:r>
              <a:rPr lang="en-US" altLang="en-US" sz="1100" dirty="0" err="1"/>
              <a:t>Lab_A</a:t>
            </a:r>
            <a:r>
              <a:rPr lang="en-US" altLang="en-US" sz="1100" dirty="0"/>
              <a:t>(</a:t>
            </a:r>
            <a:r>
              <a:rPr lang="en-US" altLang="en-US" sz="1100" dirty="0" err="1"/>
              <a:t>config</a:t>
            </a:r>
            <a:r>
              <a:rPr lang="en-US" altLang="en-US" sz="1100" dirty="0"/>
              <a:t>)#</a:t>
            </a:r>
            <a:r>
              <a:rPr lang="en-US" altLang="en-US" sz="1100" b="1" dirty="0" err="1"/>
              <a:t>int</a:t>
            </a:r>
            <a:r>
              <a:rPr lang="en-US" altLang="en-US" sz="1100" b="1" dirty="0"/>
              <a:t> fa0/1</a:t>
            </a:r>
            <a:endParaRPr lang="en-US" altLang="en-US" sz="1100" dirty="0"/>
          </a:p>
          <a:p>
            <a:r>
              <a:rPr lang="en-US" altLang="en-US" sz="1100" dirty="0" err="1"/>
              <a:t>Lab_A</a:t>
            </a:r>
            <a:r>
              <a:rPr lang="en-US" altLang="en-US" sz="1100" dirty="0"/>
              <a:t>(</a:t>
            </a:r>
            <a:r>
              <a:rPr lang="en-US" altLang="en-US" sz="1100" dirty="0" err="1"/>
              <a:t>config</a:t>
            </a:r>
            <a:r>
              <a:rPr lang="en-US" altLang="en-US" sz="1100" dirty="0"/>
              <a:t>-if)#</a:t>
            </a:r>
            <a:r>
              <a:rPr lang="en-US" altLang="en-US" sz="1100" b="1" dirty="0" err="1"/>
              <a:t>ip</a:t>
            </a:r>
            <a:r>
              <a:rPr lang="en-US" altLang="en-US" sz="1100" b="1" dirty="0"/>
              <a:t> access-group 110 out</a:t>
            </a:r>
            <a:endParaRPr lang="en-US" altLang="en-US" sz="1100" dirty="0"/>
          </a:p>
          <a:p>
            <a:pPr>
              <a:spcAft>
                <a:spcPts val="600"/>
              </a:spcAft>
            </a:pPr>
            <a:endParaRPr lang="en-US" altLang="en-US" sz="1100" dirty="0">
              <a:latin typeface="Courier New" panose="02070309020205020404" pitchFamily="49" charset="0"/>
              <a:cs typeface="Times New Roman" panose="02020603050405020304" pitchFamily="18" charset="0"/>
            </a:endParaRPr>
          </a:p>
          <a:p>
            <a:endParaRPr lang="en-US" altLang="en-US" dirty="0">
              <a:latin typeface="Times New Roman" panose="02020603050405020304" pitchFamily="18" charset="0"/>
              <a:cs typeface="Times New Roman" panose="02020603050405020304" pitchFamily="18" charset="0"/>
            </a:endParaRPr>
          </a:p>
          <a:p>
            <a:r>
              <a:rPr lang="en-US" altLang="en-US" dirty="0">
                <a:latin typeface="Times New Roman" panose="02020603050405020304" pitchFamily="18" charset="0"/>
                <a:cs typeface="Times New Roman" panose="02020603050405020304" pitchFamily="18" charset="0"/>
              </a:rPr>
              <a:t>The </a:t>
            </a:r>
            <a:r>
              <a:rPr lang="en-US" altLang="en-US" dirty="0">
                <a:latin typeface="Courier New" panose="02070309020205020404" pitchFamily="49" charset="0"/>
                <a:cs typeface="Times New Roman" panose="02020603050405020304" pitchFamily="18" charset="0"/>
              </a:rPr>
              <a:t>access-list 110</a:t>
            </a:r>
            <a:r>
              <a:rPr lang="en-US" altLang="en-US" dirty="0">
                <a:latin typeface="Times New Roman" panose="02020603050405020304" pitchFamily="18" charset="0"/>
                <a:cs typeface="Times New Roman" panose="02020603050405020304" pitchFamily="18" charset="0"/>
              </a:rPr>
              <a:t> tells the router we’re creating an extended IP ACL. The </a:t>
            </a:r>
            <a:r>
              <a:rPr lang="en-US" altLang="en-US" dirty="0" err="1">
                <a:latin typeface="Courier New" panose="02070309020205020404" pitchFamily="49" charset="0"/>
                <a:cs typeface="Times New Roman" panose="02020603050405020304" pitchFamily="18" charset="0"/>
              </a:rPr>
              <a:t>tcp</a:t>
            </a:r>
            <a:r>
              <a:rPr lang="en-US" altLang="en-US" dirty="0">
                <a:latin typeface="Times New Roman" panose="02020603050405020304" pitchFamily="18" charset="0"/>
                <a:cs typeface="Times New Roman" panose="02020603050405020304" pitchFamily="18" charset="0"/>
              </a:rPr>
              <a:t> is the protocol field in the Network layer header. If the list doesn’t say </a:t>
            </a:r>
            <a:r>
              <a:rPr lang="en-US" altLang="en-US" dirty="0" err="1">
                <a:latin typeface="Courier New" panose="02070309020205020404" pitchFamily="49" charset="0"/>
                <a:cs typeface="Times New Roman" panose="02020603050405020304" pitchFamily="18" charset="0"/>
              </a:rPr>
              <a:t>tcp</a:t>
            </a:r>
            <a:r>
              <a:rPr lang="en-US" altLang="en-US" dirty="0">
                <a:latin typeface="Times New Roman" panose="02020603050405020304" pitchFamily="18" charset="0"/>
                <a:cs typeface="Times New Roman" panose="02020603050405020304" pitchFamily="18" charset="0"/>
              </a:rPr>
              <a:t> here, you cannot filter by TCP port numbers 21 and 23 as shown in the example. </a:t>
            </a:r>
          </a:p>
          <a:p>
            <a:endParaRPr lang="en-US"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457200"/>
            <a:ext cx="6400800" cy="1143000"/>
          </a:xfrm>
        </p:spPr>
        <p:txBody>
          <a:bodyPr rtlCol="0">
            <a:normAutofit fontScale="90000"/>
          </a:bodyPr>
          <a:lstStyle/>
          <a:p>
            <a:pPr fontAlgn="auto">
              <a:spcAft>
                <a:spcPts val="0"/>
              </a:spcAft>
              <a:defRPr/>
            </a:pPr>
            <a:r>
              <a:rPr lang="en-US" b="1" dirty="0"/>
              <a:t>Table 12.1: Commands used to verify access-list configuration</a:t>
            </a:r>
          </a:p>
        </p:txBody>
      </p:sp>
      <p:graphicFrame>
        <p:nvGraphicFramePr>
          <p:cNvPr id="4" name="Table 3"/>
          <p:cNvGraphicFramePr>
            <a:graphicFrameLocks noGrp="1"/>
          </p:cNvGraphicFramePr>
          <p:nvPr/>
        </p:nvGraphicFramePr>
        <p:xfrm>
          <a:off x="2667000" y="2514600"/>
          <a:ext cx="5867400" cy="3354388"/>
        </p:xfrm>
        <a:graphic>
          <a:graphicData uri="http://schemas.openxmlformats.org/drawingml/2006/table">
            <a:tbl>
              <a:tblPr>
                <a:tableStyleId>{5C22544A-7EE6-4342-B048-85BDC9FD1C3A}</a:tableStyleId>
              </a:tblPr>
              <a:tblGrid>
                <a:gridCol w="2327494"/>
                <a:gridCol w="3539906"/>
              </a:tblGrid>
              <a:tr h="209650">
                <a:tc>
                  <a:txBody>
                    <a:bodyPr/>
                    <a:lstStyle/>
                    <a:p>
                      <a:pPr marL="0" marR="0">
                        <a:spcBef>
                          <a:spcPts val="0"/>
                        </a:spcBef>
                        <a:spcAft>
                          <a:spcPts val="0"/>
                        </a:spcAft>
                      </a:pPr>
                      <a:r>
                        <a:rPr lang="en-US" sz="1100" b="1" dirty="0">
                          <a:effectLst/>
                        </a:rPr>
                        <a:t>Command</a:t>
                      </a:r>
                      <a:endParaRPr lang="en-US" sz="11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100" b="1" dirty="0">
                          <a:effectLst/>
                        </a:rPr>
                        <a:t>Effect</a:t>
                      </a:r>
                      <a:endParaRPr lang="en-US" sz="11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r>
              <a:tr h="1257896">
                <a:tc>
                  <a:txBody>
                    <a:bodyPr/>
                    <a:lstStyle/>
                    <a:p>
                      <a:pPr marL="0" marR="0">
                        <a:spcBef>
                          <a:spcPts val="0"/>
                        </a:spcBef>
                        <a:spcAft>
                          <a:spcPts val="300"/>
                        </a:spcAft>
                      </a:pPr>
                      <a:r>
                        <a:rPr lang="en-US" sz="1100">
                          <a:effectLst/>
                        </a:rPr>
                        <a:t>show access-list</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300"/>
                        </a:spcAft>
                      </a:pPr>
                      <a:r>
                        <a:rPr lang="en-US" sz="1100">
                          <a:effectLst/>
                        </a:rPr>
                        <a:t>Displays all access lists and their parameters configured on the router. Also shows statistics about how many times the line either permitted or denied a packet. This command does not show you which interface the list is applied on.</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r>
              <a:tr h="628948">
                <a:tc>
                  <a:txBody>
                    <a:bodyPr/>
                    <a:lstStyle/>
                    <a:p>
                      <a:pPr marL="0" marR="0">
                        <a:spcBef>
                          <a:spcPts val="0"/>
                        </a:spcBef>
                        <a:spcAft>
                          <a:spcPts val="300"/>
                        </a:spcAft>
                      </a:pPr>
                      <a:r>
                        <a:rPr lang="en-US" sz="1100">
                          <a:effectLst/>
                        </a:rPr>
                        <a:t>show access-list 110</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300"/>
                        </a:spcAft>
                      </a:pPr>
                      <a:r>
                        <a:rPr lang="en-US" sz="1100" dirty="0">
                          <a:effectLst/>
                        </a:rPr>
                        <a:t>Reveals only the parameters for the access list 110. Again, this command will not reveal the specific interface the list is set on.</a:t>
                      </a:r>
                      <a:endParaRPr lang="en-US"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r>
              <a:tr h="419298">
                <a:tc>
                  <a:txBody>
                    <a:bodyPr/>
                    <a:lstStyle/>
                    <a:p>
                      <a:pPr marL="0" marR="0">
                        <a:spcBef>
                          <a:spcPts val="0"/>
                        </a:spcBef>
                        <a:spcAft>
                          <a:spcPts val="300"/>
                        </a:spcAft>
                      </a:pPr>
                      <a:r>
                        <a:rPr lang="en-US" sz="1100">
                          <a:effectLst/>
                        </a:rPr>
                        <a:t>show ip access-list</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300"/>
                        </a:spcAft>
                      </a:pPr>
                      <a:r>
                        <a:rPr lang="en-US" sz="1100">
                          <a:effectLst/>
                        </a:rPr>
                        <a:t>Shows only the IP access lists configured on the router.</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r>
              <a:tr h="419298">
                <a:tc>
                  <a:txBody>
                    <a:bodyPr/>
                    <a:lstStyle/>
                    <a:p>
                      <a:pPr marL="0" marR="0">
                        <a:spcBef>
                          <a:spcPts val="0"/>
                        </a:spcBef>
                        <a:spcAft>
                          <a:spcPts val="300"/>
                        </a:spcAft>
                      </a:pPr>
                      <a:r>
                        <a:rPr lang="en-US" sz="1100">
                          <a:effectLst/>
                        </a:rPr>
                        <a:t>show ip interface</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300"/>
                        </a:spcAft>
                      </a:pPr>
                      <a:r>
                        <a:rPr lang="en-US" sz="1100">
                          <a:effectLst/>
                        </a:rPr>
                        <a:t>Displays which interfaces have access lists set on them.</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r>
              <a:tr h="419298">
                <a:tc>
                  <a:txBody>
                    <a:bodyPr/>
                    <a:lstStyle/>
                    <a:p>
                      <a:pPr marL="0" marR="0">
                        <a:spcBef>
                          <a:spcPts val="0"/>
                        </a:spcBef>
                        <a:spcAft>
                          <a:spcPts val="300"/>
                        </a:spcAft>
                      </a:pPr>
                      <a:r>
                        <a:rPr lang="en-US" sz="1100">
                          <a:effectLst/>
                        </a:rPr>
                        <a:t>show running-config</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300"/>
                        </a:spcAft>
                      </a:pPr>
                      <a:r>
                        <a:rPr lang="en-US" sz="1100" dirty="0">
                          <a:effectLst/>
                        </a:rPr>
                        <a:t>Shows the access lists and the specific interfaces that have ACLs applied on them.</a:t>
                      </a:r>
                      <a:endParaRPr lang="en-US"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8" name="Rectangle 8"/>
          <p:cNvSpPr>
            <a:spLocks noGrp="1" noChangeArrowheads="1"/>
          </p:cNvSpPr>
          <p:nvPr>
            <p:ph type="title"/>
          </p:nvPr>
        </p:nvSpPr>
        <p:spPr>
          <a:xfrm>
            <a:off x="2133600" y="274638"/>
            <a:ext cx="6553200" cy="1143000"/>
          </a:xfrm>
        </p:spPr>
        <p:txBody>
          <a:bodyPr rtlCol="0">
            <a:normAutofit fontScale="90000"/>
          </a:bodyPr>
          <a:lstStyle/>
          <a:p>
            <a:pPr fontAlgn="auto">
              <a:spcAft>
                <a:spcPts val="0"/>
              </a:spcAft>
              <a:defRPr/>
            </a:pPr>
            <a:r>
              <a:rPr lang="en-US" smtClean="0"/>
              <a:t>Written Labs and Review Questions</a:t>
            </a:r>
          </a:p>
        </p:txBody>
      </p:sp>
      <p:sp>
        <p:nvSpPr>
          <p:cNvPr id="21507" name="Rectangle 9"/>
          <p:cNvSpPr>
            <a:spLocks noGrp="1" noChangeArrowheads="1"/>
          </p:cNvSpPr>
          <p:nvPr>
            <p:ph type="body" idx="1"/>
          </p:nvPr>
        </p:nvSpPr>
        <p:spPr>
          <a:xfrm>
            <a:off x="2362200" y="1600200"/>
            <a:ext cx="6324600" cy="4525963"/>
          </a:xfrm>
        </p:spPr>
        <p:txBody>
          <a:bodyPr/>
          <a:lstStyle/>
          <a:p>
            <a:pPr lvl="1"/>
            <a:r>
              <a:rPr lang="en-US" altLang="en-US" sz="2400" smtClean="0"/>
              <a:t>Read through the Exam Essentials section together in class.</a:t>
            </a:r>
          </a:p>
          <a:p>
            <a:pPr lvl="1"/>
            <a:r>
              <a:rPr lang="en-US" altLang="en-US" sz="2400" smtClean="0"/>
              <a:t>Open your books and go through all the written labs and the review questions.</a:t>
            </a:r>
          </a:p>
          <a:p>
            <a:pPr lvl="1"/>
            <a:r>
              <a:rPr lang="en-US" altLang="en-US" sz="2400" smtClean="0"/>
              <a:t>Review the answers in class.</a:t>
            </a:r>
          </a:p>
        </p:txBody>
      </p:sp>
      <p:sp>
        <p:nvSpPr>
          <p:cNvPr id="21508" name="Rectangle 11"/>
          <p:cNvSpPr>
            <a:spLocks noChangeArrowheads="1"/>
          </p:cNvSpPr>
          <p:nvPr/>
        </p:nvSpPr>
        <p:spPr bwMode="auto">
          <a:xfrm>
            <a:off x="7696200" y="62484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0" hangingPunct="0">
              <a:spcBef>
                <a:spcPct val="0"/>
              </a:spcBef>
              <a:buFontTx/>
              <a:buNone/>
            </a:pPr>
            <a:fld id="{EB33F863-07BF-419D-8E6B-2F2EC54D6A87}" type="slidenum">
              <a:rPr lang="en-US" altLang="en-US" sz="1400">
                <a:latin typeface="Times" panose="02020603050405020304" pitchFamily="18" charset="0"/>
              </a:rPr>
              <a:pPr algn="r" eaLnBrk="0" hangingPunct="0">
                <a:spcBef>
                  <a:spcPct val="0"/>
                </a:spcBef>
                <a:buFontTx/>
                <a:buNone/>
              </a:pPr>
              <a:t>14</a:t>
            </a:fld>
            <a:endParaRPr lang="en-US" altLang="en-US" sz="1400">
              <a:latin typeface="Times" panose="02020603050405020304" pitchFamily="18" charset="0"/>
            </a:endParaRPr>
          </a:p>
        </p:txBody>
      </p:sp>
      <p:sp>
        <p:nvSpPr>
          <p:cNvPr id="21509" name="Rectangle 12"/>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0" hangingPunct="0">
              <a:spcBef>
                <a:spcPct val="0"/>
              </a:spcBef>
              <a:buFontTx/>
              <a:buNone/>
            </a:pPr>
            <a:endParaRPr lang="en-US" altLang="en-US" sz="1400">
              <a:latin typeface="Times"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8"/>
          <p:cNvSpPr>
            <a:spLocks noGrp="1" noChangeArrowheads="1"/>
          </p:cNvSpPr>
          <p:nvPr>
            <p:ph type="title"/>
          </p:nvPr>
        </p:nvSpPr>
        <p:spPr>
          <a:xfrm>
            <a:off x="2133600" y="61913"/>
            <a:ext cx="6553200" cy="1143000"/>
          </a:xfrm>
        </p:spPr>
        <p:txBody>
          <a:bodyPr/>
          <a:lstStyle/>
          <a:p>
            <a:r>
              <a:rPr lang="en-US" altLang="en-US" smtClean="0"/>
              <a:t>Chapter 12 Objectives</a:t>
            </a:r>
          </a:p>
        </p:txBody>
      </p:sp>
      <p:sp>
        <p:nvSpPr>
          <p:cNvPr id="12291" name="Rectangle 9"/>
          <p:cNvSpPr>
            <a:spLocks noGrp="1" noChangeArrowheads="1"/>
          </p:cNvSpPr>
          <p:nvPr>
            <p:ph type="body" idx="1"/>
          </p:nvPr>
        </p:nvSpPr>
        <p:spPr>
          <a:xfrm>
            <a:off x="2057400" y="936625"/>
            <a:ext cx="7162800" cy="4983163"/>
          </a:xfrm>
        </p:spPr>
        <p:txBody>
          <a:bodyPr/>
          <a:lstStyle/>
          <a:p>
            <a:r>
              <a:rPr lang="en-US" altLang="en-US" sz="2400" smtClean="0"/>
              <a:t>The CCENT Topics Covered in this chapter include:</a:t>
            </a:r>
          </a:p>
          <a:p>
            <a:r>
              <a:rPr lang="en-US" altLang="en-US" sz="1800" b="1" smtClean="0"/>
              <a:t>4.0 Infrastructure Services</a:t>
            </a:r>
          </a:p>
          <a:p>
            <a:r>
              <a:rPr lang="en-US" altLang="en-US" sz="1800" smtClean="0"/>
              <a:t>4.6 Configure, verify, and troubleshoot IPv4 standard</a:t>
            </a:r>
          </a:p>
          <a:p>
            <a:r>
              <a:rPr lang="en-US" altLang="en-US" sz="1800" smtClean="0"/>
              <a:t>numbered and named access list for routed interfaces.</a:t>
            </a:r>
            <a:endParaRPr lang="en-US" altLang="en-US" sz="1000" b="1" u="sng" smtClean="0"/>
          </a:p>
          <a:p>
            <a:endParaRPr lang="en-US" altLang="en-US" smtClean="0"/>
          </a:p>
        </p:txBody>
      </p:sp>
      <p:sp>
        <p:nvSpPr>
          <p:cNvPr id="12292" name="Rectangle 10"/>
          <p:cNvSpPr>
            <a:spLocks noChangeArrowheads="1"/>
          </p:cNvSpPr>
          <p:nvPr/>
        </p:nvSpPr>
        <p:spPr bwMode="auto">
          <a:xfrm>
            <a:off x="7696200" y="62484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0" hangingPunct="0">
              <a:spcBef>
                <a:spcPct val="0"/>
              </a:spcBef>
              <a:buFontTx/>
              <a:buNone/>
            </a:pPr>
            <a:fld id="{70830DD7-840D-4DFF-936E-47E303F452C7}" type="slidenum">
              <a:rPr lang="en-US" altLang="en-US" sz="1400">
                <a:latin typeface="Times" panose="02020603050405020304" pitchFamily="18" charset="0"/>
              </a:rPr>
              <a:pPr algn="r" eaLnBrk="0" hangingPunct="0">
                <a:spcBef>
                  <a:spcPct val="0"/>
                </a:spcBef>
                <a:buFontTx/>
                <a:buNone/>
              </a:pPr>
              <a:t>2</a:t>
            </a:fld>
            <a:endParaRPr lang="en-US" altLang="en-US" sz="1400">
              <a:latin typeface="Times"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fontAlgn="auto">
              <a:spcAft>
                <a:spcPts val="0"/>
              </a:spcAft>
              <a:defRPr/>
            </a:pPr>
            <a:r>
              <a:rPr lang="en-US" dirty="0"/>
              <a:t>Figure 12.1: A typical secured network</a:t>
            </a:r>
          </a:p>
        </p:txBody>
      </p:sp>
      <p:sp>
        <p:nvSpPr>
          <p:cNvPr id="13315" name="Rectangle 4"/>
          <p:cNvSpPr>
            <a:spLocks noChangeArrowheads="1"/>
          </p:cNvSpPr>
          <p:nvPr/>
        </p:nvSpPr>
        <p:spPr bwMode="auto">
          <a:xfrm>
            <a:off x="2644775" y="5486400"/>
            <a:ext cx="64801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a:latin typeface="Times New Roman" panose="02020603050405020304" pitchFamily="18" charset="0"/>
                <a:cs typeface="Times New Roman" panose="02020603050405020304" pitchFamily="18" charset="0"/>
              </a:rPr>
              <a:t>The demilitarized zone (DMZ) can be global (real) Internet addresses or private addresses, depending on how you configure your firewall, but this is typically where you’ll find the HTTP, DNS, email, and other Internet-type corporate servers. </a:t>
            </a:r>
            <a:endParaRPr lang="en-US" altLang="en-US"/>
          </a:p>
        </p:txBody>
      </p:sp>
      <p:grpSp>
        <p:nvGrpSpPr>
          <p:cNvPr id="13316" name="Group 34"/>
          <p:cNvGrpSpPr>
            <a:grpSpLocks/>
          </p:cNvGrpSpPr>
          <p:nvPr/>
        </p:nvGrpSpPr>
        <p:grpSpPr bwMode="auto">
          <a:xfrm>
            <a:off x="2362200" y="1228725"/>
            <a:ext cx="5984875" cy="4105275"/>
            <a:chOff x="2543655" y="1076710"/>
            <a:chExt cx="5804154" cy="3867061"/>
          </a:xfrm>
        </p:grpSpPr>
        <p:cxnSp>
          <p:nvCxnSpPr>
            <p:cNvPr id="6" name="Straight Connector 5"/>
            <p:cNvCxnSpPr/>
            <p:nvPr/>
          </p:nvCxnSpPr>
          <p:spPr bwMode="auto">
            <a:xfrm>
              <a:off x="6129299" y="2920518"/>
              <a:ext cx="0" cy="2023253"/>
            </a:xfrm>
            <a:prstGeom prst="line">
              <a:avLst/>
            </a:prstGeom>
            <a:ln w="508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bwMode="auto">
            <a:xfrm flipV="1">
              <a:off x="6129299" y="3793822"/>
              <a:ext cx="497278" cy="0"/>
            </a:xfrm>
            <a:prstGeom prst="line">
              <a:avLst/>
            </a:prstGeom>
            <a:ln w="508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bwMode="auto">
            <a:xfrm flipV="1">
              <a:off x="6124679" y="4548990"/>
              <a:ext cx="497279" cy="0"/>
            </a:xfrm>
            <a:prstGeom prst="line">
              <a:avLst/>
            </a:prstGeom>
            <a:ln w="508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pic>
          <p:nvPicPr>
            <p:cNvPr id="13320"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18265" y="3439991"/>
              <a:ext cx="416475" cy="707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1" name="Picture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18265" y="4233445"/>
              <a:ext cx="476035" cy="710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Connector 10"/>
            <p:cNvCxnSpPr/>
            <p:nvPr/>
          </p:nvCxnSpPr>
          <p:spPr bwMode="auto">
            <a:xfrm>
              <a:off x="7608819" y="1667387"/>
              <a:ext cx="0" cy="2023253"/>
            </a:xfrm>
            <a:prstGeom prst="line">
              <a:avLst/>
            </a:prstGeom>
            <a:ln w="508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bwMode="auto">
            <a:xfrm flipV="1">
              <a:off x="7608819" y="2540691"/>
              <a:ext cx="497279" cy="0"/>
            </a:xfrm>
            <a:prstGeom prst="line">
              <a:avLst/>
            </a:prstGeom>
            <a:ln w="508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bwMode="auto">
            <a:xfrm flipV="1">
              <a:off x="7604200" y="3295859"/>
              <a:ext cx="497278" cy="0"/>
            </a:xfrm>
            <a:prstGeom prst="line">
              <a:avLst/>
            </a:prstGeom>
            <a:ln w="508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bwMode="auto">
            <a:xfrm flipV="1">
              <a:off x="7628833" y="1918611"/>
              <a:ext cx="497278" cy="0"/>
            </a:xfrm>
            <a:prstGeom prst="line">
              <a:avLst/>
            </a:prstGeom>
            <a:ln w="508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bwMode="auto">
            <a:xfrm flipV="1">
              <a:off x="3330372" y="2799391"/>
              <a:ext cx="4301540" cy="1496"/>
            </a:xfrm>
            <a:prstGeom prst="line">
              <a:avLst/>
            </a:prstGeom>
            <a:ln w="50800">
              <a:headEnd type="none" w="med" len="med"/>
              <a:tailEnd type="none" w="med" len="med"/>
            </a:ln>
          </p:spPr>
          <p:style>
            <a:lnRef idx="3">
              <a:schemeClr val="dk1"/>
            </a:lnRef>
            <a:fillRef idx="0">
              <a:schemeClr val="dk1"/>
            </a:fillRef>
            <a:effectRef idx="2">
              <a:schemeClr val="dk1"/>
            </a:effectRef>
            <a:fontRef idx="minor">
              <a:schemeClr val="tx1"/>
            </a:fontRef>
          </p:style>
        </p:cxnSp>
        <p:grpSp>
          <p:nvGrpSpPr>
            <p:cNvPr id="13327" name="Group 15"/>
            <p:cNvGrpSpPr>
              <a:grpSpLocks/>
            </p:cNvGrpSpPr>
            <p:nvPr/>
          </p:nvGrpSpPr>
          <p:grpSpPr bwMode="auto">
            <a:xfrm>
              <a:off x="2543655" y="2438724"/>
              <a:ext cx="1574487" cy="722829"/>
              <a:chOff x="1191141" y="2224753"/>
              <a:chExt cx="2160588" cy="939800"/>
            </a:xfrm>
          </p:grpSpPr>
          <p:pic>
            <p:nvPicPr>
              <p:cNvPr id="13343" name="Picture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91141" y="2224753"/>
                <a:ext cx="2160588"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44" name="TextBox 17"/>
              <p:cNvSpPr txBox="1">
                <a:spLocks noChangeArrowheads="1"/>
              </p:cNvSpPr>
              <p:nvPr/>
            </p:nvSpPr>
            <p:spPr bwMode="auto">
              <a:xfrm>
                <a:off x="1834167" y="2524585"/>
                <a:ext cx="908924" cy="34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1100" b="1">
                    <a:ea typeface="Calibri" panose="020F0502020204030204" pitchFamily="34" charset="0"/>
                    <a:cs typeface="Calibri" panose="020F0502020204030204" pitchFamily="34" charset="0"/>
                  </a:rPr>
                  <a:t>Internet</a:t>
                </a:r>
              </a:p>
            </p:txBody>
          </p:sp>
        </p:grpSp>
        <p:pic>
          <p:nvPicPr>
            <p:cNvPr id="13328" name="Picture 1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853462" y="2619431"/>
              <a:ext cx="580909" cy="361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9" name="Picture 19"/>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845548" y="2619431"/>
              <a:ext cx="580909" cy="361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0" name="Picture 20"/>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839942" y="2622166"/>
              <a:ext cx="578323" cy="358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31" name="TextBox 21"/>
            <p:cNvSpPr txBox="1">
              <a:spLocks noChangeArrowheads="1"/>
            </p:cNvSpPr>
            <p:nvPr/>
          </p:nvSpPr>
          <p:spPr bwMode="auto">
            <a:xfrm>
              <a:off x="3023838" y="2082732"/>
              <a:ext cx="77777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1100" b="1">
                  <a:ea typeface="Calibri" panose="020F0502020204030204" pitchFamily="34" charset="0"/>
                  <a:cs typeface="Calibri" panose="020F0502020204030204" pitchFamily="34" charset="0"/>
                </a:rPr>
                <a:t>Untrusted</a:t>
              </a:r>
              <a:br>
                <a:rPr lang="en-US" altLang="en-US" sz="1100" b="1">
                  <a:ea typeface="Calibri" panose="020F0502020204030204" pitchFamily="34" charset="0"/>
                  <a:cs typeface="Calibri" panose="020F0502020204030204" pitchFamily="34" charset="0"/>
                </a:rPr>
              </a:br>
              <a:r>
                <a:rPr lang="en-US" altLang="en-US" sz="1100" b="1">
                  <a:ea typeface="Calibri" panose="020F0502020204030204" pitchFamily="34" charset="0"/>
                  <a:cs typeface="Calibri" panose="020F0502020204030204" pitchFamily="34" charset="0"/>
                </a:rPr>
                <a:t> network</a:t>
              </a:r>
            </a:p>
          </p:txBody>
        </p:sp>
        <p:sp>
          <p:nvSpPr>
            <p:cNvPr id="13332" name="TextBox 22"/>
            <p:cNvSpPr txBox="1">
              <a:spLocks noChangeArrowheads="1"/>
            </p:cNvSpPr>
            <p:nvPr/>
          </p:nvSpPr>
          <p:spPr bwMode="auto">
            <a:xfrm>
              <a:off x="4750387" y="2069754"/>
              <a:ext cx="800219"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1100" b="1">
                  <a:ea typeface="Calibri" panose="020F0502020204030204" pitchFamily="34" charset="0"/>
                  <a:cs typeface="Calibri" panose="020F0502020204030204" pitchFamily="34" charset="0"/>
                </a:rPr>
                <a:t>Perimeter</a:t>
              </a:r>
              <a:br>
                <a:rPr lang="en-US" altLang="en-US" sz="1100" b="1">
                  <a:ea typeface="Calibri" panose="020F0502020204030204" pitchFamily="34" charset="0"/>
                  <a:cs typeface="Calibri" panose="020F0502020204030204" pitchFamily="34" charset="0"/>
                </a:rPr>
              </a:br>
              <a:r>
                <a:rPr lang="en-US" altLang="en-US" sz="1100" b="1">
                  <a:ea typeface="Calibri" panose="020F0502020204030204" pitchFamily="34" charset="0"/>
                  <a:cs typeface="Calibri" panose="020F0502020204030204" pitchFamily="34" charset="0"/>
                </a:rPr>
                <a:t>(premises)</a:t>
              </a:r>
              <a:br>
                <a:rPr lang="en-US" altLang="en-US" sz="1100" b="1">
                  <a:ea typeface="Calibri" panose="020F0502020204030204" pitchFamily="34" charset="0"/>
                  <a:cs typeface="Calibri" panose="020F0502020204030204" pitchFamily="34" charset="0"/>
                </a:rPr>
              </a:br>
              <a:r>
                <a:rPr lang="en-US" altLang="en-US" sz="1100" b="1">
                  <a:ea typeface="Calibri" panose="020F0502020204030204" pitchFamily="34" charset="0"/>
                  <a:cs typeface="Calibri" panose="020F0502020204030204" pitchFamily="34" charset="0"/>
                </a:rPr>
                <a:t>router</a:t>
              </a:r>
            </a:p>
          </p:txBody>
        </p:sp>
        <p:sp>
          <p:nvSpPr>
            <p:cNvPr id="13333" name="TextBox 23"/>
            <p:cNvSpPr txBox="1">
              <a:spLocks noChangeArrowheads="1"/>
            </p:cNvSpPr>
            <p:nvPr/>
          </p:nvSpPr>
          <p:spPr bwMode="auto">
            <a:xfrm>
              <a:off x="5818514" y="2282679"/>
              <a:ext cx="64953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1100" b="1">
                  <a:ea typeface="Calibri" panose="020F0502020204030204" pitchFamily="34" charset="0"/>
                  <a:cs typeface="Calibri" panose="020F0502020204030204" pitchFamily="34" charset="0"/>
                </a:rPr>
                <a:t>Firewall</a:t>
              </a:r>
            </a:p>
          </p:txBody>
        </p:sp>
        <p:sp>
          <p:nvSpPr>
            <p:cNvPr id="13334" name="TextBox 24"/>
            <p:cNvSpPr txBox="1">
              <a:spLocks noChangeArrowheads="1"/>
            </p:cNvSpPr>
            <p:nvPr/>
          </p:nvSpPr>
          <p:spPr bwMode="auto">
            <a:xfrm>
              <a:off x="6587192" y="2066239"/>
              <a:ext cx="1071127"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1100" b="1">
                  <a:ea typeface="Calibri" panose="020F0502020204030204" pitchFamily="34" charset="0"/>
                  <a:cs typeface="Calibri" panose="020F0502020204030204" pitchFamily="34" charset="0"/>
                </a:rPr>
                <a:t>Internal</a:t>
              </a:r>
              <a:br>
                <a:rPr lang="en-US" altLang="en-US" sz="1100" b="1">
                  <a:ea typeface="Calibri" panose="020F0502020204030204" pitchFamily="34" charset="0"/>
                  <a:cs typeface="Calibri" panose="020F0502020204030204" pitchFamily="34" charset="0"/>
                </a:rPr>
              </a:br>
              <a:r>
                <a:rPr lang="en-US" altLang="en-US" sz="1100" b="1">
                  <a:ea typeface="Calibri" panose="020F0502020204030204" pitchFamily="34" charset="0"/>
                  <a:cs typeface="Calibri" panose="020F0502020204030204" pitchFamily="34" charset="0"/>
                </a:rPr>
                <a:t>(local network)</a:t>
              </a:r>
              <a:br>
                <a:rPr lang="en-US" altLang="en-US" sz="1100" b="1">
                  <a:ea typeface="Calibri" panose="020F0502020204030204" pitchFamily="34" charset="0"/>
                  <a:cs typeface="Calibri" panose="020F0502020204030204" pitchFamily="34" charset="0"/>
                </a:rPr>
              </a:br>
              <a:r>
                <a:rPr lang="en-US" altLang="en-US" sz="1100" b="1">
                  <a:ea typeface="Calibri" panose="020F0502020204030204" pitchFamily="34" charset="0"/>
                  <a:cs typeface="Calibri" panose="020F0502020204030204" pitchFamily="34" charset="0"/>
                </a:rPr>
                <a:t>router</a:t>
              </a:r>
            </a:p>
          </p:txBody>
        </p:sp>
        <p:sp>
          <p:nvSpPr>
            <p:cNvPr id="13335" name="TextBox 25"/>
            <p:cNvSpPr txBox="1">
              <a:spLocks noChangeArrowheads="1"/>
            </p:cNvSpPr>
            <p:nvPr/>
          </p:nvSpPr>
          <p:spPr bwMode="auto">
            <a:xfrm>
              <a:off x="5496619" y="3801513"/>
              <a:ext cx="4635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1100" b="1">
                  <a:ea typeface="Calibri" panose="020F0502020204030204" pitchFamily="34" charset="0"/>
                  <a:cs typeface="Calibri" panose="020F0502020204030204" pitchFamily="34" charset="0"/>
                </a:rPr>
                <a:t>DMZ</a:t>
              </a:r>
            </a:p>
          </p:txBody>
        </p:sp>
        <p:sp>
          <p:nvSpPr>
            <p:cNvPr id="13336" name="TextBox 26"/>
            <p:cNvSpPr txBox="1">
              <a:spLocks noChangeArrowheads="1"/>
            </p:cNvSpPr>
            <p:nvPr/>
          </p:nvSpPr>
          <p:spPr bwMode="auto">
            <a:xfrm>
              <a:off x="6866987" y="4377861"/>
              <a:ext cx="55976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1100" b="1">
                  <a:ea typeface="Calibri" panose="020F0502020204030204" pitchFamily="34" charset="0"/>
                  <a:cs typeface="Calibri" panose="020F0502020204030204" pitchFamily="34" charset="0"/>
                </a:rPr>
                <a:t>Web</a:t>
              </a:r>
              <a:br>
                <a:rPr lang="en-US" altLang="en-US" sz="1100" b="1">
                  <a:ea typeface="Calibri" panose="020F0502020204030204" pitchFamily="34" charset="0"/>
                  <a:cs typeface="Calibri" panose="020F0502020204030204" pitchFamily="34" charset="0"/>
                </a:rPr>
              </a:br>
              <a:r>
                <a:rPr lang="en-US" altLang="en-US" sz="1100" b="1">
                  <a:ea typeface="Calibri" panose="020F0502020204030204" pitchFamily="34" charset="0"/>
                  <a:cs typeface="Calibri" panose="020F0502020204030204" pitchFamily="34" charset="0"/>
                </a:rPr>
                <a:t>Server</a:t>
              </a:r>
            </a:p>
          </p:txBody>
        </p:sp>
        <p:sp>
          <p:nvSpPr>
            <p:cNvPr id="13337" name="TextBox 27"/>
            <p:cNvSpPr txBox="1">
              <a:spLocks noChangeArrowheads="1"/>
            </p:cNvSpPr>
            <p:nvPr/>
          </p:nvSpPr>
          <p:spPr bwMode="auto">
            <a:xfrm>
              <a:off x="6856906" y="3515625"/>
              <a:ext cx="55976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1100" b="1">
                  <a:ea typeface="Calibri" panose="020F0502020204030204" pitchFamily="34" charset="0"/>
                  <a:cs typeface="Calibri" panose="020F0502020204030204" pitchFamily="34" charset="0"/>
                </a:rPr>
                <a:t>Email</a:t>
              </a:r>
              <a:br>
                <a:rPr lang="en-US" altLang="en-US" sz="1100" b="1">
                  <a:ea typeface="Calibri" panose="020F0502020204030204" pitchFamily="34" charset="0"/>
                  <a:cs typeface="Calibri" panose="020F0502020204030204" pitchFamily="34" charset="0"/>
                </a:rPr>
              </a:br>
              <a:r>
                <a:rPr lang="en-US" altLang="en-US" sz="1100" b="1">
                  <a:ea typeface="Calibri" panose="020F0502020204030204" pitchFamily="34" charset="0"/>
                  <a:cs typeface="Calibri" panose="020F0502020204030204" pitchFamily="34" charset="0"/>
                </a:rPr>
                <a:t>Server</a:t>
              </a:r>
            </a:p>
          </p:txBody>
        </p:sp>
        <p:sp>
          <p:nvSpPr>
            <p:cNvPr id="13338" name="TextBox 28"/>
            <p:cNvSpPr txBox="1">
              <a:spLocks noChangeArrowheads="1"/>
            </p:cNvSpPr>
            <p:nvPr/>
          </p:nvSpPr>
          <p:spPr bwMode="auto">
            <a:xfrm>
              <a:off x="7499426" y="1076710"/>
              <a:ext cx="774571"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1100" b="1">
                  <a:ea typeface="Calibri" panose="020F0502020204030204" pitchFamily="34" charset="0"/>
                  <a:cs typeface="Calibri" panose="020F0502020204030204" pitchFamily="34" charset="0"/>
                </a:rPr>
                <a:t>Corporate</a:t>
              </a:r>
              <a:br>
                <a:rPr lang="en-US" altLang="en-US" sz="1100" b="1">
                  <a:ea typeface="Calibri" panose="020F0502020204030204" pitchFamily="34" charset="0"/>
                  <a:cs typeface="Calibri" panose="020F0502020204030204" pitchFamily="34" charset="0"/>
                </a:rPr>
              </a:br>
              <a:r>
                <a:rPr lang="en-US" altLang="en-US" sz="1100" b="1">
                  <a:ea typeface="Calibri" panose="020F0502020204030204" pitchFamily="34" charset="0"/>
                  <a:cs typeface="Calibri" panose="020F0502020204030204" pitchFamily="34" charset="0"/>
                </a:rPr>
                <a:t>(trusted</a:t>
              </a:r>
              <a:br>
                <a:rPr lang="en-US" altLang="en-US" sz="1100" b="1">
                  <a:ea typeface="Calibri" panose="020F0502020204030204" pitchFamily="34" charset="0"/>
                  <a:cs typeface="Calibri" panose="020F0502020204030204" pitchFamily="34" charset="0"/>
                </a:rPr>
              </a:br>
              <a:r>
                <a:rPr lang="en-US" altLang="en-US" sz="1100" b="1">
                  <a:ea typeface="Calibri" panose="020F0502020204030204" pitchFamily="34" charset="0"/>
                  <a:cs typeface="Calibri" panose="020F0502020204030204" pitchFamily="34" charset="0"/>
                </a:rPr>
                <a:t>network)</a:t>
              </a:r>
            </a:p>
          </p:txBody>
        </p:sp>
        <p:grpSp>
          <p:nvGrpSpPr>
            <p:cNvPr id="13339" name="Group 29"/>
            <p:cNvGrpSpPr>
              <a:grpSpLocks/>
            </p:cNvGrpSpPr>
            <p:nvPr/>
          </p:nvGrpSpPr>
          <p:grpSpPr bwMode="auto">
            <a:xfrm>
              <a:off x="7889097" y="1704760"/>
              <a:ext cx="458712" cy="1867012"/>
              <a:chOff x="7718342" y="1890605"/>
              <a:chExt cx="629467" cy="2427431"/>
            </a:xfrm>
          </p:grpSpPr>
          <p:pic>
            <p:nvPicPr>
              <p:cNvPr id="13340" name="Picture 30"/>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flipH="1">
                <a:off x="7718342" y="2717837"/>
                <a:ext cx="596944" cy="59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41" name="Picture 31"/>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flipH="1">
                <a:off x="7718342" y="3721092"/>
                <a:ext cx="596944" cy="59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42" name="Picture 32"/>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flipH="1">
                <a:off x="7750865" y="1890605"/>
                <a:ext cx="596944" cy="59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idx="4294967295"/>
          </p:nvPr>
        </p:nvSpPr>
        <p:spPr>
          <a:xfrm>
            <a:off x="0" y="0"/>
            <a:ext cx="8229600" cy="1143000"/>
          </a:xfrm>
        </p:spPr>
        <p:txBody>
          <a:bodyPr/>
          <a:lstStyle/>
          <a:p>
            <a:r>
              <a:rPr lang="en-US" altLang="en-US" smtClean="0"/>
              <a:t>Access Lists</a:t>
            </a:r>
          </a:p>
        </p:txBody>
      </p:sp>
      <p:sp>
        <p:nvSpPr>
          <p:cNvPr id="4" name="Rectangle 3"/>
          <p:cNvSpPr/>
          <p:nvPr/>
        </p:nvSpPr>
        <p:spPr>
          <a:xfrm>
            <a:off x="0" y="1219200"/>
            <a:ext cx="8915400" cy="5056188"/>
          </a:xfrm>
          <a:prstGeom prst="rect">
            <a:avLst/>
          </a:prstGeom>
        </p:spPr>
        <p:txBody>
          <a:bodyPr>
            <a:normAutofit fontScale="92500" lnSpcReduction="20000"/>
          </a:bodyPr>
          <a:lstStyle/>
          <a:p>
            <a:pPr marL="457200" indent="457200" fontAlgn="auto">
              <a:spcBef>
                <a:spcPts val="0"/>
              </a:spcBef>
              <a:spcAft>
                <a:spcPts val="600"/>
              </a:spcAft>
              <a:defRPr/>
            </a:pPr>
            <a:r>
              <a:rPr lang="en-US" sz="2000" dirty="0">
                <a:latin typeface="Times New Roman" panose="02020603050405020304" pitchFamily="18" charset="0"/>
                <a:ea typeface="Times New Roman" panose="02020603050405020304" pitchFamily="18" charset="0"/>
                <a:cs typeface="+mn-cs"/>
              </a:rPr>
              <a:t>There are two main types of access lists:</a:t>
            </a:r>
          </a:p>
          <a:p>
            <a:pPr marL="914400" fontAlgn="auto">
              <a:spcBef>
                <a:spcPts val="1200"/>
              </a:spcBef>
              <a:spcAft>
                <a:spcPts val="0"/>
              </a:spcAft>
              <a:defRPr/>
            </a:pPr>
            <a:r>
              <a:rPr lang="en-US" sz="2000" b="1" dirty="0">
                <a:latin typeface="+mn-lt"/>
                <a:ea typeface="Times New Roman" panose="02020603050405020304" pitchFamily="18" charset="0"/>
                <a:cs typeface="Times New Roman" panose="02020603050405020304" pitchFamily="18" charset="0"/>
              </a:rPr>
              <a:t>Standard access lists</a:t>
            </a:r>
          </a:p>
          <a:p>
            <a:pPr marL="914400" fontAlgn="auto">
              <a:spcBef>
                <a:spcPts val="0"/>
              </a:spcBef>
              <a:spcAft>
                <a:spcPts val="600"/>
              </a:spcAft>
              <a:defRPr/>
            </a:pPr>
            <a:r>
              <a:rPr lang="en-US" dirty="0">
                <a:solidFill>
                  <a:srgbClr val="FF0000"/>
                </a:solidFill>
                <a:latin typeface="Times New Roman" panose="02020603050405020304" pitchFamily="18" charset="0"/>
                <a:ea typeface="Times New Roman" panose="02020603050405020304" pitchFamily="18" charset="0"/>
                <a:cs typeface="+mn-cs"/>
              </a:rPr>
              <a:t>These ACLs use only the source IP address in an IP packet as the condition test. </a:t>
            </a:r>
            <a:r>
              <a:rPr lang="en-US" dirty="0">
                <a:latin typeface="Times New Roman" panose="02020603050405020304" pitchFamily="18" charset="0"/>
                <a:ea typeface="Times New Roman" panose="02020603050405020304" pitchFamily="18" charset="0"/>
                <a:cs typeface="+mn-cs"/>
              </a:rPr>
              <a:t>All decisions are made based on the source IP address. This means that standard access lists basically permit or deny an entire suite of protocols. They don’t distinguish between any of the many types of IP traffic such as Web, Telnet, UDP, and so on.</a:t>
            </a:r>
          </a:p>
          <a:p>
            <a:pPr marL="914400" fontAlgn="auto">
              <a:spcBef>
                <a:spcPts val="1200"/>
              </a:spcBef>
              <a:spcAft>
                <a:spcPts val="0"/>
              </a:spcAft>
              <a:defRPr/>
            </a:pPr>
            <a:r>
              <a:rPr lang="en-US" sz="2000" b="1" dirty="0">
                <a:latin typeface="+mn-lt"/>
                <a:ea typeface="Times New Roman" panose="02020603050405020304" pitchFamily="18" charset="0"/>
                <a:cs typeface="Times New Roman" panose="02020603050405020304" pitchFamily="18" charset="0"/>
              </a:rPr>
              <a:t>Extended access lists</a:t>
            </a:r>
          </a:p>
          <a:p>
            <a:pPr marL="914400" fontAlgn="auto">
              <a:spcBef>
                <a:spcPts val="0"/>
              </a:spcBef>
              <a:spcAft>
                <a:spcPts val="600"/>
              </a:spcAft>
              <a:defRPr/>
            </a:pPr>
            <a:r>
              <a:rPr lang="en-US" dirty="0">
                <a:latin typeface="Times New Roman" panose="02020603050405020304" pitchFamily="18" charset="0"/>
                <a:ea typeface="Times New Roman" panose="02020603050405020304" pitchFamily="18" charset="0"/>
                <a:cs typeface="+mn-cs"/>
              </a:rPr>
              <a:t>Extended access lists can evaluate many of the other fields in the layer 3 and layer 4 headers of an IP packet. </a:t>
            </a:r>
            <a:r>
              <a:rPr lang="en-US" dirty="0">
                <a:solidFill>
                  <a:srgbClr val="FF0000"/>
                </a:solidFill>
                <a:latin typeface="Times New Roman" panose="02020603050405020304" pitchFamily="18" charset="0"/>
                <a:ea typeface="Times New Roman" panose="02020603050405020304" pitchFamily="18" charset="0"/>
                <a:cs typeface="+mn-cs"/>
              </a:rPr>
              <a:t>They can evaluate source and destination IP addresses, the Protocol field in the Network layer header, and the port number at the Transport layer header. </a:t>
            </a:r>
            <a:r>
              <a:rPr lang="en-US" dirty="0">
                <a:latin typeface="Times New Roman" panose="02020603050405020304" pitchFamily="18" charset="0"/>
                <a:ea typeface="Times New Roman" panose="02020603050405020304" pitchFamily="18" charset="0"/>
                <a:cs typeface="+mn-cs"/>
              </a:rPr>
              <a:t>This gives extended access lists the ability to make much more granular decisions when controlling traffic.</a:t>
            </a:r>
          </a:p>
          <a:p>
            <a:pPr marL="914400" fontAlgn="auto">
              <a:spcBef>
                <a:spcPts val="1200"/>
              </a:spcBef>
              <a:spcAft>
                <a:spcPts val="0"/>
              </a:spcAft>
              <a:defRPr/>
            </a:pPr>
            <a:r>
              <a:rPr lang="en-US" sz="2000" b="1" dirty="0">
                <a:latin typeface="+mn-lt"/>
                <a:ea typeface="Times New Roman" panose="02020603050405020304" pitchFamily="18" charset="0"/>
                <a:cs typeface="Times New Roman" panose="02020603050405020304" pitchFamily="18" charset="0"/>
              </a:rPr>
              <a:t>Named access lists</a:t>
            </a:r>
          </a:p>
          <a:p>
            <a:pPr marL="914400" fontAlgn="auto">
              <a:spcBef>
                <a:spcPts val="0"/>
              </a:spcBef>
              <a:spcAft>
                <a:spcPts val="600"/>
              </a:spcAft>
              <a:defRPr/>
            </a:pPr>
            <a:r>
              <a:rPr lang="en-US" dirty="0">
                <a:latin typeface="Times New Roman" panose="02020603050405020304" pitchFamily="18" charset="0"/>
                <a:ea typeface="Times New Roman" panose="02020603050405020304" pitchFamily="18" charset="0"/>
                <a:cs typeface="+mn-cs"/>
              </a:rPr>
              <a:t>Hey, wait a minute—I said there were only two types of access lists but listed three! Well, technically there really are only two since </a:t>
            </a:r>
            <a:r>
              <a:rPr lang="en-US" i="1" dirty="0">
                <a:latin typeface="Times New Roman" panose="02020603050405020304" pitchFamily="18" charset="0"/>
                <a:ea typeface="Times New Roman" panose="02020603050405020304" pitchFamily="18" charset="0"/>
                <a:cs typeface="+mn-cs"/>
              </a:rPr>
              <a:t>named access lists</a:t>
            </a:r>
            <a:r>
              <a:rPr lang="en-US" dirty="0">
                <a:latin typeface="Times New Roman" panose="02020603050405020304" pitchFamily="18" charset="0"/>
                <a:ea typeface="Times New Roman" panose="02020603050405020304" pitchFamily="18" charset="0"/>
                <a:cs typeface="+mn-cs"/>
              </a:rPr>
              <a:t> are either standard or extended and not actually a distinct type. I’m just distinguishing them </a:t>
            </a:r>
            <a:r>
              <a:rPr lang="en-US" dirty="0">
                <a:solidFill>
                  <a:srgbClr val="FF0000"/>
                </a:solidFill>
                <a:latin typeface="Times New Roman" panose="02020603050405020304" pitchFamily="18" charset="0"/>
                <a:ea typeface="Times New Roman" panose="02020603050405020304" pitchFamily="18" charset="0"/>
                <a:cs typeface="+mn-cs"/>
              </a:rPr>
              <a:t>because they’re created and referred to differently than standard and extended access lists are, but they’re still functionally the same.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2286000" y="76200"/>
            <a:ext cx="6400800" cy="990600"/>
          </a:xfrm>
        </p:spPr>
        <p:txBody>
          <a:bodyPr/>
          <a:lstStyle/>
          <a:p>
            <a:r>
              <a:rPr lang="en-US" altLang="en-US" smtClean="0"/>
              <a:t>Direction</a:t>
            </a:r>
          </a:p>
        </p:txBody>
      </p:sp>
      <p:sp>
        <p:nvSpPr>
          <p:cNvPr id="15363" name="Rectangle 3"/>
          <p:cNvSpPr>
            <a:spLocks noChangeArrowheads="1"/>
          </p:cNvSpPr>
          <p:nvPr/>
        </p:nvSpPr>
        <p:spPr bwMode="auto">
          <a:xfrm>
            <a:off x="2484438" y="1143000"/>
            <a:ext cx="5791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a:latin typeface="Times New Roman" panose="02020603050405020304" pitchFamily="18" charset="0"/>
                <a:cs typeface="Times New Roman" panose="02020603050405020304" pitchFamily="18" charset="0"/>
              </a:rPr>
              <a:t>Once you create an access list, it’s not really going to do anything until you apply it. </a:t>
            </a:r>
            <a:endParaRPr lang="en-US" altLang="en-US"/>
          </a:p>
        </p:txBody>
      </p:sp>
      <p:sp>
        <p:nvSpPr>
          <p:cNvPr id="5" name="Rectangle 4"/>
          <p:cNvSpPr/>
          <p:nvPr/>
        </p:nvSpPr>
        <p:spPr>
          <a:xfrm>
            <a:off x="2484438" y="1793875"/>
            <a:ext cx="5875337" cy="4862513"/>
          </a:xfrm>
          <a:prstGeom prst="rect">
            <a:avLst/>
          </a:prstGeom>
        </p:spPr>
        <p:txBody>
          <a:bodyPr>
            <a:spAutoFit/>
          </a:bodyPr>
          <a:lstStyle/>
          <a:p>
            <a:pPr fontAlgn="auto">
              <a:spcBef>
                <a:spcPts val="0"/>
              </a:spcBef>
              <a:spcAft>
                <a:spcPts val="600"/>
              </a:spcAft>
              <a:defRPr/>
            </a:pPr>
            <a:r>
              <a:rPr lang="en-US" sz="2000" dirty="0">
                <a:latin typeface="Times New Roman" panose="02020603050405020304" pitchFamily="18" charset="0"/>
                <a:ea typeface="Times New Roman" panose="02020603050405020304" pitchFamily="18" charset="0"/>
                <a:cs typeface="+mn-cs"/>
              </a:rPr>
              <a:t>By specifying the direction of traffic, you can and must use different access lists for inbound and outbound traffic on a single interface:</a:t>
            </a:r>
          </a:p>
          <a:p>
            <a:pPr marL="914400" fontAlgn="auto">
              <a:spcBef>
                <a:spcPts val="1200"/>
              </a:spcBef>
              <a:spcAft>
                <a:spcPts val="0"/>
              </a:spcAft>
              <a:defRPr/>
            </a:pPr>
            <a:r>
              <a:rPr lang="en-US" sz="2000" b="1" dirty="0">
                <a:latin typeface="+mn-lt"/>
                <a:ea typeface="Times New Roman" panose="02020603050405020304" pitchFamily="18" charset="0"/>
                <a:cs typeface="Times New Roman" panose="02020603050405020304" pitchFamily="18" charset="0"/>
              </a:rPr>
              <a:t>Inbound access lists</a:t>
            </a:r>
          </a:p>
          <a:p>
            <a:pPr marL="914400" fontAlgn="auto">
              <a:spcBef>
                <a:spcPts val="0"/>
              </a:spcBef>
              <a:spcAft>
                <a:spcPts val="600"/>
              </a:spcAft>
              <a:defRPr/>
            </a:pPr>
            <a:r>
              <a:rPr lang="en-US" dirty="0">
                <a:latin typeface="Times New Roman" panose="02020603050405020304" pitchFamily="18" charset="0"/>
                <a:ea typeface="Times New Roman" panose="02020603050405020304" pitchFamily="18" charset="0"/>
                <a:cs typeface="+mn-cs"/>
              </a:rPr>
              <a:t>When an access list is applied to inbound packets on an interface, those packets are processed through the access list before being routed to the outbound interface. Any packets that are denied won’t be routed because they’re discarded before the routing process is invoked.</a:t>
            </a:r>
          </a:p>
          <a:p>
            <a:pPr marL="914400" fontAlgn="auto">
              <a:spcBef>
                <a:spcPts val="1200"/>
              </a:spcBef>
              <a:spcAft>
                <a:spcPts val="0"/>
              </a:spcAft>
              <a:defRPr/>
            </a:pPr>
            <a:r>
              <a:rPr lang="en-US" sz="2000" b="1" dirty="0">
                <a:latin typeface="+mn-lt"/>
                <a:ea typeface="Times New Roman" panose="02020603050405020304" pitchFamily="18" charset="0"/>
                <a:cs typeface="Times New Roman" panose="02020603050405020304" pitchFamily="18" charset="0"/>
              </a:rPr>
              <a:t>Outbound access lists</a:t>
            </a:r>
          </a:p>
          <a:p>
            <a:pPr marL="914400" fontAlgn="auto">
              <a:spcBef>
                <a:spcPts val="0"/>
              </a:spcBef>
              <a:spcAft>
                <a:spcPts val="600"/>
              </a:spcAft>
              <a:defRPr/>
            </a:pPr>
            <a:r>
              <a:rPr lang="en-US" dirty="0">
                <a:latin typeface="Times New Roman" panose="02020603050405020304" pitchFamily="18" charset="0"/>
                <a:ea typeface="Times New Roman" panose="02020603050405020304" pitchFamily="18" charset="0"/>
                <a:cs typeface="+mn-cs"/>
              </a:rPr>
              <a:t>When an access list is applied to outbound packets on an interface, packets are routed to the outbound interface and then processed through the access list before being queued.</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class practice</a:t>
            </a:r>
            <a:endParaRPr lang="en-US" dirty="0"/>
          </a:p>
        </p:txBody>
      </p:sp>
      <p:pic>
        <p:nvPicPr>
          <p:cNvPr id="5" name="Picture 4"/>
          <p:cNvPicPr>
            <a:picLocks noChangeAspect="1"/>
          </p:cNvPicPr>
          <p:nvPr/>
        </p:nvPicPr>
        <p:blipFill>
          <a:blip r:embed="rId3"/>
          <a:stretch>
            <a:fillRect/>
          </a:stretch>
        </p:blipFill>
        <p:spPr>
          <a:xfrm>
            <a:off x="2255520" y="1524000"/>
            <a:ext cx="6684966" cy="3276600"/>
          </a:xfrm>
          <a:prstGeom prst="rect">
            <a:avLst/>
          </a:prstGeom>
        </p:spPr>
      </p:pic>
    </p:spTree>
    <p:extLst>
      <p:ext uri="{BB962C8B-B14F-4D97-AF65-F5344CB8AC3E}">
        <p14:creationId xmlns:p14="http://schemas.microsoft.com/office/powerpoint/2010/main" val="11549213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Access Lists</a:t>
            </a:r>
            <a:endParaRPr lang="en-US" dirty="0"/>
          </a:p>
        </p:txBody>
      </p:sp>
      <p:sp>
        <p:nvSpPr>
          <p:cNvPr id="3" name="Content Placeholder 2"/>
          <p:cNvSpPr>
            <a:spLocks noGrp="1"/>
          </p:cNvSpPr>
          <p:nvPr>
            <p:ph idx="1"/>
          </p:nvPr>
        </p:nvSpPr>
        <p:spPr/>
        <p:txBody>
          <a:bodyPr/>
          <a:lstStyle/>
          <a:p>
            <a:r>
              <a:rPr lang="en-US" sz="2400" dirty="0" smtClean="0"/>
              <a:t>Standard IP access lists filter network traffic by examining the source IP address in a packet. </a:t>
            </a:r>
          </a:p>
          <a:p>
            <a:r>
              <a:rPr lang="en-US" sz="2400" dirty="0" smtClean="0"/>
              <a:t>You create a </a:t>
            </a:r>
            <a:r>
              <a:rPr lang="en-US" sz="2400" b="1" dirty="0" smtClean="0"/>
              <a:t>standard IP access list</a:t>
            </a:r>
            <a:r>
              <a:rPr lang="en-US" sz="2400" dirty="0" smtClean="0"/>
              <a:t> by using the access-list numbers 1-99 or in the expanded range of 1300-1999 </a:t>
            </a:r>
          </a:p>
          <a:p>
            <a:r>
              <a:rPr lang="en-US" sz="2400" dirty="0"/>
              <a:t>B</a:t>
            </a:r>
            <a:r>
              <a:rPr lang="en-US" sz="2400" dirty="0" smtClean="0"/>
              <a:t>y using the access-list numbers 1-99 or 1300-1999, you're telling the router that you want to create a standard IP access list, which means you can only filter on source IP address. </a:t>
            </a:r>
            <a:endParaRPr lang="en-US" sz="2400" dirty="0"/>
          </a:p>
        </p:txBody>
      </p:sp>
    </p:spTree>
    <p:extLst>
      <p:ext uri="{BB962C8B-B14F-4D97-AF65-F5344CB8AC3E}">
        <p14:creationId xmlns:p14="http://schemas.microsoft.com/office/powerpoint/2010/main" val="14356233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76200"/>
            <a:ext cx="6400800" cy="1143000"/>
          </a:xfrm>
        </p:spPr>
        <p:txBody>
          <a:bodyPr/>
          <a:lstStyle/>
          <a:p>
            <a:r>
              <a:rPr lang="en-US" dirty="0" smtClean="0"/>
              <a:t>Wildcard Masking</a:t>
            </a:r>
            <a:endParaRPr lang="en-US" dirty="0"/>
          </a:p>
        </p:txBody>
      </p:sp>
      <p:sp>
        <p:nvSpPr>
          <p:cNvPr id="3" name="Content Placeholder 2"/>
          <p:cNvSpPr>
            <a:spLocks noGrp="1"/>
          </p:cNvSpPr>
          <p:nvPr>
            <p:ph idx="1"/>
          </p:nvPr>
        </p:nvSpPr>
        <p:spPr>
          <a:xfrm>
            <a:off x="2286000" y="1295400"/>
            <a:ext cx="6705600" cy="4525963"/>
          </a:xfrm>
        </p:spPr>
        <p:txBody>
          <a:bodyPr/>
          <a:lstStyle/>
          <a:p>
            <a:r>
              <a:rPr lang="en-US" dirty="0" smtClean="0"/>
              <a:t>Wildcards are used with the host or network address to tell the router a range of available addresses to filter</a:t>
            </a:r>
          </a:p>
          <a:p>
            <a:endParaRPr lang="en-US" dirty="0"/>
          </a:p>
        </p:txBody>
      </p:sp>
      <p:pic>
        <p:nvPicPr>
          <p:cNvPr id="4" name="Picture 3"/>
          <p:cNvPicPr>
            <a:picLocks noChangeAspect="1"/>
          </p:cNvPicPr>
          <p:nvPr/>
        </p:nvPicPr>
        <p:blipFill>
          <a:blip r:embed="rId3"/>
          <a:stretch>
            <a:fillRect/>
          </a:stretch>
        </p:blipFill>
        <p:spPr>
          <a:xfrm>
            <a:off x="2500312" y="3048000"/>
            <a:ext cx="5972175" cy="3457575"/>
          </a:xfrm>
          <a:prstGeom prst="rect">
            <a:avLst/>
          </a:prstGeom>
        </p:spPr>
      </p:pic>
    </p:spTree>
    <p:extLst>
      <p:ext uri="{BB962C8B-B14F-4D97-AF65-F5344CB8AC3E}">
        <p14:creationId xmlns:p14="http://schemas.microsoft.com/office/powerpoint/2010/main" val="25420181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81200" y="274638"/>
            <a:ext cx="7024688" cy="1143000"/>
          </a:xfrm>
        </p:spPr>
        <p:txBody>
          <a:bodyPr rtlCol="0">
            <a:normAutofit fontScale="90000"/>
          </a:bodyPr>
          <a:lstStyle/>
          <a:p>
            <a:pPr algn="l" fontAlgn="auto">
              <a:spcAft>
                <a:spcPts val="0"/>
              </a:spcAft>
              <a:defRPr/>
            </a:pPr>
            <a:r>
              <a:rPr lang="en-US" dirty="0"/>
              <a:t>Figure 12.2: IP access list example with three LANs and a WAN connection</a:t>
            </a:r>
          </a:p>
        </p:txBody>
      </p:sp>
      <p:sp>
        <p:nvSpPr>
          <p:cNvPr id="16387" name="Rectangle 4"/>
          <p:cNvSpPr>
            <a:spLocks noChangeArrowheads="1"/>
          </p:cNvSpPr>
          <p:nvPr/>
        </p:nvSpPr>
        <p:spPr bwMode="auto">
          <a:xfrm>
            <a:off x="123825" y="1752600"/>
            <a:ext cx="8991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Aft>
                <a:spcPts val="600"/>
              </a:spcAft>
            </a:pPr>
            <a:r>
              <a:rPr lang="en-US" altLang="en-US">
                <a:latin typeface="Times New Roman" panose="02020603050405020304" pitchFamily="18" charset="0"/>
                <a:cs typeface="Times New Roman" panose="02020603050405020304" pitchFamily="18" charset="0"/>
              </a:rPr>
              <a:t>In Figure 12.2, a router has three LAN connections and one WAN connection to the Internet. Users on the Sales LAN should not have access to the Finance LAN, but they should be able to access the Internet and the marketing department files. The Marketing LAN needs to access the Finance LAN for application services.</a:t>
            </a:r>
          </a:p>
        </p:txBody>
      </p:sp>
      <p:sp>
        <p:nvSpPr>
          <p:cNvPr id="16388" name="Rectangle 5"/>
          <p:cNvSpPr>
            <a:spLocks noChangeArrowheads="1"/>
          </p:cNvSpPr>
          <p:nvPr/>
        </p:nvSpPr>
        <p:spPr bwMode="auto">
          <a:xfrm>
            <a:off x="4129088" y="3276600"/>
            <a:ext cx="48768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ts val="600"/>
              </a:spcBef>
            </a:pPr>
            <a:r>
              <a:rPr lang="en-US" altLang="en-US" sz="1100">
                <a:latin typeface="Courier New" panose="02070309020205020404" pitchFamily="49" charset="0"/>
                <a:cs typeface="Times New Roman" panose="02020603050405020304" pitchFamily="18" charset="0"/>
              </a:rPr>
              <a:t>Lab_A#</a:t>
            </a:r>
            <a:r>
              <a:rPr lang="en-US" altLang="en-US" sz="1100" b="1">
                <a:latin typeface="Courier New" panose="02070309020205020404" pitchFamily="49" charset="0"/>
                <a:cs typeface="Times New Roman" panose="02020603050405020304" pitchFamily="18" charset="0"/>
              </a:rPr>
              <a:t>config t</a:t>
            </a:r>
            <a:endParaRPr lang="en-US" altLang="en-US" sz="1100">
              <a:latin typeface="Courier New" panose="02070309020205020404" pitchFamily="49" charset="0"/>
              <a:cs typeface="Times New Roman" panose="02020603050405020304" pitchFamily="18" charset="0"/>
            </a:endParaRPr>
          </a:p>
          <a:p>
            <a:r>
              <a:rPr lang="en-US" altLang="en-US" sz="1100">
                <a:latin typeface="Courier New" panose="02070309020205020404" pitchFamily="49" charset="0"/>
                <a:cs typeface="Times New Roman" panose="02020603050405020304" pitchFamily="18" charset="0"/>
              </a:rPr>
              <a:t>Lab_A(config)#</a:t>
            </a:r>
            <a:r>
              <a:rPr lang="en-US" altLang="en-US" sz="1100" b="1">
                <a:latin typeface="Courier New" panose="02070309020205020404" pitchFamily="49" charset="0"/>
                <a:cs typeface="Times New Roman" panose="02020603050405020304" pitchFamily="18" charset="0"/>
              </a:rPr>
              <a:t>access-list 10 deny 172.16.40.0 0.0.0.255</a:t>
            </a:r>
            <a:endParaRPr lang="en-US" altLang="en-US" sz="1100">
              <a:latin typeface="Courier New" panose="02070309020205020404" pitchFamily="49" charset="0"/>
              <a:cs typeface="Times New Roman" panose="02020603050405020304" pitchFamily="18" charset="0"/>
            </a:endParaRPr>
          </a:p>
          <a:p>
            <a:pPr>
              <a:spcAft>
                <a:spcPts val="600"/>
              </a:spcAft>
            </a:pPr>
            <a:r>
              <a:rPr lang="en-US" altLang="en-US" sz="1100">
                <a:latin typeface="Courier New" panose="02070309020205020404" pitchFamily="49" charset="0"/>
                <a:cs typeface="Times New Roman" panose="02020603050405020304" pitchFamily="18" charset="0"/>
              </a:rPr>
              <a:t>Lab_A(config)#</a:t>
            </a:r>
            <a:r>
              <a:rPr lang="en-US" altLang="en-US" sz="1100" b="1">
                <a:latin typeface="Courier New" panose="02070309020205020404" pitchFamily="49" charset="0"/>
                <a:cs typeface="Times New Roman" panose="02020603050405020304" pitchFamily="18" charset="0"/>
              </a:rPr>
              <a:t>access-list 10 permit any</a:t>
            </a:r>
            <a:endParaRPr lang="en-US" altLang="en-US" sz="1100">
              <a:latin typeface="Courier New" panose="02070309020205020404" pitchFamily="49" charset="0"/>
              <a:cs typeface="Times New Roman" panose="02020603050405020304" pitchFamily="18" charset="0"/>
            </a:endParaRPr>
          </a:p>
        </p:txBody>
      </p:sp>
      <p:sp>
        <p:nvSpPr>
          <p:cNvPr id="16389" name="Rectangle 6"/>
          <p:cNvSpPr>
            <a:spLocks noChangeArrowheads="1"/>
          </p:cNvSpPr>
          <p:nvPr/>
        </p:nvSpPr>
        <p:spPr bwMode="auto">
          <a:xfrm>
            <a:off x="4105275" y="4191000"/>
            <a:ext cx="5038725" cy="217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ts val="600"/>
              </a:spcBef>
            </a:pPr>
            <a:r>
              <a:rPr lang="en-US" altLang="en-US" sz="1100">
                <a:latin typeface="Courier New" panose="02070309020205020404" pitchFamily="49" charset="0"/>
                <a:cs typeface="Times New Roman" panose="02020603050405020304" pitchFamily="18" charset="0"/>
              </a:rPr>
              <a:t>Lab_A(config)#</a:t>
            </a:r>
            <a:r>
              <a:rPr lang="en-US" altLang="en-US" sz="1100" b="1">
                <a:latin typeface="Courier New" panose="02070309020205020404" pitchFamily="49" charset="0"/>
                <a:cs typeface="Times New Roman" panose="02020603050405020304" pitchFamily="18" charset="0"/>
              </a:rPr>
              <a:t>int fa0/1</a:t>
            </a:r>
            <a:endParaRPr lang="en-US" altLang="en-US" sz="1100">
              <a:latin typeface="Courier New" panose="02070309020205020404" pitchFamily="49" charset="0"/>
              <a:cs typeface="Times New Roman" panose="02020603050405020304" pitchFamily="18" charset="0"/>
            </a:endParaRPr>
          </a:p>
          <a:p>
            <a:pPr>
              <a:spcAft>
                <a:spcPts val="600"/>
              </a:spcAft>
            </a:pPr>
            <a:r>
              <a:rPr lang="en-US" altLang="en-US" sz="1100">
                <a:latin typeface="Courier New" panose="02070309020205020404" pitchFamily="49" charset="0"/>
                <a:cs typeface="Times New Roman" panose="02020603050405020304" pitchFamily="18" charset="0"/>
              </a:rPr>
              <a:t>Lab_A(config-if)#</a:t>
            </a:r>
            <a:r>
              <a:rPr lang="en-US" altLang="en-US" sz="1100" b="1">
                <a:latin typeface="Courier New" panose="02070309020205020404" pitchFamily="49" charset="0"/>
                <a:cs typeface="Times New Roman" panose="02020603050405020304" pitchFamily="18" charset="0"/>
              </a:rPr>
              <a:t>ip access-group 10 out</a:t>
            </a:r>
            <a:endParaRPr lang="en-US" altLang="en-US" sz="1100">
              <a:latin typeface="Courier New" panose="02070309020205020404" pitchFamily="49" charset="0"/>
              <a:cs typeface="Times New Roman" panose="02020603050405020304" pitchFamily="18" charset="0"/>
            </a:endParaRPr>
          </a:p>
          <a:p>
            <a:r>
              <a:rPr lang="en-US" altLang="en-US">
                <a:latin typeface="Times New Roman" panose="02020603050405020304" pitchFamily="18" charset="0"/>
                <a:cs typeface="Times New Roman" panose="02020603050405020304" pitchFamily="18" charset="0"/>
              </a:rPr>
              <a:t>Doing this completely stops traffic from 172.16.40.0 from getting out FastEthernet0/1. It has no effect on the hosts from the Sales LAN accessing the Marketing LAN and the Internet because traffic to those destinations doesn’t go through interface Fa0/1. </a:t>
            </a:r>
            <a:endParaRPr lang="en-US" altLang="en-US"/>
          </a:p>
        </p:txBody>
      </p:sp>
      <p:cxnSp>
        <p:nvCxnSpPr>
          <p:cNvPr id="8" name="Straight Connector 7"/>
          <p:cNvCxnSpPr/>
          <p:nvPr/>
        </p:nvCxnSpPr>
        <p:spPr bwMode="auto">
          <a:xfrm>
            <a:off x="1797050" y="3436938"/>
            <a:ext cx="0" cy="1811337"/>
          </a:xfrm>
          <a:prstGeom prst="line">
            <a:avLst/>
          </a:prstGeom>
          <a:ln w="635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bwMode="auto">
          <a:xfrm>
            <a:off x="311150" y="4270375"/>
            <a:ext cx="2971800" cy="1588"/>
          </a:xfrm>
          <a:prstGeom prst="line">
            <a:avLst/>
          </a:prstGeom>
          <a:ln w="635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pic>
        <p:nvPicPr>
          <p:cNvPr id="16392"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60513" y="5186363"/>
            <a:ext cx="401637"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3" name="Picture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563" y="4067175"/>
            <a:ext cx="401637"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4" name="Picture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21013" y="4067175"/>
            <a:ext cx="401637"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395" name="Group 12"/>
          <p:cNvGrpSpPr>
            <a:grpSpLocks/>
          </p:cNvGrpSpPr>
          <p:nvPr/>
        </p:nvGrpSpPr>
        <p:grpSpPr bwMode="auto">
          <a:xfrm>
            <a:off x="1058863" y="2849563"/>
            <a:ext cx="1455737" cy="647700"/>
            <a:chOff x="1191141" y="2224753"/>
            <a:chExt cx="2160588" cy="939800"/>
          </a:xfrm>
        </p:grpSpPr>
        <p:pic>
          <p:nvPicPr>
            <p:cNvPr id="16410" name="Picture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91141" y="2224753"/>
              <a:ext cx="2160588"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p:nvPr/>
          </p:nvSpPr>
          <p:spPr bwMode="auto">
            <a:xfrm>
              <a:off x="1834369" y="2510378"/>
              <a:ext cx="949529" cy="368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p>
              <a:pPr fontAlgn="auto">
                <a:spcBef>
                  <a:spcPts val="0"/>
                </a:spcBef>
                <a:spcAft>
                  <a:spcPts val="0"/>
                </a:spcAft>
                <a:defRPr/>
              </a:pPr>
              <a:r>
                <a:rPr lang="en-US" sz="1050" b="1" dirty="0">
                  <a:cs typeface="Calibri" pitchFamily="34" charset="0"/>
                </a:rPr>
                <a:t>Internet</a:t>
              </a:r>
            </a:p>
          </p:txBody>
        </p:sp>
      </p:grpSp>
      <p:pic>
        <p:nvPicPr>
          <p:cNvPr id="16396" name="Picture 15"/>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493838" y="4110038"/>
            <a:ext cx="53657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p:cNvSpPr txBox="1"/>
          <p:nvPr/>
        </p:nvSpPr>
        <p:spPr bwMode="auto">
          <a:xfrm>
            <a:off x="1230313" y="5568950"/>
            <a:ext cx="1038225"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p>
            <a:pPr fontAlgn="auto">
              <a:spcBef>
                <a:spcPts val="0"/>
              </a:spcBef>
              <a:spcAft>
                <a:spcPts val="0"/>
              </a:spcAft>
              <a:defRPr/>
            </a:pPr>
            <a:r>
              <a:rPr lang="en-US" sz="1050" b="1" dirty="0">
                <a:cs typeface="Calibri" pitchFamily="34" charset="0"/>
              </a:rPr>
              <a:t>Finance</a:t>
            </a:r>
          </a:p>
          <a:p>
            <a:pPr fontAlgn="auto">
              <a:spcBef>
                <a:spcPts val="0"/>
              </a:spcBef>
              <a:spcAft>
                <a:spcPts val="0"/>
              </a:spcAft>
              <a:defRPr/>
            </a:pPr>
            <a:r>
              <a:rPr lang="en-US" sz="1050" b="1" dirty="0">
                <a:cs typeface="Calibri" pitchFamily="34" charset="0"/>
              </a:rPr>
              <a:t>172.16.50.0/24</a:t>
            </a:r>
          </a:p>
        </p:txBody>
      </p:sp>
      <p:sp>
        <p:nvSpPr>
          <p:cNvPr id="18" name="TextBox 17"/>
          <p:cNvSpPr txBox="1"/>
          <p:nvPr/>
        </p:nvSpPr>
        <p:spPr bwMode="auto">
          <a:xfrm>
            <a:off x="2695575" y="4475163"/>
            <a:ext cx="103822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p>
            <a:pPr fontAlgn="auto">
              <a:spcBef>
                <a:spcPts val="0"/>
              </a:spcBef>
              <a:spcAft>
                <a:spcPts val="0"/>
              </a:spcAft>
              <a:defRPr/>
            </a:pPr>
            <a:r>
              <a:rPr lang="en-US" sz="1050" b="1" dirty="0">
                <a:cs typeface="Calibri" pitchFamily="34" charset="0"/>
              </a:rPr>
              <a:t>Marketing</a:t>
            </a:r>
          </a:p>
          <a:p>
            <a:pPr fontAlgn="auto">
              <a:spcBef>
                <a:spcPts val="0"/>
              </a:spcBef>
              <a:spcAft>
                <a:spcPts val="0"/>
              </a:spcAft>
              <a:defRPr/>
            </a:pPr>
            <a:r>
              <a:rPr lang="en-US" sz="1050" b="1" dirty="0">
                <a:cs typeface="Calibri" pitchFamily="34" charset="0"/>
              </a:rPr>
              <a:t>172.16.60.0/24</a:t>
            </a:r>
          </a:p>
        </p:txBody>
      </p:sp>
      <p:sp>
        <p:nvSpPr>
          <p:cNvPr id="19" name="TextBox 18"/>
          <p:cNvSpPr txBox="1"/>
          <p:nvPr/>
        </p:nvSpPr>
        <p:spPr bwMode="auto">
          <a:xfrm>
            <a:off x="1797050" y="3894138"/>
            <a:ext cx="5715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p>
            <a:pPr fontAlgn="auto">
              <a:spcBef>
                <a:spcPts val="0"/>
              </a:spcBef>
              <a:spcAft>
                <a:spcPts val="0"/>
              </a:spcAft>
              <a:defRPr/>
            </a:pPr>
            <a:r>
              <a:rPr lang="en-US" sz="1050" b="1" dirty="0">
                <a:cs typeface="Calibri" pitchFamily="34" charset="0"/>
              </a:rPr>
              <a:t>S0/0/0</a:t>
            </a:r>
          </a:p>
        </p:txBody>
      </p:sp>
      <p:sp>
        <p:nvSpPr>
          <p:cNvPr id="20" name="TextBox 19"/>
          <p:cNvSpPr txBox="1"/>
          <p:nvPr/>
        </p:nvSpPr>
        <p:spPr bwMode="auto">
          <a:xfrm>
            <a:off x="1995488" y="4262438"/>
            <a:ext cx="509587"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p>
            <a:pPr fontAlgn="auto">
              <a:spcBef>
                <a:spcPts val="0"/>
              </a:spcBef>
              <a:spcAft>
                <a:spcPts val="0"/>
              </a:spcAft>
              <a:defRPr/>
            </a:pPr>
            <a:r>
              <a:rPr lang="en-US" sz="1050" b="1" dirty="0">
                <a:cs typeface="Calibri" pitchFamily="34" charset="0"/>
              </a:rPr>
              <a:t>Fa1/0</a:t>
            </a:r>
          </a:p>
        </p:txBody>
      </p:sp>
      <p:sp>
        <p:nvSpPr>
          <p:cNvPr id="21" name="TextBox 20"/>
          <p:cNvSpPr txBox="1"/>
          <p:nvPr/>
        </p:nvSpPr>
        <p:spPr bwMode="auto">
          <a:xfrm>
            <a:off x="1366838" y="4402138"/>
            <a:ext cx="5080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p>
            <a:pPr fontAlgn="auto">
              <a:spcBef>
                <a:spcPts val="0"/>
              </a:spcBef>
              <a:spcAft>
                <a:spcPts val="0"/>
              </a:spcAft>
              <a:defRPr/>
            </a:pPr>
            <a:r>
              <a:rPr lang="en-US" sz="1050" b="1" dirty="0">
                <a:cs typeface="Calibri" pitchFamily="34" charset="0"/>
              </a:rPr>
              <a:t>Fa0/1</a:t>
            </a:r>
          </a:p>
        </p:txBody>
      </p:sp>
      <p:sp>
        <p:nvSpPr>
          <p:cNvPr id="22" name="TextBox 21"/>
          <p:cNvSpPr txBox="1"/>
          <p:nvPr/>
        </p:nvSpPr>
        <p:spPr bwMode="auto">
          <a:xfrm>
            <a:off x="1058863" y="4041775"/>
            <a:ext cx="509587"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p>
            <a:pPr fontAlgn="auto">
              <a:spcBef>
                <a:spcPts val="0"/>
              </a:spcBef>
              <a:spcAft>
                <a:spcPts val="0"/>
              </a:spcAft>
              <a:defRPr/>
            </a:pPr>
            <a:r>
              <a:rPr lang="en-US" sz="1050" b="1" dirty="0">
                <a:cs typeface="Calibri" pitchFamily="34" charset="0"/>
              </a:rPr>
              <a:t>Fa0/0</a:t>
            </a:r>
          </a:p>
        </p:txBody>
      </p:sp>
      <p:sp>
        <p:nvSpPr>
          <p:cNvPr id="23" name="TextBox 22"/>
          <p:cNvSpPr txBox="1"/>
          <p:nvPr/>
        </p:nvSpPr>
        <p:spPr bwMode="auto">
          <a:xfrm>
            <a:off x="1570038" y="4230688"/>
            <a:ext cx="528637"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p>
            <a:pPr fontAlgn="auto">
              <a:spcBef>
                <a:spcPts val="0"/>
              </a:spcBef>
              <a:spcAft>
                <a:spcPts val="0"/>
              </a:spcAft>
              <a:defRPr/>
            </a:pPr>
            <a:r>
              <a:rPr lang="en-US" sz="1050" b="1" dirty="0" err="1">
                <a:solidFill>
                  <a:schemeClr val="bg1"/>
                </a:solidFill>
                <a:cs typeface="Calibri" pitchFamily="34" charset="0"/>
              </a:rPr>
              <a:t>Lab_A</a:t>
            </a:r>
            <a:endParaRPr lang="en-US" sz="1050" b="1" dirty="0">
              <a:solidFill>
                <a:schemeClr val="bg1"/>
              </a:solidFill>
              <a:cs typeface="Calibri" pitchFamily="34" charset="0"/>
            </a:endParaRPr>
          </a:p>
        </p:txBody>
      </p:sp>
      <p:cxnSp>
        <p:nvCxnSpPr>
          <p:cNvPr id="16404" name="Straight Arrow Connector 23"/>
          <p:cNvCxnSpPr>
            <a:cxnSpLocks noChangeShapeType="1"/>
          </p:cNvCxnSpPr>
          <p:nvPr/>
        </p:nvCxnSpPr>
        <p:spPr bwMode="auto">
          <a:xfrm>
            <a:off x="604838" y="4403725"/>
            <a:ext cx="820737" cy="547688"/>
          </a:xfrm>
          <a:prstGeom prst="straightConnector1">
            <a:avLst/>
          </a:prstGeom>
          <a:noFill/>
          <a:ln w="31750" algn="ctr">
            <a:solidFill>
              <a:schemeClr val="accent1"/>
            </a:solidFill>
            <a:round/>
            <a:headEnd/>
            <a:tailEnd type="triangle" w="med" len="med"/>
          </a:ln>
        </p:spPr>
      </p:cxnSp>
      <p:cxnSp>
        <p:nvCxnSpPr>
          <p:cNvPr id="16405" name="Straight Connector 24"/>
          <p:cNvCxnSpPr>
            <a:cxnSpLocks noChangeShapeType="1"/>
          </p:cNvCxnSpPr>
          <p:nvPr/>
        </p:nvCxnSpPr>
        <p:spPr bwMode="auto">
          <a:xfrm>
            <a:off x="1474788" y="4910138"/>
            <a:ext cx="23812" cy="155575"/>
          </a:xfrm>
          <a:prstGeom prst="line">
            <a:avLst/>
          </a:prstGeom>
          <a:noFill/>
          <a:ln w="34925" algn="ctr">
            <a:solidFill>
              <a:srgbClr val="FF0000"/>
            </a:solidFill>
            <a:round/>
            <a:headEnd/>
            <a:tailEnd/>
          </a:ln>
        </p:spPr>
      </p:cxnSp>
      <p:cxnSp>
        <p:nvCxnSpPr>
          <p:cNvPr id="16406" name="Straight Connector 25"/>
          <p:cNvCxnSpPr>
            <a:cxnSpLocks noChangeShapeType="1"/>
          </p:cNvCxnSpPr>
          <p:nvPr/>
        </p:nvCxnSpPr>
        <p:spPr bwMode="auto">
          <a:xfrm flipV="1">
            <a:off x="1416050" y="4984750"/>
            <a:ext cx="144463" cy="14288"/>
          </a:xfrm>
          <a:prstGeom prst="line">
            <a:avLst/>
          </a:prstGeom>
          <a:noFill/>
          <a:ln w="34925" algn="ctr">
            <a:solidFill>
              <a:srgbClr val="FF0000"/>
            </a:solidFill>
            <a:round/>
            <a:headEnd/>
            <a:tailEnd/>
          </a:ln>
        </p:spPr>
      </p:cxnSp>
      <p:sp>
        <p:nvSpPr>
          <p:cNvPr id="27" name="TextBox 26"/>
          <p:cNvSpPr txBox="1"/>
          <p:nvPr/>
        </p:nvSpPr>
        <p:spPr bwMode="auto">
          <a:xfrm>
            <a:off x="1101725" y="5032375"/>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p>
            <a:pPr fontAlgn="auto">
              <a:spcBef>
                <a:spcPts val="0"/>
              </a:spcBef>
              <a:spcAft>
                <a:spcPts val="0"/>
              </a:spcAft>
              <a:defRPr/>
            </a:pPr>
            <a:r>
              <a:rPr lang="en-US" sz="1050" b="1" dirty="0">
                <a:solidFill>
                  <a:srgbClr val="FF0000"/>
                </a:solidFill>
                <a:cs typeface="Calibri" pitchFamily="34" charset="0"/>
              </a:rPr>
              <a:t>Denied!</a:t>
            </a:r>
          </a:p>
        </p:txBody>
      </p:sp>
      <p:cxnSp>
        <p:nvCxnSpPr>
          <p:cNvPr id="16408" name="Straight Arrow Connector 27"/>
          <p:cNvCxnSpPr>
            <a:cxnSpLocks noChangeShapeType="1"/>
          </p:cNvCxnSpPr>
          <p:nvPr/>
        </p:nvCxnSpPr>
        <p:spPr bwMode="auto">
          <a:xfrm flipV="1">
            <a:off x="584200" y="3576638"/>
            <a:ext cx="927100" cy="485775"/>
          </a:xfrm>
          <a:prstGeom prst="straightConnector1">
            <a:avLst/>
          </a:prstGeom>
          <a:noFill/>
          <a:ln w="31750" algn="ctr">
            <a:solidFill>
              <a:schemeClr val="accent1"/>
            </a:solidFill>
            <a:round/>
            <a:headEnd/>
            <a:tailEnd type="triangle" w="med" len="med"/>
          </a:ln>
        </p:spPr>
      </p:cxnSp>
      <p:sp>
        <p:nvSpPr>
          <p:cNvPr id="29" name="TextBox 28"/>
          <p:cNvSpPr txBox="1"/>
          <p:nvPr/>
        </p:nvSpPr>
        <p:spPr bwMode="auto">
          <a:xfrm>
            <a:off x="1074738" y="3729038"/>
            <a:ext cx="7905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p>
            <a:pPr fontAlgn="auto">
              <a:spcBef>
                <a:spcPts val="0"/>
              </a:spcBef>
              <a:spcAft>
                <a:spcPts val="0"/>
              </a:spcAft>
              <a:defRPr/>
            </a:pPr>
            <a:r>
              <a:rPr lang="en-US" sz="1050" b="1" dirty="0">
                <a:solidFill>
                  <a:srgbClr val="00B050"/>
                </a:solidFill>
                <a:cs typeface="Calibri" pitchFamily="34" charset="0"/>
              </a:rPr>
              <a:t>Permitted!</a:t>
            </a:r>
          </a:p>
        </p:txBody>
      </p:sp>
      <p:sp>
        <p:nvSpPr>
          <p:cNvPr id="30" name="TextBox 29"/>
          <p:cNvSpPr txBox="1"/>
          <p:nvPr/>
        </p:nvSpPr>
        <p:spPr bwMode="auto">
          <a:xfrm>
            <a:off x="76200" y="4572213"/>
            <a:ext cx="1037463"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p>
            <a:pPr fontAlgn="auto">
              <a:spcBef>
                <a:spcPts val="0"/>
              </a:spcBef>
              <a:spcAft>
                <a:spcPts val="0"/>
              </a:spcAft>
              <a:defRPr/>
            </a:pPr>
            <a:r>
              <a:rPr lang="en-US" sz="1050" b="1" dirty="0" smtClean="0">
                <a:cs typeface="Calibri" pitchFamily="34" charset="0"/>
              </a:rPr>
              <a:t>Sales</a:t>
            </a:r>
            <a:endParaRPr lang="en-US" sz="1050" b="1" dirty="0">
              <a:cs typeface="Calibri" pitchFamily="34" charset="0"/>
            </a:endParaRPr>
          </a:p>
          <a:p>
            <a:pPr fontAlgn="auto">
              <a:spcBef>
                <a:spcPts val="0"/>
              </a:spcBef>
              <a:spcAft>
                <a:spcPts val="0"/>
              </a:spcAft>
              <a:defRPr/>
            </a:pPr>
            <a:r>
              <a:rPr lang="en-US" sz="1050" b="1" dirty="0" smtClean="0">
                <a:cs typeface="Calibri" pitchFamily="34" charset="0"/>
              </a:rPr>
              <a:t>172.16.40.0/24</a:t>
            </a:r>
            <a:endParaRPr lang="en-US" sz="1050" b="1" dirty="0">
              <a:cs typeface="Calibri"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ybexCert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SybexCertTemplate</Template>
  <TotalTime>250</TotalTime>
  <Words>1232</Words>
  <Application>Microsoft Office PowerPoint</Application>
  <PresentationFormat>On-screen Show (4:3)</PresentationFormat>
  <Paragraphs>120</Paragraphs>
  <Slides>14</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Courier New</vt:lpstr>
      <vt:lpstr>Times</vt:lpstr>
      <vt:lpstr>Times New Roman</vt:lpstr>
      <vt:lpstr>SybexCertTemplate</vt:lpstr>
      <vt:lpstr>CCENT Study Guide</vt:lpstr>
      <vt:lpstr>Chapter 12 Objectives</vt:lpstr>
      <vt:lpstr>Figure 12.1: A typical secured network</vt:lpstr>
      <vt:lpstr>Access Lists</vt:lpstr>
      <vt:lpstr>Direction</vt:lpstr>
      <vt:lpstr>In class practice</vt:lpstr>
      <vt:lpstr>Standard Access Lists</vt:lpstr>
      <vt:lpstr>Wildcard Masking</vt:lpstr>
      <vt:lpstr>Figure 12.2: IP access list example with three LANs and a WAN connection</vt:lpstr>
      <vt:lpstr>Figure 12.3: IP standard access list example 2</vt:lpstr>
      <vt:lpstr>Figure 12.4: IP standard access list example 3</vt:lpstr>
      <vt:lpstr>Figure 12.5: Extended ACL example 1</vt:lpstr>
      <vt:lpstr>Table 12.1: Commands used to verify access-list configuration</vt:lpstr>
      <vt:lpstr>Written Labs and Review Questions</vt:lpstr>
    </vt:vector>
  </TitlesOfParts>
  <Company>John Wiley and Sons,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CCENT Study Guide</dc:title>
  <dc:creator>O'Brien, Connor - San Francisco</dc:creator>
  <cp:lastModifiedBy>Yu, Senhua</cp:lastModifiedBy>
  <cp:revision>46</cp:revision>
  <dcterms:created xsi:type="dcterms:W3CDTF">2013-08-02T19:30:49Z</dcterms:created>
  <dcterms:modified xsi:type="dcterms:W3CDTF">2017-04-08T19:32:46Z</dcterms:modified>
</cp:coreProperties>
</file>