
<file path=[Content_Types].xml><?xml version="1.0" encoding="utf-8"?>
<Types xmlns="http://schemas.openxmlformats.org/package/2006/content-types">
  <Default Extension="png" ContentType="image/pn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74" r:id="rId2"/>
    <p:sldId id="261" r:id="rId3"/>
    <p:sldId id="262" r:id="rId4"/>
    <p:sldId id="263" r:id="rId5"/>
    <p:sldId id="264" r:id="rId6"/>
    <p:sldId id="275" r:id="rId7"/>
    <p:sldId id="265" r:id="rId8"/>
    <p:sldId id="266" r:id="rId9"/>
    <p:sldId id="267" r:id="rId10"/>
    <p:sldId id="268" r:id="rId11"/>
    <p:sldId id="269" r:id="rId12"/>
    <p:sldId id="270" r:id="rId13"/>
    <p:sldId id="276" r:id="rId14"/>
    <p:sldId id="271" r:id="rId15"/>
    <p:sldId id="272" r:id="rId16"/>
    <p:sldId id="273" r:id="rId1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48562" autoAdjust="0"/>
  </p:normalViewPr>
  <p:slideViewPr>
    <p:cSldViewPr>
      <p:cViewPr varScale="1">
        <p:scale>
          <a:sx n="48" d="100"/>
          <a:sy n="48" d="100"/>
        </p:scale>
        <p:origin x="1794"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19F074-EF2A-4D57-9EFF-49D11CFAB3C7}" type="datetimeFigureOut">
              <a:rPr lang="en-US" smtClean="0"/>
              <a:t>4/15/2017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83D706-9C04-44CF-8DB6-34D05175EE45}" type="slidenum">
              <a:rPr lang="en-US" smtClean="0"/>
              <a:t>‹#›</a:t>
            </a:fld>
            <a:endParaRPr lang="en-US"/>
          </a:p>
        </p:txBody>
      </p:sp>
    </p:spTree>
    <p:extLst>
      <p:ext uri="{BB962C8B-B14F-4D97-AF65-F5344CB8AC3E}">
        <p14:creationId xmlns:p14="http://schemas.microsoft.com/office/powerpoint/2010/main" val="2733037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83D706-9C04-44CF-8DB6-34D05175EE45}" type="slidenum">
              <a:rPr lang="en-US" smtClean="0"/>
              <a:t>1</a:t>
            </a:fld>
            <a:endParaRPr lang="en-US"/>
          </a:p>
        </p:txBody>
      </p:sp>
    </p:spTree>
    <p:extLst>
      <p:ext uri="{BB962C8B-B14F-4D97-AF65-F5344CB8AC3E}">
        <p14:creationId xmlns:p14="http://schemas.microsoft.com/office/powerpoint/2010/main" val="30026994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83D706-9C04-44CF-8DB6-34D05175EE45}" type="slidenum">
              <a:rPr lang="en-US" smtClean="0"/>
              <a:t>11</a:t>
            </a:fld>
            <a:endParaRPr lang="en-US"/>
          </a:p>
        </p:txBody>
      </p:sp>
    </p:spTree>
    <p:extLst>
      <p:ext uri="{BB962C8B-B14F-4D97-AF65-F5344CB8AC3E}">
        <p14:creationId xmlns:p14="http://schemas.microsoft.com/office/powerpoint/2010/main" val="35316350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83D706-9C04-44CF-8DB6-34D05175EE45}" type="slidenum">
              <a:rPr lang="en-US" smtClean="0"/>
              <a:t>12</a:t>
            </a:fld>
            <a:endParaRPr lang="en-US"/>
          </a:p>
        </p:txBody>
      </p:sp>
    </p:spTree>
    <p:extLst>
      <p:ext uri="{BB962C8B-B14F-4D97-AF65-F5344CB8AC3E}">
        <p14:creationId xmlns:p14="http://schemas.microsoft.com/office/powerpoint/2010/main" val="23576455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83D706-9C04-44CF-8DB6-34D05175EE45}" type="slidenum">
              <a:rPr lang="en-US" smtClean="0"/>
              <a:t>13</a:t>
            </a:fld>
            <a:endParaRPr lang="en-US"/>
          </a:p>
        </p:txBody>
      </p:sp>
    </p:spTree>
    <p:extLst>
      <p:ext uri="{BB962C8B-B14F-4D97-AF65-F5344CB8AC3E}">
        <p14:creationId xmlns:p14="http://schemas.microsoft.com/office/powerpoint/2010/main" val="34758146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83D706-9C04-44CF-8DB6-34D05175EE45}" type="slidenum">
              <a:rPr lang="en-US" smtClean="0"/>
              <a:t>14</a:t>
            </a:fld>
            <a:endParaRPr lang="en-US"/>
          </a:p>
        </p:txBody>
      </p:sp>
    </p:spTree>
    <p:extLst>
      <p:ext uri="{BB962C8B-B14F-4D97-AF65-F5344CB8AC3E}">
        <p14:creationId xmlns:p14="http://schemas.microsoft.com/office/powerpoint/2010/main" val="35104944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
            </a:r>
            <a:br>
              <a:rPr lang="en-US" dirty="0" smtClean="0"/>
            </a:br>
            <a:endParaRPr lang="en-US" altLang="en-US" sz="1200" dirty="0" smtClean="0">
              <a:latin typeface="Courier New" panose="02070309020205020404" pitchFamily="49" charset="0"/>
              <a:cs typeface="Times New Roman" panose="02020603050405020304" pitchFamily="18" charset="0"/>
            </a:endParaRPr>
          </a:p>
          <a:p>
            <a:endParaRPr lang="en-US" dirty="0"/>
          </a:p>
        </p:txBody>
      </p:sp>
      <p:sp>
        <p:nvSpPr>
          <p:cNvPr id="4" name="Slide Number Placeholder 3"/>
          <p:cNvSpPr>
            <a:spLocks noGrp="1"/>
          </p:cNvSpPr>
          <p:nvPr>
            <p:ph type="sldNum" sz="quarter" idx="10"/>
          </p:nvPr>
        </p:nvSpPr>
        <p:spPr/>
        <p:txBody>
          <a:bodyPr/>
          <a:lstStyle/>
          <a:p>
            <a:fld id="{A783D706-9C04-44CF-8DB6-34D05175EE45}" type="slidenum">
              <a:rPr lang="en-US" smtClean="0"/>
              <a:t>15</a:t>
            </a:fld>
            <a:endParaRPr lang="en-US"/>
          </a:p>
        </p:txBody>
      </p:sp>
    </p:spTree>
    <p:extLst>
      <p:ext uri="{BB962C8B-B14F-4D97-AF65-F5344CB8AC3E}">
        <p14:creationId xmlns:p14="http://schemas.microsoft.com/office/powerpoint/2010/main" val="23141738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83D706-9C04-44CF-8DB6-34D05175EE45}" type="slidenum">
              <a:rPr lang="en-US" smtClean="0"/>
              <a:t>3</a:t>
            </a:fld>
            <a:endParaRPr lang="en-US"/>
          </a:p>
        </p:txBody>
      </p:sp>
    </p:spTree>
    <p:extLst>
      <p:ext uri="{BB962C8B-B14F-4D97-AF65-F5344CB8AC3E}">
        <p14:creationId xmlns:p14="http://schemas.microsoft.com/office/powerpoint/2010/main" val="27052436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83D706-9C04-44CF-8DB6-34D05175EE45}" type="slidenum">
              <a:rPr lang="en-US" smtClean="0"/>
              <a:t>4</a:t>
            </a:fld>
            <a:endParaRPr lang="en-US"/>
          </a:p>
        </p:txBody>
      </p:sp>
    </p:spTree>
    <p:extLst>
      <p:ext uri="{BB962C8B-B14F-4D97-AF65-F5344CB8AC3E}">
        <p14:creationId xmlns:p14="http://schemas.microsoft.com/office/powerpoint/2010/main" val="28669623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83D706-9C04-44CF-8DB6-34D05175EE45}" type="slidenum">
              <a:rPr lang="en-US" smtClean="0"/>
              <a:t>5</a:t>
            </a:fld>
            <a:endParaRPr lang="en-US"/>
          </a:p>
        </p:txBody>
      </p:sp>
    </p:spTree>
    <p:extLst>
      <p:ext uri="{BB962C8B-B14F-4D97-AF65-F5344CB8AC3E}">
        <p14:creationId xmlns:p14="http://schemas.microsoft.com/office/powerpoint/2010/main" val="15113317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83D706-9C04-44CF-8DB6-34D05175EE45}" type="slidenum">
              <a:rPr lang="en-US" smtClean="0"/>
              <a:t>6</a:t>
            </a:fld>
            <a:endParaRPr lang="en-US"/>
          </a:p>
        </p:txBody>
      </p:sp>
    </p:spTree>
    <p:extLst>
      <p:ext uri="{BB962C8B-B14F-4D97-AF65-F5344CB8AC3E}">
        <p14:creationId xmlns:p14="http://schemas.microsoft.com/office/powerpoint/2010/main" val="19739549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A783D706-9C04-44CF-8DB6-34D05175EE45}" type="slidenum">
              <a:rPr lang="en-US" smtClean="0"/>
              <a:t>7</a:t>
            </a:fld>
            <a:endParaRPr lang="en-US"/>
          </a:p>
        </p:txBody>
      </p:sp>
    </p:spTree>
    <p:extLst>
      <p:ext uri="{BB962C8B-B14F-4D97-AF65-F5344CB8AC3E}">
        <p14:creationId xmlns:p14="http://schemas.microsoft.com/office/powerpoint/2010/main" val="5466901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83D706-9C04-44CF-8DB6-34D05175EE45}" type="slidenum">
              <a:rPr lang="en-US" smtClean="0"/>
              <a:t>8</a:t>
            </a:fld>
            <a:endParaRPr lang="en-US"/>
          </a:p>
        </p:txBody>
      </p:sp>
    </p:spTree>
    <p:extLst>
      <p:ext uri="{BB962C8B-B14F-4D97-AF65-F5344CB8AC3E}">
        <p14:creationId xmlns:p14="http://schemas.microsoft.com/office/powerpoint/2010/main" val="16786695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 </a:t>
            </a:r>
            <a:endParaRPr lang="en-US" dirty="0"/>
          </a:p>
        </p:txBody>
      </p:sp>
      <p:sp>
        <p:nvSpPr>
          <p:cNvPr id="4" name="Slide Number Placeholder 3"/>
          <p:cNvSpPr>
            <a:spLocks noGrp="1"/>
          </p:cNvSpPr>
          <p:nvPr>
            <p:ph type="sldNum" sz="quarter" idx="10"/>
          </p:nvPr>
        </p:nvSpPr>
        <p:spPr/>
        <p:txBody>
          <a:bodyPr/>
          <a:lstStyle/>
          <a:p>
            <a:fld id="{A783D706-9C04-44CF-8DB6-34D05175EE45}" type="slidenum">
              <a:rPr lang="en-US" smtClean="0"/>
              <a:t>9</a:t>
            </a:fld>
            <a:endParaRPr lang="en-US"/>
          </a:p>
        </p:txBody>
      </p:sp>
    </p:spTree>
    <p:extLst>
      <p:ext uri="{BB962C8B-B14F-4D97-AF65-F5344CB8AC3E}">
        <p14:creationId xmlns:p14="http://schemas.microsoft.com/office/powerpoint/2010/main" val="41309356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A783D706-9C04-44CF-8DB6-34D05175EE45}" type="slidenum">
              <a:rPr lang="en-US" smtClean="0"/>
              <a:t>10</a:t>
            </a:fld>
            <a:endParaRPr lang="en-US"/>
          </a:p>
        </p:txBody>
      </p:sp>
    </p:spTree>
    <p:extLst>
      <p:ext uri="{BB962C8B-B14F-4D97-AF65-F5344CB8AC3E}">
        <p14:creationId xmlns:p14="http://schemas.microsoft.com/office/powerpoint/2010/main" val="162848138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C00000"/>
        </a:solidFill>
        <a:effectLst/>
      </p:bgPr>
    </p:bg>
    <p:spTree>
      <p:nvGrpSpPr>
        <p:cNvPr id="1" name=""/>
        <p:cNvGrpSpPr/>
        <p:nvPr/>
      </p:nvGrpSpPr>
      <p:grpSpPr>
        <a:xfrm>
          <a:off x="0" y="0"/>
          <a:ext cx="0" cy="0"/>
          <a:chOff x="0" y="0"/>
          <a:chExt cx="0" cy="0"/>
        </a:xfrm>
      </p:grpSpPr>
      <p:sp>
        <p:nvSpPr>
          <p:cNvPr id="4" name="Rectangle 5"/>
          <p:cNvSpPr>
            <a:spLocks noChangeArrowheads="1"/>
          </p:cNvSpPr>
          <p:nvPr userDrawn="1"/>
        </p:nvSpPr>
        <p:spPr bwMode="auto">
          <a:xfrm>
            <a:off x="-9525" y="0"/>
            <a:ext cx="9144000" cy="685800"/>
          </a:xfrm>
          <a:prstGeom prst="rect">
            <a:avLst/>
          </a:prstGeom>
          <a:solidFill>
            <a:schemeClr val="tx1"/>
          </a:solidFill>
          <a:ln w="9525">
            <a:solidFill>
              <a:schemeClr val="tx1"/>
            </a:solidFill>
            <a:miter lim="800000"/>
            <a:headEnd/>
            <a:tailEnd/>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a:p>
        </p:txBody>
      </p:sp>
      <p:pic>
        <p:nvPicPr>
          <p:cNvPr id="5" name="Picture 3" descr="T:\Sybex\Admin\Instructor Materials\Instructor Material Instructions\logoGraphics\sybex_awb_ko_50.tif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086600" y="65088"/>
            <a:ext cx="1676400" cy="617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588" y="0"/>
            <a:ext cx="1820863" cy="674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ctrTitle"/>
          </p:nvPr>
        </p:nvSpPr>
        <p:spPr>
          <a:xfrm>
            <a:off x="685800" y="2130425"/>
            <a:ext cx="7772400" cy="1470025"/>
          </a:xfrm>
        </p:spPr>
        <p:txBody>
          <a:bodyPr/>
          <a:lstStyle>
            <a:lvl1pPr>
              <a:defRPr>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3"/>
          <p:cNvSpPr>
            <a:spLocks noGrp="1"/>
          </p:cNvSpPr>
          <p:nvPr>
            <p:ph type="dt" sz="half" idx="10"/>
          </p:nvPr>
        </p:nvSpPr>
        <p:spPr/>
        <p:txBody>
          <a:bodyPr/>
          <a:lstStyle>
            <a:lvl1pPr>
              <a:defRPr/>
            </a:lvl1pPr>
          </a:lstStyle>
          <a:p>
            <a:pPr>
              <a:defRPr/>
            </a:pPr>
            <a:fld id="{8D2BE292-4A07-4862-AFAB-0067CEE702FF}" type="datetimeFigureOut">
              <a:rPr lang="en-US"/>
              <a:pPr>
                <a:defRPr/>
              </a:pPr>
              <a:t>4/15/2017</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fld id="{33A7EC30-EDA0-41EB-97F3-95D2DF7EC51A}" type="slidenum">
              <a:rPr lang="en-US" altLang="en-US"/>
              <a:pPr/>
              <a:t>‹#›</a:t>
            </a:fld>
            <a:endParaRPr lang="en-US" altLang="en-US"/>
          </a:p>
        </p:txBody>
      </p:sp>
    </p:spTree>
    <p:extLst>
      <p:ext uri="{BB962C8B-B14F-4D97-AF65-F5344CB8AC3E}">
        <p14:creationId xmlns:p14="http://schemas.microsoft.com/office/powerpoint/2010/main" val="2479978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BFFC2458-5EBE-4918-A855-8CE44ABEC14A}" type="datetimeFigureOut">
              <a:rPr lang="en-US"/>
              <a:pPr>
                <a:defRPr/>
              </a:pPr>
              <a:t>4/15/2017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6D6463F3-62DE-4CB9-A30A-1E8E2B619707}" type="slidenum">
              <a:rPr lang="en-US" altLang="en-US"/>
              <a:pPr/>
              <a:t>‹#›</a:t>
            </a:fld>
            <a:endParaRPr lang="en-US" altLang="en-US"/>
          </a:p>
        </p:txBody>
      </p:sp>
    </p:spTree>
    <p:extLst>
      <p:ext uri="{BB962C8B-B14F-4D97-AF65-F5344CB8AC3E}">
        <p14:creationId xmlns:p14="http://schemas.microsoft.com/office/powerpoint/2010/main" val="6764569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8A9C7631-3C2B-42EE-9F3D-CDFF47E611EE}" type="datetimeFigureOut">
              <a:rPr lang="en-US"/>
              <a:pPr>
                <a:defRPr/>
              </a:pPr>
              <a:t>4/15/2017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C9A7CF8A-4B6D-4B31-BD19-990644D0610C}" type="slidenum">
              <a:rPr lang="en-US" altLang="en-US"/>
              <a:pPr/>
              <a:t>‹#›</a:t>
            </a:fld>
            <a:endParaRPr lang="en-US" altLang="en-US"/>
          </a:p>
        </p:txBody>
      </p:sp>
    </p:spTree>
    <p:extLst>
      <p:ext uri="{BB962C8B-B14F-4D97-AF65-F5344CB8AC3E}">
        <p14:creationId xmlns:p14="http://schemas.microsoft.com/office/powerpoint/2010/main" val="3499184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4"/>
          <p:cNvSpPr>
            <a:spLocks noChangeArrowheads="1"/>
          </p:cNvSpPr>
          <p:nvPr userDrawn="1"/>
        </p:nvSpPr>
        <p:spPr bwMode="auto">
          <a:xfrm>
            <a:off x="3175" y="0"/>
            <a:ext cx="2057400" cy="6858000"/>
          </a:xfrm>
          <a:prstGeom prst="rect">
            <a:avLst/>
          </a:prstGeom>
          <a:solidFill>
            <a:srgbClr val="CC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a:p>
        </p:txBody>
      </p:sp>
      <p:pic>
        <p:nvPicPr>
          <p:cNvPr id="5" name="Picture 10"/>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4413"/>
            <a:ext cx="2060575" cy="763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userDrawn="1"/>
        </p:nvSpPr>
        <p:spPr>
          <a:xfrm>
            <a:off x="3175" y="0"/>
            <a:ext cx="2057400" cy="838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7" name="Picture 3" descr="T:\Sybex\Admin\Instructor Materials\Instructor Material Instructions\logoGraphics\sybex_awb_ko_50.tiff"/>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276225" y="166688"/>
            <a:ext cx="137160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2286000" y="274638"/>
            <a:ext cx="6400800" cy="11430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286000" y="1600200"/>
            <a:ext cx="64008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31122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Rectangle 4"/>
          <p:cNvSpPr>
            <a:spLocks noChangeArrowheads="1"/>
          </p:cNvSpPr>
          <p:nvPr userDrawn="1"/>
        </p:nvSpPr>
        <p:spPr bwMode="auto">
          <a:xfrm>
            <a:off x="3175" y="0"/>
            <a:ext cx="2057400" cy="6858000"/>
          </a:xfrm>
          <a:prstGeom prst="rect">
            <a:avLst/>
          </a:prstGeom>
          <a:solidFill>
            <a:srgbClr val="CC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a:p>
        </p:txBody>
      </p:sp>
      <p:pic>
        <p:nvPicPr>
          <p:cNvPr id="5" name="Picture 10"/>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4413"/>
            <a:ext cx="2060575" cy="763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userDrawn="1"/>
        </p:nvSpPr>
        <p:spPr>
          <a:xfrm>
            <a:off x="3175" y="0"/>
            <a:ext cx="2057400" cy="838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7" name="Picture 3" descr="T:\Sybex\Admin\Instructor Materials\Instructor Material Instructions\logoGraphics\sybex_awb_ko_50.tiff"/>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276225" y="166688"/>
            <a:ext cx="137160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2285999" y="4406900"/>
            <a:ext cx="6208713"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2285999" y="2906713"/>
            <a:ext cx="6208713"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8" name="Date Placeholder 3"/>
          <p:cNvSpPr>
            <a:spLocks noGrp="1"/>
          </p:cNvSpPr>
          <p:nvPr>
            <p:ph type="dt" sz="half" idx="10"/>
          </p:nvPr>
        </p:nvSpPr>
        <p:spPr/>
        <p:txBody>
          <a:bodyPr/>
          <a:lstStyle>
            <a:lvl1pPr>
              <a:defRPr/>
            </a:lvl1pPr>
          </a:lstStyle>
          <a:p>
            <a:pPr>
              <a:defRPr/>
            </a:pPr>
            <a:fld id="{9E753AB7-CA8B-4AED-95D0-9AC9FE24A999}" type="datetimeFigureOut">
              <a:rPr lang="en-US"/>
              <a:pPr>
                <a:defRPr/>
              </a:pPr>
              <a:t>4/15/2017</a:t>
            </a:fld>
            <a:endParaRPr lang="en-US"/>
          </a:p>
        </p:txBody>
      </p:sp>
      <p:sp>
        <p:nvSpPr>
          <p:cNvPr id="9" name="Footer Placeholder 4"/>
          <p:cNvSpPr>
            <a:spLocks noGrp="1"/>
          </p:cNvSpPr>
          <p:nvPr>
            <p:ph type="ftr" sz="quarter" idx="11"/>
          </p:nvPr>
        </p:nvSpPr>
        <p:spPr/>
        <p:txBody>
          <a:bodyPr/>
          <a:lstStyle>
            <a:lvl1pPr>
              <a:defRPr/>
            </a:lvl1pPr>
          </a:lstStyle>
          <a:p>
            <a:pPr>
              <a:defRPr/>
            </a:pPr>
            <a:endParaRPr lang="en-US"/>
          </a:p>
        </p:txBody>
      </p:sp>
      <p:sp>
        <p:nvSpPr>
          <p:cNvPr id="10" name="Slide Number Placeholder 5"/>
          <p:cNvSpPr>
            <a:spLocks noGrp="1"/>
          </p:cNvSpPr>
          <p:nvPr>
            <p:ph type="sldNum" sz="quarter" idx="12"/>
          </p:nvPr>
        </p:nvSpPr>
        <p:spPr/>
        <p:txBody>
          <a:bodyPr/>
          <a:lstStyle>
            <a:lvl1pPr>
              <a:defRPr/>
            </a:lvl1pPr>
          </a:lstStyle>
          <a:p>
            <a:fld id="{EF03A764-7569-4A35-AB5A-929FAC825BF3}" type="slidenum">
              <a:rPr lang="en-US" altLang="en-US"/>
              <a:pPr/>
              <a:t>‹#›</a:t>
            </a:fld>
            <a:endParaRPr lang="en-US" altLang="en-US"/>
          </a:p>
        </p:txBody>
      </p:sp>
    </p:spTree>
    <p:extLst>
      <p:ext uri="{BB962C8B-B14F-4D97-AF65-F5344CB8AC3E}">
        <p14:creationId xmlns:p14="http://schemas.microsoft.com/office/powerpoint/2010/main" val="26487106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Rectangle 4"/>
          <p:cNvSpPr>
            <a:spLocks noChangeArrowheads="1"/>
          </p:cNvSpPr>
          <p:nvPr userDrawn="1"/>
        </p:nvSpPr>
        <p:spPr bwMode="auto">
          <a:xfrm>
            <a:off x="3175" y="0"/>
            <a:ext cx="2057400" cy="6858000"/>
          </a:xfrm>
          <a:prstGeom prst="rect">
            <a:avLst/>
          </a:prstGeom>
          <a:solidFill>
            <a:srgbClr val="CC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a:p>
        </p:txBody>
      </p:sp>
      <p:pic>
        <p:nvPicPr>
          <p:cNvPr id="6" name="Picture 10"/>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4413"/>
            <a:ext cx="2060575" cy="763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userDrawn="1"/>
        </p:nvSpPr>
        <p:spPr>
          <a:xfrm>
            <a:off x="3175" y="0"/>
            <a:ext cx="2057400" cy="838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8" name="Picture 3" descr="T:\Sybex\Admin\Instructor Materials\Instructor Material Instructions\logoGraphics\sybex_awb_ko_50.tiff"/>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276225" y="166688"/>
            <a:ext cx="137160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2286000" y="274638"/>
            <a:ext cx="64008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2362200" y="1586816"/>
            <a:ext cx="2895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486400" y="1600200"/>
            <a:ext cx="32004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Date Placeholder 4"/>
          <p:cNvSpPr>
            <a:spLocks noGrp="1"/>
          </p:cNvSpPr>
          <p:nvPr>
            <p:ph type="dt" sz="half" idx="10"/>
          </p:nvPr>
        </p:nvSpPr>
        <p:spPr/>
        <p:txBody>
          <a:bodyPr/>
          <a:lstStyle>
            <a:lvl1pPr>
              <a:defRPr/>
            </a:lvl1pPr>
          </a:lstStyle>
          <a:p>
            <a:pPr>
              <a:defRPr/>
            </a:pPr>
            <a:fld id="{1A5623ED-307A-404F-AA44-C27A89F93BE3}" type="datetimeFigureOut">
              <a:rPr lang="en-US"/>
              <a:pPr>
                <a:defRPr/>
              </a:pPr>
              <a:t>4/15/2017</a:t>
            </a:fld>
            <a:endParaRPr lang="en-US"/>
          </a:p>
        </p:txBody>
      </p:sp>
      <p:sp>
        <p:nvSpPr>
          <p:cNvPr id="10" name="Footer Placeholder 5"/>
          <p:cNvSpPr>
            <a:spLocks noGrp="1"/>
          </p:cNvSpPr>
          <p:nvPr>
            <p:ph type="ftr" sz="quarter" idx="11"/>
          </p:nvPr>
        </p:nvSpPr>
        <p:spPr/>
        <p:txBody>
          <a:bodyPr/>
          <a:lstStyle>
            <a:lvl1pPr>
              <a:defRPr/>
            </a:lvl1pPr>
          </a:lstStyle>
          <a:p>
            <a:pPr>
              <a:defRPr/>
            </a:pPr>
            <a:endParaRPr lang="en-US"/>
          </a:p>
        </p:txBody>
      </p:sp>
      <p:sp>
        <p:nvSpPr>
          <p:cNvPr id="11" name="Slide Number Placeholder 6"/>
          <p:cNvSpPr>
            <a:spLocks noGrp="1"/>
          </p:cNvSpPr>
          <p:nvPr>
            <p:ph type="sldNum" sz="quarter" idx="12"/>
          </p:nvPr>
        </p:nvSpPr>
        <p:spPr/>
        <p:txBody>
          <a:bodyPr/>
          <a:lstStyle>
            <a:lvl1pPr>
              <a:defRPr/>
            </a:lvl1pPr>
          </a:lstStyle>
          <a:p>
            <a:fld id="{141D08FE-72D0-4D81-AB77-98CE95436A66}" type="slidenum">
              <a:rPr lang="en-US" altLang="en-US"/>
              <a:pPr/>
              <a:t>‹#›</a:t>
            </a:fld>
            <a:endParaRPr lang="en-US" altLang="en-US"/>
          </a:p>
        </p:txBody>
      </p:sp>
    </p:spTree>
    <p:extLst>
      <p:ext uri="{BB962C8B-B14F-4D97-AF65-F5344CB8AC3E}">
        <p14:creationId xmlns:p14="http://schemas.microsoft.com/office/powerpoint/2010/main" val="18569726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Rectangle 4"/>
          <p:cNvSpPr>
            <a:spLocks noChangeArrowheads="1"/>
          </p:cNvSpPr>
          <p:nvPr userDrawn="1"/>
        </p:nvSpPr>
        <p:spPr bwMode="auto">
          <a:xfrm>
            <a:off x="3175" y="0"/>
            <a:ext cx="2057400" cy="6858000"/>
          </a:xfrm>
          <a:prstGeom prst="rect">
            <a:avLst/>
          </a:prstGeom>
          <a:solidFill>
            <a:srgbClr val="CC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a:p>
        </p:txBody>
      </p:sp>
      <p:pic>
        <p:nvPicPr>
          <p:cNvPr id="8"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4413"/>
            <a:ext cx="2060575" cy="763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8"/>
          <p:cNvSpPr/>
          <p:nvPr userDrawn="1"/>
        </p:nvSpPr>
        <p:spPr>
          <a:xfrm>
            <a:off x="3175" y="0"/>
            <a:ext cx="2057400" cy="838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10" name="Picture 3" descr="T:\Sybex\Admin\Instructor Materials\Instructor Material Instructions\logoGraphics\sybex_awb_ko_50.tiff"/>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276225" y="166688"/>
            <a:ext cx="137160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2286000" y="274638"/>
            <a:ext cx="6400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286000" y="1535113"/>
            <a:ext cx="28956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286000" y="2209800"/>
            <a:ext cx="2897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410200" y="1535113"/>
            <a:ext cx="32766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410200" y="2174874"/>
            <a:ext cx="3276600" cy="3997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Date Placeholder 6"/>
          <p:cNvSpPr>
            <a:spLocks noGrp="1"/>
          </p:cNvSpPr>
          <p:nvPr>
            <p:ph type="dt" sz="half" idx="10"/>
          </p:nvPr>
        </p:nvSpPr>
        <p:spPr/>
        <p:txBody>
          <a:bodyPr/>
          <a:lstStyle>
            <a:lvl1pPr>
              <a:defRPr/>
            </a:lvl1pPr>
          </a:lstStyle>
          <a:p>
            <a:pPr>
              <a:defRPr/>
            </a:pPr>
            <a:fld id="{5D39BF62-A9A9-4FEB-8AA3-46E09E14B141}" type="datetimeFigureOut">
              <a:rPr lang="en-US"/>
              <a:pPr>
                <a:defRPr/>
              </a:pPr>
              <a:t>4/15/2017</a:t>
            </a:fld>
            <a:endParaRPr lang="en-US"/>
          </a:p>
        </p:txBody>
      </p:sp>
      <p:sp>
        <p:nvSpPr>
          <p:cNvPr id="12" name="Footer Placeholder 7"/>
          <p:cNvSpPr>
            <a:spLocks noGrp="1"/>
          </p:cNvSpPr>
          <p:nvPr>
            <p:ph type="ftr" sz="quarter" idx="11"/>
          </p:nvPr>
        </p:nvSpPr>
        <p:spPr/>
        <p:txBody>
          <a:bodyPr/>
          <a:lstStyle>
            <a:lvl1pPr>
              <a:defRPr/>
            </a:lvl1pPr>
          </a:lstStyle>
          <a:p>
            <a:pPr>
              <a:defRPr/>
            </a:pPr>
            <a:endParaRPr lang="en-US"/>
          </a:p>
        </p:txBody>
      </p:sp>
      <p:sp>
        <p:nvSpPr>
          <p:cNvPr id="13" name="Slide Number Placeholder 8"/>
          <p:cNvSpPr>
            <a:spLocks noGrp="1"/>
          </p:cNvSpPr>
          <p:nvPr>
            <p:ph type="sldNum" sz="quarter" idx="12"/>
          </p:nvPr>
        </p:nvSpPr>
        <p:spPr/>
        <p:txBody>
          <a:bodyPr/>
          <a:lstStyle>
            <a:lvl1pPr>
              <a:defRPr/>
            </a:lvl1pPr>
          </a:lstStyle>
          <a:p>
            <a:fld id="{A967AA21-580F-43C5-8BF3-805ABD57213F}" type="slidenum">
              <a:rPr lang="en-US" altLang="en-US"/>
              <a:pPr/>
              <a:t>‹#›</a:t>
            </a:fld>
            <a:endParaRPr lang="en-US" altLang="en-US"/>
          </a:p>
        </p:txBody>
      </p:sp>
    </p:spTree>
    <p:extLst>
      <p:ext uri="{BB962C8B-B14F-4D97-AF65-F5344CB8AC3E}">
        <p14:creationId xmlns:p14="http://schemas.microsoft.com/office/powerpoint/2010/main" val="32069139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Rectangle 4"/>
          <p:cNvSpPr>
            <a:spLocks noChangeArrowheads="1"/>
          </p:cNvSpPr>
          <p:nvPr userDrawn="1"/>
        </p:nvSpPr>
        <p:spPr bwMode="auto">
          <a:xfrm>
            <a:off x="3175" y="0"/>
            <a:ext cx="2057400" cy="6858000"/>
          </a:xfrm>
          <a:prstGeom prst="rect">
            <a:avLst/>
          </a:prstGeom>
          <a:solidFill>
            <a:srgbClr val="CC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a:p>
        </p:txBody>
      </p:sp>
      <p:pic>
        <p:nvPicPr>
          <p:cNvPr id="4" name="Picture 10"/>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4413"/>
            <a:ext cx="2060575" cy="763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userDrawn="1"/>
        </p:nvSpPr>
        <p:spPr>
          <a:xfrm>
            <a:off x="3175" y="0"/>
            <a:ext cx="2057400" cy="838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6" name="Picture 3" descr="T:\Sybex\Admin\Instructor Materials\Instructor Material Instructions\logoGraphics\sybex_awb_ko_50.tiff"/>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276225" y="166688"/>
            <a:ext cx="137160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2286000" y="274638"/>
            <a:ext cx="6400800" cy="1143000"/>
          </a:xfrm>
        </p:spPr>
        <p:txBody>
          <a:bodyPr/>
          <a:lstStyle/>
          <a:p>
            <a:r>
              <a:rPr lang="en-US" smtClean="0"/>
              <a:t>Click to edit Master title style</a:t>
            </a:r>
            <a:endParaRPr lang="en-US"/>
          </a:p>
        </p:txBody>
      </p:sp>
      <p:sp>
        <p:nvSpPr>
          <p:cNvPr id="7" name="Date Placeholder 2"/>
          <p:cNvSpPr>
            <a:spLocks noGrp="1"/>
          </p:cNvSpPr>
          <p:nvPr>
            <p:ph type="dt" sz="half" idx="10"/>
          </p:nvPr>
        </p:nvSpPr>
        <p:spPr/>
        <p:txBody>
          <a:bodyPr/>
          <a:lstStyle>
            <a:lvl1pPr>
              <a:defRPr/>
            </a:lvl1pPr>
          </a:lstStyle>
          <a:p>
            <a:pPr>
              <a:defRPr/>
            </a:pPr>
            <a:fld id="{5677E072-818F-4ADD-B457-A314CEDCF7B3}" type="datetimeFigureOut">
              <a:rPr lang="en-US"/>
              <a:pPr>
                <a:defRPr/>
              </a:pPr>
              <a:t>4/15/2017</a:t>
            </a:fld>
            <a:endParaRPr lang="en-US"/>
          </a:p>
        </p:txBody>
      </p:sp>
      <p:sp>
        <p:nvSpPr>
          <p:cNvPr id="8" name="Footer Placeholder 3"/>
          <p:cNvSpPr>
            <a:spLocks noGrp="1"/>
          </p:cNvSpPr>
          <p:nvPr>
            <p:ph type="ftr" sz="quarter" idx="11"/>
          </p:nvPr>
        </p:nvSpPr>
        <p:spPr/>
        <p:txBody>
          <a:bodyPr/>
          <a:lstStyle>
            <a:lvl1pPr>
              <a:defRPr/>
            </a:lvl1pPr>
          </a:lstStyle>
          <a:p>
            <a:pPr>
              <a:defRPr/>
            </a:pPr>
            <a:endParaRPr lang="en-US"/>
          </a:p>
        </p:txBody>
      </p:sp>
      <p:sp>
        <p:nvSpPr>
          <p:cNvPr id="9" name="Slide Number Placeholder 4"/>
          <p:cNvSpPr>
            <a:spLocks noGrp="1"/>
          </p:cNvSpPr>
          <p:nvPr>
            <p:ph type="sldNum" sz="quarter" idx="12"/>
          </p:nvPr>
        </p:nvSpPr>
        <p:spPr/>
        <p:txBody>
          <a:bodyPr/>
          <a:lstStyle>
            <a:lvl1pPr>
              <a:defRPr/>
            </a:lvl1pPr>
          </a:lstStyle>
          <a:p>
            <a:fld id="{DAFAFE6E-C883-4D33-A117-BEFF5FF4199A}" type="slidenum">
              <a:rPr lang="en-US" altLang="en-US"/>
              <a:pPr/>
              <a:t>‹#›</a:t>
            </a:fld>
            <a:endParaRPr lang="en-US" altLang="en-US"/>
          </a:p>
        </p:txBody>
      </p:sp>
    </p:spTree>
    <p:extLst>
      <p:ext uri="{BB962C8B-B14F-4D97-AF65-F5344CB8AC3E}">
        <p14:creationId xmlns:p14="http://schemas.microsoft.com/office/powerpoint/2010/main" val="11685536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ChangeArrowheads="1"/>
          </p:cNvSpPr>
          <p:nvPr userDrawn="1"/>
        </p:nvSpPr>
        <p:spPr bwMode="auto">
          <a:xfrm>
            <a:off x="3175" y="0"/>
            <a:ext cx="2057400" cy="6858000"/>
          </a:xfrm>
          <a:prstGeom prst="rect">
            <a:avLst/>
          </a:prstGeom>
          <a:solidFill>
            <a:srgbClr val="CC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a:p>
        </p:txBody>
      </p:sp>
      <p:pic>
        <p:nvPicPr>
          <p:cNvPr id="3" name="Picture 10"/>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4413"/>
            <a:ext cx="2060575" cy="763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userDrawn="1"/>
        </p:nvSpPr>
        <p:spPr>
          <a:xfrm>
            <a:off x="3175" y="0"/>
            <a:ext cx="2057400" cy="838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5" name="Picture 3" descr="T:\Sybex\Admin\Instructor Materials\Instructor Material Instructions\logoGraphics\sybex_awb_ko_50.tiff"/>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276225" y="166688"/>
            <a:ext cx="137160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Date Placeholder 1"/>
          <p:cNvSpPr>
            <a:spLocks noGrp="1"/>
          </p:cNvSpPr>
          <p:nvPr>
            <p:ph type="dt" sz="half" idx="10"/>
          </p:nvPr>
        </p:nvSpPr>
        <p:spPr/>
        <p:txBody>
          <a:bodyPr/>
          <a:lstStyle>
            <a:lvl1pPr>
              <a:defRPr/>
            </a:lvl1pPr>
          </a:lstStyle>
          <a:p>
            <a:pPr>
              <a:defRPr/>
            </a:pPr>
            <a:fld id="{ACF137CE-9B0B-416C-A06B-3F1EFD48CEBF}" type="datetimeFigureOut">
              <a:rPr lang="en-US"/>
              <a:pPr>
                <a:defRPr/>
              </a:pPr>
              <a:t>4/15/2017</a:t>
            </a:fld>
            <a:endParaRPr lang="en-US"/>
          </a:p>
        </p:txBody>
      </p:sp>
      <p:sp>
        <p:nvSpPr>
          <p:cNvPr id="7" name="Footer Placeholder 2"/>
          <p:cNvSpPr>
            <a:spLocks noGrp="1"/>
          </p:cNvSpPr>
          <p:nvPr>
            <p:ph type="ftr" sz="quarter" idx="11"/>
          </p:nvPr>
        </p:nvSpPr>
        <p:spPr/>
        <p:txBody>
          <a:bodyPr/>
          <a:lstStyle>
            <a:lvl1pPr>
              <a:defRPr/>
            </a:lvl1pPr>
          </a:lstStyle>
          <a:p>
            <a:pPr>
              <a:defRPr/>
            </a:pPr>
            <a:endParaRPr lang="en-US"/>
          </a:p>
        </p:txBody>
      </p:sp>
      <p:sp>
        <p:nvSpPr>
          <p:cNvPr id="8" name="Slide Number Placeholder 3"/>
          <p:cNvSpPr>
            <a:spLocks noGrp="1"/>
          </p:cNvSpPr>
          <p:nvPr>
            <p:ph type="sldNum" sz="quarter" idx="12"/>
          </p:nvPr>
        </p:nvSpPr>
        <p:spPr/>
        <p:txBody>
          <a:bodyPr/>
          <a:lstStyle>
            <a:lvl1pPr>
              <a:defRPr/>
            </a:lvl1pPr>
          </a:lstStyle>
          <a:p>
            <a:fld id="{140E43F4-D315-4F61-A96C-DC2C2B44630C}" type="slidenum">
              <a:rPr lang="en-US" altLang="en-US"/>
              <a:pPr/>
              <a:t>‹#›</a:t>
            </a:fld>
            <a:endParaRPr lang="en-US" altLang="en-US"/>
          </a:p>
        </p:txBody>
      </p:sp>
    </p:spTree>
    <p:extLst>
      <p:ext uri="{BB962C8B-B14F-4D97-AF65-F5344CB8AC3E}">
        <p14:creationId xmlns:p14="http://schemas.microsoft.com/office/powerpoint/2010/main" val="3355042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Rectangle 4"/>
          <p:cNvSpPr>
            <a:spLocks noChangeArrowheads="1"/>
          </p:cNvSpPr>
          <p:nvPr userDrawn="1"/>
        </p:nvSpPr>
        <p:spPr bwMode="auto">
          <a:xfrm>
            <a:off x="3175" y="0"/>
            <a:ext cx="2057400" cy="6858000"/>
          </a:xfrm>
          <a:prstGeom prst="rect">
            <a:avLst/>
          </a:prstGeom>
          <a:solidFill>
            <a:srgbClr val="CC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a:p>
        </p:txBody>
      </p:sp>
      <p:pic>
        <p:nvPicPr>
          <p:cNvPr id="6" name="Picture 10"/>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4413"/>
            <a:ext cx="2060575" cy="763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userDrawn="1"/>
        </p:nvSpPr>
        <p:spPr>
          <a:xfrm>
            <a:off x="3175" y="0"/>
            <a:ext cx="2057400" cy="838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8" name="Picture 3" descr="T:\Sybex\Admin\Instructor Materials\Instructor Material Instructions\logoGraphics\sybex_awb_ko_50.tiff"/>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276225" y="166688"/>
            <a:ext cx="137160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2209800" y="273050"/>
            <a:ext cx="2209800"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495800" y="273050"/>
            <a:ext cx="41910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209800" y="1430860"/>
            <a:ext cx="2209800"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Date Placeholder 4"/>
          <p:cNvSpPr>
            <a:spLocks noGrp="1"/>
          </p:cNvSpPr>
          <p:nvPr>
            <p:ph type="dt" sz="half" idx="10"/>
          </p:nvPr>
        </p:nvSpPr>
        <p:spPr/>
        <p:txBody>
          <a:bodyPr/>
          <a:lstStyle>
            <a:lvl1pPr>
              <a:defRPr/>
            </a:lvl1pPr>
          </a:lstStyle>
          <a:p>
            <a:pPr>
              <a:defRPr/>
            </a:pPr>
            <a:fld id="{76D6E1AA-F89C-4355-83F0-3C4C4817B24C}" type="datetimeFigureOut">
              <a:rPr lang="en-US"/>
              <a:pPr>
                <a:defRPr/>
              </a:pPr>
              <a:t>4/15/2017</a:t>
            </a:fld>
            <a:endParaRPr lang="en-US"/>
          </a:p>
        </p:txBody>
      </p:sp>
      <p:sp>
        <p:nvSpPr>
          <p:cNvPr id="10" name="Footer Placeholder 5"/>
          <p:cNvSpPr>
            <a:spLocks noGrp="1"/>
          </p:cNvSpPr>
          <p:nvPr>
            <p:ph type="ftr" sz="quarter" idx="11"/>
          </p:nvPr>
        </p:nvSpPr>
        <p:spPr/>
        <p:txBody>
          <a:bodyPr/>
          <a:lstStyle>
            <a:lvl1pPr>
              <a:defRPr/>
            </a:lvl1pPr>
          </a:lstStyle>
          <a:p>
            <a:pPr>
              <a:defRPr/>
            </a:pPr>
            <a:endParaRPr lang="en-US"/>
          </a:p>
        </p:txBody>
      </p:sp>
      <p:sp>
        <p:nvSpPr>
          <p:cNvPr id="11" name="Slide Number Placeholder 6"/>
          <p:cNvSpPr>
            <a:spLocks noGrp="1"/>
          </p:cNvSpPr>
          <p:nvPr>
            <p:ph type="sldNum" sz="quarter" idx="12"/>
          </p:nvPr>
        </p:nvSpPr>
        <p:spPr/>
        <p:txBody>
          <a:bodyPr/>
          <a:lstStyle>
            <a:lvl1pPr>
              <a:defRPr/>
            </a:lvl1pPr>
          </a:lstStyle>
          <a:p>
            <a:fld id="{6646CA73-9DE7-4EF8-A277-CCB480F7FEAB}" type="slidenum">
              <a:rPr lang="en-US" altLang="en-US"/>
              <a:pPr/>
              <a:t>‹#›</a:t>
            </a:fld>
            <a:endParaRPr lang="en-US" altLang="en-US"/>
          </a:p>
        </p:txBody>
      </p:sp>
    </p:spTree>
    <p:extLst>
      <p:ext uri="{BB962C8B-B14F-4D97-AF65-F5344CB8AC3E}">
        <p14:creationId xmlns:p14="http://schemas.microsoft.com/office/powerpoint/2010/main" val="21721734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4"/>
          <p:cNvSpPr>
            <a:spLocks noChangeArrowheads="1"/>
          </p:cNvSpPr>
          <p:nvPr userDrawn="1"/>
        </p:nvSpPr>
        <p:spPr bwMode="auto">
          <a:xfrm>
            <a:off x="3175" y="0"/>
            <a:ext cx="2057400" cy="6858000"/>
          </a:xfrm>
          <a:prstGeom prst="rect">
            <a:avLst/>
          </a:prstGeom>
          <a:solidFill>
            <a:srgbClr val="CC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a:p>
        </p:txBody>
      </p:sp>
      <p:pic>
        <p:nvPicPr>
          <p:cNvPr id="6" name="Picture 10"/>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4413"/>
            <a:ext cx="2060575" cy="763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userDrawn="1"/>
        </p:nvSpPr>
        <p:spPr>
          <a:xfrm>
            <a:off x="3175" y="0"/>
            <a:ext cx="2057400" cy="838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8" name="Picture 3" descr="T:\Sybex\Admin\Instructor Materials\Instructor Material Instructions\logoGraphics\sybex_awb_ko_50.tiff"/>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276225" y="166688"/>
            <a:ext cx="137160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2667000"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667000" y="609600"/>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2667000"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Date Placeholder 4"/>
          <p:cNvSpPr>
            <a:spLocks noGrp="1"/>
          </p:cNvSpPr>
          <p:nvPr>
            <p:ph type="dt" sz="half" idx="10"/>
          </p:nvPr>
        </p:nvSpPr>
        <p:spPr/>
        <p:txBody>
          <a:bodyPr/>
          <a:lstStyle>
            <a:lvl1pPr>
              <a:defRPr/>
            </a:lvl1pPr>
          </a:lstStyle>
          <a:p>
            <a:pPr>
              <a:defRPr/>
            </a:pPr>
            <a:fld id="{F316F46E-FF1C-4D9E-B923-0C51624E82B7}" type="datetimeFigureOut">
              <a:rPr lang="en-US"/>
              <a:pPr>
                <a:defRPr/>
              </a:pPr>
              <a:t>4/15/2017</a:t>
            </a:fld>
            <a:endParaRPr lang="en-US"/>
          </a:p>
        </p:txBody>
      </p:sp>
      <p:sp>
        <p:nvSpPr>
          <p:cNvPr id="10" name="Footer Placeholder 5"/>
          <p:cNvSpPr>
            <a:spLocks noGrp="1"/>
          </p:cNvSpPr>
          <p:nvPr>
            <p:ph type="ftr" sz="quarter" idx="11"/>
          </p:nvPr>
        </p:nvSpPr>
        <p:spPr/>
        <p:txBody>
          <a:bodyPr/>
          <a:lstStyle>
            <a:lvl1pPr>
              <a:defRPr/>
            </a:lvl1pPr>
          </a:lstStyle>
          <a:p>
            <a:pPr>
              <a:defRPr/>
            </a:pPr>
            <a:endParaRPr lang="en-US"/>
          </a:p>
        </p:txBody>
      </p:sp>
      <p:sp>
        <p:nvSpPr>
          <p:cNvPr id="11" name="Slide Number Placeholder 6"/>
          <p:cNvSpPr>
            <a:spLocks noGrp="1"/>
          </p:cNvSpPr>
          <p:nvPr>
            <p:ph type="sldNum" sz="quarter" idx="12"/>
          </p:nvPr>
        </p:nvSpPr>
        <p:spPr/>
        <p:txBody>
          <a:bodyPr/>
          <a:lstStyle>
            <a:lvl1pPr>
              <a:defRPr/>
            </a:lvl1pPr>
          </a:lstStyle>
          <a:p>
            <a:fld id="{6EE50506-9BBF-4610-8760-0D9A19C57149}" type="slidenum">
              <a:rPr lang="en-US" altLang="en-US"/>
              <a:pPr/>
              <a:t>‹#›</a:t>
            </a:fld>
            <a:endParaRPr lang="en-US" altLang="en-US"/>
          </a:p>
        </p:txBody>
      </p:sp>
    </p:spTree>
    <p:extLst>
      <p:ext uri="{BB962C8B-B14F-4D97-AF65-F5344CB8AC3E}">
        <p14:creationId xmlns:p14="http://schemas.microsoft.com/office/powerpoint/2010/main" val="2611649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fld id="{C365E33B-76F5-4C87-B507-BB4A8495BDE5}" type="datetimeFigureOut">
              <a:rPr lang="en-US"/>
              <a:pPr>
                <a:defRPr/>
              </a:pPr>
              <a:t>4/15/2017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1BB93BDA-3675-4A2C-94E4-E821B3A4C552}"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69" r:id="rId10"/>
    <p:sldLayoutId id="2147483670" r:id="rId11"/>
  </p:sldLayoutIdLst>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anose="020F0502020204030204" pitchFamily="34" charset="0"/>
        </a:defRPr>
      </a:lvl2pPr>
      <a:lvl3pPr algn="ctr" rtl="0" fontAlgn="base">
        <a:spcBef>
          <a:spcPct val="0"/>
        </a:spcBef>
        <a:spcAft>
          <a:spcPct val="0"/>
        </a:spcAft>
        <a:defRPr sz="4400">
          <a:solidFill>
            <a:schemeClr val="tx1"/>
          </a:solidFill>
          <a:latin typeface="Calibri" panose="020F0502020204030204" pitchFamily="34" charset="0"/>
        </a:defRPr>
      </a:lvl3pPr>
      <a:lvl4pPr algn="ctr" rtl="0" fontAlgn="base">
        <a:spcBef>
          <a:spcPct val="0"/>
        </a:spcBef>
        <a:spcAft>
          <a:spcPct val="0"/>
        </a:spcAft>
        <a:defRPr sz="4400">
          <a:solidFill>
            <a:schemeClr val="tx1"/>
          </a:solidFill>
          <a:latin typeface="Calibri" panose="020F0502020204030204" pitchFamily="34" charset="0"/>
        </a:defRPr>
      </a:lvl4pPr>
      <a:lvl5pPr algn="ctr" rtl="0" fontAlgn="base">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ctrTitle"/>
          </p:nvPr>
        </p:nvSpPr>
        <p:spPr/>
        <p:txBody>
          <a:bodyPr/>
          <a:lstStyle/>
          <a:p>
            <a:r>
              <a:rPr lang="en-US" altLang="en-US" sz="6600" b="1" smtClean="0"/>
              <a:t>CCENT Study Guide</a:t>
            </a:r>
          </a:p>
        </p:txBody>
      </p:sp>
      <p:sp>
        <p:nvSpPr>
          <p:cNvPr id="3" name="Subtitle 2"/>
          <p:cNvSpPr>
            <a:spLocks noGrp="1"/>
          </p:cNvSpPr>
          <p:nvPr>
            <p:ph type="subTitle" idx="1"/>
          </p:nvPr>
        </p:nvSpPr>
        <p:spPr/>
        <p:txBody>
          <a:bodyPr rtlCol="0">
            <a:normAutofit fontScale="92500"/>
          </a:bodyPr>
          <a:lstStyle/>
          <a:p>
            <a:pPr fontAlgn="auto">
              <a:spcAft>
                <a:spcPts val="0"/>
              </a:spcAft>
              <a:defRPr/>
            </a:pPr>
            <a:r>
              <a:rPr lang="en-US" sz="4400" dirty="0" smtClean="0"/>
              <a:t>Chapter 13</a:t>
            </a:r>
          </a:p>
          <a:p>
            <a:pPr fontAlgn="auto">
              <a:spcAft>
                <a:spcPts val="0"/>
              </a:spcAft>
              <a:defRPr/>
            </a:pPr>
            <a:r>
              <a:rPr lang="en-US" sz="4400" dirty="0" smtClean="0"/>
              <a:t>Network Address Translation</a:t>
            </a:r>
            <a:endParaRPr lang="en-US" sz="4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fontAlgn="auto">
              <a:spcAft>
                <a:spcPts val="0"/>
              </a:spcAft>
              <a:defRPr/>
            </a:pPr>
            <a:r>
              <a:rPr lang="en-US" b="1" u="sng" dirty="0"/>
              <a:t>Static NAT Configuration</a:t>
            </a:r>
            <a:br>
              <a:rPr lang="en-US" b="1" u="sng" dirty="0"/>
            </a:br>
            <a:endParaRPr lang="en-US" dirty="0"/>
          </a:p>
        </p:txBody>
      </p:sp>
      <p:sp>
        <p:nvSpPr>
          <p:cNvPr id="3" name="Rectangle 2"/>
          <p:cNvSpPr/>
          <p:nvPr/>
        </p:nvSpPr>
        <p:spPr>
          <a:xfrm>
            <a:off x="2209800" y="1600200"/>
            <a:ext cx="6705600" cy="4154488"/>
          </a:xfrm>
          <a:prstGeom prst="rect">
            <a:avLst/>
          </a:prstGeom>
        </p:spPr>
        <p:txBody>
          <a:bodyPr>
            <a:spAutoFit/>
          </a:bodyPr>
          <a:lstStyle/>
          <a:p>
            <a:pPr marL="457200" indent="457200" fontAlgn="auto">
              <a:spcBef>
                <a:spcPts val="0"/>
              </a:spcBef>
              <a:spcAft>
                <a:spcPts val="600"/>
              </a:spcAft>
              <a:defRPr/>
            </a:pPr>
            <a:r>
              <a:rPr lang="en-US" dirty="0">
                <a:latin typeface="Times New Roman" panose="02020603050405020304" pitchFamily="18" charset="0"/>
                <a:ea typeface="Times New Roman" panose="02020603050405020304" pitchFamily="18" charset="0"/>
                <a:cs typeface="+mn-cs"/>
              </a:rPr>
              <a:t>Let’s take a look at a simple example of a basic static NAT configuration:</a:t>
            </a:r>
          </a:p>
          <a:p>
            <a:pPr fontAlgn="auto">
              <a:spcBef>
                <a:spcPts val="600"/>
              </a:spcBef>
              <a:spcAft>
                <a:spcPts val="0"/>
              </a:spcAft>
              <a:defRPr/>
            </a:pPr>
            <a:r>
              <a:rPr lang="en-US" sz="1050" dirty="0" err="1">
                <a:latin typeface="Courier New" panose="02070309020205020404" pitchFamily="49" charset="0"/>
                <a:ea typeface="Times New Roman" panose="02020603050405020304" pitchFamily="18" charset="0"/>
                <a:cs typeface="Times New Roman" panose="02020603050405020304" pitchFamily="18" charset="0"/>
              </a:rPr>
              <a:t>ip</a:t>
            </a:r>
            <a:r>
              <a:rPr lang="en-US" sz="1050" dirty="0">
                <a:latin typeface="Courier New" panose="02070309020205020404" pitchFamily="49" charset="0"/>
                <a:ea typeface="Times New Roman" panose="02020603050405020304" pitchFamily="18" charset="0"/>
                <a:cs typeface="Times New Roman" panose="02020603050405020304" pitchFamily="18" charset="0"/>
              </a:rPr>
              <a:t> </a:t>
            </a:r>
            <a:r>
              <a:rPr lang="en-US" sz="1050" dirty="0" err="1">
                <a:latin typeface="Courier New" panose="02070309020205020404" pitchFamily="49" charset="0"/>
                <a:ea typeface="Times New Roman" panose="02020603050405020304" pitchFamily="18" charset="0"/>
                <a:cs typeface="Times New Roman" panose="02020603050405020304" pitchFamily="18" charset="0"/>
              </a:rPr>
              <a:t>nat</a:t>
            </a:r>
            <a:r>
              <a:rPr lang="en-US" sz="1050" dirty="0">
                <a:latin typeface="Courier New" panose="02070309020205020404" pitchFamily="49" charset="0"/>
                <a:ea typeface="Times New Roman" panose="02020603050405020304" pitchFamily="18" charset="0"/>
                <a:cs typeface="Times New Roman" panose="02020603050405020304" pitchFamily="18" charset="0"/>
              </a:rPr>
              <a:t> inside source static 10.1.1.1 170.46.2.2</a:t>
            </a:r>
          </a:p>
          <a:p>
            <a:pPr fontAlgn="auto">
              <a:spcBef>
                <a:spcPts val="0"/>
              </a:spcBef>
              <a:spcAft>
                <a:spcPts val="0"/>
              </a:spcAft>
              <a:defRPr/>
            </a:pPr>
            <a:r>
              <a:rPr lang="en-US" sz="1050" dirty="0">
                <a:latin typeface="Courier New" panose="02070309020205020404" pitchFamily="49" charset="0"/>
                <a:ea typeface="Times New Roman" panose="02020603050405020304" pitchFamily="18" charset="0"/>
                <a:cs typeface="Times New Roman" panose="02020603050405020304" pitchFamily="18" charset="0"/>
              </a:rPr>
              <a:t>!</a:t>
            </a:r>
          </a:p>
          <a:p>
            <a:pPr fontAlgn="auto">
              <a:spcBef>
                <a:spcPts val="0"/>
              </a:spcBef>
              <a:spcAft>
                <a:spcPts val="0"/>
              </a:spcAft>
              <a:defRPr/>
            </a:pPr>
            <a:r>
              <a:rPr lang="en-US" sz="1050" dirty="0">
                <a:latin typeface="Courier New" panose="02070309020205020404" pitchFamily="49" charset="0"/>
                <a:ea typeface="Times New Roman" panose="02020603050405020304" pitchFamily="18" charset="0"/>
                <a:cs typeface="Times New Roman" panose="02020603050405020304" pitchFamily="18" charset="0"/>
              </a:rPr>
              <a:t>interface Ethernet0</a:t>
            </a:r>
          </a:p>
          <a:p>
            <a:pPr fontAlgn="auto">
              <a:spcBef>
                <a:spcPts val="0"/>
              </a:spcBef>
              <a:spcAft>
                <a:spcPts val="0"/>
              </a:spcAft>
              <a:defRPr/>
            </a:pPr>
            <a:r>
              <a:rPr lang="en-US" sz="1050" dirty="0">
                <a:latin typeface="Courier New" panose="02070309020205020404" pitchFamily="49" charset="0"/>
                <a:ea typeface="Times New Roman" panose="02020603050405020304" pitchFamily="18" charset="0"/>
                <a:cs typeface="Times New Roman" panose="02020603050405020304" pitchFamily="18" charset="0"/>
              </a:rPr>
              <a:t> </a:t>
            </a:r>
            <a:r>
              <a:rPr lang="en-US" sz="1050" dirty="0" err="1">
                <a:latin typeface="Courier New" panose="02070309020205020404" pitchFamily="49" charset="0"/>
                <a:ea typeface="Times New Roman" panose="02020603050405020304" pitchFamily="18" charset="0"/>
                <a:cs typeface="Times New Roman" panose="02020603050405020304" pitchFamily="18" charset="0"/>
              </a:rPr>
              <a:t>ip</a:t>
            </a:r>
            <a:r>
              <a:rPr lang="en-US" sz="1050" dirty="0">
                <a:latin typeface="Courier New" panose="02070309020205020404" pitchFamily="49" charset="0"/>
                <a:ea typeface="Times New Roman" panose="02020603050405020304" pitchFamily="18" charset="0"/>
                <a:cs typeface="Times New Roman" panose="02020603050405020304" pitchFamily="18" charset="0"/>
              </a:rPr>
              <a:t> address 10.1.1.10 255.255.255.0</a:t>
            </a:r>
          </a:p>
          <a:p>
            <a:pPr fontAlgn="auto">
              <a:spcBef>
                <a:spcPts val="0"/>
              </a:spcBef>
              <a:spcAft>
                <a:spcPts val="0"/>
              </a:spcAft>
              <a:defRPr/>
            </a:pPr>
            <a:r>
              <a:rPr lang="en-US" sz="1050" dirty="0">
                <a:latin typeface="Courier New" panose="02070309020205020404" pitchFamily="49" charset="0"/>
                <a:ea typeface="Times New Roman" panose="02020603050405020304" pitchFamily="18" charset="0"/>
                <a:cs typeface="Times New Roman" panose="02020603050405020304" pitchFamily="18" charset="0"/>
              </a:rPr>
              <a:t> </a:t>
            </a:r>
            <a:r>
              <a:rPr lang="en-US" sz="1050" dirty="0" err="1">
                <a:latin typeface="Courier New" panose="02070309020205020404" pitchFamily="49" charset="0"/>
                <a:ea typeface="Times New Roman" panose="02020603050405020304" pitchFamily="18" charset="0"/>
                <a:cs typeface="Times New Roman" panose="02020603050405020304" pitchFamily="18" charset="0"/>
              </a:rPr>
              <a:t>ip</a:t>
            </a:r>
            <a:r>
              <a:rPr lang="en-US" sz="1050" dirty="0">
                <a:latin typeface="Courier New" panose="02070309020205020404" pitchFamily="49" charset="0"/>
                <a:ea typeface="Times New Roman" panose="02020603050405020304" pitchFamily="18" charset="0"/>
                <a:cs typeface="Times New Roman" panose="02020603050405020304" pitchFamily="18" charset="0"/>
              </a:rPr>
              <a:t> </a:t>
            </a:r>
            <a:r>
              <a:rPr lang="en-US" sz="1050" dirty="0" err="1">
                <a:latin typeface="Courier New" panose="02070309020205020404" pitchFamily="49" charset="0"/>
                <a:ea typeface="Times New Roman" panose="02020603050405020304" pitchFamily="18" charset="0"/>
                <a:cs typeface="Times New Roman" panose="02020603050405020304" pitchFamily="18" charset="0"/>
              </a:rPr>
              <a:t>nat</a:t>
            </a:r>
            <a:r>
              <a:rPr lang="en-US" sz="1050" dirty="0">
                <a:latin typeface="Courier New" panose="02070309020205020404" pitchFamily="49" charset="0"/>
                <a:ea typeface="Times New Roman" panose="02020603050405020304" pitchFamily="18" charset="0"/>
                <a:cs typeface="Times New Roman" panose="02020603050405020304" pitchFamily="18" charset="0"/>
              </a:rPr>
              <a:t> inside</a:t>
            </a:r>
          </a:p>
          <a:p>
            <a:pPr fontAlgn="auto">
              <a:spcBef>
                <a:spcPts val="0"/>
              </a:spcBef>
              <a:spcAft>
                <a:spcPts val="0"/>
              </a:spcAft>
              <a:defRPr/>
            </a:pPr>
            <a:r>
              <a:rPr lang="en-US" sz="1050" dirty="0">
                <a:latin typeface="Courier New" panose="02070309020205020404" pitchFamily="49" charset="0"/>
                <a:ea typeface="Times New Roman" panose="02020603050405020304" pitchFamily="18" charset="0"/>
                <a:cs typeface="Times New Roman" panose="02020603050405020304" pitchFamily="18" charset="0"/>
              </a:rPr>
              <a:t>!</a:t>
            </a:r>
          </a:p>
          <a:p>
            <a:pPr fontAlgn="auto">
              <a:spcBef>
                <a:spcPts val="0"/>
              </a:spcBef>
              <a:spcAft>
                <a:spcPts val="0"/>
              </a:spcAft>
              <a:defRPr/>
            </a:pPr>
            <a:r>
              <a:rPr lang="en-US" sz="1050" dirty="0">
                <a:latin typeface="Courier New" panose="02070309020205020404" pitchFamily="49" charset="0"/>
                <a:ea typeface="Times New Roman" panose="02020603050405020304" pitchFamily="18" charset="0"/>
                <a:cs typeface="Times New Roman" panose="02020603050405020304" pitchFamily="18" charset="0"/>
              </a:rPr>
              <a:t>interface Serial0</a:t>
            </a:r>
          </a:p>
          <a:p>
            <a:pPr fontAlgn="auto">
              <a:spcBef>
                <a:spcPts val="0"/>
              </a:spcBef>
              <a:spcAft>
                <a:spcPts val="0"/>
              </a:spcAft>
              <a:defRPr/>
            </a:pPr>
            <a:r>
              <a:rPr lang="en-US" sz="1050" dirty="0">
                <a:latin typeface="Courier New" panose="02070309020205020404" pitchFamily="49" charset="0"/>
                <a:ea typeface="Times New Roman" panose="02020603050405020304" pitchFamily="18" charset="0"/>
                <a:cs typeface="Times New Roman" panose="02020603050405020304" pitchFamily="18" charset="0"/>
              </a:rPr>
              <a:t> </a:t>
            </a:r>
            <a:r>
              <a:rPr lang="en-US" sz="1050" dirty="0" err="1">
                <a:latin typeface="Courier New" panose="02070309020205020404" pitchFamily="49" charset="0"/>
                <a:ea typeface="Times New Roman" panose="02020603050405020304" pitchFamily="18" charset="0"/>
                <a:cs typeface="Times New Roman" panose="02020603050405020304" pitchFamily="18" charset="0"/>
              </a:rPr>
              <a:t>ip</a:t>
            </a:r>
            <a:r>
              <a:rPr lang="en-US" sz="1050" dirty="0">
                <a:latin typeface="Courier New" panose="02070309020205020404" pitchFamily="49" charset="0"/>
                <a:ea typeface="Times New Roman" panose="02020603050405020304" pitchFamily="18" charset="0"/>
                <a:cs typeface="Times New Roman" panose="02020603050405020304" pitchFamily="18" charset="0"/>
              </a:rPr>
              <a:t> address 170.46.2.1 255.255.255.0</a:t>
            </a:r>
          </a:p>
          <a:p>
            <a:pPr fontAlgn="auto">
              <a:spcBef>
                <a:spcPts val="0"/>
              </a:spcBef>
              <a:spcAft>
                <a:spcPts val="0"/>
              </a:spcAft>
              <a:defRPr/>
            </a:pPr>
            <a:r>
              <a:rPr lang="en-US" sz="1050" dirty="0">
                <a:latin typeface="Courier New" panose="02070309020205020404" pitchFamily="49" charset="0"/>
                <a:ea typeface="Times New Roman" panose="02020603050405020304" pitchFamily="18" charset="0"/>
                <a:cs typeface="Times New Roman" panose="02020603050405020304" pitchFamily="18" charset="0"/>
              </a:rPr>
              <a:t> </a:t>
            </a:r>
            <a:r>
              <a:rPr lang="en-US" sz="1050" dirty="0" err="1">
                <a:latin typeface="Courier New" panose="02070309020205020404" pitchFamily="49" charset="0"/>
                <a:ea typeface="Times New Roman" panose="02020603050405020304" pitchFamily="18" charset="0"/>
                <a:cs typeface="Times New Roman" panose="02020603050405020304" pitchFamily="18" charset="0"/>
              </a:rPr>
              <a:t>ip</a:t>
            </a:r>
            <a:r>
              <a:rPr lang="en-US" sz="1050" dirty="0">
                <a:latin typeface="Courier New" panose="02070309020205020404" pitchFamily="49" charset="0"/>
                <a:ea typeface="Times New Roman" panose="02020603050405020304" pitchFamily="18" charset="0"/>
                <a:cs typeface="Times New Roman" panose="02020603050405020304" pitchFamily="18" charset="0"/>
              </a:rPr>
              <a:t> </a:t>
            </a:r>
            <a:r>
              <a:rPr lang="en-US" sz="1050" dirty="0" err="1">
                <a:latin typeface="Courier New" panose="02070309020205020404" pitchFamily="49" charset="0"/>
                <a:ea typeface="Times New Roman" panose="02020603050405020304" pitchFamily="18" charset="0"/>
                <a:cs typeface="Times New Roman" panose="02020603050405020304" pitchFamily="18" charset="0"/>
              </a:rPr>
              <a:t>nat</a:t>
            </a:r>
            <a:r>
              <a:rPr lang="en-US" sz="1050" dirty="0">
                <a:latin typeface="Courier New" panose="02070309020205020404" pitchFamily="49" charset="0"/>
                <a:ea typeface="Times New Roman" panose="02020603050405020304" pitchFamily="18" charset="0"/>
                <a:cs typeface="Times New Roman" panose="02020603050405020304" pitchFamily="18" charset="0"/>
              </a:rPr>
              <a:t> outside</a:t>
            </a:r>
          </a:p>
          <a:p>
            <a:pPr fontAlgn="auto">
              <a:spcBef>
                <a:spcPts val="0"/>
              </a:spcBef>
              <a:spcAft>
                <a:spcPts val="600"/>
              </a:spcAft>
              <a:defRPr/>
            </a:pPr>
            <a:r>
              <a:rPr lang="en-US" sz="1050" dirty="0">
                <a:latin typeface="Courier New" panose="02070309020205020404" pitchFamily="49" charset="0"/>
                <a:ea typeface="Times New Roman" panose="02020603050405020304" pitchFamily="18" charset="0"/>
                <a:cs typeface="Times New Roman" panose="02020603050405020304" pitchFamily="18" charset="0"/>
              </a:rPr>
              <a:t>!</a:t>
            </a:r>
          </a:p>
          <a:p>
            <a:pPr marL="457200" indent="457200" fontAlgn="auto">
              <a:spcBef>
                <a:spcPts val="0"/>
              </a:spcBef>
              <a:spcAft>
                <a:spcPts val="600"/>
              </a:spcAft>
              <a:defRPr/>
            </a:pPr>
            <a:r>
              <a:rPr lang="en-US" dirty="0">
                <a:latin typeface="Times New Roman" panose="02020603050405020304" pitchFamily="18" charset="0"/>
                <a:ea typeface="Times New Roman" panose="02020603050405020304" pitchFamily="18" charset="0"/>
                <a:cs typeface="+mn-cs"/>
              </a:rPr>
              <a:t>In the preceding router output, the </a:t>
            </a:r>
            <a:r>
              <a:rPr lang="en-US" dirty="0" err="1">
                <a:latin typeface="Courier New" panose="02070309020205020404" pitchFamily="49" charset="0"/>
                <a:ea typeface="Times New Roman" panose="02020603050405020304" pitchFamily="18" charset="0"/>
                <a:cs typeface="Times New Roman" panose="02020603050405020304" pitchFamily="18" charset="0"/>
              </a:rPr>
              <a:t>ip</a:t>
            </a:r>
            <a:r>
              <a:rPr lang="en-US" dirty="0">
                <a:latin typeface="Courier New" panose="02070309020205020404" pitchFamily="49" charset="0"/>
                <a:ea typeface="Times New Roman" panose="02020603050405020304" pitchFamily="18" charset="0"/>
                <a:cs typeface="Times New Roman" panose="02020603050405020304" pitchFamily="18" charset="0"/>
              </a:rPr>
              <a:t> </a:t>
            </a:r>
            <a:r>
              <a:rPr lang="en-US" dirty="0" err="1">
                <a:latin typeface="Courier New" panose="02070309020205020404" pitchFamily="49" charset="0"/>
                <a:ea typeface="Times New Roman" panose="02020603050405020304" pitchFamily="18" charset="0"/>
                <a:cs typeface="Times New Roman" panose="02020603050405020304" pitchFamily="18" charset="0"/>
              </a:rPr>
              <a:t>nat</a:t>
            </a:r>
            <a:r>
              <a:rPr lang="en-US" dirty="0">
                <a:latin typeface="Courier New" panose="02070309020205020404" pitchFamily="49" charset="0"/>
                <a:ea typeface="Times New Roman" panose="02020603050405020304" pitchFamily="18" charset="0"/>
                <a:cs typeface="Times New Roman" panose="02020603050405020304" pitchFamily="18" charset="0"/>
              </a:rPr>
              <a:t> inside source</a:t>
            </a:r>
            <a:r>
              <a:rPr lang="en-US" dirty="0">
                <a:latin typeface="Times New Roman" panose="02020603050405020304" pitchFamily="18" charset="0"/>
                <a:ea typeface="Times New Roman" panose="02020603050405020304" pitchFamily="18" charset="0"/>
                <a:cs typeface="+mn-cs"/>
              </a:rPr>
              <a:t> command identifies which IP addresses will be translated. In this configuration example, the </a:t>
            </a:r>
            <a:r>
              <a:rPr lang="en-US" dirty="0" err="1">
                <a:latin typeface="Courier New" panose="02070309020205020404" pitchFamily="49" charset="0"/>
                <a:ea typeface="Times New Roman" panose="02020603050405020304" pitchFamily="18" charset="0"/>
                <a:cs typeface="Times New Roman" panose="02020603050405020304" pitchFamily="18" charset="0"/>
              </a:rPr>
              <a:t>ip</a:t>
            </a:r>
            <a:r>
              <a:rPr lang="en-US" dirty="0">
                <a:latin typeface="Courier New" panose="02070309020205020404" pitchFamily="49" charset="0"/>
                <a:ea typeface="Times New Roman" panose="02020603050405020304" pitchFamily="18" charset="0"/>
                <a:cs typeface="Times New Roman" panose="02020603050405020304" pitchFamily="18" charset="0"/>
              </a:rPr>
              <a:t> </a:t>
            </a:r>
            <a:r>
              <a:rPr lang="en-US" dirty="0" err="1">
                <a:latin typeface="Courier New" panose="02070309020205020404" pitchFamily="49" charset="0"/>
                <a:ea typeface="Times New Roman" panose="02020603050405020304" pitchFamily="18" charset="0"/>
                <a:cs typeface="Times New Roman" panose="02020603050405020304" pitchFamily="18" charset="0"/>
              </a:rPr>
              <a:t>nat</a:t>
            </a:r>
            <a:r>
              <a:rPr lang="en-US" dirty="0">
                <a:latin typeface="Courier New" panose="02070309020205020404" pitchFamily="49" charset="0"/>
                <a:ea typeface="Times New Roman" panose="02020603050405020304" pitchFamily="18" charset="0"/>
                <a:cs typeface="Times New Roman" panose="02020603050405020304" pitchFamily="18" charset="0"/>
              </a:rPr>
              <a:t> inside source</a:t>
            </a:r>
            <a:r>
              <a:rPr lang="en-US" dirty="0">
                <a:latin typeface="Times New Roman" panose="02020603050405020304" pitchFamily="18" charset="0"/>
                <a:ea typeface="Times New Roman" panose="02020603050405020304" pitchFamily="18" charset="0"/>
                <a:cs typeface="+mn-cs"/>
              </a:rPr>
              <a:t> command configures a static translation between the inside local IP address 10.1.1.1 to the </a:t>
            </a:r>
            <a:r>
              <a:rPr lang="en-US" dirty="0" smtClean="0">
                <a:latin typeface="Times New Roman" panose="02020603050405020304" pitchFamily="18" charset="0"/>
                <a:ea typeface="Times New Roman" panose="02020603050405020304" pitchFamily="18" charset="0"/>
                <a:cs typeface="+mn-cs"/>
              </a:rPr>
              <a:t>inside </a:t>
            </a:r>
            <a:r>
              <a:rPr lang="en-US" dirty="0">
                <a:latin typeface="Times New Roman" panose="02020603050405020304" pitchFamily="18" charset="0"/>
                <a:ea typeface="Times New Roman" panose="02020603050405020304" pitchFamily="18" charset="0"/>
                <a:cs typeface="+mn-cs"/>
              </a:rPr>
              <a:t>global IP address 170.46.2.2.</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fontAlgn="auto">
              <a:spcAft>
                <a:spcPts val="0"/>
              </a:spcAft>
              <a:defRPr/>
            </a:pPr>
            <a:r>
              <a:rPr lang="en-US" b="1" u="sng" dirty="0"/>
              <a:t>Dynamic NAT Configuration</a:t>
            </a:r>
            <a:br>
              <a:rPr lang="en-US" b="1" u="sng" dirty="0"/>
            </a:br>
            <a:endParaRPr lang="en-US" dirty="0"/>
          </a:p>
        </p:txBody>
      </p:sp>
      <p:sp>
        <p:nvSpPr>
          <p:cNvPr id="4" name="Rectangle 3"/>
          <p:cNvSpPr/>
          <p:nvPr/>
        </p:nvSpPr>
        <p:spPr>
          <a:xfrm>
            <a:off x="2133600" y="1417638"/>
            <a:ext cx="6553200" cy="4246562"/>
          </a:xfrm>
          <a:prstGeom prst="rect">
            <a:avLst/>
          </a:prstGeom>
        </p:spPr>
        <p:txBody>
          <a:bodyPr>
            <a:spAutoFit/>
          </a:bodyPr>
          <a:lstStyle/>
          <a:p>
            <a:pPr fontAlgn="auto">
              <a:spcBef>
                <a:spcPts val="0"/>
              </a:spcBef>
              <a:spcAft>
                <a:spcPts val="600"/>
              </a:spcAft>
              <a:defRPr/>
            </a:pPr>
            <a:r>
              <a:rPr lang="en-US" dirty="0">
                <a:latin typeface="Times New Roman" panose="02020603050405020304" pitchFamily="18" charset="0"/>
                <a:ea typeface="Times New Roman" panose="02020603050405020304" pitchFamily="18" charset="0"/>
                <a:cs typeface="+mn-cs"/>
              </a:rPr>
              <a:t>Basically, dynamic NAT really means we have a pool of addresses that we’ll use to provide real IP addresses to a group of users on the inside. Because we don’t use port numbers, we must have real IP addresses for every user who’s trying to get outside the local network simultaneously.</a:t>
            </a:r>
          </a:p>
          <a:p>
            <a:pPr fontAlgn="auto">
              <a:spcBef>
                <a:spcPts val="0"/>
              </a:spcBef>
              <a:spcAft>
                <a:spcPts val="600"/>
              </a:spcAft>
              <a:defRPr/>
            </a:pPr>
            <a:r>
              <a:rPr lang="en-US" dirty="0">
                <a:latin typeface="Times New Roman" panose="02020603050405020304" pitchFamily="18" charset="0"/>
                <a:ea typeface="Times New Roman" panose="02020603050405020304" pitchFamily="18" charset="0"/>
                <a:cs typeface="+mn-cs"/>
              </a:rPr>
              <a:t>Here is a sample output of a dynamic NAT configuration:</a:t>
            </a:r>
          </a:p>
          <a:p>
            <a:pPr fontAlgn="auto">
              <a:spcBef>
                <a:spcPts val="600"/>
              </a:spcBef>
              <a:spcAft>
                <a:spcPts val="0"/>
              </a:spcAft>
              <a:defRPr/>
            </a:pPr>
            <a:r>
              <a:rPr lang="en-US" sz="1050" dirty="0" err="1">
                <a:latin typeface="Courier New" panose="02070309020205020404" pitchFamily="49" charset="0"/>
                <a:ea typeface="Times New Roman" panose="02020603050405020304" pitchFamily="18" charset="0"/>
                <a:cs typeface="Times New Roman" panose="02020603050405020304" pitchFamily="18" charset="0"/>
              </a:rPr>
              <a:t>ip</a:t>
            </a:r>
            <a:r>
              <a:rPr lang="en-US" sz="1050" dirty="0">
                <a:latin typeface="Courier New" panose="02070309020205020404" pitchFamily="49" charset="0"/>
                <a:ea typeface="Times New Roman" panose="02020603050405020304" pitchFamily="18" charset="0"/>
                <a:cs typeface="Times New Roman" panose="02020603050405020304" pitchFamily="18" charset="0"/>
              </a:rPr>
              <a:t> </a:t>
            </a:r>
            <a:r>
              <a:rPr lang="en-US" sz="1050" dirty="0" err="1">
                <a:latin typeface="Courier New" panose="02070309020205020404" pitchFamily="49" charset="0"/>
                <a:ea typeface="Times New Roman" panose="02020603050405020304" pitchFamily="18" charset="0"/>
                <a:cs typeface="Times New Roman" panose="02020603050405020304" pitchFamily="18" charset="0"/>
              </a:rPr>
              <a:t>nat</a:t>
            </a:r>
            <a:r>
              <a:rPr lang="en-US" sz="1050" dirty="0">
                <a:latin typeface="Courier New" panose="02070309020205020404" pitchFamily="49" charset="0"/>
                <a:ea typeface="Times New Roman" panose="02020603050405020304" pitchFamily="18" charset="0"/>
                <a:cs typeface="Times New Roman" panose="02020603050405020304" pitchFamily="18" charset="0"/>
              </a:rPr>
              <a:t> pool </a:t>
            </a:r>
            <a:r>
              <a:rPr lang="en-US" sz="1050" dirty="0" err="1">
                <a:latin typeface="Courier New" panose="02070309020205020404" pitchFamily="49" charset="0"/>
                <a:ea typeface="Times New Roman" panose="02020603050405020304" pitchFamily="18" charset="0"/>
                <a:cs typeface="Times New Roman" panose="02020603050405020304" pitchFamily="18" charset="0"/>
              </a:rPr>
              <a:t>todd</a:t>
            </a:r>
            <a:r>
              <a:rPr lang="en-US" sz="1050" dirty="0">
                <a:latin typeface="Courier New" panose="02070309020205020404" pitchFamily="49" charset="0"/>
                <a:ea typeface="Times New Roman" panose="02020603050405020304" pitchFamily="18" charset="0"/>
                <a:cs typeface="Times New Roman" panose="02020603050405020304" pitchFamily="18" charset="0"/>
              </a:rPr>
              <a:t> 170.168.2.3 170.168.2.254</a:t>
            </a:r>
          </a:p>
          <a:p>
            <a:pPr fontAlgn="auto">
              <a:spcBef>
                <a:spcPts val="0"/>
              </a:spcBef>
              <a:spcAft>
                <a:spcPts val="0"/>
              </a:spcAft>
              <a:defRPr/>
            </a:pPr>
            <a:r>
              <a:rPr lang="en-US" sz="1050" dirty="0">
                <a:latin typeface="Courier New" panose="02070309020205020404" pitchFamily="49" charset="0"/>
                <a:ea typeface="Times New Roman" panose="02020603050405020304" pitchFamily="18" charset="0"/>
                <a:cs typeface="Times New Roman" panose="02020603050405020304" pitchFamily="18" charset="0"/>
              </a:rPr>
              <a:t>    </a:t>
            </a:r>
            <a:r>
              <a:rPr lang="en-US" sz="1050" dirty="0" err="1">
                <a:latin typeface="Courier New" panose="02070309020205020404" pitchFamily="49" charset="0"/>
                <a:ea typeface="Times New Roman" panose="02020603050405020304" pitchFamily="18" charset="0"/>
                <a:cs typeface="Times New Roman" panose="02020603050405020304" pitchFamily="18" charset="0"/>
              </a:rPr>
              <a:t>netmask</a:t>
            </a:r>
            <a:r>
              <a:rPr lang="en-US" sz="1050" dirty="0">
                <a:latin typeface="Courier New" panose="02070309020205020404" pitchFamily="49" charset="0"/>
                <a:ea typeface="Times New Roman" panose="02020603050405020304" pitchFamily="18" charset="0"/>
                <a:cs typeface="Times New Roman" panose="02020603050405020304" pitchFamily="18" charset="0"/>
              </a:rPr>
              <a:t> 255.255.255.0</a:t>
            </a:r>
          </a:p>
          <a:p>
            <a:pPr fontAlgn="auto">
              <a:spcBef>
                <a:spcPts val="0"/>
              </a:spcBef>
              <a:spcAft>
                <a:spcPts val="0"/>
              </a:spcAft>
              <a:defRPr/>
            </a:pPr>
            <a:r>
              <a:rPr lang="en-US" sz="1050" dirty="0" err="1">
                <a:latin typeface="Courier New" panose="02070309020205020404" pitchFamily="49" charset="0"/>
                <a:ea typeface="Times New Roman" panose="02020603050405020304" pitchFamily="18" charset="0"/>
                <a:cs typeface="Times New Roman" panose="02020603050405020304" pitchFamily="18" charset="0"/>
              </a:rPr>
              <a:t>ip</a:t>
            </a:r>
            <a:r>
              <a:rPr lang="en-US" sz="1050" dirty="0">
                <a:latin typeface="Courier New" panose="02070309020205020404" pitchFamily="49" charset="0"/>
                <a:ea typeface="Times New Roman" panose="02020603050405020304" pitchFamily="18" charset="0"/>
                <a:cs typeface="Times New Roman" panose="02020603050405020304" pitchFamily="18" charset="0"/>
              </a:rPr>
              <a:t> </a:t>
            </a:r>
            <a:r>
              <a:rPr lang="en-US" sz="1050" dirty="0" err="1">
                <a:latin typeface="Courier New" panose="02070309020205020404" pitchFamily="49" charset="0"/>
                <a:ea typeface="Times New Roman" panose="02020603050405020304" pitchFamily="18" charset="0"/>
                <a:cs typeface="Times New Roman" panose="02020603050405020304" pitchFamily="18" charset="0"/>
              </a:rPr>
              <a:t>nat</a:t>
            </a:r>
            <a:r>
              <a:rPr lang="en-US" sz="1050" dirty="0">
                <a:latin typeface="Courier New" panose="02070309020205020404" pitchFamily="49" charset="0"/>
                <a:ea typeface="Times New Roman" panose="02020603050405020304" pitchFamily="18" charset="0"/>
                <a:cs typeface="Times New Roman" panose="02020603050405020304" pitchFamily="18" charset="0"/>
              </a:rPr>
              <a:t> inside source list 1 pool </a:t>
            </a:r>
            <a:r>
              <a:rPr lang="en-US" sz="1050" dirty="0" err="1">
                <a:latin typeface="Courier New" panose="02070309020205020404" pitchFamily="49" charset="0"/>
                <a:ea typeface="Times New Roman" panose="02020603050405020304" pitchFamily="18" charset="0"/>
                <a:cs typeface="Times New Roman" panose="02020603050405020304" pitchFamily="18" charset="0"/>
              </a:rPr>
              <a:t>todd</a:t>
            </a:r>
            <a:endParaRPr lang="en-US" sz="1050" dirty="0">
              <a:latin typeface="Courier New" panose="02070309020205020404" pitchFamily="49" charset="0"/>
              <a:ea typeface="Times New Roman" panose="02020603050405020304" pitchFamily="18" charset="0"/>
              <a:cs typeface="Times New Roman" panose="02020603050405020304" pitchFamily="18" charset="0"/>
            </a:endParaRPr>
          </a:p>
          <a:p>
            <a:pPr fontAlgn="auto">
              <a:spcBef>
                <a:spcPts val="0"/>
              </a:spcBef>
              <a:spcAft>
                <a:spcPts val="0"/>
              </a:spcAft>
              <a:defRPr/>
            </a:pPr>
            <a:r>
              <a:rPr lang="en-US" sz="1050" dirty="0">
                <a:latin typeface="Courier New" panose="02070309020205020404" pitchFamily="49" charset="0"/>
                <a:ea typeface="Times New Roman" panose="02020603050405020304" pitchFamily="18" charset="0"/>
                <a:cs typeface="Times New Roman" panose="02020603050405020304" pitchFamily="18" charset="0"/>
              </a:rPr>
              <a:t>!</a:t>
            </a:r>
          </a:p>
          <a:p>
            <a:pPr fontAlgn="auto">
              <a:spcBef>
                <a:spcPts val="0"/>
              </a:spcBef>
              <a:spcAft>
                <a:spcPts val="0"/>
              </a:spcAft>
              <a:defRPr/>
            </a:pPr>
            <a:r>
              <a:rPr lang="en-US" sz="1050" dirty="0">
                <a:latin typeface="Courier New" panose="02070309020205020404" pitchFamily="49" charset="0"/>
                <a:ea typeface="Times New Roman" panose="02020603050405020304" pitchFamily="18" charset="0"/>
                <a:cs typeface="Times New Roman" panose="02020603050405020304" pitchFamily="18" charset="0"/>
              </a:rPr>
              <a:t>interface Ethernet0</a:t>
            </a:r>
          </a:p>
          <a:p>
            <a:pPr fontAlgn="auto">
              <a:spcBef>
                <a:spcPts val="0"/>
              </a:spcBef>
              <a:spcAft>
                <a:spcPts val="0"/>
              </a:spcAft>
              <a:defRPr/>
            </a:pPr>
            <a:r>
              <a:rPr lang="en-US" sz="1050" dirty="0">
                <a:latin typeface="Courier New" panose="02070309020205020404" pitchFamily="49" charset="0"/>
                <a:ea typeface="Times New Roman" panose="02020603050405020304" pitchFamily="18" charset="0"/>
                <a:cs typeface="Times New Roman" panose="02020603050405020304" pitchFamily="18" charset="0"/>
              </a:rPr>
              <a:t> </a:t>
            </a:r>
            <a:r>
              <a:rPr lang="en-US" sz="1050" dirty="0" err="1">
                <a:latin typeface="Courier New" panose="02070309020205020404" pitchFamily="49" charset="0"/>
                <a:ea typeface="Times New Roman" panose="02020603050405020304" pitchFamily="18" charset="0"/>
                <a:cs typeface="Times New Roman" panose="02020603050405020304" pitchFamily="18" charset="0"/>
              </a:rPr>
              <a:t>ip</a:t>
            </a:r>
            <a:r>
              <a:rPr lang="en-US" sz="1050" dirty="0">
                <a:latin typeface="Courier New" panose="02070309020205020404" pitchFamily="49" charset="0"/>
                <a:ea typeface="Times New Roman" panose="02020603050405020304" pitchFamily="18" charset="0"/>
                <a:cs typeface="Times New Roman" panose="02020603050405020304" pitchFamily="18" charset="0"/>
              </a:rPr>
              <a:t> address 10.1.1.10 255.255.255.0</a:t>
            </a:r>
          </a:p>
          <a:p>
            <a:pPr fontAlgn="auto">
              <a:spcBef>
                <a:spcPts val="0"/>
              </a:spcBef>
              <a:spcAft>
                <a:spcPts val="0"/>
              </a:spcAft>
              <a:defRPr/>
            </a:pPr>
            <a:r>
              <a:rPr lang="en-US" sz="1050" dirty="0">
                <a:latin typeface="Courier New" panose="02070309020205020404" pitchFamily="49" charset="0"/>
                <a:ea typeface="Times New Roman" panose="02020603050405020304" pitchFamily="18" charset="0"/>
                <a:cs typeface="Times New Roman" panose="02020603050405020304" pitchFamily="18" charset="0"/>
              </a:rPr>
              <a:t> </a:t>
            </a:r>
            <a:r>
              <a:rPr lang="en-US" sz="1050" dirty="0" err="1">
                <a:latin typeface="Courier New" panose="02070309020205020404" pitchFamily="49" charset="0"/>
                <a:ea typeface="Times New Roman" panose="02020603050405020304" pitchFamily="18" charset="0"/>
                <a:cs typeface="Times New Roman" panose="02020603050405020304" pitchFamily="18" charset="0"/>
              </a:rPr>
              <a:t>ip</a:t>
            </a:r>
            <a:r>
              <a:rPr lang="en-US" sz="1050" dirty="0">
                <a:latin typeface="Courier New" panose="02070309020205020404" pitchFamily="49" charset="0"/>
                <a:ea typeface="Times New Roman" panose="02020603050405020304" pitchFamily="18" charset="0"/>
                <a:cs typeface="Times New Roman" panose="02020603050405020304" pitchFamily="18" charset="0"/>
              </a:rPr>
              <a:t> </a:t>
            </a:r>
            <a:r>
              <a:rPr lang="en-US" sz="1050" dirty="0" err="1">
                <a:latin typeface="Courier New" panose="02070309020205020404" pitchFamily="49" charset="0"/>
                <a:ea typeface="Times New Roman" panose="02020603050405020304" pitchFamily="18" charset="0"/>
                <a:cs typeface="Times New Roman" panose="02020603050405020304" pitchFamily="18" charset="0"/>
              </a:rPr>
              <a:t>nat</a:t>
            </a:r>
            <a:r>
              <a:rPr lang="en-US" sz="1050" dirty="0">
                <a:latin typeface="Courier New" panose="02070309020205020404" pitchFamily="49" charset="0"/>
                <a:ea typeface="Times New Roman" panose="02020603050405020304" pitchFamily="18" charset="0"/>
                <a:cs typeface="Times New Roman" panose="02020603050405020304" pitchFamily="18" charset="0"/>
              </a:rPr>
              <a:t> inside</a:t>
            </a:r>
          </a:p>
          <a:p>
            <a:pPr fontAlgn="auto">
              <a:spcBef>
                <a:spcPts val="0"/>
              </a:spcBef>
              <a:spcAft>
                <a:spcPts val="0"/>
              </a:spcAft>
              <a:defRPr/>
            </a:pPr>
            <a:r>
              <a:rPr lang="en-US" sz="1050" dirty="0">
                <a:latin typeface="Courier New" panose="02070309020205020404" pitchFamily="49" charset="0"/>
                <a:ea typeface="Times New Roman" panose="02020603050405020304" pitchFamily="18" charset="0"/>
                <a:cs typeface="Times New Roman" panose="02020603050405020304" pitchFamily="18" charset="0"/>
              </a:rPr>
              <a:t>!</a:t>
            </a:r>
          </a:p>
          <a:p>
            <a:pPr fontAlgn="auto">
              <a:spcBef>
                <a:spcPts val="0"/>
              </a:spcBef>
              <a:spcAft>
                <a:spcPts val="0"/>
              </a:spcAft>
              <a:defRPr/>
            </a:pPr>
            <a:r>
              <a:rPr lang="en-US" sz="1050" dirty="0">
                <a:latin typeface="Courier New" panose="02070309020205020404" pitchFamily="49" charset="0"/>
                <a:ea typeface="Times New Roman" panose="02020603050405020304" pitchFamily="18" charset="0"/>
                <a:cs typeface="Times New Roman" panose="02020603050405020304" pitchFamily="18" charset="0"/>
              </a:rPr>
              <a:t>interface Serial0</a:t>
            </a:r>
          </a:p>
          <a:p>
            <a:pPr fontAlgn="auto">
              <a:spcBef>
                <a:spcPts val="0"/>
              </a:spcBef>
              <a:spcAft>
                <a:spcPts val="0"/>
              </a:spcAft>
              <a:defRPr/>
            </a:pPr>
            <a:r>
              <a:rPr lang="en-US" sz="1050" dirty="0">
                <a:latin typeface="Courier New" panose="02070309020205020404" pitchFamily="49" charset="0"/>
                <a:ea typeface="Times New Roman" panose="02020603050405020304" pitchFamily="18" charset="0"/>
                <a:cs typeface="Times New Roman" panose="02020603050405020304" pitchFamily="18" charset="0"/>
              </a:rPr>
              <a:t> </a:t>
            </a:r>
            <a:r>
              <a:rPr lang="en-US" sz="1050" dirty="0" err="1">
                <a:latin typeface="Courier New" panose="02070309020205020404" pitchFamily="49" charset="0"/>
                <a:ea typeface="Times New Roman" panose="02020603050405020304" pitchFamily="18" charset="0"/>
                <a:cs typeface="Times New Roman" panose="02020603050405020304" pitchFamily="18" charset="0"/>
              </a:rPr>
              <a:t>ip</a:t>
            </a:r>
            <a:r>
              <a:rPr lang="en-US" sz="1050" dirty="0">
                <a:latin typeface="Courier New" panose="02070309020205020404" pitchFamily="49" charset="0"/>
                <a:ea typeface="Times New Roman" panose="02020603050405020304" pitchFamily="18" charset="0"/>
                <a:cs typeface="Times New Roman" panose="02020603050405020304" pitchFamily="18" charset="0"/>
              </a:rPr>
              <a:t> address 170.168.2.1 255.255.255.0</a:t>
            </a:r>
          </a:p>
          <a:p>
            <a:pPr fontAlgn="auto">
              <a:spcBef>
                <a:spcPts val="0"/>
              </a:spcBef>
              <a:spcAft>
                <a:spcPts val="0"/>
              </a:spcAft>
              <a:defRPr/>
            </a:pPr>
            <a:r>
              <a:rPr lang="en-US" sz="1050" dirty="0">
                <a:latin typeface="Courier New" panose="02070309020205020404" pitchFamily="49" charset="0"/>
                <a:ea typeface="Times New Roman" panose="02020603050405020304" pitchFamily="18" charset="0"/>
                <a:cs typeface="Times New Roman" panose="02020603050405020304" pitchFamily="18" charset="0"/>
              </a:rPr>
              <a:t> </a:t>
            </a:r>
            <a:r>
              <a:rPr lang="en-US" sz="1050" dirty="0" err="1">
                <a:latin typeface="Courier New" panose="02070309020205020404" pitchFamily="49" charset="0"/>
                <a:ea typeface="Times New Roman" panose="02020603050405020304" pitchFamily="18" charset="0"/>
                <a:cs typeface="Times New Roman" panose="02020603050405020304" pitchFamily="18" charset="0"/>
              </a:rPr>
              <a:t>ip</a:t>
            </a:r>
            <a:r>
              <a:rPr lang="en-US" sz="1050" dirty="0">
                <a:latin typeface="Courier New" panose="02070309020205020404" pitchFamily="49" charset="0"/>
                <a:ea typeface="Times New Roman" panose="02020603050405020304" pitchFamily="18" charset="0"/>
                <a:cs typeface="Times New Roman" panose="02020603050405020304" pitchFamily="18" charset="0"/>
              </a:rPr>
              <a:t> </a:t>
            </a:r>
            <a:r>
              <a:rPr lang="en-US" sz="1050" dirty="0" err="1">
                <a:latin typeface="Courier New" panose="02070309020205020404" pitchFamily="49" charset="0"/>
                <a:ea typeface="Times New Roman" panose="02020603050405020304" pitchFamily="18" charset="0"/>
                <a:cs typeface="Times New Roman" panose="02020603050405020304" pitchFamily="18" charset="0"/>
              </a:rPr>
              <a:t>nat</a:t>
            </a:r>
            <a:r>
              <a:rPr lang="en-US" sz="1050" dirty="0">
                <a:latin typeface="Courier New" panose="02070309020205020404" pitchFamily="49" charset="0"/>
                <a:ea typeface="Times New Roman" panose="02020603050405020304" pitchFamily="18" charset="0"/>
                <a:cs typeface="Times New Roman" panose="02020603050405020304" pitchFamily="18" charset="0"/>
              </a:rPr>
              <a:t> outside</a:t>
            </a:r>
          </a:p>
          <a:p>
            <a:pPr fontAlgn="auto">
              <a:spcBef>
                <a:spcPts val="0"/>
              </a:spcBef>
              <a:spcAft>
                <a:spcPts val="0"/>
              </a:spcAft>
              <a:defRPr/>
            </a:pPr>
            <a:r>
              <a:rPr lang="en-US" sz="1050" dirty="0">
                <a:latin typeface="Courier New" panose="02070309020205020404" pitchFamily="49" charset="0"/>
                <a:ea typeface="Times New Roman" panose="02020603050405020304" pitchFamily="18" charset="0"/>
                <a:cs typeface="Times New Roman" panose="02020603050405020304" pitchFamily="18" charset="0"/>
              </a:rPr>
              <a:t>!</a:t>
            </a:r>
          </a:p>
          <a:p>
            <a:pPr fontAlgn="auto">
              <a:spcBef>
                <a:spcPts val="0"/>
              </a:spcBef>
              <a:spcAft>
                <a:spcPts val="0"/>
              </a:spcAft>
              <a:defRPr/>
            </a:pPr>
            <a:r>
              <a:rPr lang="en-US" sz="1050" dirty="0">
                <a:latin typeface="Courier New" panose="02070309020205020404" pitchFamily="49" charset="0"/>
                <a:ea typeface="Times New Roman" panose="02020603050405020304" pitchFamily="18" charset="0"/>
                <a:cs typeface="Times New Roman" panose="02020603050405020304" pitchFamily="18" charset="0"/>
              </a:rPr>
              <a:t>access-list 1 permit 10.1.1.0 0.0.0.255</a:t>
            </a:r>
          </a:p>
          <a:p>
            <a:pPr fontAlgn="auto">
              <a:spcBef>
                <a:spcPts val="0"/>
              </a:spcBef>
              <a:spcAft>
                <a:spcPts val="600"/>
              </a:spcAft>
              <a:defRPr/>
            </a:pPr>
            <a:r>
              <a:rPr lang="en-US" sz="1050" dirty="0">
                <a:latin typeface="Courier New" panose="02070309020205020404" pitchFamily="49" charset="0"/>
                <a:ea typeface="Times New Roman" panose="02020603050405020304" pitchFamily="18" charset="0"/>
                <a:cs typeface="Times New Roman" panose="02020603050405020304" pitchFamily="18" charset="0"/>
              </a:rPr>
              <a:t>!</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fontAlgn="auto">
              <a:spcAft>
                <a:spcPts val="0"/>
              </a:spcAft>
              <a:defRPr/>
            </a:pPr>
            <a:r>
              <a:rPr lang="en-US" b="1" u="sng" dirty="0"/>
              <a:t>PAT (Overloading) Configuration</a:t>
            </a:r>
            <a:br>
              <a:rPr lang="en-US" b="1" u="sng" dirty="0"/>
            </a:br>
            <a:endParaRPr lang="en-US" dirty="0"/>
          </a:p>
        </p:txBody>
      </p:sp>
      <p:sp>
        <p:nvSpPr>
          <p:cNvPr id="4" name="Rectangle 3"/>
          <p:cNvSpPr/>
          <p:nvPr/>
        </p:nvSpPr>
        <p:spPr>
          <a:xfrm>
            <a:off x="2133600" y="1143000"/>
            <a:ext cx="6538913" cy="4632325"/>
          </a:xfrm>
          <a:prstGeom prst="rect">
            <a:avLst/>
          </a:prstGeom>
        </p:spPr>
        <p:txBody>
          <a:bodyPr>
            <a:spAutoFit/>
          </a:bodyPr>
          <a:lstStyle/>
          <a:p>
            <a:pPr marL="457200" indent="457200" fontAlgn="auto">
              <a:spcBef>
                <a:spcPts val="0"/>
              </a:spcBef>
              <a:spcAft>
                <a:spcPts val="600"/>
              </a:spcAft>
              <a:defRPr/>
            </a:pPr>
            <a:r>
              <a:rPr lang="en-US" dirty="0">
                <a:latin typeface="Times New Roman" panose="02020603050405020304" pitchFamily="18" charset="0"/>
                <a:ea typeface="Times New Roman" panose="02020603050405020304" pitchFamily="18" charset="0"/>
                <a:cs typeface="+mn-cs"/>
              </a:rPr>
              <a:t>This is the typical form of NAT that we would use today. It’s actually now rare to use static or dynamic NAT unless it is for something like statically mapping a server, for example.</a:t>
            </a:r>
          </a:p>
          <a:p>
            <a:pPr marL="457200" indent="457200" fontAlgn="auto">
              <a:spcBef>
                <a:spcPts val="0"/>
              </a:spcBef>
              <a:spcAft>
                <a:spcPts val="600"/>
              </a:spcAft>
              <a:defRPr/>
            </a:pPr>
            <a:r>
              <a:rPr lang="en-US" dirty="0">
                <a:latin typeface="Times New Roman" panose="02020603050405020304" pitchFamily="18" charset="0"/>
                <a:ea typeface="Times New Roman" panose="02020603050405020304" pitchFamily="18" charset="0"/>
                <a:cs typeface="+mn-cs"/>
              </a:rPr>
              <a:t>Here is a sample output of a PAT configuration:</a:t>
            </a:r>
          </a:p>
          <a:p>
            <a:pPr fontAlgn="auto">
              <a:spcBef>
                <a:spcPts val="600"/>
              </a:spcBef>
              <a:spcAft>
                <a:spcPts val="0"/>
              </a:spcAft>
              <a:defRPr/>
            </a:pPr>
            <a:r>
              <a:rPr lang="en-US" sz="1600" dirty="0" err="1">
                <a:latin typeface="Courier New" panose="02070309020205020404" pitchFamily="49" charset="0"/>
                <a:ea typeface="Times New Roman" panose="02020603050405020304" pitchFamily="18" charset="0"/>
                <a:cs typeface="Times New Roman" panose="02020603050405020304" pitchFamily="18" charset="0"/>
              </a:rPr>
              <a:t>ip</a:t>
            </a:r>
            <a:r>
              <a:rPr lang="en-US" sz="1600" dirty="0">
                <a:latin typeface="Courier New" panose="02070309020205020404" pitchFamily="49" charset="0"/>
                <a:ea typeface="Times New Roman" panose="02020603050405020304" pitchFamily="18" charset="0"/>
                <a:cs typeface="Times New Roman" panose="02020603050405020304" pitchFamily="18" charset="0"/>
              </a:rPr>
              <a:t> </a:t>
            </a:r>
            <a:r>
              <a:rPr lang="en-US" sz="1600" dirty="0" err="1">
                <a:latin typeface="Courier New" panose="02070309020205020404" pitchFamily="49" charset="0"/>
                <a:ea typeface="Times New Roman" panose="02020603050405020304" pitchFamily="18" charset="0"/>
                <a:cs typeface="Times New Roman" panose="02020603050405020304" pitchFamily="18" charset="0"/>
              </a:rPr>
              <a:t>nat</a:t>
            </a:r>
            <a:r>
              <a:rPr lang="en-US" sz="1600" dirty="0">
                <a:latin typeface="Courier New" panose="02070309020205020404" pitchFamily="49" charset="0"/>
                <a:ea typeface="Times New Roman" panose="02020603050405020304" pitchFamily="18" charset="0"/>
                <a:cs typeface="Times New Roman" panose="02020603050405020304" pitchFamily="18" charset="0"/>
              </a:rPr>
              <a:t> pool </a:t>
            </a:r>
            <a:r>
              <a:rPr lang="en-US" sz="1600" dirty="0" err="1">
                <a:latin typeface="Courier New" panose="02070309020205020404" pitchFamily="49" charset="0"/>
                <a:ea typeface="Times New Roman" panose="02020603050405020304" pitchFamily="18" charset="0"/>
                <a:cs typeface="Times New Roman" panose="02020603050405020304" pitchFamily="18" charset="0"/>
              </a:rPr>
              <a:t>globalnet</a:t>
            </a:r>
            <a:r>
              <a:rPr lang="en-US" sz="1600" dirty="0">
                <a:latin typeface="Courier New" panose="02070309020205020404" pitchFamily="49" charset="0"/>
                <a:ea typeface="Times New Roman" panose="02020603050405020304" pitchFamily="18" charset="0"/>
                <a:cs typeface="Times New Roman" panose="02020603050405020304" pitchFamily="18" charset="0"/>
              </a:rPr>
              <a:t> 170.168.2.1 170.168.2.1 </a:t>
            </a:r>
            <a:r>
              <a:rPr lang="en-US" sz="1600" dirty="0" err="1">
                <a:latin typeface="Courier New" panose="02070309020205020404" pitchFamily="49" charset="0"/>
                <a:ea typeface="Times New Roman" panose="02020603050405020304" pitchFamily="18" charset="0"/>
                <a:cs typeface="Times New Roman" panose="02020603050405020304" pitchFamily="18" charset="0"/>
              </a:rPr>
              <a:t>netmask</a:t>
            </a:r>
            <a:r>
              <a:rPr lang="en-US" sz="1600" dirty="0">
                <a:latin typeface="Courier New" panose="02070309020205020404" pitchFamily="49" charset="0"/>
                <a:ea typeface="Times New Roman" panose="02020603050405020304" pitchFamily="18" charset="0"/>
                <a:cs typeface="Times New Roman" panose="02020603050405020304" pitchFamily="18" charset="0"/>
              </a:rPr>
              <a:t> 255.255.255.0</a:t>
            </a:r>
          </a:p>
          <a:p>
            <a:pPr fontAlgn="auto">
              <a:spcBef>
                <a:spcPts val="0"/>
              </a:spcBef>
              <a:spcAft>
                <a:spcPts val="0"/>
              </a:spcAft>
              <a:defRPr/>
            </a:pPr>
            <a:r>
              <a:rPr lang="en-US" sz="1600" dirty="0" err="1">
                <a:latin typeface="Courier New" panose="02070309020205020404" pitchFamily="49" charset="0"/>
                <a:ea typeface="Times New Roman" panose="02020603050405020304" pitchFamily="18" charset="0"/>
                <a:cs typeface="Times New Roman" panose="02020603050405020304" pitchFamily="18" charset="0"/>
              </a:rPr>
              <a:t>ip</a:t>
            </a:r>
            <a:r>
              <a:rPr lang="en-US" sz="1600" dirty="0">
                <a:latin typeface="Courier New" panose="02070309020205020404" pitchFamily="49" charset="0"/>
                <a:ea typeface="Times New Roman" panose="02020603050405020304" pitchFamily="18" charset="0"/>
                <a:cs typeface="Times New Roman" panose="02020603050405020304" pitchFamily="18" charset="0"/>
              </a:rPr>
              <a:t> </a:t>
            </a:r>
            <a:r>
              <a:rPr lang="en-US" sz="1600" dirty="0" err="1">
                <a:latin typeface="Courier New" panose="02070309020205020404" pitchFamily="49" charset="0"/>
                <a:ea typeface="Times New Roman" panose="02020603050405020304" pitchFamily="18" charset="0"/>
                <a:cs typeface="Times New Roman" panose="02020603050405020304" pitchFamily="18" charset="0"/>
              </a:rPr>
              <a:t>nat</a:t>
            </a:r>
            <a:r>
              <a:rPr lang="en-US" sz="1600" dirty="0">
                <a:latin typeface="Courier New" panose="02070309020205020404" pitchFamily="49" charset="0"/>
                <a:ea typeface="Times New Roman" panose="02020603050405020304" pitchFamily="18" charset="0"/>
                <a:cs typeface="Times New Roman" panose="02020603050405020304" pitchFamily="18" charset="0"/>
              </a:rPr>
              <a:t> inside source list 1 pool </a:t>
            </a:r>
            <a:r>
              <a:rPr lang="en-US" sz="1600" dirty="0" err="1">
                <a:latin typeface="Courier New" panose="02070309020205020404" pitchFamily="49" charset="0"/>
                <a:ea typeface="Times New Roman" panose="02020603050405020304" pitchFamily="18" charset="0"/>
                <a:cs typeface="Times New Roman" panose="02020603050405020304" pitchFamily="18" charset="0"/>
              </a:rPr>
              <a:t>globalnet</a:t>
            </a:r>
            <a:r>
              <a:rPr lang="en-US" sz="1600" dirty="0">
                <a:latin typeface="Courier New" panose="02070309020205020404" pitchFamily="49" charset="0"/>
                <a:ea typeface="Times New Roman" panose="02020603050405020304" pitchFamily="18" charset="0"/>
                <a:cs typeface="Times New Roman" panose="02020603050405020304" pitchFamily="18" charset="0"/>
              </a:rPr>
              <a:t> overload</a:t>
            </a:r>
          </a:p>
          <a:p>
            <a:pPr fontAlgn="auto">
              <a:spcBef>
                <a:spcPts val="0"/>
              </a:spcBef>
              <a:spcAft>
                <a:spcPts val="0"/>
              </a:spcAft>
              <a:defRPr/>
            </a:pPr>
            <a:r>
              <a:rPr lang="en-US" sz="1600" dirty="0">
                <a:latin typeface="Courier New" panose="02070309020205020404" pitchFamily="49" charset="0"/>
                <a:ea typeface="Times New Roman" panose="02020603050405020304" pitchFamily="18" charset="0"/>
                <a:cs typeface="Times New Roman" panose="02020603050405020304" pitchFamily="18" charset="0"/>
              </a:rPr>
              <a:t>!</a:t>
            </a:r>
          </a:p>
          <a:p>
            <a:pPr fontAlgn="auto">
              <a:spcBef>
                <a:spcPts val="0"/>
              </a:spcBef>
              <a:spcAft>
                <a:spcPts val="0"/>
              </a:spcAft>
              <a:defRPr/>
            </a:pPr>
            <a:r>
              <a:rPr lang="en-US" sz="1600" dirty="0">
                <a:latin typeface="Courier New" panose="02070309020205020404" pitchFamily="49" charset="0"/>
                <a:ea typeface="Times New Roman" panose="02020603050405020304" pitchFamily="18" charset="0"/>
                <a:cs typeface="Times New Roman" panose="02020603050405020304" pitchFamily="18" charset="0"/>
              </a:rPr>
              <a:t>interface Ethernet0/0</a:t>
            </a:r>
          </a:p>
          <a:p>
            <a:pPr fontAlgn="auto">
              <a:spcBef>
                <a:spcPts val="0"/>
              </a:spcBef>
              <a:spcAft>
                <a:spcPts val="0"/>
              </a:spcAft>
              <a:defRPr/>
            </a:pPr>
            <a:r>
              <a:rPr lang="en-US" sz="1600" dirty="0">
                <a:latin typeface="Courier New" panose="02070309020205020404" pitchFamily="49" charset="0"/>
                <a:ea typeface="Times New Roman" panose="02020603050405020304" pitchFamily="18" charset="0"/>
                <a:cs typeface="Times New Roman" panose="02020603050405020304" pitchFamily="18" charset="0"/>
              </a:rPr>
              <a:t> </a:t>
            </a:r>
            <a:r>
              <a:rPr lang="en-US" sz="1600" dirty="0" err="1">
                <a:latin typeface="Courier New" panose="02070309020205020404" pitchFamily="49" charset="0"/>
                <a:ea typeface="Times New Roman" panose="02020603050405020304" pitchFamily="18" charset="0"/>
                <a:cs typeface="Times New Roman" panose="02020603050405020304" pitchFamily="18" charset="0"/>
              </a:rPr>
              <a:t>ip</a:t>
            </a:r>
            <a:r>
              <a:rPr lang="en-US" sz="1600" dirty="0">
                <a:latin typeface="Courier New" panose="02070309020205020404" pitchFamily="49" charset="0"/>
                <a:ea typeface="Times New Roman" panose="02020603050405020304" pitchFamily="18" charset="0"/>
                <a:cs typeface="Times New Roman" panose="02020603050405020304" pitchFamily="18" charset="0"/>
              </a:rPr>
              <a:t> address 10.1.1.10 255.255.255.0</a:t>
            </a:r>
          </a:p>
          <a:p>
            <a:pPr fontAlgn="auto">
              <a:spcBef>
                <a:spcPts val="0"/>
              </a:spcBef>
              <a:spcAft>
                <a:spcPts val="0"/>
              </a:spcAft>
              <a:defRPr/>
            </a:pPr>
            <a:r>
              <a:rPr lang="en-US" sz="1600" dirty="0">
                <a:latin typeface="Courier New" panose="02070309020205020404" pitchFamily="49" charset="0"/>
                <a:ea typeface="Times New Roman" panose="02020603050405020304" pitchFamily="18" charset="0"/>
                <a:cs typeface="Times New Roman" panose="02020603050405020304" pitchFamily="18" charset="0"/>
              </a:rPr>
              <a:t> </a:t>
            </a:r>
            <a:r>
              <a:rPr lang="en-US" sz="1600" dirty="0" err="1">
                <a:latin typeface="Courier New" panose="02070309020205020404" pitchFamily="49" charset="0"/>
                <a:ea typeface="Times New Roman" panose="02020603050405020304" pitchFamily="18" charset="0"/>
                <a:cs typeface="Times New Roman" panose="02020603050405020304" pitchFamily="18" charset="0"/>
              </a:rPr>
              <a:t>ip</a:t>
            </a:r>
            <a:r>
              <a:rPr lang="en-US" sz="1600" dirty="0">
                <a:latin typeface="Courier New" panose="02070309020205020404" pitchFamily="49" charset="0"/>
                <a:ea typeface="Times New Roman" panose="02020603050405020304" pitchFamily="18" charset="0"/>
                <a:cs typeface="Times New Roman" panose="02020603050405020304" pitchFamily="18" charset="0"/>
              </a:rPr>
              <a:t> </a:t>
            </a:r>
            <a:r>
              <a:rPr lang="en-US" sz="1600" dirty="0" err="1">
                <a:latin typeface="Courier New" panose="02070309020205020404" pitchFamily="49" charset="0"/>
                <a:ea typeface="Times New Roman" panose="02020603050405020304" pitchFamily="18" charset="0"/>
                <a:cs typeface="Times New Roman" panose="02020603050405020304" pitchFamily="18" charset="0"/>
              </a:rPr>
              <a:t>nat</a:t>
            </a:r>
            <a:r>
              <a:rPr lang="en-US" sz="1600" dirty="0">
                <a:latin typeface="Courier New" panose="02070309020205020404" pitchFamily="49" charset="0"/>
                <a:ea typeface="Times New Roman" panose="02020603050405020304" pitchFamily="18" charset="0"/>
                <a:cs typeface="Times New Roman" panose="02020603050405020304" pitchFamily="18" charset="0"/>
              </a:rPr>
              <a:t> inside</a:t>
            </a:r>
          </a:p>
          <a:p>
            <a:pPr fontAlgn="auto">
              <a:spcBef>
                <a:spcPts val="0"/>
              </a:spcBef>
              <a:spcAft>
                <a:spcPts val="0"/>
              </a:spcAft>
              <a:defRPr/>
            </a:pPr>
            <a:r>
              <a:rPr lang="en-US" sz="1600" dirty="0">
                <a:latin typeface="Courier New" panose="02070309020205020404" pitchFamily="49" charset="0"/>
                <a:ea typeface="Times New Roman" panose="02020603050405020304" pitchFamily="18" charset="0"/>
                <a:cs typeface="Times New Roman" panose="02020603050405020304" pitchFamily="18" charset="0"/>
              </a:rPr>
              <a:t>!</a:t>
            </a:r>
          </a:p>
          <a:p>
            <a:pPr fontAlgn="auto">
              <a:spcBef>
                <a:spcPts val="0"/>
              </a:spcBef>
              <a:spcAft>
                <a:spcPts val="0"/>
              </a:spcAft>
              <a:defRPr/>
            </a:pPr>
            <a:r>
              <a:rPr lang="en-US" sz="1600" dirty="0">
                <a:latin typeface="Courier New" panose="02070309020205020404" pitchFamily="49" charset="0"/>
                <a:ea typeface="Times New Roman" panose="02020603050405020304" pitchFamily="18" charset="0"/>
                <a:cs typeface="Times New Roman" panose="02020603050405020304" pitchFamily="18" charset="0"/>
              </a:rPr>
              <a:t>interface Serial0/0</a:t>
            </a:r>
          </a:p>
          <a:p>
            <a:pPr fontAlgn="auto">
              <a:spcBef>
                <a:spcPts val="0"/>
              </a:spcBef>
              <a:spcAft>
                <a:spcPts val="0"/>
              </a:spcAft>
              <a:defRPr/>
            </a:pPr>
            <a:r>
              <a:rPr lang="en-US" sz="1600" dirty="0">
                <a:latin typeface="Courier New" panose="02070309020205020404" pitchFamily="49" charset="0"/>
                <a:ea typeface="Times New Roman" panose="02020603050405020304" pitchFamily="18" charset="0"/>
                <a:cs typeface="Times New Roman" panose="02020603050405020304" pitchFamily="18" charset="0"/>
              </a:rPr>
              <a:t> </a:t>
            </a:r>
            <a:r>
              <a:rPr lang="en-US" sz="1600" dirty="0" err="1">
                <a:latin typeface="Courier New" panose="02070309020205020404" pitchFamily="49" charset="0"/>
                <a:ea typeface="Times New Roman" panose="02020603050405020304" pitchFamily="18" charset="0"/>
                <a:cs typeface="Times New Roman" panose="02020603050405020304" pitchFamily="18" charset="0"/>
              </a:rPr>
              <a:t>ip</a:t>
            </a:r>
            <a:r>
              <a:rPr lang="en-US" sz="1600" dirty="0">
                <a:latin typeface="Courier New" panose="02070309020205020404" pitchFamily="49" charset="0"/>
                <a:ea typeface="Times New Roman" panose="02020603050405020304" pitchFamily="18" charset="0"/>
                <a:cs typeface="Times New Roman" panose="02020603050405020304" pitchFamily="18" charset="0"/>
              </a:rPr>
              <a:t> address 170.168.2.1 255.255.255.0</a:t>
            </a:r>
          </a:p>
          <a:p>
            <a:pPr fontAlgn="auto">
              <a:spcBef>
                <a:spcPts val="0"/>
              </a:spcBef>
              <a:spcAft>
                <a:spcPts val="0"/>
              </a:spcAft>
              <a:defRPr/>
            </a:pPr>
            <a:r>
              <a:rPr lang="en-US" sz="1600" dirty="0">
                <a:latin typeface="Courier New" panose="02070309020205020404" pitchFamily="49" charset="0"/>
                <a:ea typeface="Times New Roman" panose="02020603050405020304" pitchFamily="18" charset="0"/>
                <a:cs typeface="Times New Roman" panose="02020603050405020304" pitchFamily="18" charset="0"/>
              </a:rPr>
              <a:t> </a:t>
            </a:r>
            <a:r>
              <a:rPr lang="en-US" sz="1600" dirty="0" err="1">
                <a:latin typeface="Courier New" panose="02070309020205020404" pitchFamily="49" charset="0"/>
                <a:ea typeface="Times New Roman" panose="02020603050405020304" pitchFamily="18" charset="0"/>
                <a:cs typeface="Times New Roman" panose="02020603050405020304" pitchFamily="18" charset="0"/>
              </a:rPr>
              <a:t>ip</a:t>
            </a:r>
            <a:r>
              <a:rPr lang="en-US" sz="1600" dirty="0">
                <a:latin typeface="Courier New" panose="02070309020205020404" pitchFamily="49" charset="0"/>
                <a:ea typeface="Times New Roman" panose="02020603050405020304" pitchFamily="18" charset="0"/>
                <a:cs typeface="Times New Roman" panose="02020603050405020304" pitchFamily="18" charset="0"/>
              </a:rPr>
              <a:t> </a:t>
            </a:r>
            <a:r>
              <a:rPr lang="en-US" sz="1600" dirty="0" err="1">
                <a:latin typeface="Courier New" panose="02070309020205020404" pitchFamily="49" charset="0"/>
                <a:ea typeface="Times New Roman" panose="02020603050405020304" pitchFamily="18" charset="0"/>
                <a:cs typeface="Times New Roman" panose="02020603050405020304" pitchFamily="18" charset="0"/>
              </a:rPr>
              <a:t>nat</a:t>
            </a:r>
            <a:r>
              <a:rPr lang="en-US" sz="1600" dirty="0">
                <a:latin typeface="Courier New" panose="02070309020205020404" pitchFamily="49" charset="0"/>
                <a:ea typeface="Times New Roman" panose="02020603050405020304" pitchFamily="18" charset="0"/>
                <a:cs typeface="Times New Roman" panose="02020603050405020304" pitchFamily="18" charset="0"/>
              </a:rPr>
              <a:t> outside</a:t>
            </a:r>
          </a:p>
          <a:p>
            <a:pPr fontAlgn="auto">
              <a:spcBef>
                <a:spcPts val="0"/>
              </a:spcBef>
              <a:spcAft>
                <a:spcPts val="0"/>
              </a:spcAft>
              <a:defRPr/>
            </a:pPr>
            <a:r>
              <a:rPr lang="en-US" sz="1600" dirty="0">
                <a:latin typeface="Courier New" panose="02070309020205020404" pitchFamily="49" charset="0"/>
                <a:ea typeface="Times New Roman" panose="02020603050405020304" pitchFamily="18" charset="0"/>
                <a:cs typeface="Times New Roman" panose="02020603050405020304" pitchFamily="18" charset="0"/>
              </a:rPr>
              <a:t>!</a:t>
            </a:r>
          </a:p>
          <a:p>
            <a:pPr fontAlgn="auto">
              <a:spcBef>
                <a:spcPts val="0"/>
              </a:spcBef>
              <a:spcAft>
                <a:spcPts val="600"/>
              </a:spcAft>
              <a:defRPr/>
            </a:pPr>
            <a:r>
              <a:rPr lang="en-US" sz="1600" dirty="0">
                <a:latin typeface="Courier New" panose="02070309020205020404" pitchFamily="49" charset="0"/>
                <a:ea typeface="Times New Roman" panose="02020603050405020304" pitchFamily="18" charset="0"/>
                <a:cs typeface="Times New Roman" panose="02020603050405020304" pitchFamily="18" charset="0"/>
              </a:rPr>
              <a:t>access-list 1 permit 10.1.1.0 0.0.0.255</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Verification of NAT</a:t>
            </a:r>
            <a:endParaRPr lang="en-US" dirty="0"/>
          </a:p>
        </p:txBody>
      </p:sp>
      <p:sp>
        <p:nvSpPr>
          <p:cNvPr id="3" name="Content Placeholder 2"/>
          <p:cNvSpPr>
            <a:spLocks noGrp="1"/>
          </p:cNvSpPr>
          <p:nvPr>
            <p:ph idx="1"/>
          </p:nvPr>
        </p:nvSpPr>
        <p:spPr>
          <a:xfrm>
            <a:off x="2286000" y="1600200"/>
            <a:ext cx="6858000" cy="4525963"/>
          </a:xfrm>
        </p:spPr>
        <p:txBody>
          <a:bodyPr/>
          <a:lstStyle/>
          <a:p>
            <a:r>
              <a:rPr lang="en-US" dirty="0" smtClean="0"/>
              <a:t>See basic IP address translation info</a:t>
            </a:r>
          </a:p>
          <a:p>
            <a:pPr lvl="1"/>
            <a:r>
              <a:rPr lang="en-US" dirty="0" smtClean="0"/>
              <a:t>#</a:t>
            </a:r>
            <a:r>
              <a:rPr lang="en-US" b="1" dirty="0" smtClean="0"/>
              <a:t>show </a:t>
            </a:r>
            <a:r>
              <a:rPr lang="en-US" b="1" dirty="0" err="1" smtClean="0"/>
              <a:t>ip</a:t>
            </a:r>
            <a:r>
              <a:rPr lang="en-US" b="1" dirty="0" smtClean="0"/>
              <a:t> </a:t>
            </a:r>
            <a:r>
              <a:rPr lang="en-US" b="1" dirty="0" err="1" smtClean="0"/>
              <a:t>nat</a:t>
            </a:r>
            <a:r>
              <a:rPr lang="en-US" b="1" dirty="0" smtClean="0"/>
              <a:t> translation</a:t>
            </a:r>
          </a:p>
          <a:p>
            <a:pPr lvl="1"/>
            <a:endParaRPr lang="en-US" dirty="0"/>
          </a:p>
          <a:p>
            <a:r>
              <a:rPr lang="en-US" dirty="0" smtClean="0"/>
              <a:t>Verify your NAT configuration</a:t>
            </a:r>
          </a:p>
          <a:p>
            <a:pPr lvl="1"/>
            <a:r>
              <a:rPr lang="en-US" dirty="0" smtClean="0"/>
              <a:t>#</a:t>
            </a:r>
            <a:r>
              <a:rPr lang="en-US" b="1" dirty="0" smtClean="0"/>
              <a:t>debug </a:t>
            </a:r>
            <a:r>
              <a:rPr lang="en-US" b="1" dirty="0" err="1" smtClean="0"/>
              <a:t>ip</a:t>
            </a:r>
            <a:r>
              <a:rPr lang="en-US" b="1" dirty="0" smtClean="0"/>
              <a:t> </a:t>
            </a:r>
            <a:r>
              <a:rPr lang="en-US" b="1" dirty="0" err="1" smtClean="0"/>
              <a:t>nat</a:t>
            </a:r>
            <a:endParaRPr lang="en-US" b="1" dirty="0" smtClean="0"/>
          </a:p>
          <a:p>
            <a:endParaRPr lang="en-US" dirty="0"/>
          </a:p>
        </p:txBody>
      </p:sp>
    </p:spTree>
    <p:extLst>
      <p:ext uri="{BB962C8B-B14F-4D97-AF65-F5344CB8AC3E}">
        <p14:creationId xmlns:p14="http://schemas.microsoft.com/office/powerpoint/2010/main" val="15614970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2286000" y="274638"/>
            <a:ext cx="6400800" cy="868362"/>
          </a:xfrm>
        </p:spPr>
        <p:txBody>
          <a:bodyPr/>
          <a:lstStyle/>
          <a:p>
            <a:r>
              <a:rPr lang="en-US" altLang="en-US" smtClean="0"/>
              <a:t>Figure 13.4: NAT example</a:t>
            </a:r>
          </a:p>
        </p:txBody>
      </p:sp>
      <p:pic>
        <p:nvPicPr>
          <p:cNvPr id="22531"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rcRect/>
          <a:stretch>
            <a:fillRect/>
          </a:stretch>
        </p:blipFill>
        <p:spPr>
          <a:xfrm>
            <a:off x="3352800" y="2109788"/>
            <a:ext cx="4038600" cy="3146425"/>
          </a:xfrm>
        </p:spPr>
      </p:pic>
      <p:sp>
        <p:nvSpPr>
          <p:cNvPr id="22532" name="Rectangle 4"/>
          <p:cNvSpPr>
            <a:spLocks noChangeArrowheads="1"/>
          </p:cNvSpPr>
          <p:nvPr/>
        </p:nvSpPr>
        <p:spPr bwMode="auto">
          <a:xfrm>
            <a:off x="2317750" y="1219200"/>
            <a:ext cx="66294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en-US">
                <a:latin typeface="Times New Roman" panose="02020603050405020304" pitchFamily="18" charset="0"/>
                <a:cs typeface="Times New Roman" panose="02020603050405020304" pitchFamily="18" charset="0"/>
              </a:rPr>
              <a:t>To start, look at Figure 13.4 and ask yourself two things: Where would you implement NAT in this design, and what type of NAT would you configure? </a:t>
            </a:r>
            <a:endParaRPr lang="en-US" altLang="en-US"/>
          </a:p>
        </p:txBody>
      </p:sp>
      <p:sp>
        <p:nvSpPr>
          <p:cNvPr id="22533" name="Rectangle 5"/>
          <p:cNvSpPr>
            <a:spLocks noChangeArrowheads="1"/>
          </p:cNvSpPr>
          <p:nvPr/>
        </p:nvSpPr>
        <p:spPr bwMode="auto">
          <a:xfrm>
            <a:off x="2514600" y="5486400"/>
            <a:ext cx="550227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spcAft>
                <a:spcPts val="600"/>
              </a:spcAft>
            </a:pPr>
            <a:r>
              <a:rPr lang="en-US" altLang="en-US" dirty="0">
                <a:latin typeface="Times New Roman" panose="02020603050405020304" pitchFamily="18" charset="0"/>
                <a:cs typeface="Times New Roman" panose="02020603050405020304" pitchFamily="18" charset="0"/>
              </a:rPr>
              <a:t>In Figure 13.4, the NAT configuration would be placed on the corporate router, just as I demonstrated with Figure 13.1, and the configuration would be dynamic NAT with overload (PAT). </a:t>
            </a:r>
            <a:endParaRPr lang="en-US" alt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457200" y="9525"/>
            <a:ext cx="8229600" cy="1143000"/>
          </a:xfrm>
        </p:spPr>
        <p:txBody>
          <a:bodyPr/>
          <a:lstStyle/>
          <a:p>
            <a:r>
              <a:rPr lang="en-US" altLang="en-US" smtClean="0"/>
              <a:t>Figure 13.5: Another NAT example</a:t>
            </a:r>
          </a:p>
        </p:txBody>
      </p:sp>
      <p:pic>
        <p:nvPicPr>
          <p:cNvPr id="23555"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rcRect/>
          <a:stretch>
            <a:fillRect/>
          </a:stretch>
        </p:blipFill>
        <p:spPr>
          <a:xfrm>
            <a:off x="2971800" y="1930400"/>
            <a:ext cx="5070475" cy="3048000"/>
          </a:xfrm>
        </p:spPr>
      </p:pic>
      <p:sp>
        <p:nvSpPr>
          <p:cNvPr id="23556" name="Rectangle 4"/>
          <p:cNvSpPr>
            <a:spLocks noChangeArrowheads="1"/>
          </p:cNvSpPr>
          <p:nvPr/>
        </p:nvSpPr>
        <p:spPr bwMode="auto">
          <a:xfrm>
            <a:off x="2286000" y="1030288"/>
            <a:ext cx="6477000"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spcAft>
                <a:spcPts val="600"/>
              </a:spcAft>
            </a:pPr>
            <a:r>
              <a:rPr lang="en-US" dirty="0" smtClean="0"/>
              <a:t>Figure 13-5 shows a border router that needs to be configured with NAT and allow the use of six public IP addresses to the inside locals, 192.1.2.109 through 192.1.2.114. However, on the inside network, you have </a:t>
            </a:r>
            <a:r>
              <a:rPr lang="en-US" b="1" dirty="0" smtClean="0">
                <a:solidFill>
                  <a:srgbClr val="FF0000"/>
                </a:solidFill>
              </a:rPr>
              <a:t>62 hosts </a:t>
            </a:r>
            <a:r>
              <a:rPr lang="en-US" dirty="0" smtClean="0"/>
              <a:t>that use the private addresses of 192.168.10.65 through 192.168.10.126.</a:t>
            </a:r>
            <a:endParaRPr lang="en-US" altLang="en-US" dirty="0">
              <a:latin typeface="Times New Roman" panose="02020603050405020304" pitchFamily="18" charset="0"/>
              <a:cs typeface="Times New Roman" panose="02020603050405020304" pitchFamily="18" charset="0"/>
            </a:endParaRPr>
          </a:p>
        </p:txBody>
      </p:sp>
      <p:sp>
        <p:nvSpPr>
          <p:cNvPr id="23557" name="Rectangle 5"/>
          <p:cNvSpPr>
            <a:spLocks noChangeArrowheads="1"/>
          </p:cNvSpPr>
          <p:nvPr/>
        </p:nvSpPr>
        <p:spPr bwMode="auto">
          <a:xfrm>
            <a:off x="2286000" y="4953000"/>
            <a:ext cx="6858000" cy="172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spcAft>
                <a:spcPts val="600"/>
              </a:spcAft>
            </a:pPr>
            <a:r>
              <a:rPr lang="en-US" altLang="en-US" sz="1600" dirty="0">
                <a:latin typeface="Times New Roman" panose="02020603050405020304" pitchFamily="18" charset="0"/>
                <a:cs typeface="Times New Roman" panose="02020603050405020304" pitchFamily="18" charset="0"/>
              </a:rPr>
              <a:t>Actually, two different answers would both work here, but the following would be my first choice based on the exam objectives:</a:t>
            </a:r>
          </a:p>
          <a:p>
            <a:pPr>
              <a:spcBef>
                <a:spcPts val="600"/>
              </a:spcBef>
            </a:pPr>
            <a:r>
              <a:rPr lang="en-US" altLang="en-US" sz="1600" dirty="0" err="1">
                <a:latin typeface="Courier New" panose="02070309020205020404" pitchFamily="49" charset="0"/>
                <a:cs typeface="Times New Roman" panose="02020603050405020304" pitchFamily="18" charset="0"/>
              </a:rPr>
              <a:t>ip</a:t>
            </a:r>
            <a:r>
              <a:rPr lang="en-US" altLang="en-US" sz="1600" dirty="0">
                <a:latin typeface="Courier New" panose="02070309020205020404" pitchFamily="49" charset="0"/>
                <a:cs typeface="Times New Roman" panose="02020603050405020304" pitchFamily="18" charset="0"/>
              </a:rPr>
              <a:t> </a:t>
            </a:r>
            <a:r>
              <a:rPr lang="en-US" altLang="en-US" sz="1600" dirty="0" err="1">
                <a:latin typeface="Courier New" panose="02070309020205020404" pitchFamily="49" charset="0"/>
                <a:cs typeface="Times New Roman" panose="02020603050405020304" pitchFamily="18" charset="0"/>
              </a:rPr>
              <a:t>nat</a:t>
            </a:r>
            <a:r>
              <a:rPr lang="en-US" altLang="en-US" sz="1600" dirty="0">
                <a:latin typeface="Courier New" panose="02070309020205020404" pitchFamily="49" charset="0"/>
                <a:cs typeface="Times New Roman" panose="02020603050405020304" pitchFamily="18" charset="0"/>
              </a:rPr>
              <a:t> pool Todd 192.1.2.109 192.1.2.109 netmask 255.255.255.248</a:t>
            </a:r>
          </a:p>
          <a:p>
            <a:r>
              <a:rPr lang="en-US" altLang="en-US" sz="1600" dirty="0">
                <a:latin typeface="Courier New" panose="02070309020205020404" pitchFamily="49" charset="0"/>
                <a:cs typeface="Times New Roman" panose="02020603050405020304" pitchFamily="18" charset="0"/>
              </a:rPr>
              <a:t>access-list 1 permit 192.168.10.64 0.0.0.63</a:t>
            </a:r>
          </a:p>
          <a:p>
            <a:pPr>
              <a:spcAft>
                <a:spcPts val="600"/>
              </a:spcAft>
            </a:pPr>
            <a:r>
              <a:rPr lang="en-US" altLang="en-US" sz="1600" dirty="0" err="1">
                <a:latin typeface="Courier New" panose="02070309020205020404" pitchFamily="49" charset="0"/>
                <a:cs typeface="Times New Roman" panose="02020603050405020304" pitchFamily="18" charset="0"/>
              </a:rPr>
              <a:t>ip</a:t>
            </a:r>
            <a:r>
              <a:rPr lang="en-US" altLang="en-US" sz="1600" dirty="0">
                <a:latin typeface="Courier New" panose="02070309020205020404" pitchFamily="49" charset="0"/>
                <a:cs typeface="Times New Roman" panose="02020603050405020304" pitchFamily="18" charset="0"/>
              </a:rPr>
              <a:t> </a:t>
            </a:r>
            <a:r>
              <a:rPr lang="en-US" altLang="en-US" sz="1600" dirty="0" err="1">
                <a:latin typeface="Courier New" panose="02070309020205020404" pitchFamily="49" charset="0"/>
                <a:cs typeface="Times New Roman" panose="02020603050405020304" pitchFamily="18" charset="0"/>
              </a:rPr>
              <a:t>nat</a:t>
            </a:r>
            <a:r>
              <a:rPr lang="en-US" altLang="en-US" sz="1600" dirty="0">
                <a:latin typeface="Courier New" panose="02070309020205020404" pitchFamily="49" charset="0"/>
                <a:cs typeface="Times New Roman" panose="02020603050405020304" pitchFamily="18" charset="0"/>
              </a:rPr>
              <a:t> inside source list 1 pool Todd overload</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8" name="Rectangle 8"/>
          <p:cNvSpPr>
            <a:spLocks noGrp="1" noChangeArrowheads="1"/>
          </p:cNvSpPr>
          <p:nvPr>
            <p:ph type="title"/>
          </p:nvPr>
        </p:nvSpPr>
        <p:spPr>
          <a:xfrm>
            <a:off x="2133600" y="274638"/>
            <a:ext cx="6553200" cy="1143000"/>
          </a:xfrm>
        </p:spPr>
        <p:txBody>
          <a:bodyPr rtlCol="0">
            <a:normAutofit fontScale="90000"/>
          </a:bodyPr>
          <a:lstStyle/>
          <a:p>
            <a:pPr fontAlgn="auto">
              <a:spcAft>
                <a:spcPts val="0"/>
              </a:spcAft>
              <a:defRPr/>
            </a:pPr>
            <a:r>
              <a:rPr lang="en-US" smtClean="0"/>
              <a:t>Written Labs and Review Questions</a:t>
            </a:r>
          </a:p>
        </p:txBody>
      </p:sp>
      <p:sp>
        <p:nvSpPr>
          <p:cNvPr id="24579" name="Rectangle 9"/>
          <p:cNvSpPr>
            <a:spLocks noGrp="1" noChangeArrowheads="1"/>
          </p:cNvSpPr>
          <p:nvPr>
            <p:ph type="body" idx="1"/>
          </p:nvPr>
        </p:nvSpPr>
        <p:spPr>
          <a:xfrm>
            <a:off x="2362200" y="1874838"/>
            <a:ext cx="6324600" cy="4525962"/>
          </a:xfrm>
        </p:spPr>
        <p:txBody>
          <a:bodyPr/>
          <a:lstStyle/>
          <a:p>
            <a:pPr lvl="1"/>
            <a:r>
              <a:rPr lang="en-US" altLang="en-US" sz="2400" smtClean="0"/>
              <a:t>Read through the Exam Essentials section together in class.</a:t>
            </a:r>
          </a:p>
          <a:p>
            <a:pPr lvl="1"/>
            <a:r>
              <a:rPr lang="en-US" altLang="en-US" sz="2400" smtClean="0"/>
              <a:t>Open your books and go through all the written labs and the review questions.</a:t>
            </a:r>
          </a:p>
          <a:p>
            <a:pPr lvl="1"/>
            <a:r>
              <a:rPr lang="en-US" altLang="en-US" sz="2400" smtClean="0"/>
              <a:t>Review the answers in class.</a:t>
            </a:r>
          </a:p>
        </p:txBody>
      </p:sp>
      <p:sp>
        <p:nvSpPr>
          <p:cNvPr id="24580" name="Rectangle 11"/>
          <p:cNvSpPr>
            <a:spLocks noChangeArrowheads="1"/>
          </p:cNvSpPr>
          <p:nvPr/>
        </p:nvSpPr>
        <p:spPr bwMode="auto">
          <a:xfrm>
            <a:off x="7696200" y="6248400"/>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0" hangingPunct="0">
              <a:spcBef>
                <a:spcPct val="0"/>
              </a:spcBef>
              <a:buFontTx/>
              <a:buNone/>
            </a:pPr>
            <a:fld id="{C4BA823B-1626-4D26-928F-AE15ACEFC46C}" type="slidenum">
              <a:rPr lang="en-US" altLang="en-US" sz="1400">
                <a:latin typeface="Times" panose="02020603050405020304" pitchFamily="18" charset="0"/>
              </a:rPr>
              <a:pPr algn="r" eaLnBrk="0" hangingPunct="0">
                <a:spcBef>
                  <a:spcPct val="0"/>
                </a:spcBef>
                <a:buFontTx/>
                <a:buNone/>
              </a:pPr>
              <a:t>16</a:t>
            </a:fld>
            <a:endParaRPr lang="en-US" altLang="en-US" sz="1400">
              <a:latin typeface="Times" panose="02020603050405020304" pitchFamily="18" charset="0"/>
            </a:endParaRPr>
          </a:p>
        </p:txBody>
      </p:sp>
      <p:sp>
        <p:nvSpPr>
          <p:cNvPr id="24581" name="Rectangle 12"/>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0" hangingPunct="0">
              <a:spcBef>
                <a:spcPct val="0"/>
              </a:spcBef>
              <a:buFontTx/>
              <a:buNone/>
            </a:pPr>
            <a:endParaRPr lang="en-US" altLang="en-US" sz="1400">
              <a:latin typeface="Times" panose="02020603050405020304"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8"/>
          <p:cNvSpPr>
            <a:spLocks noGrp="1" noChangeArrowheads="1"/>
          </p:cNvSpPr>
          <p:nvPr>
            <p:ph type="title"/>
          </p:nvPr>
        </p:nvSpPr>
        <p:spPr>
          <a:xfrm>
            <a:off x="2133600" y="61913"/>
            <a:ext cx="6553200" cy="1143000"/>
          </a:xfrm>
        </p:spPr>
        <p:txBody>
          <a:bodyPr/>
          <a:lstStyle/>
          <a:p>
            <a:r>
              <a:rPr lang="en-US" altLang="en-US" smtClean="0"/>
              <a:t>Chapter 13 Objectives</a:t>
            </a:r>
          </a:p>
        </p:txBody>
      </p:sp>
      <p:sp>
        <p:nvSpPr>
          <p:cNvPr id="12291" name="Rectangle 9"/>
          <p:cNvSpPr>
            <a:spLocks noGrp="1" noChangeArrowheads="1"/>
          </p:cNvSpPr>
          <p:nvPr>
            <p:ph type="body" idx="1"/>
          </p:nvPr>
        </p:nvSpPr>
        <p:spPr>
          <a:xfrm>
            <a:off x="2362200" y="1219200"/>
            <a:ext cx="6629400" cy="4754563"/>
          </a:xfrm>
        </p:spPr>
        <p:txBody>
          <a:bodyPr/>
          <a:lstStyle/>
          <a:p>
            <a:r>
              <a:rPr lang="en-US" altLang="en-US" sz="2400" smtClean="0"/>
              <a:t>The CCENT Topics Covered in this chapter include:</a:t>
            </a:r>
          </a:p>
          <a:p>
            <a:r>
              <a:rPr lang="en-US" altLang="en-US" sz="2000" b="1" smtClean="0"/>
              <a:t>4.0 Infrastructure Services</a:t>
            </a:r>
          </a:p>
          <a:p>
            <a:r>
              <a:rPr lang="en-US" altLang="en-US" sz="2000" smtClean="0"/>
              <a:t>4.7 Configure, verify, and troubleshoot inside source NAT.</a:t>
            </a:r>
          </a:p>
          <a:p>
            <a:r>
              <a:rPr lang="en-US" altLang="en-US" sz="2000" smtClean="0"/>
              <a:t>4.7.a Static</a:t>
            </a:r>
          </a:p>
          <a:p>
            <a:r>
              <a:rPr lang="en-US" altLang="en-US" sz="2000" smtClean="0"/>
              <a:t>4.7.b Pool</a:t>
            </a:r>
          </a:p>
          <a:p>
            <a:r>
              <a:rPr lang="en-US" altLang="en-US" sz="2000" smtClean="0"/>
              <a:t>4.7.c PAT</a:t>
            </a:r>
            <a:endParaRPr lang="en-US" altLang="en-US" smtClean="0"/>
          </a:p>
        </p:txBody>
      </p:sp>
      <p:sp>
        <p:nvSpPr>
          <p:cNvPr id="12292" name="Rectangle 10"/>
          <p:cNvSpPr>
            <a:spLocks noChangeArrowheads="1"/>
          </p:cNvSpPr>
          <p:nvPr/>
        </p:nvSpPr>
        <p:spPr bwMode="auto">
          <a:xfrm>
            <a:off x="7696200" y="6248400"/>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0" hangingPunct="0">
              <a:spcBef>
                <a:spcPct val="0"/>
              </a:spcBef>
              <a:buFontTx/>
              <a:buNone/>
            </a:pPr>
            <a:endParaRPr lang="en-US" altLang="en-US" sz="1400">
              <a:latin typeface="Times" panose="02020603050405020304"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b="1" smtClean="0"/>
              <a:t>When Do We Use NAT?</a:t>
            </a:r>
          </a:p>
        </p:txBody>
      </p:sp>
      <p:sp>
        <p:nvSpPr>
          <p:cNvPr id="13315" name="Rectangle 3"/>
          <p:cNvSpPr>
            <a:spLocks noChangeArrowheads="1"/>
          </p:cNvSpPr>
          <p:nvPr/>
        </p:nvSpPr>
        <p:spPr bwMode="auto">
          <a:xfrm>
            <a:off x="2209800" y="1417638"/>
            <a:ext cx="6781800" cy="147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spcAft>
                <a:spcPts val="600"/>
              </a:spcAft>
            </a:pPr>
            <a:r>
              <a:rPr lang="en-US" altLang="en-US" i="1">
                <a:latin typeface="Times New Roman" panose="02020603050405020304" pitchFamily="18" charset="0"/>
                <a:cs typeface="Times New Roman" panose="02020603050405020304" pitchFamily="18" charset="0"/>
              </a:rPr>
              <a:t>Network Address Translation (NAT)</a:t>
            </a:r>
            <a:r>
              <a:rPr lang="en-US" altLang="en-US">
                <a:latin typeface="Times New Roman" panose="02020603050405020304" pitchFamily="18" charset="0"/>
                <a:cs typeface="Times New Roman" panose="02020603050405020304" pitchFamily="18" charset="0"/>
              </a:rPr>
              <a:t> is similar to Classless Inter-Domain Routing (CIDR) in that the original intention for NAT was to slow the depletion of available IP address space by allowing multiple private IP addresses to be represented by a much smaller number of public IP addresses.</a:t>
            </a:r>
          </a:p>
        </p:txBody>
      </p:sp>
      <p:sp>
        <p:nvSpPr>
          <p:cNvPr id="5" name="Rectangle 4"/>
          <p:cNvSpPr/>
          <p:nvPr/>
        </p:nvSpPr>
        <p:spPr>
          <a:xfrm>
            <a:off x="2219325" y="3505200"/>
            <a:ext cx="4572000" cy="2738438"/>
          </a:xfrm>
          <a:prstGeom prst="rect">
            <a:avLst/>
          </a:prstGeom>
        </p:spPr>
        <p:txBody>
          <a:bodyPr>
            <a:spAutoFit/>
          </a:bodyPr>
          <a:lstStyle/>
          <a:p>
            <a:pPr fontAlgn="auto">
              <a:spcBef>
                <a:spcPts val="0"/>
              </a:spcBef>
              <a:spcAft>
                <a:spcPts val="600"/>
              </a:spcAft>
              <a:defRPr/>
            </a:pPr>
            <a:r>
              <a:rPr lang="en-US" dirty="0">
                <a:latin typeface="Times New Roman" panose="02020603050405020304" pitchFamily="18" charset="0"/>
                <a:ea typeface="Times New Roman" panose="02020603050405020304" pitchFamily="18" charset="0"/>
                <a:cs typeface="+mn-cs"/>
              </a:rPr>
              <a:t>Here’s a list of situations when NAT can be especially helpful:</a:t>
            </a:r>
          </a:p>
          <a:p>
            <a:pPr marL="342900" indent="-342900" fontAlgn="auto">
              <a:spcBef>
                <a:spcPts val="600"/>
              </a:spcBef>
              <a:spcAft>
                <a:spcPts val="0"/>
              </a:spcAft>
              <a:buFont typeface="Wingdings" panose="05000000000000000000" pitchFamily="2" charset="2"/>
              <a:buChar char=""/>
              <a:tabLst>
                <a:tab pos="1143000" algn="l"/>
              </a:tabLst>
              <a:defRPr/>
            </a:pPr>
            <a:r>
              <a:rPr lang="en-US" dirty="0">
                <a:latin typeface="Times New Roman" panose="02020603050405020304" pitchFamily="18" charset="0"/>
                <a:ea typeface="Times New Roman" panose="02020603050405020304" pitchFamily="18" charset="0"/>
                <a:cs typeface="+mn-cs"/>
              </a:rPr>
              <a:t>When you need to connect to the Internet and your hosts don’t have globally unique IP addresses</a:t>
            </a:r>
          </a:p>
          <a:p>
            <a:pPr marL="342900" indent="-342900" fontAlgn="auto">
              <a:spcBef>
                <a:spcPts val="0"/>
              </a:spcBef>
              <a:spcAft>
                <a:spcPts val="0"/>
              </a:spcAft>
              <a:buFont typeface="Wingdings" panose="05000000000000000000" pitchFamily="2" charset="2"/>
              <a:buChar char=""/>
              <a:tabLst>
                <a:tab pos="1143000" algn="l"/>
              </a:tabLst>
              <a:defRPr/>
            </a:pPr>
            <a:r>
              <a:rPr lang="en-US" dirty="0">
                <a:latin typeface="Times New Roman" panose="02020603050405020304" pitchFamily="18" charset="0"/>
                <a:ea typeface="Times New Roman" panose="02020603050405020304" pitchFamily="18" charset="0"/>
                <a:cs typeface="+mn-cs"/>
              </a:rPr>
              <a:t>When you’ve changed to a new ISP that requires you to renumber your network</a:t>
            </a:r>
          </a:p>
          <a:p>
            <a:pPr marL="342900" indent="-342900" fontAlgn="auto">
              <a:spcBef>
                <a:spcPts val="0"/>
              </a:spcBef>
              <a:spcAft>
                <a:spcPts val="600"/>
              </a:spcAft>
              <a:buFont typeface="Wingdings" panose="05000000000000000000" pitchFamily="2" charset="2"/>
              <a:buChar char=""/>
              <a:tabLst>
                <a:tab pos="1143000" algn="l"/>
              </a:tabLst>
              <a:defRPr/>
            </a:pPr>
            <a:r>
              <a:rPr lang="en-US" dirty="0">
                <a:latin typeface="Times New Roman" panose="02020603050405020304" pitchFamily="18" charset="0"/>
                <a:ea typeface="Times New Roman" panose="02020603050405020304" pitchFamily="18" charset="0"/>
                <a:cs typeface="+mn-cs"/>
              </a:rPr>
              <a:t>When you need to merge two intranets with duplicate addresses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fontAlgn="auto">
              <a:spcAft>
                <a:spcPts val="0"/>
              </a:spcAft>
              <a:defRPr/>
            </a:pPr>
            <a:r>
              <a:rPr lang="en-US" dirty="0"/>
              <a:t>Figure 13.1: Where to configure NAT</a:t>
            </a:r>
          </a:p>
        </p:txBody>
      </p:sp>
      <p:pic>
        <p:nvPicPr>
          <p:cNvPr id="14339"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rcRect/>
          <a:stretch>
            <a:fillRect/>
          </a:stretch>
        </p:blipFill>
        <p:spPr>
          <a:xfrm>
            <a:off x="2971800" y="1447800"/>
            <a:ext cx="4495800" cy="3503613"/>
          </a:xfrm>
        </p:spPr>
      </p:pic>
      <p:sp>
        <p:nvSpPr>
          <p:cNvPr id="14340" name="Rectangle 4"/>
          <p:cNvSpPr>
            <a:spLocks noChangeArrowheads="1"/>
          </p:cNvSpPr>
          <p:nvPr/>
        </p:nvSpPr>
        <p:spPr bwMode="auto">
          <a:xfrm>
            <a:off x="2133600" y="5257800"/>
            <a:ext cx="54864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spcAft>
                <a:spcPts val="600"/>
              </a:spcAft>
            </a:pPr>
            <a:r>
              <a:rPr lang="en-US" altLang="en-US">
                <a:latin typeface="Times New Roman" panose="02020603050405020304" pitchFamily="18" charset="0"/>
                <a:cs typeface="Times New Roman" panose="02020603050405020304" pitchFamily="18" charset="0"/>
              </a:rPr>
              <a:t>You typically use NAT on a border router. For example, in Figure 13.1, NAT is used on the Corporate router connected to the Internet.</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0"/>
            <a:ext cx="7010400" cy="685800"/>
          </a:xfrm>
        </p:spPr>
        <p:txBody>
          <a:bodyPr rtlCol="0">
            <a:normAutofit fontScale="90000"/>
          </a:bodyPr>
          <a:lstStyle/>
          <a:p>
            <a:pPr fontAlgn="auto">
              <a:spcAft>
                <a:spcPts val="0"/>
              </a:spcAft>
              <a:defRPr/>
            </a:pPr>
            <a:r>
              <a:rPr lang="en-US" dirty="0" smtClean="0"/>
              <a:t>Types of NAT</a:t>
            </a:r>
            <a:endParaRPr lang="en-US" dirty="0"/>
          </a:p>
        </p:txBody>
      </p:sp>
      <p:sp>
        <p:nvSpPr>
          <p:cNvPr id="15363" name="Rectangle 3"/>
          <p:cNvSpPr>
            <a:spLocks noChangeArrowheads="1"/>
          </p:cNvSpPr>
          <p:nvPr/>
        </p:nvSpPr>
        <p:spPr bwMode="auto">
          <a:xfrm>
            <a:off x="2057400" y="762000"/>
            <a:ext cx="7086600" cy="6186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spcBef>
                <a:spcPts val="1200"/>
              </a:spcBef>
            </a:pPr>
            <a:r>
              <a:rPr lang="en-US" altLang="en-US" sz="2000" b="1" dirty="0">
                <a:cs typeface="Times New Roman" panose="02020603050405020304" pitchFamily="18" charset="0"/>
              </a:rPr>
              <a:t>Static NAT</a:t>
            </a:r>
          </a:p>
          <a:p>
            <a:pPr>
              <a:spcAft>
                <a:spcPts val="600"/>
              </a:spcAft>
            </a:pPr>
            <a:r>
              <a:rPr lang="en-US" altLang="en-US" dirty="0">
                <a:latin typeface="Times New Roman" panose="02020603050405020304" pitchFamily="18" charset="0"/>
                <a:cs typeface="Times New Roman" panose="02020603050405020304" pitchFamily="18" charset="0"/>
              </a:rPr>
              <a:t>This type of NAT is designed to </a:t>
            </a:r>
            <a:r>
              <a:rPr lang="en-US" altLang="en-US" dirty="0">
                <a:solidFill>
                  <a:srgbClr val="FF0000"/>
                </a:solidFill>
                <a:latin typeface="Times New Roman" panose="02020603050405020304" pitchFamily="18" charset="0"/>
                <a:cs typeface="Times New Roman" panose="02020603050405020304" pitchFamily="18" charset="0"/>
              </a:rPr>
              <a:t>allow one-to-one mapping between local and global addresses</a:t>
            </a:r>
            <a:r>
              <a:rPr lang="en-US" altLang="en-US" dirty="0">
                <a:latin typeface="Times New Roman" panose="02020603050405020304" pitchFamily="18" charset="0"/>
                <a:cs typeface="Times New Roman" panose="02020603050405020304" pitchFamily="18" charset="0"/>
              </a:rPr>
              <a:t>. Keep in mind that the static version requires you to have one real Internet IP address for every host on your network.</a:t>
            </a:r>
          </a:p>
          <a:p>
            <a:pPr>
              <a:spcBef>
                <a:spcPts val="1200"/>
              </a:spcBef>
            </a:pPr>
            <a:r>
              <a:rPr lang="en-US" altLang="en-US" sz="2000" b="1" dirty="0">
                <a:cs typeface="Times New Roman" panose="02020603050405020304" pitchFamily="18" charset="0"/>
              </a:rPr>
              <a:t>Dynamic NAT</a:t>
            </a:r>
          </a:p>
          <a:p>
            <a:pPr>
              <a:spcAft>
                <a:spcPts val="600"/>
              </a:spcAft>
            </a:pPr>
            <a:r>
              <a:rPr lang="en-US" altLang="en-US" dirty="0">
                <a:latin typeface="Times New Roman" panose="02020603050405020304" pitchFamily="18" charset="0"/>
                <a:cs typeface="Times New Roman" panose="02020603050405020304" pitchFamily="18" charset="0"/>
              </a:rPr>
              <a:t>This version gives you the ability to </a:t>
            </a:r>
            <a:r>
              <a:rPr lang="en-US" altLang="en-US" dirty="0">
                <a:solidFill>
                  <a:srgbClr val="FF0000"/>
                </a:solidFill>
                <a:latin typeface="Times New Roman" panose="02020603050405020304" pitchFamily="18" charset="0"/>
                <a:cs typeface="Times New Roman" panose="02020603050405020304" pitchFamily="18" charset="0"/>
              </a:rPr>
              <a:t>map an unregistered IP address to a registered IP address from out of a pool of registered IP addresses</a:t>
            </a:r>
            <a:r>
              <a:rPr lang="en-US" altLang="en-US" dirty="0">
                <a:latin typeface="Times New Roman" panose="02020603050405020304" pitchFamily="18" charset="0"/>
                <a:cs typeface="Times New Roman" panose="02020603050405020304" pitchFamily="18" charset="0"/>
              </a:rPr>
              <a:t>. You don’t have to statically configure your router to map each inside address to an individual outside address as you would using static NAT, but you do have to have enough real, bona-fide IP addresses for everyone who’s going to be sending packets to and receiving them from the Internet at the same time.</a:t>
            </a:r>
          </a:p>
          <a:p>
            <a:pPr>
              <a:spcBef>
                <a:spcPts val="1200"/>
              </a:spcBef>
            </a:pPr>
            <a:r>
              <a:rPr lang="en-US" altLang="en-US" sz="2000" b="1" dirty="0">
                <a:cs typeface="Times New Roman" panose="02020603050405020304" pitchFamily="18" charset="0"/>
              </a:rPr>
              <a:t>Overloading</a:t>
            </a:r>
          </a:p>
          <a:p>
            <a:r>
              <a:rPr lang="en-US" altLang="en-US" dirty="0">
                <a:latin typeface="Times New Roman" panose="02020603050405020304" pitchFamily="18" charset="0"/>
                <a:cs typeface="Times New Roman" panose="02020603050405020304" pitchFamily="18" charset="0"/>
              </a:rPr>
              <a:t>This is the most popular type of NAT configuration. Understand that overloading really is a form of dynamic NAT that </a:t>
            </a:r>
            <a:r>
              <a:rPr lang="en-US" altLang="en-US" dirty="0">
                <a:solidFill>
                  <a:srgbClr val="FF0000"/>
                </a:solidFill>
                <a:latin typeface="Times New Roman" panose="02020603050405020304" pitchFamily="18" charset="0"/>
                <a:cs typeface="Times New Roman" panose="02020603050405020304" pitchFamily="18" charset="0"/>
              </a:rPr>
              <a:t>maps multiple unregistered IP addresses to a single registered IP address (many-to-one) by using different source ports</a:t>
            </a:r>
            <a:r>
              <a:rPr lang="en-US" altLang="en-US" dirty="0">
                <a:latin typeface="Times New Roman" panose="02020603050405020304" pitchFamily="18" charset="0"/>
                <a:cs typeface="Times New Roman" panose="02020603050405020304" pitchFamily="18" charset="0"/>
              </a:rPr>
              <a:t>. Now, why is this so special? Well, because it’s </a:t>
            </a:r>
            <a:r>
              <a:rPr lang="en-US" altLang="en-US" dirty="0">
                <a:solidFill>
                  <a:srgbClr val="FF0000"/>
                </a:solidFill>
                <a:latin typeface="Times New Roman" panose="02020603050405020304" pitchFamily="18" charset="0"/>
                <a:cs typeface="Times New Roman" panose="02020603050405020304" pitchFamily="18" charset="0"/>
              </a:rPr>
              <a:t>also known as </a:t>
            </a:r>
            <a:r>
              <a:rPr lang="en-US" altLang="en-US" i="1" dirty="0">
                <a:solidFill>
                  <a:srgbClr val="FF0000"/>
                </a:solidFill>
                <a:latin typeface="Times New Roman" panose="02020603050405020304" pitchFamily="18" charset="0"/>
                <a:cs typeface="Times New Roman" panose="02020603050405020304" pitchFamily="18" charset="0"/>
              </a:rPr>
              <a:t>Port Address Translation (PAT)</a:t>
            </a:r>
            <a:r>
              <a:rPr lang="en-US" altLang="en-US" dirty="0">
                <a:latin typeface="Times New Roman" panose="02020603050405020304" pitchFamily="18" charset="0"/>
                <a:cs typeface="Times New Roman" panose="02020603050405020304" pitchFamily="18" charset="0"/>
              </a:rPr>
              <a:t>,  which is also commonly referred to as NAT Overload. Using PAT allows you to permit thousands of users to connect to the Internet </a:t>
            </a:r>
            <a:endParaRPr lang="en-US" alt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In-class Practice</a:t>
            </a:r>
            <a:endParaRPr lang="en-US" dirty="0"/>
          </a:p>
        </p:txBody>
      </p:sp>
      <p:pic>
        <p:nvPicPr>
          <p:cNvPr id="5" name="Content Placeholder 4"/>
          <p:cNvPicPr>
            <a:picLocks noGrp="1" noChangeAspect="1"/>
          </p:cNvPicPr>
          <p:nvPr>
            <p:ph idx="1"/>
          </p:nvPr>
        </p:nvPicPr>
        <p:blipFill>
          <a:blip r:embed="rId3"/>
          <a:stretch>
            <a:fillRect/>
          </a:stretch>
        </p:blipFill>
        <p:spPr>
          <a:xfrm>
            <a:off x="2034235" y="1676400"/>
            <a:ext cx="7033565" cy="4114800"/>
          </a:xfrm>
          <a:prstGeom prst="rect">
            <a:avLst/>
          </a:prstGeom>
        </p:spPr>
      </p:pic>
    </p:spTree>
    <p:extLst>
      <p:ext uri="{BB962C8B-B14F-4D97-AF65-F5344CB8AC3E}">
        <p14:creationId xmlns:p14="http://schemas.microsoft.com/office/powerpoint/2010/main" val="7299619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altLang="en-US" smtClean="0"/>
              <a:t>NAT Terms</a:t>
            </a:r>
          </a:p>
        </p:txBody>
      </p:sp>
      <p:graphicFrame>
        <p:nvGraphicFramePr>
          <p:cNvPr id="4" name="Table 3"/>
          <p:cNvGraphicFramePr>
            <a:graphicFrameLocks noGrp="1"/>
          </p:cNvGraphicFramePr>
          <p:nvPr/>
        </p:nvGraphicFramePr>
        <p:xfrm>
          <a:off x="2362200" y="1905000"/>
          <a:ext cx="6553200" cy="3124200"/>
        </p:xfrm>
        <a:graphic>
          <a:graphicData uri="http://schemas.openxmlformats.org/drawingml/2006/table">
            <a:tbl>
              <a:tblPr>
                <a:tableStyleId>{5C22544A-7EE6-4342-B048-85BDC9FD1C3A}</a:tableStyleId>
              </a:tblPr>
              <a:tblGrid>
                <a:gridCol w="1649046"/>
                <a:gridCol w="4904154"/>
              </a:tblGrid>
              <a:tr h="284018">
                <a:tc>
                  <a:txBody>
                    <a:bodyPr/>
                    <a:lstStyle/>
                    <a:p>
                      <a:pPr marL="0" marR="0">
                        <a:spcBef>
                          <a:spcPts val="0"/>
                        </a:spcBef>
                        <a:spcAft>
                          <a:spcPts val="0"/>
                        </a:spcAft>
                      </a:pPr>
                      <a:r>
                        <a:rPr lang="en-US" sz="1100" dirty="0">
                          <a:effectLst/>
                        </a:rPr>
                        <a:t>Names</a:t>
                      </a:r>
                      <a:endParaRPr lang="en-US" sz="1100" b="1"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100">
                          <a:effectLst/>
                        </a:rPr>
                        <a:t>Meaning</a:t>
                      </a:r>
                      <a:endParaRPr lang="en-US" sz="1100" b="1">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r>
              <a:tr h="568036">
                <a:tc>
                  <a:txBody>
                    <a:bodyPr/>
                    <a:lstStyle/>
                    <a:p>
                      <a:pPr marL="0" marR="0">
                        <a:spcBef>
                          <a:spcPts val="0"/>
                        </a:spcBef>
                        <a:spcAft>
                          <a:spcPts val="300"/>
                        </a:spcAft>
                      </a:pPr>
                      <a:r>
                        <a:rPr lang="en-US" sz="1100">
                          <a:effectLst/>
                        </a:rPr>
                        <a:t>Inside local</a:t>
                      </a:r>
                      <a:endParaRPr lang="en-US"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300"/>
                        </a:spcAft>
                      </a:pPr>
                      <a:r>
                        <a:rPr lang="en-US" sz="1100" dirty="0">
                          <a:effectLst/>
                        </a:rPr>
                        <a:t>Source host inside address before translation—typically an RFC 1918 </a:t>
                      </a:r>
                      <a:r>
                        <a:rPr lang="en-US" sz="1100" dirty="0" smtClean="0">
                          <a:effectLst/>
                        </a:rPr>
                        <a:t>address</a:t>
                      </a:r>
                      <a:endParaRPr lang="en-US" sz="11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r>
              <a:tr h="852055">
                <a:tc>
                  <a:txBody>
                    <a:bodyPr/>
                    <a:lstStyle/>
                    <a:p>
                      <a:pPr marL="0" marR="0">
                        <a:spcBef>
                          <a:spcPts val="0"/>
                        </a:spcBef>
                        <a:spcAft>
                          <a:spcPts val="300"/>
                        </a:spcAft>
                      </a:pPr>
                      <a:r>
                        <a:rPr lang="en-US" sz="1100">
                          <a:effectLst/>
                        </a:rPr>
                        <a:t>Outside local</a:t>
                      </a:r>
                      <a:endParaRPr lang="en-US"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300"/>
                        </a:spcAft>
                      </a:pPr>
                      <a:r>
                        <a:rPr lang="en-US" sz="1100">
                          <a:effectLst/>
                        </a:rPr>
                        <a:t>Address from which source host is known on the Internet. This is usually the address of the router connected to ISP—the actual Internet address.</a:t>
                      </a:r>
                      <a:endParaRPr lang="en-US"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r>
              <a:tr h="852055">
                <a:tc>
                  <a:txBody>
                    <a:bodyPr/>
                    <a:lstStyle/>
                    <a:p>
                      <a:pPr marL="0" marR="0">
                        <a:spcBef>
                          <a:spcPts val="0"/>
                        </a:spcBef>
                        <a:spcAft>
                          <a:spcPts val="300"/>
                        </a:spcAft>
                      </a:pPr>
                      <a:r>
                        <a:rPr lang="en-US" sz="1100">
                          <a:effectLst/>
                        </a:rPr>
                        <a:t>Inside global</a:t>
                      </a:r>
                      <a:endParaRPr lang="en-US"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300"/>
                        </a:spcAft>
                      </a:pPr>
                      <a:r>
                        <a:rPr lang="en-US" sz="1100">
                          <a:effectLst/>
                        </a:rPr>
                        <a:t>Source host address used after translation to get onto Internet. This is also the actual Internet address.</a:t>
                      </a:r>
                      <a:endParaRPr lang="en-US"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r>
              <a:tr h="568036">
                <a:tc>
                  <a:txBody>
                    <a:bodyPr/>
                    <a:lstStyle/>
                    <a:p>
                      <a:pPr marL="0" marR="0">
                        <a:spcBef>
                          <a:spcPts val="0"/>
                        </a:spcBef>
                        <a:spcAft>
                          <a:spcPts val="300"/>
                        </a:spcAft>
                      </a:pPr>
                      <a:r>
                        <a:rPr lang="en-US" sz="1100">
                          <a:effectLst/>
                        </a:rPr>
                        <a:t>Outside global</a:t>
                      </a:r>
                      <a:endParaRPr lang="en-US"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300"/>
                        </a:spcAft>
                      </a:pPr>
                      <a:r>
                        <a:rPr lang="en-US" sz="1100" dirty="0">
                          <a:effectLst/>
                        </a:rPr>
                        <a:t>Address of outside destination host and, again, the real Internet </a:t>
                      </a:r>
                      <a:r>
                        <a:rPr lang="en-US" sz="1100" dirty="0" smtClean="0">
                          <a:effectLst/>
                        </a:rPr>
                        <a:t>address</a:t>
                      </a:r>
                      <a:endParaRPr lang="en-US" sz="11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1981200" y="76200"/>
            <a:ext cx="6629400" cy="1143000"/>
          </a:xfrm>
        </p:spPr>
        <p:txBody>
          <a:bodyPr/>
          <a:lstStyle/>
          <a:p>
            <a:r>
              <a:rPr lang="en-US" altLang="en-US" sz="3600" smtClean="0"/>
              <a:t>Figure 13.2: Basic NAT translation</a:t>
            </a:r>
          </a:p>
        </p:txBody>
      </p:sp>
      <p:pic>
        <p:nvPicPr>
          <p:cNvPr id="17411"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rcRect/>
          <a:stretch>
            <a:fillRect/>
          </a:stretch>
        </p:blipFill>
        <p:spPr>
          <a:xfrm>
            <a:off x="2514600" y="1000125"/>
            <a:ext cx="5257800" cy="3460750"/>
          </a:xfrm>
        </p:spPr>
      </p:pic>
      <p:sp>
        <p:nvSpPr>
          <p:cNvPr id="17412" name="Rectangle 4"/>
          <p:cNvSpPr>
            <a:spLocks noChangeArrowheads="1"/>
          </p:cNvSpPr>
          <p:nvPr/>
        </p:nvSpPr>
        <p:spPr bwMode="auto">
          <a:xfrm>
            <a:off x="2447925" y="4572000"/>
            <a:ext cx="6781800" cy="213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spcAft>
                <a:spcPts val="600"/>
              </a:spcAft>
            </a:pPr>
            <a:r>
              <a:rPr lang="en-US" altLang="en-US" sz="1600">
                <a:latin typeface="Times New Roman" panose="02020603050405020304" pitchFamily="18" charset="0"/>
                <a:cs typeface="Times New Roman" panose="02020603050405020304" pitchFamily="18" charset="0"/>
              </a:rPr>
              <a:t>In this figure, we can see host 10.1.1.1 sending an Internet-bound packet to the border router configured with NAT. The router identifies the source IP address as an inside local IP address destined for an outside network, translates the source IP address in the packet, and documents the translation in the NAT table.</a:t>
            </a:r>
          </a:p>
          <a:p>
            <a:pPr>
              <a:spcAft>
                <a:spcPts val="600"/>
              </a:spcAft>
            </a:pPr>
            <a:r>
              <a:rPr lang="en-US" altLang="en-US" sz="1600">
                <a:latin typeface="Times New Roman" panose="02020603050405020304" pitchFamily="18" charset="0"/>
                <a:cs typeface="Times New Roman" panose="02020603050405020304" pitchFamily="18" charset="0"/>
              </a:rPr>
              <a:t>The packet is sent to the outside interface with the new translated source address. The external host returns the packet to the destination host, and the NAT router translates the inside global IP address back to the inside local IP address using the NAT table. This is as simple as it gets!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fontAlgn="auto">
              <a:spcAft>
                <a:spcPts val="0"/>
              </a:spcAft>
              <a:defRPr/>
            </a:pPr>
            <a:r>
              <a:rPr lang="en-US" dirty="0"/>
              <a:t>Figure 13.3: NAT overloading example (PAT)</a:t>
            </a:r>
          </a:p>
        </p:txBody>
      </p:sp>
      <p:pic>
        <p:nvPicPr>
          <p:cNvPr id="18435"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rcRect/>
          <a:stretch>
            <a:fillRect/>
          </a:stretch>
        </p:blipFill>
        <p:spPr>
          <a:xfrm>
            <a:off x="2438400" y="1600200"/>
            <a:ext cx="5029200" cy="3309938"/>
          </a:xfrm>
        </p:spPr>
      </p:pic>
      <p:sp>
        <p:nvSpPr>
          <p:cNvPr id="18436" name="Rectangle 4"/>
          <p:cNvSpPr>
            <a:spLocks noChangeArrowheads="1"/>
          </p:cNvSpPr>
          <p:nvPr/>
        </p:nvSpPr>
        <p:spPr bwMode="auto">
          <a:xfrm>
            <a:off x="2362200" y="5334000"/>
            <a:ext cx="6288088"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spcAft>
                <a:spcPts val="600"/>
              </a:spcAft>
            </a:pPr>
            <a:r>
              <a:rPr lang="en-US" altLang="en-US">
                <a:latin typeface="Times New Roman" panose="02020603050405020304" pitchFamily="18" charset="0"/>
                <a:cs typeface="Times New Roman" panose="02020603050405020304" pitchFamily="18" charset="0"/>
              </a:rPr>
              <a:t>With PAT, all inside hosts get translated to one single IP address, hence the term </a:t>
            </a:r>
            <a:r>
              <a:rPr lang="en-US" altLang="en-US" i="1">
                <a:latin typeface="Times New Roman" panose="02020603050405020304" pitchFamily="18" charset="0"/>
                <a:cs typeface="Times New Roman" panose="02020603050405020304" pitchFamily="18" charset="0"/>
              </a:rPr>
              <a:t>overloading</a:t>
            </a:r>
            <a:r>
              <a:rPr lang="en-US" altLang="en-US">
                <a:latin typeface="Times New Roman" panose="02020603050405020304" pitchFamily="18" charset="0"/>
                <a:cs typeface="Times New Roman" panose="02020603050405020304" pitchFamily="18" charset="0"/>
              </a:rPr>
              <a:t>. Again, the reason we’ve just run out of available global IP addresses on the Internet is because of overloading (PAT).</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ybexCert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SybexCertTemplate</Template>
  <TotalTime>159</TotalTime>
  <Words>1221</Words>
  <Application>Microsoft Office PowerPoint</Application>
  <PresentationFormat>On-screen Show (4:3)</PresentationFormat>
  <Paragraphs>123</Paragraphs>
  <Slides>16</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Courier New</vt:lpstr>
      <vt:lpstr>Times</vt:lpstr>
      <vt:lpstr>Times New Roman</vt:lpstr>
      <vt:lpstr>Wingdings</vt:lpstr>
      <vt:lpstr>SybexCertTemplate</vt:lpstr>
      <vt:lpstr>CCENT Study Guide</vt:lpstr>
      <vt:lpstr>Chapter 13 Objectives</vt:lpstr>
      <vt:lpstr>When Do We Use NAT?</vt:lpstr>
      <vt:lpstr>Figure 13.1: Where to configure NAT</vt:lpstr>
      <vt:lpstr>Types of NAT</vt:lpstr>
      <vt:lpstr>In-class Practice</vt:lpstr>
      <vt:lpstr>NAT Terms</vt:lpstr>
      <vt:lpstr>Figure 13.2: Basic NAT translation</vt:lpstr>
      <vt:lpstr>Figure 13.3: NAT overloading example (PAT)</vt:lpstr>
      <vt:lpstr>Static NAT Configuration </vt:lpstr>
      <vt:lpstr>Dynamic NAT Configuration </vt:lpstr>
      <vt:lpstr>PAT (Overloading) Configuration </vt:lpstr>
      <vt:lpstr>Simple Verification of NAT</vt:lpstr>
      <vt:lpstr>Figure 13.4: NAT example</vt:lpstr>
      <vt:lpstr>Figure 13.5: Another NAT example</vt:lpstr>
      <vt:lpstr>Written Labs and Review Questions</vt:lpstr>
    </vt:vector>
  </TitlesOfParts>
  <Company>John Wiley and Sons, Inc.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CCENT Study Guide</dc:title>
  <dc:creator>O'Brien, Connor - San Francisco</dc:creator>
  <cp:lastModifiedBy>Yu, Senhua</cp:lastModifiedBy>
  <cp:revision>36</cp:revision>
  <dcterms:created xsi:type="dcterms:W3CDTF">2013-08-02T20:43:26Z</dcterms:created>
  <dcterms:modified xsi:type="dcterms:W3CDTF">2017-04-15T19:16:57Z</dcterms:modified>
</cp:coreProperties>
</file>