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30"/>
  </p:notesMasterIdLst>
  <p:sldIdLst>
    <p:sldId id="275" r:id="rId3"/>
    <p:sldId id="261" r:id="rId4"/>
    <p:sldId id="262" r:id="rId5"/>
    <p:sldId id="263" r:id="rId6"/>
    <p:sldId id="277" r:id="rId7"/>
    <p:sldId id="264" r:id="rId8"/>
    <p:sldId id="276" r:id="rId9"/>
    <p:sldId id="265" r:id="rId10"/>
    <p:sldId id="266" r:id="rId11"/>
    <p:sldId id="267" r:id="rId12"/>
    <p:sldId id="268" r:id="rId13"/>
    <p:sldId id="269" r:id="rId14"/>
    <p:sldId id="270" r:id="rId15"/>
    <p:sldId id="278" r:id="rId16"/>
    <p:sldId id="271" r:id="rId17"/>
    <p:sldId id="272" r:id="rId18"/>
    <p:sldId id="279" r:id="rId19"/>
    <p:sldId id="273" r:id="rId20"/>
    <p:sldId id="281" r:id="rId21"/>
    <p:sldId id="282" r:id="rId22"/>
    <p:sldId id="283" r:id="rId23"/>
    <p:sldId id="284" r:id="rId24"/>
    <p:sldId id="285" r:id="rId25"/>
    <p:sldId id="286" r:id="rId26"/>
    <p:sldId id="287" r:id="rId27"/>
    <p:sldId id="288" r:id="rId28"/>
    <p:sldId id="27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3" autoAdjust="0"/>
    <p:restoredTop sz="59033" autoAdjust="0"/>
  </p:normalViewPr>
  <p:slideViewPr>
    <p:cSldViewPr>
      <p:cViewPr varScale="1">
        <p:scale>
          <a:sx n="39" d="100"/>
          <a:sy n="39" d="100"/>
        </p:scale>
        <p:origin x="1428"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2411D-6E7F-4938-8B73-FC31D60B66AA}" type="datetimeFigureOut">
              <a:rPr lang="en-US" smtClean="0"/>
              <a:t>4/22/2017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1E4F7-3849-4A4A-A4C9-B37BE40BAC90}" type="slidenum">
              <a:rPr lang="en-US" smtClean="0"/>
              <a:t>‹#›</a:t>
            </a:fld>
            <a:endParaRPr lang="en-US"/>
          </a:p>
        </p:txBody>
      </p:sp>
    </p:spTree>
    <p:extLst>
      <p:ext uri="{BB962C8B-B14F-4D97-AF65-F5344CB8AC3E}">
        <p14:creationId xmlns:p14="http://schemas.microsoft.com/office/powerpoint/2010/main" val="154524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3</a:t>
            </a:fld>
            <a:endParaRPr lang="en-US"/>
          </a:p>
        </p:txBody>
      </p:sp>
    </p:spTree>
    <p:extLst>
      <p:ext uri="{BB962C8B-B14F-4D97-AF65-F5344CB8AC3E}">
        <p14:creationId xmlns:p14="http://schemas.microsoft.com/office/powerpoint/2010/main" val="414592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13</a:t>
            </a:fld>
            <a:endParaRPr lang="en-US"/>
          </a:p>
        </p:txBody>
      </p:sp>
    </p:spTree>
    <p:extLst>
      <p:ext uri="{BB962C8B-B14F-4D97-AF65-F5344CB8AC3E}">
        <p14:creationId xmlns:p14="http://schemas.microsoft.com/office/powerpoint/2010/main" val="2675426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14</a:t>
            </a:fld>
            <a:endParaRPr lang="en-US"/>
          </a:p>
        </p:txBody>
      </p:sp>
    </p:spTree>
    <p:extLst>
      <p:ext uri="{BB962C8B-B14F-4D97-AF65-F5344CB8AC3E}">
        <p14:creationId xmlns:p14="http://schemas.microsoft.com/office/powerpoint/2010/main" val="2884248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15</a:t>
            </a:fld>
            <a:endParaRPr lang="en-US"/>
          </a:p>
        </p:txBody>
      </p:sp>
    </p:spTree>
    <p:extLst>
      <p:ext uri="{BB962C8B-B14F-4D97-AF65-F5344CB8AC3E}">
        <p14:creationId xmlns:p14="http://schemas.microsoft.com/office/powerpoint/2010/main" val="227840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16</a:t>
            </a:fld>
            <a:endParaRPr lang="en-US"/>
          </a:p>
        </p:txBody>
      </p:sp>
    </p:spTree>
    <p:extLst>
      <p:ext uri="{BB962C8B-B14F-4D97-AF65-F5344CB8AC3E}">
        <p14:creationId xmlns:p14="http://schemas.microsoft.com/office/powerpoint/2010/main" val="3027403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17</a:t>
            </a:fld>
            <a:endParaRPr lang="en-US"/>
          </a:p>
        </p:txBody>
      </p:sp>
    </p:spTree>
    <p:extLst>
      <p:ext uri="{BB962C8B-B14F-4D97-AF65-F5344CB8AC3E}">
        <p14:creationId xmlns:p14="http://schemas.microsoft.com/office/powerpoint/2010/main" val="1140345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18</a:t>
            </a:fld>
            <a:endParaRPr lang="en-US"/>
          </a:p>
        </p:txBody>
      </p:sp>
    </p:spTree>
    <p:extLst>
      <p:ext uri="{BB962C8B-B14F-4D97-AF65-F5344CB8AC3E}">
        <p14:creationId xmlns:p14="http://schemas.microsoft.com/office/powerpoint/2010/main" val="3288367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AA1E4F7-3849-4A4A-A4C9-B37BE40BAC90}" type="slidenum">
              <a:rPr lang="en-US" smtClean="0"/>
              <a:t>19</a:t>
            </a:fld>
            <a:endParaRPr lang="en-US"/>
          </a:p>
        </p:txBody>
      </p:sp>
    </p:spTree>
    <p:extLst>
      <p:ext uri="{BB962C8B-B14F-4D97-AF65-F5344CB8AC3E}">
        <p14:creationId xmlns:p14="http://schemas.microsoft.com/office/powerpoint/2010/main" val="1119764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AA1E4F7-3849-4A4A-A4C9-B37BE40BAC90}" type="slidenum">
              <a:rPr lang="en-US" smtClean="0"/>
              <a:t>20</a:t>
            </a:fld>
            <a:endParaRPr lang="en-US"/>
          </a:p>
        </p:txBody>
      </p:sp>
    </p:spTree>
    <p:extLst>
      <p:ext uri="{BB962C8B-B14F-4D97-AF65-F5344CB8AC3E}">
        <p14:creationId xmlns:p14="http://schemas.microsoft.com/office/powerpoint/2010/main" val="1119764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21</a:t>
            </a:fld>
            <a:endParaRPr lang="en-US"/>
          </a:p>
        </p:txBody>
      </p:sp>
    </p:spTree>
    <p:extLst>
      <p:ext uri="{BB962C8B-B14F-4D97-AF65-F5344CB8AC3E}">
        <p14:creationId xmlns:p14="http://schemas.microsoft.com/office/powerpoint/2010/main" val="3724483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22</a:t>
            </a:fld>
            <a:endParaRPr lang="en-US"/>
          </a:p>
        </p:txBody>
      </p:sp>
    </p:spTree>
    <p:extLst>
      <p:ext uri="{BB962C8B-B14F-4D97-AF65-F5344CB8AC3E}">
        <p14:creationId xmlns:p14="http://schemas.microsoft.com/office/powerpoint/2010/main" val="372448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4</a:t>
            </a:fld>
            <a:endParaRPr lang="en-US"/>
          </a:p>
        </p:txBody>
      </p:sp>
    </p:spTree>
    <p:extLst>
      <p:ext uri="{BB962C8B-B14F-4D97-AF65-F5344CB8AC3E}">
        <p14:creationId xmlns:p14="http://schemas.microsoft.com/office/powerpoint/2010/main" val="1253023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23</a:t>
            </a:fld>
            <a:endParaRPr lang="en-US"/>
          </a:p>
        </p:txBody>
      </p:sp>
    </p:spTree>
    <p:extLst>
      <p:ext uri="{BB962C8B-B14F-4D97-AF65-F5344CB8AC3E}">
        <p14:creationId xmlns:p14="http://schemas.microsoft.com/office/powerpoint/2010/main" val="3724483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24</a:t>
            </a:fld>
            <a:endParaRPr lang="en-US"/>
          </a:p>
        </p:txBody>
      </p:sp>
    </p:spTree>
    <p:extLst>
      <p:ext uri="{BB962C8B-B14F-4D97-AF65-F5344CB8AC3E}">
        <p14:creationId xmlns:p14="http://schemas.microsoft.com/office/powerpoint/2010/main" val="3724483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25</a:t>
            </a:fld>
            <a:endParaRPr lang="en-US"/>
          </a:p>
        </p:txBody>
      </p:sp>
    </p:spTree>
    <p:extLst>
      <p:ext uri="{BB962C8B-B14F-4D97-AF65-F5344CB8AC3E}">
        <p14:creationId xmlns:p14="http://schemas.microsoft.com/office/powerpoint/2010/main" val="3724483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26</a:t>
            </a:fld>
            <a:endParaRPr lang="en-US"/>
          </a:p>
        </p:txBody>
      </p:sp>
    </p:spTree>
    <p:extLst>
      <p:ext uri="{BB962C8B-B14F-4D97-AF65-F5344CB8AC3E}">
        <p14:creationId xmlns:p14="http://schemas.microsoft.com/office/powerpoint/2010/main" val="3724483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5</a:t>
            </a:fld>
            <a:endParaRPr lang="en-US"/>
          </a:p>
        </p:txBody>
      </p:sp>
    </p:spTree>
    <p:extLst>
      <p:ext uri="{BB962C8B-B14F-4D97-AF65-F5344CB8AC3E}">
        <p14:creationId xmlns:p14="http://schemas.microsoft.com/office/powerpoint/2010/main" val="203027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smtClean="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AA1E4F7-3849-4A4A-A4C9-B37BE40BAC90}" type="slidenum">
              <a:rPr lang="en-US" smtClean="0"/>
              <a:t>6</a:t>
            </a:fld>
            <a:endParaRPr lang="en-US"/>
          </a:p>
        </p:txBody>
      </p:sp>
    </p:spTree>
    <p:extLst>
      <p:ext uri="{BB962C8B-B14F-4D97-AF65-F5344CB8AC3E}">
        <p14:creationId xmlns:p14="http://schemas.microsoft.com/office/powerpoint/2010/main" val="1459228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8</a:t>
            </a:fld>
            <a:endParaRPr lang="en-US"/>
          </a:p>
        </p:txBody>
      </p:sp>
    </p:spTree>
    <p:extLst>
      <p:ext uri="{BB962C8B-B14F-4D97-AF65-F5344CB8AC3E}">
        <p14:creationId xmlns:p14="http://schemas.microsoft.com/office/powerpoint/2010/main" val="3590588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9</a:t>
            </a:fld>
            <a:endParaRPr lang="en-US"/>
          </a:p>
        </p:txBody>
      </p:sp>
    </p:spTree>
    <p:extLst>
      <p:ext uri="{BB962C8B-B14F-4D97-AF65-F5344CB8AC3E}">
        <p14:creationId xmlns:p14="http://schemas.microsoft.com/office/powerpoint/2010/main" val="706142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10</a:t>
            </a:fld>
            <a:endParaRPr lang="en-US"/>
          </a:p>
        </p:txBody>
      </p:sp>
    </p:spTree>
    <p:extLst>
      <p:ext uri="{BB962C8B-B14F-4D97-AF65-F5344CB8AC3E}">
        <p14:creationId xmlns:p14="http://schemas.microsoft.com/office/powerpoint/2010/main" val="1962110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11</a:t>
            </a:fld>
            <a:endParaRPr lang="en-US"/>
          </a:p>
        </p:txBody>
      </p:sp>
    </p:spTree>
    <p:extLst>
      <p:ext uri="{BB962C8B-B14F-4D97-AF65-F5344CB8AC3E}">
        <p14:creationId xmlns:p14="http://schemas.microsoft.com/office/powerpoint/2010/main" val="2822033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1E4F7-3849-4A4A-A4C9-B37BE40BAC90}" type="slidenum">
              <a:rPr lang="en-US" smtClean="0"/>
              <a:t>12</a:t>
            </a:fld>
            <a:endParaRPr lang="en-US"/>
          </a:p>
        </p:txBody>
      </p:sp>
    </p:spTree>
    <p:extLst>
      <p:ext uri="{BB962C8B-B14F-4D97-AF65-F5344CB8AC3E}">
        <p14:creationId xmlns:p14="http://schemas.microsoft.com/office/powerpoint/2010/main" val="34609261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00000"/>
        </a:solidFill>
        <a:effectLst/>
      </p:bgPr>
    </p:bg>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9525" y="0"/>
            <a:ext cx="9144000" cy="685800"/>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5" name="Picture 3" descr="T:\Sybex\Admin\Instructor Materials\Instructor Material Instructions\logoGraphics\sybex_awb_ko_50.tif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86600" y="65088"/>
            <a:ext cx="1676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0"/>
            <a:ext cx="1820863"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7A12E7F5-3FF6-4ED3-A51B-6EA8CEDBBE67}" type="datetimeFigureOut">
              <a:rPr lang="en-US"/>
              <a:pPr>
                <a:defRPr/>
              </a:pPr>
              <a:t>4/22/2017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F53AD362-E84C-43BC-ACDE-42E8DA85EF16}" type="slidenum">
              <a:rPr lang="en-US" altLang="en-US"/>
              <a:pPr/>
              <a:t>‹#›</a:t>
            </a:fld>
            <a:endParaRPr lang="en-US" altLang="en-US"/>
          </a:p>
        </p:txBody>
      </p:sp>
    </p:spTree>
    <p:extLst>
      <p:ext uri="{BB962C8B-B14F-4D97-AF65-F5344CB8AC3E}">
        <p14:creationId xmlns:p14="http://schemas.microsoft.com/office/powerpoint/2010/main" val="159181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DAE7E2-9C6B-4083-BB39-97BCD7136141}" type="datetimeFigureOut">
              <a:rPr lang="en-US"/>
              <a:pPr>
                <a:defRPr/>
              </a:pPr>
              <a:t>4/22/2017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FB0DF0F-3691-4291-98F5-F4EA17931A0C}" type="slidenum">
              <a:rPr lang="en-US" altLang="en-US"/>
              <a:pPr/>
              <a:t>‹#›</a:t>
            </a:fld>
            <a:endParaRPr lang="en-US" altLang="en-US"/>
          </a:p>
        </p:txBody>
      </p:sp>
    </p:spTree>
    <p:extLst>
      <p:ext uri="{BB962C8B-B14F-4D97-AF65-F5344CB8AC3E}">
        <p14:creationId xmlns:p14="http://schemas.microsoft.com/office/powerpoint/2010/main" val="3278659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5AA0C7F-EF83-4EFB-8E51-661B451C4EB4}" type="datetimeFigureOut">
              <a:rPr lang="en-US"/>
              <a:pPr>
                <a:defRPr/>
              </a:pPr>
              <a:t>4/22/2017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CA0233E-35C9-4779-B326-30CB4BA8DDA0}" type="slidenum">
              <a:rPr lang="en-US" altLang="en-US"/>
              <a:pPr/>
              <a:t>‹#›</a:t>
            </a:fld>
            <a:endParaRPr lang="en-US" altLang="en-US"/>
          </a:p>
        </p:txBody>
      </p:sp>
    </p:spTree>
    <p:extLst>
      <p:ext uri="{BB962C8B-B14F-4D97-AF65-F5344CB8AC3E}">
        <p14:creationId xmlns:p14="http://schemas.microsoft.com/office/powerpoint/2010/main" val="768686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342C13BE-D72C-4D00-97FA-4C505164100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89505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31C9D22D-4877-4279-83EB-9BB9285A35B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93678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2E6D69A0-7320-414D-81D2-2C5C944B24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795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522EE1C7-1F43-4079-8F62-C97AC65438D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97914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68C09313-C4F4-477C-A6F0-4D880DBCA2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06070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2E04C6D1-B8AE-4998-A80F-4C753DECD70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0994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9DBAA1C1-37CF-45A5-81ED-BC278A6F5D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72108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6197EEE2-0F0D-4321-B4B5-817A711AE2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6322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286000" y="1600200"/>
            <a:ext cx="6400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80782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3EBD7264-6AAB-40DA-BBD2-1BA5527D578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04946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1F82A99-98CA-49E9-8162-C698C4C16BA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95966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8EB6FEB5-4A70-41E1-8EFD-75D8649D4DF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3843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5999" y="4406900"/>
            <a:ext cx="620871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285999" y="2906713"/>
            <a:ext cx="6208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fld id="{26BB1198-7ABE-4435-A8F6-9645489BDFCD}" type="datetimeFigureOut">
              <a:rPr lang="en-US"/>
              <a:pPr>
                <a:defRPr/>
              </a:pPr>
              <a:t>4/22/2017</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87BBBD5F-7585-4557-BD7F-FB86543FB204}" type="slidenum">
              <a:rPr lang="en-US" altLang="en-US"/>
              <a:pPr/>
              <a:t>‹#›</a:t>
            </a:fld>
            <a:endParaRPr lang="en-US" altLang="en-US"/>
          </a:p>
        </p:txBody>
      </p:sp>
    </p:spTree>
    <p:extLst>
      <p:ext uri="{BB962C8B-B14F-4D97-AF65-F5344CB8AC3E}">
        <p14:creationId xmlns:p14="http://schemas.microsoft.com/office/powerpoint/2010/main" val="171499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62200" y="1586816"/>
            <a:ext cx="2895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vl1pPr>
          </a:lstStyle>
          <a:p>
            <a:pPr>
              <a:defRPr/>
            </a:pPr>
            <a:fld id="{7D75050C-104E-4FB0-B3F2-6CD709507308}" type="datetimeFigureOut">
              <a:rPr lang="en-US"/>
              <a:pPr>
                <a:defRPr/>
              </a:pPr>
              <a:t>4/22/2017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0FE3708D-AB30-445A-818B-C4B5151344C2}" type="slidenum">
              <a:rPr lang="en-US" altLang="en-US"/>
              <a:pPr/>
              <a:t>‹#›</a:t>
            </a:fld>
            <a:endParaRPr lang="en-US" altLang="en-US"/>
          </a:p>
        </p:txBody>
      </p:sp>
    </p:spTree>
    <p:extLst>
      <p:ext uri="{BB962C8B-B14F-4D97-AF65-F5344CB8AC3E}">
        <p14:creationId xmlns:p14="http://schemas.microsoft.com/office/powerpoint/2010/main" val="267299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1535113"/>
            <a:ext cx="2895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0" y="2209800"/>
            <a:ext cx="2897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10200" y="1535113"/>
            <a:ext cx="327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10200" y="2174874"/>
            <a:ext cx="32766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pPr>
              <a:defRPr/>
            </a:pPr>
            <a:fld id="{A06689E6-4D9C-44B1-AC00-5414C74BA9C2}" type="datetimeFigureOut">
              <a:rPr lang="en-US"/>
              <a:pPr>
                <a:defRPr/>
              </a:pPr>
              <a:t>4/22/2017</a:t>
            </a:fld>
            <a:endParaRPr lang="en-US"/>
          </a:p>
        </p:txBody>
      </p:sp>
      <p:sp>
        <p:nvSpPr>
          <p:cNvPr id="12" name="Footer Placeholder 7"/>
          <p:cNvSpPr>
            <a:spLocks noGrp="1"/>
          </p:cNvSpPr>
          <p:nvPr>
            <p:ph type="ftr" sz="quarter" idx="11"/>
          </p:nvPr>
        </p:nvSpPr>
        <p:spPr/>
        <p:txBody>
          <a:bodyPr/>
          <a:lstStyle>
            <a:lvl1pPr>
              <a:defRPr/>
            </a:lvl1pPr>
          </a:lstStyle>
          <a:p>
            <a:pPr>
              <a:defRPr/>
            </a:pPr>
            <a:endParaRPr lang="en-US"/>
          </a:p>
        </p:txBody>
      </p:sp>
      <p:sp>
        <p:nvSpPr>
          <p:cNvPr id="13" name="Slide Number Placeholder 8"/>
          <p:cNvSpPr>
            <a:spLocks noGrp="1"/>
          </p:cNvSpPr>
          <p:nvPr>
            <p:ph type="sldNum" sz="quarter" idx="12"/>
          </p:nvPr>
        </p:nvSpPr>
        <p:spPr/>
        <p:txBody>
          <a:bodyPr/>
          <a:lstStyle>
            <a:lvl1pPr>
              <a:defRPr/>
            </a:lvl1pPr>
          </a:lstStyle>
          <a:p>
            <a:fld id="{2C44D80F-F0FE-405C-8192-94C4FEC40D6B}" type="slidenum">
              <a:rPr lang="en-US" altLang="en-US"/>
              <a:pPr/>
              <a:t>‹#›</a:t>
            </a:fld>
            <a:endParaRPr lang="en-US" altLang="en-US"/>
          </a:p>
        </p:txBody>
      </p:sp>
    </p:spTree>
    <p:extLst>
      <p:ext uri="{BB962C8B-B14F-4D97-AF65-F5344CB8AC3E}">
        <p14:creationId xmlns:p14="http://schemas.microsoft.com/office/powerpoint/2010/main" val="108901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lvl1pPr>
              <a:defRPr/>
            </a:lvl1pPr>
          </a:lstStyle>
          <a:p>
            <a:pPr>
              <a:defRPr/>
            </a:pPr>
            <a:fld id="{7DC7A666-87CB-4C50-9A37-4AADBD323F63}" type="datetimeFigureOut">
              <a:rPr lang="en-US"/>
              <a:pPr>
                <a:defRPr/>
              </a:pPr>
              <a:t>4/22/2017</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fld id="{E7690834-6AB7-4DDB-B3B1-88484578308B}" type="slidenum">
              <a:rPr lang="en-US" altLang="en-US"/>
              <a:pPr/>
              <a:t>‹#›</a:t>
            </a:fld>
            <a:endParaRPr lang="en-US" altLang="en-US"/>
          </a:p>
        </p:txBody>
      </p:sp>
    </p:spTree>
    <p:extLst>
      <p:ext uri="{BB962C8B-B14F-4D97-AF65-F5344CB8AC3E}">
        <p14:creationId xmlns:p14="http://schemas.microsoft.com/office/powerpoint/2010/main" val="369007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1"/>
          <p:cNvSpPr>
            <a:spLocks noGrp="1"/>
          </p:cNvSpPr>
          <p:nvPr>
            <p:ph type="dt" sz="half" idx="10"/>
          </p:nvPr>
        </p:nvSpPr>
        <p:spPr/>
        <p:txBody>
          <a:bodyPr/>
          <a:lstStyle>
            <a:lvl1pPr>
              <a:defRPr/>
            </a:lvl1pPr>
          </a:lstStyle>
          <a:p>
            <a:pPr>
              <a:defRPr/>
            </a:pPr>
            <a:fld id="{D04DC97B-BD54-4D7F-A8C4-9F29D930ABDD}" type="datetimeFigureOut">
              <a:rPr lang="en-US"/>
              <a:pPr>
                <a:defRPr/>
              </a:pPr>
              <a:t>4/22/2017</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fld id="{851EFF72-45C2-4C11-B8D3-C5FEC16FEF29}" type="slidenum">
              <a:rPr lang="en-US" altLang="en-US"/>
              <a:pPr/>
              <a:t>‹#›</a:t>
            </a:fld>
            <a:endParaRPr lang="en-US" altLang="en-US"/>
          </a:p>
        </p:txBody>
      </p:sp>
    </p:spTree>
    <p:extLst>
      <p:ext uri="{BB962C8B-B14F-4D97-AF65-F5344CB8AC3E}">
        <p14:creationId xmlns:p14="http://schemas.microsoft.com/office/powerpoint/2010/main" val="197299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09800" y="273050"/>
            <a:ext cx="220980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95800" y="273050"/>
            <a:ext cx="4191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09800" y="1430860"/>
            <a:ext cx="22098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837722E6-BA78-4F44-837D-45A763727B5C}" type="datetimeFigureOut">
              <a:rPr lang="en-US"/>
              <a:pPr>
                <a:defRPr/>
              </a:pPr>
              <a:t>4/22/2017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741A94AC-6C69-48B0-882D-CFB6D6E24440}" type="slidenum">
              <a:rPr lang="en-US" altLang="en-US"/>
              <a:pPr/>
              <a:t>‹#›</a:t>
            </a:fld>
            <a:endParaRPr lang="en-US" altLang="en-US"/>
          </a:p>
        </p:txBody>
      </p:sp>
    </p:spTree>
    <p:extLst>
      <p:ext uri="{BB962C8B-B14F-4D97-AF65-F5344CB8AC3E}">
        <p14:creationId xmlns:p14="http://schemas.microsoft.com/office/powerpoint/2010/main" val="412188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670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667000" y="60960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667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39E3EFD3-ECC0-42B4-ADF8-5FAF4C843AF8}" type="datetimeFigureOut">
              <a:rPr lang="en-US"/>
              <a:pPr>
                <a:defRPr/>
              </a:pPr>
              <a:t>4/22/2017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94AF3410-EB49-4F05-A136-025AE341B8ED}" type="slidenum">
              <a:rPr lang="en-US" altLang="en-US"/>
              <a:pPr/>
              <a:t>‹#›</a:t>
            </a:fld>
            <a:endParaRPr lang="en-US" altLang="en-US"/>
          </a:p>
        </p:txBody>
      </p:sp>
    </p:spTree>
    <p:extLst>
      <p:ext uri="{BB962C8B-B14F-4D97-AF65-F5344CB8AC3E}">
        <p14:creationId xmlns:p14="http://schemas.microsoft.com/office/powerpoint/2010/main" val="162301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C419F1-8CD4-4281-B940-384D1083A5B5}" type="datetimeFigureOut">
              <a:rPr lang="en-US"/>
              <a:pPr>
                <a:defRPr/>
              </a:pPr>
              <a:t>4/22/2017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C8841A5-6649-4F58-8D69-793A8BE4CC9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solidFill>
                <a:srgbClr val="000000"/>
              </a:solidFill>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solidFill>
                <a:srgbClr val="000000"/>
              </a:solidFill>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F83D59-DB90-4369-8CF5-CAB7A7F5173E}" type="slidenum">
              <a:rPr lang="en-US">
                <a:solidFill>
                  <a:srgbClr val="000000"/>
                </a:solidFill>
                <a:latin typeface="Arial" panose="020B0604020202020204" pitchFamily="34" charset="0"/>
                <a:cs typeface="+mn-cs"/>
              </a:rPr>
              <a:pPr/>
              <a:t>‹#›</a:t>
            </a:fld>
            <a:endParaRPr lang="en-US">
              <a:solidFill>
                <a:srgbClr val="000000"/>
              </a:solidFill>
              <a:latin typeface="Arial" panose="020B0604020202020204" pitchFamily="34" charset="0"/>
              <a:cs typeface="+mn-cs"/>
            </a:endParaRPr>
          </a:p>
        </p:txBody>
      </p:sp>
    </p:spTree>
    <p:extLst>
      <p:ext uri="{BB962C8B-B14F-4D97-AF65-F5344CB8AC3E}">
        <p14:creationId xmlns:p14="http://schemas.microsoft.com/office/powerpoint/2010/main" val="327307981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r>
              <a:rPr lang="en-US" altLang="en-US" sz="6600" b="1" smtClean="0"/>
              <a:t>CCENT Study Guide</a:t>
            </a:r>
          </a:p>
        </p:txBody>
      </p:sp>
      <p:sp>
        <p:nvSpPr>
          <p:cNvPr id="3" name="Subtitle 2"/>
          <p:cNvSpPr>
            <a:spLocks noGrp="1"/>
          </p:cNvSpPr>
          <p:nvPr>
            <p:ph type="subTitle" idx="1"/>
          </p:nvPr>
        </p:nvSpPr>
        <p:spPr/>
        <p:txBody>
          <a:bodyPr rtlCol="0">
            <a:normAutofit fontScale="92500" lnSpcReduction="20000"/>
          </a:bodyPr>
          <a:lstStyle/>
          <a:p>
            <a:pPr fontAlgn="auto">
              <a:spcAft>
                <a:spcPts val="0"/>
              </a:spcAft>
              <a:defRPr/>
            </a:pPr>
            <a:r>
              <a:rPr lang="en-US" sz="4400" dirty="0" smtClean="0"/>
              <a:t>Chapter 14</a:t>
            </a:r>
          </a:p>
          <a:p>
            <a:pPr fontAlgn="auto">
              <a:spcAft>
                <a:spcPts val="0"/>
              </a:spcAft>
              <a:defRPr/>
            </a:pPr>
            <a:r>
              <a:rPr lang="en-US" sz="4400" dirty="0" smtClean="0"/>
              <a:t>Internet Protocol Version 6 (IPv6)</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Figure 14.4: EUI-64 interface ID assignment</a:t>
            </a:r>
          </a:p>
        </p:txBody>
      </p:sp>
      <p:sp>
        <p:nvSpPr>
          <p:cNvPr id="18435" name="Rectangle 4"/>
          <p:cNvSpPr>
            <a:spLocks noChangeArrowheads="1"/>
          </p:cNvSpPr>
          <p:nvPr/>
        </p:nvSpPr>
        <p:spPr bwMode="auto">
          <a:xfrm>
            <a:off x="2209800" y="1447800"/>
            <a:ext cx="6697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Autoconfiguration is an especially useful solution because it allows devices on a network to address themselves with a link-local unicast address as well as with a global unicast address. </a:t>
            </a:r>
            <a:endParaRPr lang="en-US" altLang="en-US"/>
          </a:p>
        </p:txBody>
      </p:sp>
      <p:sp>
        <p:nvSpPr>
          <p:cNvPr id="18436" name="Rectangle 6"/>
          <p:cNvSpPr>
            <a:spLocks noChangeArrowheads="1"/>
          </p:cNvSpPr>
          <p:nvPr/>
        </p:nvSpPr>
        <p:spPr bwMode="auto">
          <a:xfrm>
            <a:off x="2133600" y="5356225"/>
            <a:ext cx="6773863"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dirty="0">
                <a:latin typeface="Times New Roman" panose="02020603050405020304" pitchFamily="18" charset="0"/>
                <a:cs typeface="Times New Roman" panose="02020603050405020304" pitchFamily="18" charset="0"/>
              </a:rPr>
              <a:t>Let’s say I have a device with a MAC address that looks like this: 0060:d673:1987. After it’s been padded, it would look like this: 0260:d6</a:t>
            </a:r>
            <a:r>
              <a:rPr lang="en-US" altLang="en-US" b="1" dirty="0">
                <a:solidFill>
                  <a:srgbClr val="FF0000"/>
                </a:solidFill>
                <a:latin typeface="Times New Roman" panose="02020603050405020304" pitchFamily="18" charset="0"/>
                <a:cs typeface="Times New Roman" panose="02020603050405020304" pitchFamily="18" charset="0"/>
              </a:rPr>
              <a:t>FF:FE</a:t>
            </a:r>
            <a:r>
              <a:rPr lang="en-US" altLang="en-US" dirty="0">
                <a:latin typeface="Times New Roman" panose="02020603050405020304" pitchFamily="18" charset="0"/>
                <a:cs typeface="Times New Roman" panose="02020603050405020304" pitchFamily="18" charset="0"/>
              </a:rPr>
              <a:t>73:1987. </a:t>
            </a:r>
          </a:p>
          <a:p>
            <a:pPr>
              <a:spcAft>
                <a:spcPts val="600"/>
              </a:spcAft>
            </a:pPr>
            <a:r>
              <a:rPr lang="en-US" altLang="en-US" dirty="0">
                <a:latin typeface="Times New Roman" panose="02020603050405020304" pitchFamily="18" charset="0"/>
                <a:cs typeface="Times New Roman" panose="02020603050405020304" pitchFamily="18" charset="0"/>
              </a:rPr>
              <a:t>So where did that 2 in the beginning of the address come from? </a:t>
            </a:r>
          </a:p>
        </p:txBody>
      </p:sp>
      <p:grpSp>
        <p:nvGrpSpPr>
          <p:cNvPr id="18437" name="Group 5"/>
          <p:cNvGrpSpPr>
            <a:grpSpLocks/>
          </p:cNvGrpSpPr>
          <p:nvPr/>
        </p:nvGrpSpPr>
        <p:grpSpPr bwMode="auto">
          <a:xfrm>
            <a:off x="3443288" y="2293938"/>
            <a:ext cx="4035425" cy="2941637"/>
            <a:chOff x="2307042" y="1695034"/>
            <a:chExt cx="4529916" cy="3467933"/>
          </a:xfrm>
        </p:grpSpPr>
        <p:sp>
          <p:nvSpPr>
            <p:cNvPr id="8" name="Trapezoid 7"/>
            <p:cNvSpPr/>
            <p:nvPr/>
          </p:nvSpPr>
          <p:spPr bwMode="auto">
            <a:xfrm>
              <a:off x="2376541" y="3437422"/>
              <a:ext cx="826861" cy="299444"/>
            </a:xfrm>
            <a:prstGeom prst="trapezoid">
              <a:avLst/>
            </a:prstGeom>
            <a:solidFill>
              <a:srgbClr val="FFFF99"/>
            </a:solidFill>
            <a:ln w="28575" algn="ctr">
              <a:solidFill>
                <a:schemeClr val="tx1"/>
              </a:solidFill>
              <a:round/>
              <a:headEnd/>
              <a:tailEnd/>
            </a:ln>
          </p:spPr>
          <p:txBody>
            <a:bodyPr lIns="82124" tIns="41061" rIns="82124" bIns="41061" anchor="ctr">
              <a:spAutoFit/>
            </a:bodyPr>
            <a:ls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defTabSz="814388">
                <a:defRPr/>
              </a:pPr>
              <a:endParaRPr lang="en-US"/>
            </a:p>
          </p:txBody>
        </p:sp>
        <p:sp>
          <p:nvSpPr>
            <p:cNvPr id="18439" name="Rectangle 8"/>
            <p:cNvSpPr>
              <a:spLocks noChangeArrowheads="1"/>
            </p:cNvSpPr>
            <p:nvPr/>
          </p:nvSpPr>
          <p:spPr bwMode="auto">
            <a:xfrm>
              <a:off x="2474776" y="3096825"/>
              <a:ext cx="650606" cy="341086"/>
            </a:xfrm>
            <a:prstGeom prst="rect">
              <a:avLst/>
            </a:prstGeom>
            <a:solidFill>
              <a:srgbClr val="FFFF99"/>
            </a:solidFill>
            <a:ln w="28575" algn="ctr">
              <a:solidFill>
                <a:schemeClr val="tx1"/>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40" name="Rectangle 9"/>
            <p:cNvSpPr>
              <a:spLocks noChangeArrowheads="1"/>
            </p:cNvSpPr>
            <p:nvPr/>
          </p:nvSpPr>
          <p:spPr bwMode="auto">
            <a:xfrm>
              <a:off x="3118125" y="3096825"/>
              <a:ext cx="529771" cy="341086"/>
            </a:xfrm>
            <a:prstGeom prst="rect">
              <a:avLst/>
            </a:prstGeom>
            <a:solidFill>
              <a:schemeClr val="bg1"/>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41" name="Rectangle 10"/>
            <p:cNvSpPr>
              <a:spLocks noChangeArrowheads="1"/>
            </p:cNvSpPr>
            <p:nvPr/>
          </p:nvSpPr>
          <p:spPr bwMode="auto">
            <a:xfrm>
              <a:off x="3640639" y="3096825"/>
              <a:ext cx="529771" cy="341086"/>
            </a:xfrm>
            <a:prstGeom prst="rect">
              <a:avLst/>
            </a:prstGeom>
            <a:solidFill>
              <a:schemeClr val="bg1"/>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42" name="Rectangle 11"/>
            <p:cNvSpPr>
              <a:spLocks noChangeArrowheads="1"/>
            </p:cNvSpPr>
            <p:nvPr/>
          </p:nvSpPr>
          <p:spPr bwMode="auto">
            <a:xfrm>
              <a:off x="4170410" y="3096825"/>
              <a:ext cx="529771" cy="341086"/>
            </a:xfrm>
            <a:prstGeom prst="rect">
              <a:avLst/>
            </a:prstGeom>
            <a:solidFill>
              <a:schemeClr val="tx2"/>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43" name="Rectangle 12"/>
            <p:cNvSpPr>
              <a:spLocks noChangeArrowheads="1"/>
            </p:cNvSpPr>
            <p:nvPr/>
          </p:nvSpPr>
          <p:spPr bwMode="auto">
            <a:xfrm>
              <a:off x="4685667" y="3096825"/>
              <a:ext cx="529771" cy="341086"/>
            </a:xfrm>
            <a:prstGeom prst="rect">
              <a:avLst/>
            </a:prstGeom>
            <a:solidFill>
              <a:schemeClr val="tx2"/>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44" name="Rectangle 13"/>
            <p:cNvSpPr>
              <a:spLocks noChangeArrowheads="1"/>
            </p:cNvSpPr>
            <p:nvPr/>
          </p:nvSpPr>
          <p:spPr bwMode="auto">
            <a:xfrm>
              <a:off x="5215438" y="3096825"/>
              <a:ext cx="529771" cy="341086"/>
            </a:xfrm>
            <a:prstGeom prst="rect">
              <a:avLst/>
            </a:prstGeom>
            <a:solidFill>
              <a:schemeClr val="bg1"/>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45" name="Rectangle 14"/>
            <p:cNvSpPr>
              <a:spLocks noChangeArrowheads="1"/>
            </p:cNvSpPr>
            <p:nvPr/>
          </p:nvSpPr>
          <p:spPr bwMode="auto">
            <a:xfrm>
              <a:off x="5737952" y="3096825"/>
              <a:ext cx="529771" cy="341086"/>
            </a:xfrm>
            <a:prstGeom prst="rect">
              <a:avLst/>
            </a:prstGeom>
            <a:solidFill>
              <a:schemeClr val="bg1"/>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46" name="Rectangle 15"/>
            <p:cNvSpPr>
              <a:spLocks noChangeArrowheads="1"/>
            </p:cNvSpPr>
            <p:nvPr/>
          </p:nvSpPr>
          <p:spPr bwMode="auto">
            <a:xfrm>
              <a:off x="6267723" y="3096825"/>
              <a:ext cx="529771" cy="341086"/>
            </a:xfrm>
            <a:prstGeom prst="rect">
              <a:avLst/>
            </a:prstGeom>
            <a:solidFill>
              <a:schemeClr val="bg1"/>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47" name="TextBox 10"/>
            <p:cNvSpPr txBox="1">
              <a:spLocks noChangeArrowheads="1"/>
            </p:cNvSpPr>
            <p:nvPr/>
          </p:nvSpPr>
          <p:spPr bwMode="auto">
            <a:xfrm>
              <a:off x="4236276" y="3109465"/>
              <a:ext cx="373820" cy="31393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rgbClr val="FFC000"/>
                  </a:solidFill>
                  <a:ea typeface="Calibri" panose="020F0502020204030204" pitchFamily="34" charset="0"/>
                  <a:cs typeface="Calibri" panose="020F0502020204030204" pitchFamily="34" charset="0"/>
                </a:rPr>
                <a:t>FF</a:t>
              </a:r>
            </a:p>
          </p:txBody>
        </p:sp>
        <p:sp>
          <p:nvSpPr>
            <p:cNvPr id="18448" name="TextBox 11"/>
            <p:cNvSpPr txBox="1">
              <a:spLocks noChangeArrowheads="1"/>
            </p:cNvSpPr>
            <p:nvPr/>
          </p:nvSpPr>
          <p:spPr bwMode="auto">
            <a:xfrm>
              <a:off x="4761237" y="3111339"/>
              <a:ext cx="378630" cy="31393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rgbClr val="FFC000"/>
                  </a:solidFill>
                  <a:ea typeface="Calibri" panose="020F0502020204030204" pitchFamily="34" charset="0"/>
                  <a:cs typeface="Calibri" panose="020F0502020204030204" pitchFamily="34" charset="0"/>
                </a:rPr>
                <a:t>FE</a:t>
              </a:r>
            </a:p>
          </p:txBody>
        </p:sp>
        <p:sp>
          <p:nvSpPr>
            <p:cNvPr id="18449" name="Left Brace 18"/>
            <p:cNvSpPr>
              <a:spLocks/>
            </p:cNvSpPr>
            <p:nvPr/>
          </p:nvSpPr>
          <p:spPr bwMode="auto">
            <a:xfrm rot="-5400000">
              <a:off x="4550639" y="3072196"/>
              <a:ext cx="284571" cy="1045029"/>
            </a:xfrm>
            <a:prstGeom prst="leftBrace">
              <a:avLst>
                <a:gd name="adj1" fmla="val 8331"/>
                <a:gd name="adj2" fmla="val 50000"/>
              </a:avLst>
            </a:prstGeom>
            <a:solidFill>
              <a:srgbClr val="FFC000"/>
            </a:solidFill>
            <a:ln w="28575" algn="ctr">
              <a:solidFill>
                <a:schemeClr val="bg2"/>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50" name="TextBox 13"/>
            <p:cNvSpPr txBox="1">
              <a:spLocks noChangeArrowheads="1"/>
            </p:cNvSpPr>
            <p:nvPr/>
          </p:nvSpPr>
          <p:spPr bwMode="auto">
            <a:xfrm>
              <a:off x="4027694" y="3726165"/>
              <a:ext cx="130837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Insert 16-bits</a:t>
              </a:r>
            </a:p>
          </p:txBody>
        </p:sp>
        <p:sp>
          <p:nvSpPr>
            <p:cNvPr id="18451" name="TextBox 14"/>
            <p:cNvSpPr txBox="1">
              <a:spLocks noChangeArrowheads="1"/>
            </p:cNvSpPr>
            <p:nvPr/>
          </p:nvSpPr>
          <p:spPr bwMode="auto">
            <a:xfrm>
              <a:off x="2339424" y="3497997"/>
              <a:ext cx="92365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400" b="1">
                  <a:ea typeface="Calibri" panose="020F0502020204030204" pitchFamily="34" charset="0"/>
                  <a:cs typeface="Calibri" panose="020F0502020204030204" pitchFamily="34" charset="0"/>
                </a:rPr>
                <a:t>000000</a:t>
              </a:r>
              <a:r>
                <a:rPr lang="en-US" altLang="en-US" sz="1400" b="1">
                  <a:solidFill>
                    <a:srgbClr val="FF3300"/>
                  </a:solidFill>
                  <a:ea typeface="Calibri" panose="020F0502020204030204" pitchFamily="34" charset="0"/>
                  <a:cs typeface="Calibri" panose="020F0502020204030204" pitchFamily="34" charset="0"/>
                </a:rPr>
                <a:t>X</a:t>
              </a:r>
              <a:r>
                <a:rPr lang="en-US" altLang="en-US" sz="1400" b="1">
                  <a:ea typeface="Calibri" panose="020F0502020204030204" pitchFamily="34" charset="0"/>
                  <a:cs typeface="Calibri" panose="020F0502020204030204" pitchFamily="34" charset="0"/>
                </a:rPr>
                <a:t>0</a:t>
              </a:r>
            </a:p>
          </p:txBody>
        </p:sp>
        <p:cxnSp>
          <p:nvCxnSpPr>
            <p:cNvPr id="18452" name="Straight Arrow Connector 21"/>
            <p:cNvCxnSpPr>
              <a:cxnSpLocks noChangeShapeType="1"/>
            </p:cNvCxnSpPr>
            <p:nvPr/>
          </p:nvCxnSpPr>
          <p:spPr bwMode="auto">
            <a:xfrm flipV="1">
              <a:off x="3011988" y="3747059"/>
              <a:ext cx="7257" cy="633249"/>
            </a:xfrm>
            <a:prstGeom prst="straightConnector1">
              <a:avLst/>
            </a:prstGeom>
            <a:noFill/>
            <a:ln w="28575" algn="ctr">
              <a:solidFill>
                <a:schemeClr val="bg2"/>
              </a:solidFill>
              <a:round/>
              <a:headEnd/>
              <a:tailEnd type="triangle" w="med" len="med"/>
            </a:ln>
          </p:spPr>
        </p:cxnSp>
        <p:sp>
          <p:nvSpPr>
            <p:cNvPr id="18453" name="TextBox 17"/>
            <p:cNvSpPr txBox="1">
              <a:spLocks noChangeArrowheads="1"/>
            </p:cNvSpPr>
            <p:nvPr/>
          </p:nvSpPr>
          <p:spPr bwMode="auto">
            <a:xfrm>
              <a:off x="2494902" y="4380308"/>
              <a:ext cx="153279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The </a:t>
              </a:r>
              <a:r>
                <a:rPr lang="en-US" altLang="en-US" sz="1600" b="1">
                  <a:solidFill>
                    <a:srgbClr val="FF3300"/>
                  </a:solidFill>
                  <a:ea typeface="Calibri" panose="020F0502020204030204" pitchFamily="34" charset="0"/>
                  <a:cs typeface="Calibri" panose="020F0502020204030204" pitchFamily="34" charset="0"/>
                </a:rPr>
                <a:t>7</a:t>
              </a:r>
              <a:r>
                <a:rPr lang="en-US" altLang="en-US" sz="1600" b="1" baseline="30000">
                  <a:solidFill>
                    <a:srgbClr val="FF3300"/>
                  </a:solidFill>
                  <a:ea typeface="Calibri" panose="020F0502020204030204" pitchFamily="34" charset="0"/>
                  <a:cs typeface="Calibri" panose="020F0502020204030204" pitchFamily="34" charset="0"/>
                </a:rPr>
                <a:t>th</a:t>
              </a:r>
              <a:r>
                <a:rPr lang="en-US" altLang="en-US" sz="1600" b="1">
                  <a:ea typeface="Calibri" panose="020F0502020204030204" pitchFamily="34" charset="0"/>
                  <a:cs typeface="Calibri" panose="020F0502020204030204" pitchFamily="34" charset="0"/>
                </a:rPr>
                <a:t> bit (U/L)</a:t>
              </a:r>
            </a:p>
          </p:txBody>
        </p:sp>
        <p:sp>
          <p:nvSpPr>
            <p:cNvPr id="18454" name="TextBox 18"/>
            <p:cNvSpPr txBox="1">
              <a:spLocks noChangeArrowheads="1"/>
            </p:cNvSpPr>
            <p:nvPr/>
          </p:nvSpPr>
          <p:spPr bwMode="auto">
            <a:xfrm>
              <a:off x="3782247" y="1695034"/>
              <a:ext cx="1707775"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64 bit Interface ID</a:t>
              </a:r>
            </a:p>
          </p:txBody>
        </p:sp>
        <p:sp>
          <p:nvSpPr>
            <p:cNvPr id="25" name="Left Brace 24"/>
            <p:cNvSpPr/>
            <p:nvPr/>
          </p:nvSpPr>
          <p:spPr bwMode="auto">
            <a:xfrm rot="5400000">
              <a:off x="4143942" y="373748"/>
              <a:ext cx="984422" cy="4323201"/>
            </a:xfrm>
            <a:prstGeom prst="leftBrac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28575" cap="flat" cmpd="sng" algn="ctr">
              <a:solidFill>
                <a:schemeClr val="bg2"/>
              </a:solidFill>
              <a:prstDash val="solid"/>
              <a:round/>
              <a:headEnd type="none" w="med" len="med"/>
              <a:tailEnd type="none" w="med" len="med"/>
            </a:ln>
            <a:effectLst/>
          </p:spPr>
          <p:txBody>
            <a:bodyPr anchor="ctr"/>
            <a:ls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defRPr/>
              </a:pPr>
              <a:endParaRPr lang="en-US"/>
            </a:p>
          </p:txBody>
        </p:sp>
        <p:sp>
          <p:nvSpPr>
            <p:cNvPr id="18456" name="TextBox 20"/>
            <p:cNvSpPr txBox="1">
              <a:spLocks noChangeArrowheads="1"/>
            </p:cNvSpPr>
            <p:nvPr/>
          </p:nvSpPr>
          <p:spPr bwMode="auto">
            <a:xfrm>
              <a:off x="2307042" y="4627436"/>
              <a:ext cx="212789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rgbClr val="FF3300"/>
                  </a:solidFill>
                  <a:ea typeface="Calibri" panose="020F0502020204030204" pitchFamily="34" charset="0"/>
                  <a:cs typeface="Calibri" panose="020F0502020204030204" pitchFamily="34" charset="0"/>
                </a:rPr>
                <a:t>1</a:t>
              </a:r>
              <a:r>
                <a:rPr lang="en-US" altLang="en-US" sz="1600" b="1">
                  <a:ea typeface="Calibri" panose="020F0502020204030204" pitchFamily="34" charset="0"/>
                  <a:cs typeface="Calibri" panose="020F0502020204030204" pitchFamily="34" charset="0"/>
                </a:rPr>
                <a:t>0= Universally unique</a:t>
              </a:r>
            </a:p>
            <a:p>
              <a:pPr eaLnBrk="0" hangingPunct="0">
                <a:lnSpc>
                  <a:spcPct val="90000"/>
                </a:lnSpc>
                <a:spcBef>
                  <a:spcPct val="0"/>
                </a:spcBef>
                <a:buFontTx/>
                <a:buNone/>
              </a:pPr>
              <a:r>
                <a:rPr lang="en-US" altLang="en-US" sz="1600" b="1">
                  <a:solidFill>
                    <a:srgbClr val="FF3300"/>
                  </a:solidFill>
                  <a:ea typeface="Calibri" panose="020F0502020204030204" pitchFamily="34" charset="0"/>
                  <a:cs typeface="Calibri" panose="020F0502020204030204" pitchFamily="34" charset="0"/>
                </a:rPr>
                <a:t>0</a:t>
              </a:r>
              <a:r>
                <a:rPr lang="en-US" altLang="en-US" sz="1600" b="1">
                  <a:ea typeface="Calibri" panose="020F0502020204030204" pitchFamily="34" charset="0"/>
                  <a:cs typeface="Calibri" panose="020F0502020204030204" pitchFamily="34" charset="0"/>
                </a:rPr>
                <a:t>0= Locally unique</a:t>
              </a:r>
            </a:p>
          </p:txBody>
        </p:sp>
        <p:sp>
          <p:nvSpPr>
            <p:cNvPr id="18457" name="Left Brace 26"/>
            <p:cNvSpPr>
              <a:spLocks/>
            </p:cNvSpPr>
            <p:nvPr/>
          </p:nvSpPr>
          <p:spPr bwMode="auto">
            <a:xfrm rot="5400000">
              <a:off x="5897483" y="2123095"/>
              <a:ext cx="221942" cy="1586033"/>
            </a:xfrm>
            <a:prstGeom prst="leftBrace">
              <a:avLst>
                <a:gd name="adj1" fmla="val 8337"/>
                <a:gd name="adj2" fmla="val 50000"/>
              </a:avLst>
            </a:prstGeom>
            <a:solidFill>
              <a:srgbClr val="FFFF00"/>
            </a:solidFill>
            <a:ln w="28575" algn="ctr">
              <a:solidFill>
                <a:schemeClr val="bg2"/>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58" name="Left Brace 27"/>
            <p:cNvSpPr>
              <a:spLocks/>
            </p:cNvSpPr>
            <p:nvPr/>
          </p:nvSpPr>
          <p:spPr bwMode="auto">
            <a:xfrm rot="5400000">
              <a:off x="3212025" y="2079284"/>
              <a:ext cx="221942" cy="1694827"/>
            </a:xfrm>
            <a:prstGeom prst="leftBrace">
              <a:avLst>
                <a:gd name="adj1" fmla="val 8343"/>
                <a:gd name="adj2" fmla="val 50000"/>
              </a:avLst>
            </a:prstGeom>
            <a:solidFill>
              <a:srgbClr val="FFFF00"/>
            </a:solidFill>
            <a:ln w="28575" algn="ctr">
              <a:solidFill>
                <a:schemeClr val="bg2"/>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8459" name="TextBox 23"/>
            <p:cNvSpPr txBox="1">
              <a:spLocks noChangeArrowheads="1"/>
            </p:cNvSpPr>
            <p:nvPr/>
          </p:nvSpPr>
          <p:spPr bwMode="auto">
            <a:xfrm>
              <a:off x="3019245" y="2548934"/>
              <a:ext cx="51328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OUI</a:t>
              </a:r>
            </a:p>
          </p:txBody>
        </p:sp>
        <p:sp>
          <p:nvSpPr>
            <p:cNvPr id="18460" name="TextBox 24"/>
            <p:cNvSpPr txBox="1">
              <a:spLocks noChangeArrowheads="1"/>
            </p:cNvSpPr>
            <p:nvPr/>
          </p:nvSpPr>
          <p:spPr bwMode="auto">
            <a:xfrm>
              <a:off x="5327314" y="2539316"/>
              <a:ext cx="150964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Unique address</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Figure 14.5: Two steps to IPv6 </a:t>
            </a:r>
            <a:r>
              <a:rPr lang="en-US" dirty="0" err="1"/>
              <a:t>autoconfiguration</a:t>
            </a:r>
            <a:endParaRPr lang="en-US" dirty="0"/>
          </a:p>
        </p:txBody>
      </p:sp>
      <p:cxnSp>
        <p:nvCxnSpPr>
          <p:cNvPr id="5" name="Straight Connector 4"/>
          <p:cNvCxnSpPr/>
          <p:nvPr/>
        </p:nvCxnSpPr>
        <p:spPr bwMode="auto">
          <a:xfrm flipH="1" flipV="1">
            <a:off x="2598738" y="3322638"/>
            <a:ext cx="0" cy="51752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bwMode="auto">
          <a:xfrm flipV="1">
            <a:off x="3341688" y="2239963"/>
            <a:ext cx="0" cy="108267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bwMode="auto">
          <a:xfrm flipV="1">
            <a:off x="2133600" y="3322638"/>
            <a:ext cx="167798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bwMode="auto">
          <a:xfrm flipH="1" flipV="1">
            <a:off x="5634038" y="3389313"/>
            <a:ext cx="0" cy="519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flipV="1">
            <a:off x="6375400" y="2308225"/>
            <a:ext cx="0" cy="10810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bwMode="auto">
          <a:xfrm flipV="1">
            <a:off x="5168900" y="3389313"/>
            <a:ext cx="1677988"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1946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1075" y="351948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92425" y="2027238"/>
            <a:ext cx="7985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351948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34075" y="2027238"/>
            <a:ext cx="7985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TextBox 40"/>
          <p:cNvSpPr txBox="1">
            <a:spLocks noChangeArrowheads="1"/>
          </p:cNvSpPr>
          <p:nvPr/>
        </p:nvSpPr>
        <p:spPr bwMode="auto">
          <a:xfrm>
            <a:off x="2892425" y="3519488"/>
            <a:ext cx="158273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Step 1: Host sends</a:t>
            </a:r>
            <a:br>
              <a:rPr lang="en-US" altLang="en-US" sz="1600" b="1">
                <a:ea typeface="Calibri" panose="020F0502020204030204" pitchFamily="34" charset="0"/>
                <a:cs typeface="Calibri" panose="020F0502020204030204" pitchFamily="34" charset="0"/>
              </a:rPr>
            </a:br>
            <a:r>
              <a:rPr lang="en-US" altLang="en-US" sz="1600" b="1">
                <a:ea typeface="Calibri" panose="020F0502020204030204" pitchFamily="34" charset="0"/>
                <a:cs typeface="Calibri" panose="020F0502020204030204" pitchFamily="34" charset="0"/>
              </a:rPr>
              <a:t>RS message</a:t>
            </a:r>
          </a:p>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FF02::2</a:t>
            </a:r>
          </a:p>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ICMP type 133</a:t>
            </a:r>
          </a:p>
        </p:txBody>
      </p:sp>
      <p:cxnSp>
        <p:nvCxnSpPr>
          <p:cNvPr id="19470" name="Straight Arrow Connector 15"/>
          <p:cNvCxnSpPr>
            <a:cxnSpLocks noChangeShapeType="1"/>
          </p:cNvCxnSpPr>
          <p:nvPr/>
        </p:nvCxnSpPr>
        <p:spPr bwMode="auto">
          <a:xfrm flipH="1" flipV="1">
            <a:off x="3233738" y="2667000"/>
            <a:ext cx="0" cy="738188"/>
          </a:xfrm>
          <a:prstGeom prst="straightConnector1">
            <a:avLst/>
          </a:prstGeom>
          <a:noFill/>
          <a:ln w="38100" algn="ctr">
            <a:solidFill>
              <a:srgbClr val="FF0000"/>
            </a:solidFill>
            <a:round/>
            <a:headEnd/>
            <a:tailEnd type="triangle" w="med" len="med"/>
          </a:ln>
        </p:spPr>
      </p:cxnSp>
      <p:cxnSp>
        <p:nvCxnSpPr>
          <p:cNvPr id="19471" name="Straight Arrow Connector 16"/>
          <p:cNvCxnSpPr>
            <a:cxnSpLocks noChangeShapeType="1"/>
          </p:cNvCxnSpPr>
          <p:nvPr/>
        </p:nvCxnSpPr>
        <p:spPr bwMode="auto">
          <a:xfrm flipH="1">
            <a:off x="6507163" y="2544763"/>
            <a:ext cx="0" cy="738187"/>
          </a:xfrm>
          <a:prstGeom prst="straightConnector1">
            <a:avLst/>
          </a:prstGeom>
          <a:noFill/>
          <a:ln w="38100" algn="ctr">
            <a:solidFill>
              <a:srgbClr val="00B050"/>
            </a:solidFill>
            <a:round/>
            <a:headEnd/>
            <a:tailEnd type="triangle" w="med" len="med"/>
          </a:ln>
        </p:spPr>
      </p:cxnSp>
      <p:sp>
        <p:nvSpPr>
          <p:cNvPr id="19472" name="TextBox 46"/>
          <p:cNvSpPr txBox="1">
            <a:spLocks noChangeArrowheads="1"/>
          </p:cNvSpPr>
          <p:nvPr/>
        </p:nvSpPr>
        <p:spPr bwMode="auto">
          <a:xfrm>
            <a:off x="6591300" y="2370138"/>
            <a:ext cx="1744663"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Step 2: Router sends</a:t>
            </a:r>
            <a:br>
              <a:rPr lang="en-US" altLang="en-US" sz="1600" b="1">
                <a:ea typeface="Calibri" panose="020F0502020204030204" pitchFamily="34" charset="0"/>
                <a:cs typeface="Calibri" panose="020F0502020204030204" pitchFamily="34" charset="0"/>
              </a:rPr>
            </a:br>
            <a:r>
              <a:rPr lang="en-US" altLang="en-US" sz="1600" b="1">
                <a:ea typeface="Calibri" panose="020F0502020204030204" pitchFamily="34" charset="0"/>
                <a:cs typeface="Calibri" panose="020F0502020204030204" pitchFamily="34" charset="0"/>
              </a:rPr>
              <a:t>RA message</a:t>
            </a:r>
          </a:p>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FF02::1</a:t>
            </a:r>
          </a:p>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ICMP type 134</a:t>
            </a:r>
          </a:p>
          <a:p>
            <a:pPr eaLnBrk="0" hangingPunct="0">
              <a:lnSpc>
                <a:spcPct val="90000"/>
              </a:lnSpc>
              <a:spcBef>
                <a:spcPct val="0"/>
              </a:spcBef>
              <a:buFontTx/>
              <a:buNone/>
            </a:pPr>
            <a:endParaRPr lang="en-US" altLang="en-US" sz="1600" b="1">
              <a:ea typeface="Calibri" panose="020F0502020204030204" pitchFamily="34" charset="0"/>
              <a:cs typeface="Calibri" panose="020F0502020204030204" pitchFamily="34" charset="0"/>
            </a:endParaRPr>
          </a:p>
        </p:txBody>
      </p:sp>
      <p:sp>
        <p:nvSpPr>
          <p:cNvPr id="19473" name="TextBox 47"/>
          <p:cNvSpPr txBox="1">
            <a:spLocks noChangeArrowheads="1"/>
          </p:cNvSpPr>
          <p:nvPr/>
        </p:nvSpPr>
        <p:spPr bwMode="auto">
          <a:xfrm>
            <a:off x="6015038" y="3495675"/>
            <a:ext cx="29321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dirty="0">
                <a:ea typeface="Calibri" panose="020F0502020204030204" pitchFamily="34" charset="0"/>
                <a:cs typeface="Calibri" panose="020F0502020204030204" pitchFamily="34" charset="0"/>
              </a:rPr>
              <a:t>Host receives the RA and included</a:t>
            </a:r>
            <a:br>
              <a:rPr lang="en-US" altLang="en-US" sz="1600" b="1" dirty="0">
                <a:ea typeface="Calibri" panose="020F0502020204030204" pitchFamily="34" charset="0"/>
                <a:cs typeface="Calibri" panose="020F0502020204030204" pitchFamily="34" charset="0"/>
              </a:rPr>
            </a:br>
            <a:r>
              <a:rPr lang="en-US" altLang="en-US" sz="1600" b="1" dirty="0">
                <a:ea typeface="Calibri" panose="020F0502020204030204" pitchFamily="34" charset="0"/>
                <a:cs typeface="Calibri" panose="020F0502020204030204" pitchFamily="34" charset="0"/>
              </a:rPr>
              <a:t>prefix, allowing it to auto-configure </a:t>
            </a:r>
            <a:br>
              <a:rPr lang="en-US" altLang="en-US" sz="1600" b="1" dirty="0">
                <a:ea typeface="Calibri" panose="020F0502020204030204" pitchFamily="34" charset="0"/>
                <a:cs typeface="Calibri" panose="020F0502020204030204" pitchFamily="34" charset="0"/>
              </a:rPr>
            </a:br>
            <a:r>
              <a:rPr lang="en-US" altLang="en-US" sz="1600" b="1" dirty="0">
                <a:ea typeface="Calibri" panose="020F0502020204030204" pitchFamily="34" charset="0"/>
                <a:cs typeface="Calibri" panose="020F0502020204030204" pitchFamily="34" charset="0"/>
              </a:rPr>
              <a:t>its interface. </a:t>
            </a:r>
          </a:p>
        </p:txBody>
      </p:sp>
      <p:sp>
        <p:nvSpPr>
          <p:cNvPr id="3" name="Rectangle 2"/>
          <p:cNvSpPr/>
          <p:nvPr/>
        </p:nvSpPr>
        <p:spPr>
          <a:xfrm>
            <a:off x="2133600" y="4953000"/>
            <a:ext cx="7010400" cy="1569660"/>
          </a:xfrm>
          <a:prstGeom prst="rect">
            <a:avLst/>
          </a:prstGeom>
        </p:spPr>
        <p:txBody>
          <a:bodyPr wrap="square">
            <a:spAutoFit/>
          </a:bodyPr>
          <a:lstStyle/>
          <a:p>
            <a:r>
              <a:rPr lang="en-US" sz="2400" dirty="0"/>
              <a:t>This type of </a:t>
            </a:r>
            <a:r>
              <a:rPr lang="en-US" sz="2400" dirty="0" err="1"/>
              <a:t>autoconfiguration</a:t>
            </a:r>
            <a:r>
              <a:rPr lang="en-US" sz="2400" dirty="0"/>
              <a:t> is also known as </a:t>
            </a:r>
            <a:r>
              <a:rPr lang="en-US" sz="2400" dirty="0">
                <a:solidFill>
                  <a:srgbClr val="FF0000"/>
                </a:solidFill>
              </a:rPr>
              <a:t>stateless </a:t>
            </a:r>
            <a:r>
              <a:rPr lang="en-US" sz="2400" dirty="0" err="1">
                <a:solidFill>
                  <a:srgbClr val="FF0000"/>
                </a:solidFill>
              </a:rPr>
              <a:t>autoconfiguration</a:t>
            </a:r>
            <a:r>
              <a:rPr lang="en-US" sz="2400" dirty="0">
                <a:solidFill>
                  <a:srgbClr val="FF0000"/>
                </a:solidFill>
              </a:rPr>
              <a:t> </a:t>
            </a:r>
            <a:r>
              <a:rPr lang="en-US" sz="2400" dirty="0"/>
              <a:t>because it doesn't contact or connect to and receive any further information from the other device.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Figure 14.6: IPv6 </a:t>
            </a:r>
            <a:r>
              <a:rPr lang="en-US" dirty="0" err="1"/>
              <a:t>autoconfiguration</a:t>
            </a:r>
            <a:r>
              <a:rPr lang="en-US" dirty="0"/>
              <a:t> example</a:t>
            </a:r>
          </a:p>
        </p:txBody>
      </p:sp>
      <p:sp>
        <p:nvSpPr>
          <p:cNvPr id="20483" name="Rectangle 4"/>
          <p:cNvSpPr>
            <a:spLocks noChangeArrowheads="1"/>
          </p:cNvSpPr>
          <p:nvPr/>
        </p:nvSpPr>
        <p:spPr bwMode="auto">
          <a:xfrm>
            <a:off x="2133600" y="1417638"/>
            <a:ext cx="6705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a:latin typeface="Times New Roman" panose="02020603050405020304" pitchFamily="18" charset="0"/>
                <a:cs typeface="Times New Roman" panose="02020603050405020304" pitchFamily="18" charset="0"/>
              </a:rPr>
              <a:t>In this figure, the Branch router needs to be configured, but I just don’t feel like typing in an IPv6 address on the interface connecting to the Corp router. I also don’t feel like typing in any routing commands, but I need more than a link-local address on that interface. So basically, I want to have the Branch router work with IPv6 on the internetwork with the least amount of effort. </a:t>
            </a:r>
          </a:p>
        </p:txBody>
      </p:sp>
      <p:sp>
        <p:nvSpPr>
          <p:cNvPr id="20484" name="Rectangle 5"/>
          <p:cNvSpPr>
            <a:spLocks noChangeArrowheads="1"/>
          </p:cNvSpPr>
          <p:nvPr/>
        </p:nvSpPr>
        <p:spPr bwMode="auto">
          <a:xfrm>
            <a:off x="2362200" y="5334000"/>
            <a:ext cx="632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dirty="0">
                <a:latin typeface="Times New Roman" panose="02020603050405020304" pitchFamily="18" charset="0"/>
                <a:cs typeface="Times New Roman" panose="02020603050405020304" pitchFamily="18" charset="0"/>
              </a:rPr>
              <a:t>Using the command </a:t>
            </a:r>
            <a:r>
              <a:rPr lang="en-US" altLang="en-US" dirty="0">
                <a:solidFill>
                  <a:srgbClr val="FF0000"/>
                </a:solidFill>
                <a:latin typeface="Courier New" panose="02070309020205020404" pitchFamily="49" charset="0"/>
                <a:cs typeface="Times New Roman" panose="02020603050405020304" pitchFamily="18" charset="0"/>
              </a:rPr>
              <a:t>ipv6 address </a:t>
            </a:r>
            <a:r>
              <a:rPr lang="en-US" altLang="en-US" dirty="0" err="1">
                <a:solidFill>
                  <a:srgbClr val="FF0000"/>
                </a:solidFill>
                <a:latin typeface="Courier New" panose="02070309020205020404" pitchFamily="49" charset="0"/>
                <a:cs typeface="Times New Roman" panose="02020603050405020304" pitchFamily="18" charset="0"/>
              </a:rPr>
              <a:t>autoconfig</a:t>
            </a:r>
            <a:r>
              <a:rPr lang="en-US" altLang="en-US" dirty="0">
                <a:latin typeface="Times New Roman" panose="02020603050405020304" pitchFamily="18" charset="0"/>
                <a:cs typeface="Times New Roman" panose="02020603050405020304" pitchFamily="18" charset="0"/>
              </a:rPr>
              <a:t>, the interface will listen for RAs and then, via the EUI-64 format, it will assign itself a global address</a:t>
            </a:r>
            <a:endParaRPr lang="en-US" altLang="en-US" dirty="0"/>
          </a:p>
        </p:txBody>
      </p:sp>
      <p:cxnSp>
        <p:nvCxnSpPr>
          <p:cNvPr id="7" name="Straight Connector 6"/>
          <p:cNvCxnSpPr/>
          <p:nvPr/>
        </p:nvCxnSpPr>
        <p:spPr bwMode="auto">
          <a:xfrm flipH="1">
            <a:off x="3694113" y="4054475"/>
            <a:ext cx="2757487" cy="0"/>
          </a:xfrm>
          <a:prstGeom prst="line">
            <a:avLst/>
          </a:prstGeom>
          <a:ln w="38100">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2048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98813" y="3814763"/>
            <a:ext cx="8064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6025" y="3816350"/>
            <a:ext cx="8064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Box 2"/>
          <p:cNvSpPr txBox="1">
            <a:spLocks noChangeArrowheads="1"/>
          </p:cNvSpPr>
          <p:nvPr/>
        </p:nvSpPr>
        <p:spPr bwMode="auto">
          <a:xfrm>
            <a:off x="3933825" y="3813175"/>
            <a:ext cx="6048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Gi0/0</a:t>
            </a:r>
          </a:p>
        </p:txBody>
      </p:sp>
      <p:sp>
        <p:nvSpPr>
          <p:cNvPr id="20489" name="TextBox 20"/>
          <p:cNvSpPr txBox="1">
            <a:spLocks noChangeArrowheads="1"/>
          </p:cNvSpPr>
          <p:nvPr/>
        </p:nvSpPr>
        <p:spPr bwMode="auto">
          <a:xfrm>
            <a:off x="5562600" y="3816350"/>
            <a:ext cx="6048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Gi0/1</a:t>
            </a:r>
          </a:p>
        </p:txBody>
      </p:sp>
      <p:sp>
        <p:nvSpPr>
          <p:cNvPr id="20490" name="TextBox 5"/>
          <p:cNvSpPr txBox="1">
            <a:spLocks noChangeArrowheads="1"/>
          </p:cNvSpPr>
          <p:nvPr/>
        </p:nvSpPr>
        <p:spPr bwMode="auto">
          <a:xfrm>
            <a:off x="3246438" y="4019550"/>
            <a:ext cx="711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bg1"/>
                </a:solidFill>
                <a:ea typeface="Calibri" panose="020F0502020204030204" pitchFamily="34" charset="0"/>
                <a:cs typeface="Calibri" panose="020F0502020204030204" pitchFamily="34" charset="0"/>
              </a:rPr>
              <a:t>Branch</a:t>
            </a:r>
          </a:p>
        </p:txBody>
      </p:sp>
      <p:sp>
        <p:nvSpPr>
          <p:cNvPr id="20491" name="TextBox 22"/>
          <p:cNvSpPr txBox="1">
            <a:spLocks noChangeArrowheads="1"/>
          </p:cNvSpPr>
          <p:nvPr/>
        </p:nvSpPr>
        <p:spPr bwMode="auto">
          <a:xfrm>
            <a:off x="6469063" y="4029075"/>
            <a:ext cx="5365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bg1"/>
                </a:solidFill>
                <a:ea typeface="Calibri" panose="020F0502020204030204" pitchFamily="34" charset="0"/>
                <a:cs typeface="Calibri" panose="020F0502020204030204" pitchFamily="34" charset="0"/>
              </a:rPr>
              <a:t>Corp</a:t>
            </a:r>
          </a:p>
        </p:txBody>
      </p:sp>
      <p:sp>
        <p:nvSpPr>
          <p:cNvPr id="14" name="Cloud 13"/>
          <p:cNvSpPr/>
          <p:nvPr/>
        </p:nvSpPr>
        <p:spPr bwMode="auto">
          <a:xfrm>
            <a:off x="7564438" y="3406775"/>
            <a:ext cx="1350962" cy="858838"/>
          </a:xfrm>
          <a:prstGeom prst="cloud">
            <a:avLst/>
          </a:prstGeom>
          <a:solidFill>
            <a:srgbClr val="FFC000"/>
          </a:solidFill>
          <a:ln w="28575" algn="ctr">
            <a:solidFill>
              <a:schemeClr val="bg2"/>
            </a:solidFill>
            <a:round/>
            <a:headEnd/>
            <a:tailEnd/>
          </a:ln>
        </p:spPr>
        <p:txBody>
          <a:bodyPr wrap="none" lIns="82124" tIns="41061" rIns="82124" bIns="41061" anchor="ctr">
            <a:spAutoFit/>
          </a:bodyPr>
          <a:ls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defTabSz="814388">
              <a:defRPr/>
            </a:pPr>
            <a:endParaRPr lang="en-US"/>
          </a:p>
        </p:txBody>
      </p:sp>
      <p:sp>
        <p:nvSpPr>
          <p:cNvPr id="20493" name="TextBox 8"/>
          <p:cNvSpPr txBox="1">
            <a:spLocks noChangeArrowheads="1"/>
          </p:cNvSpPr>
          <p:nvPr/>
        </p:nvSpPr>
        <p:spPr bwMode="auto">
          <a:xfrm>
            <a:off x="7875588" y="3705225"/>
            <a:ext cx="798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Internet</a:t>
            </a:r>
          </a:p>
        </p:txBody>
      </p:sp>
      <p:sp>
        <p:nvSpPr>
          <p:cNvPr id="20494" name="TextBox 9"/>
          <p:cNvSpPr txBox="1">
            <a:spLocks noChangeArrowheads="1"/>
          </p:cNvSpPr>
          <p:nvPr/>
        </p:nvSpPr>
        <p:spPr bwMode="auto">
          <a:xfrm>
            <a:off x="5367338" y="4238625"/>
            <a:ext cx="11684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rgbClr val="00B050"/>
                </a:solidFill>
                <a:ea typeface="Calibri" panose="020F0502020204030204" pitchFamily="34" charset="0"/>
                <a:cs typeface="Calibri" panose="020F0502020204030204" pitchFamily="34" charset="0"/>
              </a:rPr>
              <a:t>IPv6 Address</a:t>
            </a:r>
          </a:p>
        </p:txBody>
      </p:sp>
      <p:sp>
        <p:nvSpPr>
          <p:cNvPr id="20495" name="TextBox 32"/>
          <p:cNvSpPr txBox="1">
            <a:spLocks noChangeArrowheads="1"/>
          </p:cNvSpPr>
          <p:nvPr/>
        </p:nvSpPr>
        <p:spPr bwMode="auto">
          <a:xfrm>
            <a:off x="5367338" y="4667250"/>
            <a:ext cx="1241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accent1"/>
                </a:solidFill>
                <a:ea typeface="Calibri" panose="020F0502020204030204" pitchFamily="34" charset="0"/>
                <a:cs typeface="Calibri" panose="020F0502020204030204" pitchFamily="34" charset="0"/>
              </a:rPr>
              <a:t>Default Route</a:t>
            </a:r>
          </a:p>
        </p:txBody>
      </p:sp>
      <p:cxnSp>
        <p:nvCxnSpPr>
          <p:cNvPr id="18" name="Straight Arrow Connector 17"/>
          <p:cNvCxnSpPr/>
          <p:nvPr/>
        </p:nvCxnSpPr>
        <p:spPr bwMode="auto">
          <a:xfrm flipH="1">
            <a:off x="5441950" y="4668838"/>
            <a:ext cx="1009650" cy="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H="1" flipV="1">
            <a:off x="5392738" y="4238625"/>
            <a:ext cx="944562" cy="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20498" name="TextBox 14"/>
          <p:cNvSpPr txBox="1">
            <a:spLocks noChangeArrowheads="1"/>
          </p:cNvSpPr>
          <p:nvPr/>
        </p:nvSpPr>
        <p:spPr bwMode="auto">
          <a:xfrm>
            <a:off x="2133600" y="3257550"/>
            <a:ext cx="40036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Branch(config-if)#</a:t>
            </a:r>
            <a:r>
              <a:rPr lang="en-US" altLang="en-US" sz="1600" b="1">
                <a:solidFill>
                  <a:srgbClr val="00B050"/>
                </a:solidFill>
                <a:ea typeface="Calibri" panose="020F0502020204030204" pitchFamily="34" charset="0"/>
                <a:cs typeface="Calibri" panose="020F0502020204030204" pitchFamily="34" charset="0"/>
              </a:rPr>
              <a:t>ipv6 address autoconfig default</a:t>
            </a:r>
          </a:p>
        </p:txBody>
      </p:sp>
      <p:cxnSp>
        <p:nvCxnSpPr>
          <p:cNvPr id="20499" name="Straight Arrow Connector 20"/>
          <p:cNvCxnSpPr>
            <a:cxnSpLocks noChangeShapeType="1"/>
          </p:cNvCxnSpPr>
          <p:nvPr/>
        </p:nvCxnSpPr>
        <p:spPr bwMode="auto">
          <a:xfrm>
            <a:off x="4168775" y="3600450"/>
            <a:ext cx="0" cy="236538"/>
          </a:xfrm>
          <a:prstGeom prst="straightConnector1">
            <a:avLst/>
          </a:prstGeom>
          <a:noFill/>
          <a:ln w="28575" algn="ctr">
            <a:solidFill>
              <a:schemeClr val="bg2"/>
            </a:solidFill>
            <a:round/>
            <a:headEnd/>
            <a:tailEnd type="triangle" w="med" len="med"/>
          </a:ln>
        </p:spPr>
      </p:cxnSp>
      <p:cxnSp>
        <p:nvCxnSpPr>
          <p:cNvPr id="20500" name="Straight Connector 21"/>
          <p:cNvCxnSpPr>
            <a:cxnSpLocks noChangeShapeType="1"/>
            <a:stCxn id="20487" idx="3"/>
          </p:cNvCxnSpPr>
          <p:nvPr/>
        </p:nvCxnSpPr>
        <p:spPr bwMode="auto">
          <a:xfrm flipV="1">
            <a:off x="7102475" y="3921125"/>
            <a:ext cx="552450" cy="133350"/>
          </a:xfrm>
          <a:prstGeom prst="line">
            <a:avLst/>
          </a:prstGeom>
          <a:noFill/>
          <a:ln w="28575" algn="ctr">
            <a:solidFill>
              <a:schemeClr val="bg2"/>
            </a:solidFill>
            <a:round/>
            <a:headEnd/>
            <a:tailEn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Figure 14.7: IPv6 header</a:t>
            </a:r>
          </a:p>
        </p:txBody>
      </p:sp>
      <p:sp>
        <p:nvSpPr>
          <p:cNvPr id="21507" name="Rectangle 4"/>
          <p:cNvSpPr>
            <a:spLocks noChangeArrowheads="1"/>
          </p:cNvSpPr>
          <p:nvPr/>
        </p:nvSpPr>
        <p:spPr bwMode="auto">
          <a:xfrm>
            <a:off x="2133600" y="5867400"/>
            <a:ext cx="701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When IPv6 designers devised the header, they created fewer, streamlined fields that would also result in a faster routed protocol at the same time. </a:t>
            </a:r>
            <a:endParaRPr lang="en-US" altLang="en-US"/>
          </a:p>
        </p:txBody>
      </p:sp>
      <p:grpSp>
        <p:nvGrpSpPr>
          <p:cNvPr id="21508" name="Group 25"/>
          <p:cNvGrpSpPr>
            <a:grpSpLocks/>
          </p:cNvGrpSpPr>
          <p:nvPr/>
        </p:nvGrpSpPr>
        <p:grpSpPr bwMode="auto">
          <a:xfrm>
            <a:off x="2819400" y="1181100"/>
            <a:ext cx="5295900" cy="4381500"/>
            <a:chOff x="3499057" y="1180785"/>
            <a:chExt cx="4616634" cy="3686357"/>
          </a:xfrm>
        </p:grpSpPr>
        <p:sp>
          <p:nvSpPr>
            <p:cNvPr id="21509" name="Rectangle 5"/>
            <p:cNvSpPr>
              <a:spLocks noChangeArrowheads="1"/>
            </p:cNvSpPr>
            <p:nvPr/>
          </p:nvSpPr>
          <p:spPr bwMode="auto">
            <a:xfrm>
              <a:off x="3512460" y="3836628"/>
              <a:ext cx="3722914" cy="1030514"/>
            </a:xfrm>
            <a:prstGeom prst="rect">
              <a:avLst/>
            </a:prstGeom>
            <a:solidFill>
              <a:srgbClr val="FFC000"/>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1510" name="Rectangle 6"/>
            <p:cNvSpPr>
              <a:spLocks noChangeArrowheads="1"/>
            </p:cNvSpPr>
            <p:nvPr/>
          </p:nvSpPr>
          <p:spPr bwMode="auto">
            <a:xfrm>
              <a:off x="3505200" y="2769827"/>
              <a:ext cx="3730173" cy="1066800"/>
            </a:xfrm>
            <a:prstGeom prst="rect">
              <a:avLst/>
            </a:prstGeom>
            <a:solidFill>
              <a:srgbClr val="FFC000"/>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1511" name="Rectangle 7"/>
            <p:cNvSpPr>
              <a:spLocks noChangeArrowheads="1"/>
            </p:cNvSpPr>
            <p:nvPr/>
          </p:nvSpPr>
          <p:spPr bwMode="auto">
            <a:xfrm>
              <a:off x="3505201" y="2392456"/>
              <a:ext cx="1769129" cy="377371"/>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1512" name="Rectangle 8"/>
            <p:cNvSpPr>
              <a:spLocks noChangeArrowheads="1"/>
            </p:cNvSpPr>
            <p:nvPr/>
          </p:nvSpPr>
          <p:spPr bwMode="auto">
            <a:xfrm>
              <a:off x="5274331" y="2390701"/>
              <a:ext cx="1061156" cy="377371"/>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1513" name="Rectangle 9"/>
            <p:cNvSpPr>
              <a:spLocks noChangeArrowheads="1"/>
            </p:cNvSpPr>
            <p:nvPr/>
          </p:nvSpPr>
          <p:spPr bwMode="auto">
            <a:xfrm>
              <a:off x="6335488" y="2392456"/>
              <a:ext cx="899885" cy="377371"/>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1514" name="Rectangle 10"/>
            <p:cNvSpPr>
              <a:spLocks noChangeArrowheads="1"/>
            </p:cNvSpPr>
            <p:nvPr/>
          </p:nvSpPr>
          <p:spPr bwMode="auto">
            <a:xfrm>
              <a:off x="3505201" y="2051370"/>
              <a:ext cx="711202" cy="341086"/>
            </a:xfrm>
            <a:prstGeom prst="rect">
              <a:avLst/>
            </a:prstGeom>
            <a:solidFill>
              <a:schemeClr val="bg1"/>
            </a:solidFill>
            <a:ln w="28575" algn="ctr">
              <a:solidFill>
                <a:schemeClr val="bg2"/>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1515" name="Rectangle 11"/>
            <p:cNvSpPr>
              <a:spLocks noChangeArrowheads="1"/>
            </p:cNvSpPr>
            <p:nvPr/>
          </p:nvSpPr>
          <p:spPr bwMode="auto">
            <a:xfrm>
              <a:off x="4216403" y="2051370"/>
              <a:ext cx="703941" cy="341086"/>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1516" name="Rectangle 12"/>
            <p:cNvSpPr>
              <a:spLocks noChangeArrowheads="1"/>
            </p:cNvSpPr>
            <p:nvPr/>
          </p:nvSpPr>
          <p:spPr bwMode="auto">
            <a:xfrm>
              <a:off x="4920345" y="2052366"/>
              <a:ext cx="2315028" cy="341086"/>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1517" name="TextBox 9"/>
            <p:cNvSpPr txBox="1">
              <a:spLocks noChangeArrowheads="1"/>
            </p:cNvSpPr>
            <p:nvPr/>
          </p:nvSpPr>
          <p:spPr bwMode="auto">
            <a:xfrm>
              <a:off x="4285344" y="4033318"/>
              <a:ext cx="1898148" cy="535531"/>
            </a:xfrm>
            <a:prstGeom prst="rect">
              <a:avLst/>
            </a:prstGeom>
            <a:solidFill>
              <a:srgbClr val="FFC000"/>
            </a:solidFill>
            <a:ln w="19050">
              <a:solidFill>
                <a:srgbClr val="000000"/>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r>
                <a:rPr lang="en-US" altLang="en-US" sz="1600" b="1">
                  <a:solidFill>
                    <a:srgbClr val="0070C0"/>
                  </a:solidFill>
                  <a:ea typeface="Calibri" panose="020F0502020204030204" pitchFamily="34" charset="0"/>
                  <a:cs typeface="Calibri" panose="020F0502020204030204" pitchFamily="34" charset="0"/>
                </a:rPr>
                <a:t>Destination Address</a:t>
              </a:r>
            </a:p>
            <a:p>
              <a:pPr algn="ctr" eaLnBrk="0" hangingPunct="0">
                <a:lnSpc>
                  <a:spcPct val="90000"/>
                </a:lnSpc>
                <a:spcBef>
                  <a:spcPct val="0"/>
                </a:spcBef>
                <a:buFontTx/>
                <a:buNone/>
              </a:pPr>
              <a:r>
                <a:rPr lang="en-US" altLang="en-US" sz="1600" b="1">
                  <a:solidFill>
                    <a:srgbClr val="0070C0"/>
                  </a:solidFill>
                  <a:ea typeface="Calibri" panose="020F0502020204030204" pitchFamily="34" charset="0"/>
                  <a:cs typeface="Calibri" panose="020F0502020204030204" pitchFamily="34" charset="0"/>
                </a:rPr>
                <a:t>16 Bytes, 128 bits</a:t>
              </a:r>
            </a:p>
          </p:txBody>
        </p:sp>
        <p:sp>
          <p:nvSpPr>
            <p:cNvPr id="21518" name="TextBox 10"/>
            <p:cNvSpPr txBox="1">
              <a:spLocks noChangeArrowheads="1"/>
            </p:cNvSpPr>
            <p:nvPr/>
          </p:nvSpPr>
          <p:spPr bwMode="auto">
            <a:xfrm>
              <a:off x="4336743" y="3033331"/>
              <a:ext cx="1675202" cy="535531"/>
            </a:xfrm>
            <a:prstGeom prst="rect">
              <a:avLst/>
            </a:prstGeom>
            <a:solidFill>
              <a:srgbClr val="FFC000"/>
            </a:solidFill>
            <a:ln w="19050">
              <a:solidFill>
                <a:srgbClr val="000000"/>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r>
                <a:rPr lang="en-US" altLang="en-US" sz="1600" b="1">
                  <a:solidFill>
                    <a:srgbClr val="0070C0"/>
                  </a:solidFill>
                  <a:ea typeface="Calibri" panose="020F0502020204030204" pitchFamily="34" charset="0"/>
                  <a:cs typeface="Calibri" panose="020F0502020204030204" pitchFamily="34" charset="0"/>
                </a:rPr>
                <a:t>Source Address</a:t>
              </a:r>
            </a:p>
            <a:p>
              <a:pPr algn="ctr" eaLnBrk="0" hangingPunct="0">
                <a:lnSpc>
                  <a:spcPct val="90000"/>
                </a:lnSpc>
                <a:spcBef>
                  <a:spcPct val="0"/>
                </a:spcBef>
                <a:buFontTx/>
                <a:buNone/>
              </a:pPr>
              <a:r>
                <a:rPr lang="en-US" altLang="en-US" sz="1600" b="1">
                  <a:solidFill>
                    <a:srgbClr val="0070C0"/>
                  </a:solidFill>
                  <a:ea typeface="Calibri" panose="020F0502020204030204" pitchFamily="34" charset="0"/>
                  <a:cs typeface="Calibri" panose="020F0502020204030204" pitchFamily="34" charset="0"/>
                </a:rPr>
                <a:t>16 Bytes, 128 bits</a:t>
              </a:r>
            </a:p>
          </p:txBody>
        </p:sp>
        <p:sp>
          <p:nvSpPr>
            <p:cNvPr id="21519" name="TextBox 11"/>
            <p:cNvSpPr txBox="1">
              <a:spLocks noChangeArrowheads="1"/>
            </p:cNvSpPr>
            <p:nvPr/>
          </p:nvSpPr>
          <p:spPr bwMode="auto">
            <a:xfrm>
              <a:off x="3731636" y="2444620"/>
              <a:ext cx="131625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400" b="1">
                  <a:ea typeface="Calibri" panose="020F0502020204030204" pitchFamily="34" charset="0"/>
                  <a:cs typeface="Calibri" panose="020F0502020204030204" pitchFamily="34" charset="0"/>
                </a:rPr>
                <a:t>Payload Length</a:t>
              </a:r>
            </a:p>
          </p:txBody>
        </p:sp>
        <p:sp>
          <p:nvSpPr>
            <p:cNvPr id="21520" name="TextBox 12"/>
            <p:cNvSpPr txBox="1">
              <a:spLocks noChangeArrowheads="1"/>
            </p:cNvSpPr>
            <p:nvPr/>
          </p:nvSpPr>
          <p:spPr bwMode="auto">
            <a:xfrm>
              <a:off x="5243595" y="2444620"/>
              <a:ext cx="111639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400" b="1">
                  <a:ea typeface="Calibri" panose="020F0502020204030204" pitchFamily="34" charset="0"/>
                  <a:cs typeface="Calibri" panose="020F0502020204030204" pitchFamily="34" charset="0"/>
                </a:rPr>
                <a:t>Next Header</a:t>
              </a:r>
            </a:p>
          </p:txBody>
        </p:sp>
        <p:sp>
          <p:nvSpPr>
            <p:cNvPr id="21521" name="TextBox 13"/>
            <p:cNvSpPr txBox="1">
              <a:spLocks noChangeArrowheads="1"/>
            </p:cNvSpPr>
            <p:nvPr/>
          </p:nvSpPr>
          <p:spPr bwMode="auto">
            <a:xfrm>
              <a:off x="6314830" y="2436270"/>
              <a:ext cx="90441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400" b="1">
                  <a:ea typeface="Calibri" panose="020F0502020204030204" pitchFamily="34" charset="0"/>
                  <a:cs typeface="Calibri" panose="020F0502020204030204" pitchFamily="34" charset="0"/>
                </a:rPr>
                <a:t>Hop Limit</a:t>
              </a:r>
            </a:p>
          </p:txBody>
        </p:sp>
        <p:sp>
          <p:nvSpPr>
            <p:cNvPr id="21522" name="TextBox 14"/>
            <p:cNvSpPr txBox="1">
              <a:spLocks noChangeArrowheads="1"/>
            </p:cNvSpPr>
            <p:nvPr/>
          </p:nvSpPr>
          <p:spPr bwMode="auto">
            <a:xfrm>
              <a:off x="5522377" y="2077540"/>
              <a:ext cx="97462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400" b="1">
                  <a:ea typeface="Calibri" panose="020F0502020204030204" pitchFamily="34" charset="0"/>
                  <a:cs typeface="Calibri" panose="020F0502020204030204" pitchFamily="34" charset="0"/>
                </a:rPr>
                <a:t>Flow Label</a:t>
              </a:r>
            </a:p>
          </p:txBody>
        </p:sp>
        <p:sp>
          <p:nvSpPr>
            <p:cNvPr id="21523" name="TextBox 15"/>
            <p:cNvSpPr txBox="1">
              <a:spLocks noChangeArrowheads="1"/>
            </p:cNvSpPr>
            <p:nvPr/>
          </p:nvSpPr>
          <p:spPr bwMode="auto">
            <a:xfrm>
              <a:off x="4261872" y="2078559"/>
              <a:ext cx="55656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400" b="1">
                  <a:ea typeface="Calibri" panose="020F0502020204030204" pitchFamily="34" charset="0"/>
                  <a:cs typeface="Calibri" panose="020F0502020204030204" pitchFamily="34" charset="0"/>
                </a:rPr>
                <a:t>Class</a:t>
              </a:r>
            </a:p>
          </p:txBody>
        </p:sp>
        <p:sp>
          <p:nvSpPr>
            <p:cNvPr id="21524" name="TextBox 16"/>
            <p:cNvSpPr txBox="1">
              <a:spLocks noChangeArrowheads="1"/>
            </p:cNvSpPr>
            <p:nvPr/>
          </p:nvSpPr>
          <p:spPr bwMode="auto">
            <a:xfrm>
              <a:off x="3533422" y="2092647"/>
              <a:ext cx="856343"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200" b="1">
                  <a:ea typeface="Calibri" panose="020F0502020204030204" pitchFamily="34" charset="0"/>
                  <a:cs typeface="Calibri" panose="020F0502020204030204" pitchFamily="34" charset="0"/>
                </a:rPr>
                <a:t>Version</a:t>
              </a:r>
            </a:p>
          </p:txBody>
        </p:sp>
        <p:sp>
          <p:nvSpPr>
            <p:cNvPr id="21525" name="Left Brace 21"/>
            <p:cNvSpPr>
              <a:spLocks/>
            </p:cNvSpPr>
            <p:nvPr/>
          </p:nvSpPr>
          <p:spPr bwMode="auto">
            <a:xfrm rot="10800000">
              <a:off x="7300689" y="2051369"/>
              <a:ext cx="544286" cy="2815772"/>
            </a:xfrm>
            <a:prstGeom prst="leftBrace">
              <a:avLst>
                <a:gd name="adj1" fmla="val 8335"/>
                <a:gd name="adj2" fmla="val 50000"/>
              </a:avLst>
            </a:prstGeom>
            <a:solidFill>
              <a:schemeClr val="accent1"/>
            </a:solidFill>
            <a:ln w="28575" algn="ctr">
              <a:solidFill>
                <a:schemeClr val="bg2"/>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1526" name="TextBox 18"/>
            <p:cNvSpPr txBox="1">
              <a:spLocks noChangeArrowheads="1"/>
            </p:cNvSpPr>
            <p:nvPr/>
          </p:nvSpPr>
          <p:spPr bwMode="auto">
            <a:xfrm rot="5400000">
              <a:off x="7565156" y="3316139"/>
              <a:ext cx="81483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400" b="1">
                  <a:ea typeface="Calibri" panose="020F0502020204030204" pitchFamily="34" charset="0"/>
                  <a:cs typeface="Calibri" panose="020F0502020204030204" pitchFamily="34" charset="0"/>
                </a:rPr>
                <a:t>40 Bytes</a:t>
              </a:r>
            </a:p>
          </p:txBody>
        </p:sp>
        <p:sp>
          <p:nvSpPr>
            <p:cNvPr id="21527" name="Left Brace 23"/>
            <p:cNvSpPr>
              <a:spLocks/>
            </p:cNvSpPr>
            <p:nvPr/>
          </p:nvSpPr>
          <p:spPr bwMode="auto">
            <a:xfrm rot="5400000">
              <a:off x="5087008" y="-137062"/>
              <a:ext cx="544286" cy="3720187"/>
            </a:xfrm>
            <a:prstGeom prst="leftBrace">
              <a:avLst>
                <a:gd name="adj1" fmla="val 8322"/>
                <a:gd name="adj2" fmla="val 50000"/>
              </a:avLst>
            </a:prstGeom>
            <a:solidFill>
              <a:schemeClr val="accent1"/>
            </a:solidFill>
            <a:ln w="28575" algn="ctr">
              <a:solidFill>
                <a:schemeClr val="bg2"/>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1528" name="TextBox 20"/>
            <p:cNvSpPr txBox="1">
              <a:spLocks noChangeArrowheads="1"/>
            </p:cNvSpPr>
            <p:nvPr/>
          </p:nvSpPr>
          <p:spPr bwMode="auto">
            <a:xfrm>
              <a:off x="4984096" y="1180785"/>
              <a:ext cx="107656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400" b="1">
                  <a:ea typeface="Calibri" panose="020F0502020204030204" pitchFamily="34" charset="0"/>
                  <a:cs typeface="Calibri" panose="020F0502020204030204" pitchFamily="34" charset="0"/>
                </a:rPr>
                <a:t>4 Bytes</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DHCPv6 (</a:t>
            </a:r>
            <a:r>
              <a:rPr lang="en-US" dirty="0" err="1"/>
              <a:t>Stateful</a:t>
            </a:r>
            <a:r>
              <a:rPr lang="en-US" dirty="0"/>
              <a:t>) </a:t>
            </a:r>
          </a:p>
        </p:txBody>
      </p:sp>
      <p:sp>
        <p:nvSpPr>
          <p:cNvPr id="3" name="Rectangle 2"/>
          <p:cNvSpPr/>
          <p:nvPr/>
        </p:nvSpPr>
        <p:spPr>
          <a:xfrm>
            <a:off x="2286000" y="1219201"/>
            <a:ext cx="6705600" cy="4832092"/>
          </a:xfrm>
          <a:prstGeom prst="rect">
            <a:avLst/>
          </a:prstGeom>
        </p:spPr>
        <p:txBody>
          <a:bodyPr wrap="square">
            <a:spAutoFit/>
          </a:bodyPr>
          <a:lstStyle/>
          <a:p>
            <a:r>
              <a:rPr lang="en-US" sz="2800" dirty="0" smtClean="0"/>
              <a:t>In </a:t>
            </a:r>
            <a:r>
              <a:rPr lang="en-US" sz="2800" dirty="0"/>
              <a:t>IPv6, the RS and RA process happens first, so if there's a DHCPv6 server on the network, the RA that comes back to the client will tell it if DHCP is available for use. </a:t>
            </a:r>
            <a:endParaRPr lang="en-US" sz="2800" dirty="0" smtClean="0"/>
          </a:p>
          <a:p>
            <a:endParaRPr lang="en-US" sz="2800" dirty="0"/>
          </a:p>
          <a:p>
            <a:r>
              <a:rPr lang="en-US" sz="2800" dirty="0" smtClean="0"/>
              <a:t>If </a:t>
            </a:r>
            <a:r>
              <a:rPr lang="en-US" sz="2800" dirty="0"/>
              <a:t>a router isn't found, the client will respond by sending out a </a:t>
            </a:r>
            <a:r>
              <a:rPr lang="en-US" sz="2800" dirty="0">
                <a:solidFill>
                  <a:srgbClr val="FF0000"/>
                </a:solidFill>
              </a:rPr>
              <a:t>DHCP solicit message</a:t>
            </a:r>
            <a:r>
              <a:rPr lang="en-US" sz="2800" dirty="0"/>
              <a:t>, which is actually a multicast message addressed with a destination of ff02::1:2 that calls out, "All DHCP agents, both servers and relays." </a:t>
            </a:r>
          </a:p>
        </p:txBody>
      </p:sp>
    </p:spTree>
    <p:extLst>
      <p:ext uri="{BB962C8B-B14F-4D97-AF65-F5344CB8AC3E}">
        <p14:creationId xmlns:p14="http://schemas.microsoft.com/office/powerpoint/2010/main" val="3408774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Figure 14.8: ICMPv6</a:t>
            </a:r>
          </a:p>
        </p:txBody>
      </p:sp>
      <p:sp>
        <p:nvSpPr>
          <p:cNvPr id="22531" name="Rectangle 4"/>
          <p:cNvSpPr>
            <a:spLocks noChangeArrowheads="1"/>
          </p:cNvSpPr>
          <p:nvPr/>
        </p:nvSpPr>
        <p:spPr bwMode="auto">
          <a:xfrm>
            <a:off x="2992438" y="5715000"/>
            <a:ext cx="510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Figure 14.8 shows how ICMPv6 has evolved to become part of the IPv6 packet itself.</a:t>
            </a:r>
            <a:endParaRPr lang="en-US" altLang="en-US"/>
          </a:p>
        </p:txBody>
      </p:sp>
      <p:sp>
        <p:nvSpPr>
          <p:cNvPr id="22532" name="Rectangle 5"/>
          <p:cNvSpPr>
            <a:spLocks noChangeArrowheads="1"/>
          </p:cNvSpPr>
          <p:nvPr/>
        </p:nvSpPr>
        <p:spPr bwMode="auto">
          <a:xfrm>
            <a:off x="2797175" y="4338638"/>
            <a:ext cx="5203825" cy="1030287"/>
          </a:xfrm>
          <a:prstGeom prst="rect">
            <a:avLst/>
          </a:prstGeom>
          <a:solidFill>
            <a:srgbClr val="00B050"/>
          </a:solidFill>
          <a:ln w="28575" algn="ctr">
            <a:solidFill>
              <a:schemeClr val="bg2"/>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33" name="Rectangle 6"/>
          <p:cNvSpPr>
            <a:spLocks noChangeArrowheads="1"/>
          </p:cNvSpPr>
          <p:nvPr/>
        </p:nvSpPr>
        <p:spPr bwMode="auto">
          <a:xfrm>
            <a:off x="4805363" y="3913188"/>
            <a:ext cx="1577975" cy="415925"/>
          </a:xfrm>
          <a:prstGeom prst="rect">
            <a:avLst/>
          </a:prstGeom>
          <a:solidFill>
            <a:srgbClr val="00B050"/>
          </a:solidFill>
          <a:ln w="28575" algn="ctr">
            <a:solidFill>
              <a:schemeClr val="bg2"/>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34" name="Rectangle 7"/>
          <p:cNvSpPr>
            <a:spLocks noChangeArrowheads="1"/>
          </p:cNvSpPr>
          <p:nvPr/>
        </p:nvSpPr>
        <p:spPr bwMode="auto">
          <a:xfrm>
            <a:off x="6383338" y="3913188"/>
            <a:ext cx="1617662" cy="415925"/>
          </a:xfrm>
          <a:prstGeom prst="rect">
            <a:avLst/>
          </a:prstGeom>
          <a:solidFill>
            <a:srgbClr val="00B050"/>
          </a:solidFill>
          <a:ln w="28575" algn="ctr">
            <a:solidFill>
              <a:schemeClr val="bg2"/>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35" name="TextBox 12"/>
          <p:cNvSpPr txBox="1">
            <a:spLocks noChangeArrowheads="1"/>
          </p:cNvSpPr>
          <p:nvPr/>
        </p:nvSpPr>
        <p:spPr bwMode="auto">
          <a:xfrm>
            <a:off x="4340225" y="4592638"/>
            <a:ext cx="2381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b="1">
                <a:solidFill>
                  <a:schemeClr val="bg1"/>
                </a:solidFill>
                <a:ea typeface="Calibri" panose="020F0502020204030204" pitchFamily="34" charset="0"/>
                <a:cs typeface="Calibri" panose="020F0502020204030204" pitchFamily="34" charset="0"/>
              </a:rPr>
              <a:t>ICMPv6 Data</a:t>
            </a:r>
          </a:p>
        </p:txBody>
      </p:sp>
      <p:sp>
        <p:nvSpPr>
          <p:cNvPr id="22536" name="TextBox 13"/>
          <p:cNvSpPr txBox="1">
            <a:spLocks noChangeArrowheads="1"/>
          </p:cNvSpPr>
          <p:nvPr/>
        </p:nvSpPr>
        <p:spPr bwMode="auto">
          <a:xfrm>
            <a:off x="4935538" y="3963988"/>
            <a:ext cx="13176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bg1"/>
                </a:solidFill>
                <a:ea typeface="Calibri" panose="020F0502020204030204" pitchFamily="34" charset="0"/>
                <a:cs typeface="Calibri" panose="020F0502020204030204" pitchFamily="34" charset="0"/>
              </a:rPr>
              <a:t>ICMPv6 Code</a:t>
            </a:r>
          </a:p>
        </p:txBody>
      </p:sp>
      <p:sp>
        <p:nvSpPr>
          <p:cNvPr id="22537" name="Rectangle 10"/>
          <p:cNvSpPr>
            <a:spLocks noChangeArrowheads="1"/>
          </p:cNvSpPr>
          <p:nvPr/>
        </p:nvSpPr>
        <p:spPr bwMode="auto">
          <a:xfrm>
            <a:off x="2797175" y="3913188"/>
            <a:ext cx="2008188" cy="415925"/>
          </a:xfrm>
          <a:prstGeom prst="rect">
            <a:avLst/>
          </a:prstGeom>
          <a:solidFill>
            <a:srgbClr val="00B050"/>
          </a:solidFill>
          <a:ln w="28575" algn="ctr">
            <a:solidFill>
              <a:schemeClr val="bg2"/>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38" name="TextBox 15"/>
          <p:cNvSpPr txBox="1">
            <a:spLocks noChangeArrowheads="1"/>
          </p:cNvSpPr>
          <p:nvPr/>
        </p:nvSpPr>
        <p:spPr bwMode="auto">
          <a:xfrm>
            <a:off x="3227388" y="3963988"/>
            <a:ext cx="12906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bg1"/>
                </a:solidFill>
                <a:ea typeface="Calibri" panose="020F0502020204030204" pitchFamily="34" charset="0"/>
                <a:cs typeface="Calibri" panose="020F0502020204030204" pitchFamily="34" charset="0"/>
              </a:rPr>
              <a:t>ICMPv6 Type</a:t>
            </a:r>
          </a:p>
        </p:txBody>
      </p:sp>
      <p:sp>
        <p:nvSpPr>
          <p:cNvPr id="22539" name="TextBox 16"/>
          <p:cNvSpPr txBox="1">
            <a:spLocks noChangeArrowheads="1"/>
          </p:cNvSpPr>
          <p:nvPr/>
        </p:nvSpPr>
        <p:spPr bwMode="auto">
          <a:xfrm>
            <a:off x="6667500" y="3963988"/>
            <a:ext cx="10493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bg1"/>
                </a:solidFill>
                <a:ea typeface="Calibri" panose="020F0502020204030204" pitchFamily="34" charset="0"/>
                <a:cs typeface="Calibri" panose="020F0502020204030204" pitchFamily="34" charset="0"/>
              </a:rPr>
              <a:t>Checksum</a:t>
            </a:r>
          </a:p>
        </p:txBody>
      </p:sp>
      <p:cxnSp>
        <p:nvCxnSpPr>
          <p:cNvPr id="22540" name="Straight Arrow Connector 13"/>
          <p:cNvCxnSpPr>
            <a:cxnSpLocks noChangeShapeType="1"/>
          </p:cNvCxnSpPr>
          <p:nvPr/>
        </p:nvCxnSpPr>
        <p:spPr bwMode="auto">
          <a:xfrm flipH="1">
            <a:off x="2797175" y="2355850"/>
            <a:ext cx="1785938" cy="1543050"/>
          </a:xfrm>
          <a:prstGeom prst="straightConnector1">
            <a:avLst/>
          </a:prstGeom>
          <a:noFill/>
          <a:ln w="28575" algn="ctr">
            <a:solidFill>
              <a:schemeClr val="bg2"/>
            </a:solidFill>
            <a:round/>
            <a:headEnd/>
            <a:tailEnd type="triangle" w="med" len="med"/>
          </a:ln>
        </p:spPr>
      </p:cxnSp>
      <p:cxnSp>
        <p:nvCxnSpPr>
          <p:cNvPr id="22541" name="Straight Arrow Connector 14"/>
          <p:cNvCxnSpPr>
            <a:cxnSpLocks noChangeShapeType="1"/>
          </p:cNvCxnSpPr>
          <p:nvPr/>
        </p:nvCxnSpPr>
        <p:spPr bwMode="auto">
          <a:xfrm>
            <a:off x="6253163" y="2355850"/>
            <a:ext cx="1747837" cy="1543050"/>
          </a:xfrm>
          <a:prstGeom prst="straightConnector1">
            <a:avLst/>
          </a:prstGeom>
          <a:noFill/>
          <a:ln w="28575" algn="ctr">
            <a:solidFill>
              <a:schemeClr val="bg2"/>
            </a:solidFill>
            <a:round/>
            <a:headEnd/>
            <a:tailEnd type="triangle" w="med" len="med"/>
          </a:ln>
        </p:spPr>
      </p:cxnSp>
      <p:sp>
        <p:nvSpPr>
          <p:cNvPr id="22542" name="Rectangle 15"/>
          <p:cNvSpPr>
            <a:spLocks noChangeArrowheads="1"/>
          </p:cNvSpPr>
          <p:nvPr/>
        </p:nvSpPr>
        <p:spPr bwMode="auto">
          <a:xfrm>
            <a:off x="4583113" y="2357438"/>
            <a:ext cx="1670050" cy="254000"/>
          </a:xfrm>
          <a:prstGeom prst="rect">
            <a:avLst/>
          </a:prstGeom>
          <a:solidFill>
            <a:srgbClr val="00B050"/>
          </a:solidFill>
          <a:ln w="28575" algn="ctr">
            <a:solidFill>
              <a:schemeClr val="bg2"/>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43" name="Rectangle 16"/>
          <p:cNvSpPr>
            <a:spLocks noChangeArrowheads="1"/>
          </p:cNvSpPr>
          <p:nvPr/>
        </p:nvSpPr>
        <p:spPr bwMode="auto">
          <a:xfrm>
            <a:off x="4583113" y="1847850"/>
            <a:ext cx="1670050" cy="254000"/>
          </a:xfrm>
          <a:prstGeom prst="rect">
            <a:avLst/>
          </a:prstGeom>
          <a:solidFill>
            <a:srgbClr val="FFC000"/>
          </a:solidFill>
          <a:ln w="28575" algn="ctr">
            <a:solidFill>
              <a:schemeClr val="bg2"/>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44" name="Rectangle 17"/>
          <p:cNvSpPr>
            <a:spLocks noChangeArrowheads="1"/>
          </p:cNvSpPr>
          <p:nvPr/>
        </p:nvSpPr>
        <p:spPr bwMode="auto">
          <a:xfrm>
            <a:off x="4583113" y="2101850"/>
            <a:ext cx="1670050" cy="254000"/>
          </a:xfrm>
          <a:prstGeom prst="rect">
            <a:avLst/>
          </a:prstGeom>
          <a:solidFill>
            <a:srgbClr val="FFC000"/>
          </a:solidFill>
          <a:ln w="28575" algn="ctr">
            <a:solidFill>
              <a:schemeClr val="bg2"/>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45" name="Rectangle 18"/>
          <p:cNvSpPr>
            <a:spLocks noChangeArrowheads="1"/>
          </p:cNvSpPr>
          <p:nvPr/>
        </p:nvSpPr>
        <p:spPr bwMode="auto">
          <a:xfrm>
            <a:off x="4583113" y="1738313"/>
            <a:ext cx="717550" cy="106362"/>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46" name="Rectangle 19"/>
          <p:cNvSpPr>
            <a:spLocks noChangeArrowheads="1"/>
          </p:cNvSpPr>
          <p:nvPr/>
        </p:nvSpPr>
        <p:spPr bwMode="auto">
          <a:xfrm>
            <a:off x="5300663" y="1738313"/>
            <a:ext cx="422275" cy="96837"/>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47" name="Rectangle 20"/>
          <p:cNvSpPr>
            <a:spLocks noChangeArrowheads="1"/>
          </p:cNvSpPr>
          <p:nvPr/>
        </p:nvSpPr>
        <p:spPr bwMode="auto">
          <a:xfrm>
            <a:off x="5722938" y="1739900"/>
            <a:ext cx="530225" cy="104775"/>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48" name="Rectangle 21"/>
          <p:cNvSpPr>
            <a:spLocks noChangeArrowheads="1"/>
          </p:cNvSpPr>
          <p:nvPr/>
        </p:nvSpPr>
        <p:spPr bwMode="auto">
          <a:xfrm>
            <a:off x="4583113" y="1606550"/>
            <a:ext cx="601662" cy="136525"/>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49" name="Rectangle 22"/>
          <p:cNvSpPr>
            <a:spLocks noChangeArrowheads="1"/>
          </p:cNvSpPr>
          <p:nvPr/>
        </p:nvSpPr>
        <p:spPr bwMode="auto">
          <a:xfrm>
            <a:off x="5184775" y="1612900"/>
            <a:ext cx="682625" cy="128588"/>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50" name="Rectangle 23"/>
          <p:cNvSpPr>
            <a:spLocks noChangeArrowheads="1"/>
          </p:cNvSpPr>
          <p:nvPr/>
        </p:nvSpPr>
        <p:spPr bwMode="auto">
          <a:xfrm>
            <a:off x="5867400" y="1612900"/>
            <a:ext cx="385763" cy="115888"/>
          </a:xfrm>
          <a:prstGeom prst="rect">
            <a:avLst/>
          </a:prstGeom>
          <a:solidFill>
            <a:schemeClr val="bg1"/>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cxnSp>
        <p:nvCxnSpPr>
          <p:cNvPr id="25" name="Straight Arrow Connector 24"/>
          <p:cNvCxnSpPr/>
          <p:nvPr/>
        </p:nvCxnSpPr>
        <p:spPr bwMode="auto">
          <a:xfrm flipH="1">
            <a:off x="3995738" y="1649413"/>
            <a:ext cx="1516062" cy="44450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22552" name="TextBox 46"/>
          <p:cNvSpPr txBox="1">
            <a:spLocks noChangeArrowheads="1"/>
          </p:cNvSpPr>
          <p:nvPr/>
        </p:nvSpPr>
        <p:spPr bwMode="auto">
          <a:xfrm>
            <a:off x="2400300" y="1924050"/>
            <a:ext cx="1654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Next Header = 58</a:t>
            </a:r>
          </a:p>
          <a:p>
            <a:pPr algn="ct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ICMPv6 packet</a:t>
            </a:r>
          </a:p>
        </p:txBody>
      </p:sp>
      <p:sp>
        <p:nvSpPr>
          <p:cNvPr id="22553" name="Right Brace 26"/>
          <p:cNvSpPr>
            <a:spLocks/>
          </p:cNvSpPr>
          <p:nvPr/>
        </p:nvSpPr>
        <p:spPr bwMode="auto">
          <a:xfrm>
            <a:off x="6288088" y="1600200"/>
            <a:ext cx="225425" cy="747713"/>
          </a:xfrm>
          <a:prstGeom prst="rightBrace">
            <a:avLst>
              <a:gd name="adj1" fmla="val 8308"/>
              <a:gd name="adj2" fmla="val 50000"/>
            </a:avLst>
          </a:prstGeom>
          <a:solidFill>
            <a:schemeClr val="accent1"/>
          </a:solidFill>
          <a:ln w="28575" algn="ctr">
            <a:solidFill>
              <a:schemeClr val="bg2"/>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22554" name="TextBox 48"/>
          <p:cNvSpPr txBox="1">
            <a:spLocks noChangeArrowheads="1"/>
          </p:cNvSpPr>
          <p:nvPr/>
        </p:nvSpPr>
        <p:spPr bwMode="auto">
          <a:xfrm>
            <a:off x="6440488" y="1824038"/>
            <a:ext cx="12176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IPv6 Header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Figure 14.9: Router solicitation (RS) and router advertisement (RA)</a:t>
            </a:r>
          </a:p>
        </p:txBody>
      </p:sp>
      <p:sp>
        <p:nvSpPr>
          <p:cNvPr id="23555" name="Rectangle 4"/>
          <p:cNvSpPr>
            <a:spLocks noChangeArrowheads="1"/>
          </p:cNvSpPr>
          <p:nvPr/>
        </p:nvSpPr>
        <p:spPr bwMode="auto">
          <a:xfrm>
            <a:off x="2286000" y="5486400"/>
            <a:ext cx="662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a:latin typeface="Times New Roman" panose="02020603050405020304" pitchFamily="18" charset="0"/>
                <a:cs typeface="Times New Roman" panose="02020603050405020304" pitchFamily="18" charset="0"/>
              </a:rPr>
              <a:t>IPv6 hosts send a router solicitation (RS) onto their data link asking for all routers to respond, and they use the multicast address FF02::2 to achieve this. Routers on the same link respond with a unicast to the requesting host, or with a router advertisement (RA) using FF02::1.</a:t>
            </a:r>
          </a:p>
        </p:txBody>
      </p:sp>
      <p:cxnSp>
        <p:nvCxnSpPr>
          <p:cNvPr id="6" name="Straight Connector 5"/>
          <p:cNvCxnSpPr/>
          <p:nvPr/>
        </p:nvCxnSpPr>
        <p:spPr bwMode="auto">
          <a:xfrm flipH="1" flipV="1">
            <a:off x="3121025" y="2924175"/>
            <a:ext cx="2217738" cy="1560513"/>
          </a:xfrm>
          <a:prstGeom prst="line">
            <a:avLst/>
          </a:prstGeom>
          <a:ln w="381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bwMode="auto">
          <a:xfrm flipH="1">
            <a:off x="2968625" y="2771775"/>
            <a:ext cx="3021013" cy="0"/>
          </a:xfrm>
          <a:prstGeom prst="line">
            <a:avLst/>
          </a:prstGeom>
          <a:ln w="38100">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2355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8188" y="2511425"/>
            <a:ext cx="882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Box 5"/>
          <p:cNvSpPr txBox="1">
            <a:spLocks noChangeArrowheads="1"/>
          </p:cNvSpPr>
          <p:nvPr/>
        </p:nvSpPr>
        <p:spPr bwMode="auto">
          <a:xfrm>
            <a:off x="2479675" y="2733675"/>
            <a:ext cx="7778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bg1"/>
                </a:solidFill>
                <a:ea typeface="Calibri" panose="020F0502020204030204" pitchFamily="34" charset="0"/>
                <a:cs typeface="Calibri" panose="020F0502020204030204" pitchFamily="34" charset="0"/>
              </a:rPr>
              <a:t>Branch</a:t>
            </a:r>
          </a:p>
        </p:txBody>
      </p:sp>
      <p:sp>
        <p:nvSpPr>
          <p:cNvPr id="23560" name="TextBox 22"/>
          <p:cNvSpPr txBox="1">
            <a:spLocks noChangeArrowheads="1"/>
          </p:cNvSpPr>
          <p:nvPr/>
        </p:nvSpPr>
        <p:spPr bwMode="auto">
          <a:xfrm>
            <a:off x="6007100" y="2743200"/>
            <a:ext cx="5889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bg1"/>
                </a:solidFill>
                <a:ea typeface="Calibri" panose="020F0502020204030204" pitchFamily="34" charset="0"/>
                <a:cs typeface="Calibri" panose="020F0502020204030204" pitchFamily="34" charset="0"/>
              </a:rPr>
              <a:t>Corp</a:t>
            </a:r>
          </a:p>
        </p:txBody>
      </p:sp>
      <p:sp>
        <p:nvSpPr>
          <p:cNvPr id="11" name="Cloud 10"/>
          <p:cNvSpPr/>
          <p:nvPr/>
        </p:nvSpPr>
        <p:spPr bwMode="auto">
          <a:xfrm>
            <a:off x="7205663" y="2060575"/>
            <a:ext cx="1481137" cy="942975"/>
          </a:xfrm>
          <a:prstGeom prst="cloud">
            <a:avLst/>
          </a:prstGeom>
          <a:solidFill>
            <a:srgbClr val="FFC000"/>
          </a:solidFill>
          <a:ln w="28575" algn="ctr">
            <a:solidFill>
              <a:schemeClr val="bg2"/>
            </a:solidFill>
            <a:round/>
            <a:headEnd/>
            <a:tailEnd/>
          </a:ln>
        </p:spPr>
        <p:txBody>
          <a:bodyPr wrap="none" lIns="82124" tIns="41061" rIns="82124" bIns="41061" anchor="ctr">
            <a:spAutoFit/>
          </a:bodyPr>
          <a:ls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defTabSz="814388">
              <a:defRPr/>
            </a:pPr>
            <a:endParaRPr lang="en-US"/>
          </a:p>
        </p:txBody>
      </p:sp>
      <p:sp>
        <p:nvSpPr>
          <p:cNvPr id="23562" name="TextBox 8"/>
          <p:cNvSpPr txBox="1">
            <a:spLocks noChangeArrowheads="1"/>
          </p:cNvSpPr>
          <p:nvPr/>
        </p:nvSpPr>
        <p:spPr bwMode="auto">
          <a:xfrm>
            <a:off x="7546975" y="2387600"/>
            <a:ext cx="8747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Internet</a:t>
            </a:r>
          </a:p>
        </p:txBody>
      </p:sp>
      <p:sp>
        <p:nvSpPr>
          <p:cNvPr id="23563" name="TextBox 32"/>
          <p:cNvSpPr txBox="1">
            <a:spLocks noChangeArrowheads="1"/>
          </p:cNvSpPr>
          <p:nvPr/>
        </p:nvSpPr>
        <p:spPr bwMode="auto">
          <a:xfrm rot="2105339">
            <a:off x="3570288" y="4156075"/>
            <a:ext cx="19621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accent1"/>
                </a:solidFill>
                <a:ea typeface="Calibri" panose="020F0502020204030204" pitchFamily="34" charset="0"/>
                <a:cs typeface="Calibri" panose="020F0502020204030204" pitchFamily="34" charset="0"/>
              </a:rPr>
              <a:t/>
            </a:r>
            <a:br>
              <a:rPr lang="en-US" altLang="en-US" sz="1600" b="1">
                <a:solidFill>
                  <a:schemeClr val="accent1"/>
                </a:solidFill>
                <a:ea typeface="Calibri" panose="020F0502020204030204" pitchFamily="34" charset="0"/>
                <a:cs typeface="Calibri" panose="020F0502020204030204" pitchFamily="34" charset="0"/>
              </a:rPr>
            </a:br>
            <a:r>
              <a:rPr lang="en-US" altLang="en-US" sz="1600" b="1">
                <a:solidFill>
                  <a:schemeClr val="accent1"/>
                </a:solidFill>
                <a:ea typeface="Calibri" panose="020F0502020204030204" pitchFamily="34" charset="0"/>
                <a:cs typeface="Calibri" panose="020F0502020204030204" pitchFamily="34" charset="0"/>
              </a:rPr>
              <a:t>FF02::1 Use me! (RA)</a:t>
            </a:r>
          </a:p>
        </p:txBody>
      </p:sp>
      <p:cxnSp>
        <p:nvCxnSpPr>
          <p:cNvPr id="14" name="Straight Arrow Connector 13"/>
          <p:cNvCxnSpPr/>
          <p:nvPr/>
        </p:nvCxnSpPr>
        <p:spPr bwMode="auto">
          <a:xfrm flipH="1" flipV="1">
            <a:off x="4008438" y="3875088"/>
            <a:ext cx="1104900" cy="793750"/>
          </a:xfrm>
          <a:prstGeom prst="straightConnector1">
            <a:avLst/>
          </a:prstGeom>
          <a:ln>
            <a:solidFill>
              <a:srgbClr val="0070C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23565" name="TextBox 14"/>
          <p:cNvSpPr txBox="1">
            <a:spLocks noChangeArrowheads="1"/>
          </p:cNvSpPr>
          <p:nvPr/>
        </p:nvSpPr>
        <p:spPr bwMode="auto">
          <a:xfrm>
            <a:off x="2384425" y="2114550"/>
            <a:ext cx="29305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rgbClr val="00B050"/>
                </a:solidFill>
                <a:ea typeface="Calibri" panose="020F0502020204030204" pitchFamily="34" charset="0"/>
                <a:cs typeface="Calibri" panose="020F0502020204030204" pitchFamily="34" charset="0"/>
              </a:rPr>
              <a:t>FF02::2 All routers respond! (RS)</a:t>
            </a:r>
          </a:p>
        </p:txBody>
      </p:sp>
      <p:cxnSp>
        <p:nvCxnSpPr>
          <p:cNvPr id="23566" name="Straight Arrow Connector 15"/>
          <p:cNvCxnSpPr>
            <a:cxnSpLocks noChangeShapeType="1"/>
          </p:cNvCxnSpPr>
          <p:nvPr/>
        </p:nvCxnSpPr>
        <p:spPr bwMode="auto">
          <a:xfrm>
            <a:off x="3506788" y="2619375"/>
            <a:ext cx="1943100" cy="6350"/>
          </a:xfrm>
          <a:prstGeom prst="straightConnector1">
            <a:avLst/>
          </a:prstGeom>
          <a:noFill/>
          <a:ln w="28575" algn="ctr">
            <a:solidFill>
              <a:srgbClr val="00B050"/>
            </a:solidFill>
            <a:round/>
            <a:headEnd/>
            <a:tailEnd type="triangle" w="med" len="med"/>
          </a:ln>
        </p:spPr>
      </p:cxnSp>
      <p:cxnSp>
        <p:nvCxnSpPr>
          <p:cNvPr id="23567" name="Straight Connector 16"/>
          <p:cNvCxnSpPr>
            <a:cxnSpLocks noChangeShapeType="1"/>
            <a:stCxn id="23558" idx="3"/>
          </p:cNvCxnSpPr>
          <p:nvPr/>
        </p:nvCxnSpPr>
        <p:spPr bwMode="auto">
          <a:xfrm flipV="1">
            <a:off x="6700838" y="2625725"/>
            <a:ext cx="604837" cy="146050"/>
          </a:xfrm>
          <a:prstGeom prst="line">
            <a:avLst/>
          </a:prstGeom>
          <a:noFill/>
          <a:ln w="28575" algn="ctr">
            <a:solidFill>
              <a:schemeClr val="bg2"/>
            </a:solidFill>
            <a:round/>
            <a:headEnd/>
            <a:tailEnd/>
          </a:ln>
        </p:spPr>
      </p:cxnSp>
      <p:pic>
        <p:nvPicPr>
          <p:cNvPr id="23568"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2238" y="4256088"/>
            <a:ext cx="882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9" name="TextBox 24"/>
          <p:cNvSpPr txBox="1">
            <a:spLocks noChangeArrowheads="1"/>
          </p:cNvSpPr>
          <p:nvPr/>
        </p:nvSpPr>
        <p:spPr bwMode="auto">
          <a:xfrm>
            <a:off x="5314950" y="4483100"/>
            <a:ext cx="6921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bg1"/>
                </a:solidFill>
                <a:ea typeface="Calibri" panose="020F0502020204030204" pitchFamily="34" charset="0"/>
                <a:cs typeface="Calibri" panose="020F0502020204030204" pitchFamily="34" charset="0"/>
              </a:rPr>
              <a:t>Corp2</a:t>
            </a:r>
          </a:p>
        </p:txBody>
      </p:sp>
      <p:cxnSp>
        <p:nvCxnSpPr>
          <p:cNvPr id="23570" name="Straight Connector 19"/>
          <p:cNvCxnSpPr>
            <a:cxnSpLocks noChangeShapeType="1"/>
            <a:stCxn id="23568" idx="3"/>
          </p:cNvCxnSpPr>
          <p:nvPr/>
        </p:nvCxnSpPr>
        <p:spPr bwMode="auto">
          <a:xfrm flipV="1">
            <a:off x="6084888" y="2924175"/>
            <a:ext cx="1408112" cy="1592263"/>
          </a:xfrm>
          <a:prstGeom prst="line">
            <a:avLst/>
          </a:prstGeom>
          <a:noFill/>
          <a:ln w="28575" algn="ctr">
            <a:solidFill>
              <a:schemeClr val="bg2"/>
            </a:solidFill>
            <a:round/>
            <a:headEnd/>
            <a:tailEnd/>
          </a:ln>
        </p:spPr>
      </p:cxnSp>
      <p:cxnSp>
        <p:nvCxnSpPr>
          <p:cNvPr id="23571" name="Straight Arrow Connector 20"/>
          <p:cNvCxnSpPr>
            <a:cxnSpLocks noChangeShapeType="1"/>
          </p:cNvCxnSpPr>
          <p:nvPr/>
        </p:nvCxnSpPr>
        <p:spPr bwMode="auto">
          <a:xfrm>
            <a:off x="3487738" y="2978150"/>
            <a:ext cx="1503362" cy="1003300"/>
          </a:xfrm>
          <a:prstGeom prst="straightConnector1">
            <a:avLst/>
          </a:prstGeom>
          <a:noFill/>
          <a:ln w="28575" algn="ctr">
            <a:solidFill>
              <a:srgbClr val="00B050"/>
            </a:solidFill>
            <a:round/>
            <a:headEnd/>
            <a:tailEnd type="triangle" w="med" len="med"/>
          </a:ln>
        </p:spPr>
      </p:cxnSp>
      <p:sp>
        <p:nvSpPr>
          <p:cNvPr id="23572" name="TextBox 34"/>
          <p:cNvSpPr txBox="1">
            <a:spLocks noChangeArrowheads="1"/>
          </p:cNvSpPr>
          <p:nvPr/>
        </p:nvSpPr>
        <p:spPr bwMode="auto">
          <a:xfrm>
            <a:off x="4243388" y="2784475"/>
            <a:ext cx="19637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accent1"/>
                </a:solidFill>
                <a:ea typeface="Calibri" panose="020F0502020204030204" pitchFamily="34" charset="0"/>
                <a:cs typeface="Calibri" panose="020F0502020204030204" pitchFamily="34" charset="0"/>
              </a:rPr>
              <a:t/>
            </a:r>
            <a:br>
              <a:rPr lang="en-US" altLang="en-US" sz="1600" b="1">
                <a:solidFill>
                  <a:schemeClr val="accent1"/>
                </a:solidFill>
                <a:ea typeface="Calibri" panose="020F0502020204030204" pitchFamily="34" charset="0"/>
                <a:cs typeface="Calibri" panose="020F0502020204030204" pitchFamily="34" charset="0"/>
              </a:rPr>
            </a:br>
            <a:r>
              <a:rPr lang="en-US" altLang="en-US" sz="1600" b="1">
                <a:solidFill>
                  <a:schemeClr val="accent1"/>
                </a:solidFill>
                <a:ea typeface="Calibri" panose="020F0502020204030204" pitchFamily="34" charset="0"/>
                <a:cs typeface="Calibri" panose="020F0502020204030204" pitchFamily="34" charset="0"/>
              </a:rPr>
              <a:t>FF02::1 Use me! (RA)</a:t>
            </a:r>
          </a:p>
        </p:txBody>
      </p:sp>
      <p:cxnSp>
        <p:nvCxnSpPr>
          <p:cNvPr id="23" name="Straight Arrow Connector 22"/>
          <p:cNvCxnSpPr/>
          <p:nvPr/>
        </p:nvCxnSpPr>
        <p:spPr bwMode="auto">
          <a:xfrm rot="19494661" flipH="1" flipV="1">
            <a:off x="4475163" y="2579688"/>
            <a:ext cx="1104900" cy="793750"/>
          </a:xfrm>
          <a:prstGeom prst="straightConnector1">
            <a:avLst/>
          </a:prstGeom>
          <a:ln>
            <a:solidFill>
              <a:srgbClr val="0070C0"/>
            </a:solidFill>
            <a:headEnd type="none" w="med" len="med"/>
            <a:tailEnd type="triangle"/>
          </a:ln>
        </p:spPr>
        <p:style>
          <a:lnRef idx="3">
            <a:schemeClr val="dk1"/>
          </a:lnRef>
          <a:fillRef idx="0">
            <a:schemeClr val="dk1"/>
          </a:fillRef>
          <a:effectRef idx="2">
            <a:schemeClr val="dk1"/>
          </a:effectRef>
          <a:fontRef idx="minor">
            <a:schemeClr val="tx1"/>
          </a:fontRef>
        </p:style>
      </p:cxnSp>
      <p:pic>
        <p:nvPicPr>
          <p:cNvPr id="23574"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17800" y="2579688"/>
            <a:ext cx="64293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Figure 14-10:</a:t>
            </a:r>
            <a:r>
              <a:rPr lang="en-US" sz="2800" dirty="0"/>
              <a:t> Neighbor solicitation (NS) and neighbor advertisement (NA)</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926" y="1752600"/>
            <a:ext cx="6804212"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136296" y="5431245"/>
            <a:ext cx="6835842" cy="923330"/>
          </a:xfrm>
          <a:prstGeom prst="rect">
            <a:avLst/>
          </a:prstGeom>
        </p:spPr>
        <p:txBody>
          <a:bodyPr wrap="square">
            <a:spAutoFit/>
          </a:bodyPr>
          <a:lstStyle/>
          <a:p>
            <a:r>
              <a:rPr lang="en-US" dirty="0"/>
              <a:t>So what do you think are the odds that two hosts will assign themselves the same random IPv6 address? </a:t>
            </a:r>
            <a:r>
              <a:rPr lang="en-US" dirty="0" smtClean="0"/>
              <a:t>To </a:t>
            </a:r>
            <a:r>
              <a:rPr lang="en-US" dirty="0"/>
              <a:t>make sure this doesn't ever happen, </a:t>
            </a:r>
            <a:r>
              <a:rPr lang="en-US" dirty="0">
                <a:solidFill>
                  <a:srgbClr val="FF0000"/>
                </a:solidFill>
              </a:rPr>
              <a:t>duplicate address detection (DAD) was created</a:t>
            </a:r>
          </a:p>
        </p:txBody>
      </p:sp>
    </p:spTree>
    <p:extLst>
      <p:ext uri="{BB962C8B-B14F-4D97-AF65-F5344CB8AC3E}">
        <p14:creationId xmlns:p14="http://schemas.microsoft.com/office/powerpoint/2010/main" val="3554879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3200" y="274638"/>
            <a:ext cx="6400800" cy="1143000"/>
          </a:xfrm>
        </p:spPr>
        <p:txBody>
          <a:bodyPr rtlCol="0">
            <a:normAutofit fontScale="90000"/>
          </a:bodyPr>
          <a:lstStyle/>
          <a:p>
            <a:pPr fontAlgn="auto">
              <a:spcAft>
                <a:spcPts val="0"/>
              </a:spcAft>
              <a:defRPr/>
            </a:pPr>
            <a:r>
              <a:rPr lang="en-US" dirty="0"/>
              <a:t>Figure 14.12: IPv6 static and default routing</a:t>
            </a:r>
          </a:p>
        </p:txBody>
      </p:sp>
      <p:sp>
        <p:nvSpPr>
          <p:cNvPr id="24579" name="Rectangle 4"/>
          <p:cNvSpPr>
            <a:spLocks noChangeArrowheads="1"/>
          </p:cNvSpPr>
          <p:nvPr/>
        </p:nvSpPr>
        <p:spPr bwMode="auto">
          <a:xfrm>
            <a:off x="685800" y="480060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First, I created a static route on the Corp router to the remote network 2001:1234:4321:1::/64 using the next hop address. I could’ve just as easily used the Corp router’s exit interface. Next, I just set up a default route for the Branch router with ::/0 and the Branch exit interface of Gi0/0.</a:t>
            </a:r>
            <a:endParaRPr lang="en-US" altLang="en-US"/>
          </a:p>
        </p:txBody>
      </p:sp>
      <p:cxnSp>
        <p:nvCxnSpPr>
          <p:cNvPr id="6" name="Straight Connector 5"/>
          <p:cNvCxnSpPr/>
          <p:nvPr/>
        </p:nvCxnSpPr>
        <p:spPr bwMode="auto">
          <a:xfrm flipH="1">
            <a:off x="573088" y="2998788"/>
            <a:ext cx="5446712" cy="7937"/>
          </a:xfrm>
          <a:prstGeom prst="line">
            <a:avLst/>
          </a:prstGeom>
          <a:ln w="38100">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2458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2735263"/>
            <a:ext cx="8826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49938" y="2738438"/>
            <a:ext cx="8826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TextBox 2"/>
          <p:cNvSpPr txBox="1">
            <a:spLocks noChangeArrowheads="1"/>
          </p:cNvSpPr>
          <p:nvPr/>
        </p:nvSpPr>
        <p:spPr bwMode="auto">
          <a:xfrm>
            <a:off x="3262313" y="2733675"/>
            <a:ext cx="6619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Gi0/0</a:t>
            </a:r>
          </a:p>
        </p:txBody>
      </p:sp>
      <p:sp>
        <p:nvSpPr>
          <p:cNvPr id="24584" name="TextBox 20"/>
          <p:cNvSpPr txBox="1">
            <a:spLocks noChangeArrowheads="1"/>
          </p:cNvSpPr>
          <p:nvPr/>
        </p:nvSpPr>
        <p:spPr bwMode="auto">
          <a:xfrm>
            <a:off x="5281613" y="2738438"/>
            <a:ext cx="6619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Gi0/1</a:t>
            </a:r>
          </a:p>
        </p:txBody>
      </p:sp>
      <p:sp>
        <p:nvSpPr>
          <p:cNvPr id="24585" name="TextBox 5"/>
          <p:cNvSpPr txBox="1">
            <a:spLocks noChangeArrowheads="1"/>
          </p:cNvSpPr>
          <p:nvPr/>
        </p:nvSpPr>
        <p:spPr bwMode="auto">
          <a:xfrm>
            <a:off x="2509838" y="2960688"/>
            <a:ext cx="7778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bg1"/>
                </a:solidFill>
                <a:ea typeface="Calibri" panose="020F0502020204030204" pitchFamily="34" charset="0"/>
                <a:cs typeface="Calibri" panose="020F0502020204030204" pitchFamily="34" charset="0"/>
              </a:rPr>
              <a:t>Branch</a:t>
            </a:r>
          </a:p>
        </p:txBody>
      </p:sp>
      <p:sp>
        <p:nvSpPr>
          <p:cNvPr id="24586" name="TextBox 22"/>
          <p:cNvSpPr txBox="1">
            <a:spLocks noChangeArrowheads="1"/>
          </p:cNvSpPr>
          <p:nvPr/>
        </p:nvSpPr>
        <p:spPr bwMode="auto">
          <a:xfrm>
            <a:off x="6038850" y="2970213"/>
            <a:ext cx="5873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bg1"/>
                </a:solidFill>
                <a:ea typeface="Calibri" panose="020F0502020204030204" pitchFamily="34" charset="0"/>
                <a:cs typeface="Calibri" panose="020F0502020204030204" pitchFamily="34" charset="0"/>
              </a:rPr>
              <a:t>Corp</a:t>
            </a:r>
          </a:p>
        </p:txBody>
      </p:sp>
      <p:sp>
        <p:nvSpPr>
          <p:cNvPr id="24587" name="TextBox 6"/>
          <p:cNvSpPr txBox="1">
            <a:spLocks noChangeArrowheads="1"/>
          </p:cNvSpPr>
          <p:nvPr/>
        </p:nvSpPr>
        <p:spPr bwMode="auto">
          <a:xfrm>
            <a:off x="419100" y="2714625"/>
            <a:ext cx="21161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2001:1234:4321:1::/64</a:t>
            </a:r>
          </a:p>
        </p:txBody>
      </p:sp>
      <p:sp>
        <p:nvSpPr>
          <p:cNvPr id="14" name="Cloud 13"/>
          <p:cNvSpPr/>
          <p:nvPr/>
        </p:nvSpPr>
        <p:spPr bwMode="auto">
          <a:xfrm>
            <a:off x="7245350" y="2314575"/>
            <a:ext cx="1479550" cy="941388"/>
          </a:xfrm>
          <a:prstGeom prst="cloud">
            <a:avLst/>
          </a:prstGeom>
          <a:solidFill>
            <a:srgbClr val="FFC000"/>
          </a:solidFill>
          <a:ln w="28575" algn="ctr">
            <a:solidFill>
              <a:schemeClr val="bg2"/>
            </a:solidFill>
            <a:round/>
            <a:headEnd/>
            <a:tailEnd/>
          </a:ln>
        </p:spPr>
        <p:txBody>
          <a:bodyPr wrap="none" lIns="82124" tIns="41061" rIns="82124" bIns="41061" anchor="ctr">
            <a:spAutoFit/>
          </a:bodyPr>
          <a:ls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defTabSz="814388">
              <a:defRPr/>
            </a:pPr>
            <a:endParaRPr lang="en-US"/>
          </a:p>
        </p:txBody>
      </p:sp>
      <p:sp>
        <p:nvSpPr>
          <p:cNvPr id="24589" name="TextBox 8"/>
          <p:cNvSpPr txBox="1">
            <a:spLocks noChangeArrowheads="1"/>
          </p:cNvSpPr>
          <p:nvPr/>
        </p:nvSpPr>
        <p:spPr bwMode="auto">
          <a:xfrm>
            <a:off x="7578725" y="2614613"/>
            <a:ext cx="8747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Internet</a:t>
            </a:r>
          </a:p>
        </p:txBody>
      </p:sp>
      <p:sp>
        <p:nvSpPr>
          <p:cNvPr id="24590" name="TextBox 9"/>
          <p:cNvSpPr txBox="1">
            <a:spLocks noChangeArrowheads="1"/>
          </p:cNvSpPr>
          <p:nvPr/>
        </p:nvSpPr>
        <p:spPr bwMode="auto">
          <a:xfrm>
            <a:off x="4830763" y="3230563"/>
            <a:ext cx="12080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Static Route</a:t>
            </a:r>
          </a:p>
        </p:txBody>
      </p:sp>
      <p:sp>
        <p:nvSpPr>
          <p:cNvPr id="24591" name="TextBox 32"/>
          <p:cNvSpPr txBox="1">
            <a:spLocks noChangeArrowheads="1"/>
          </p:cNvSpPr>
          <p:nvPr/>
        </p:nvSpPr>
        <p:spPr bwMode="auto">
          <a:xfrm>
            <a:off x="3225800" y="3230563"/>
            <a:ext cx="13604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Default Route</a:t>
            </a:r>
          </a:p>
        </p:txBody>
      </p:sp>
      <p:cxnSp>
        <p:nvCxnSpPr>
          <p:cNvPr id="24592" name="Straight Arrow Connector 17"/>
          <p:cNvCxnSpPr>
            <a:cxnSpLocks noChangeShapeType="1"/>
          </p:cNvCxnSpPr>
          <p:nvPr/>
        </p:nvCxnSpPr>
        <p:spPr bwMode="auto">
          <a:xfrm>
            <a:off x="3340100" y="3203575"/>
            <a:ext cx="1065213" cy="0"/>
          </a:xfrm>
          <a:prstGeom prst="straightConnector1">
            <a:avLst/>
          </a:prstGeom>
          <a:noFill/>
          <a:ln w="28575" algn="ctr">
            <a:solidFill>
              <a:schemeClr val="accent1"/>
            </a:solidFill>
            <a:round/>
            <a:headEnd/>
            <a:tailEnd type="triangle" w="med" len="med"/>
          </a:ln>
        </p:spPr>
      </p:cxnSp>
      <p:cxnSp>
        <p:nvCxnSpPr>
          <p:cNvPr id="24593" name="Straight Arrow Connector 18"/>
          <p:cNvCxnSpPr>
            <a:cxnSpLocks noChangeShapeType="1"/>
          </p:cNvCxnSpPr>
          <p:nvPr/>
        </p:nvCxnSpPr>
        <p:spPr bwMode="auto">
          <a:xfrm flipH="1" flipV="1">
            <a:off x="4859338" y="3228975"/>
            <a:ext cx="1035050" cy="1588"/>
          </a:xfrm>
          <a:prstGeom prst="straightConnector1">
            <a:avLst/>
          </a:prstGeom>
          <a:noFill/>
          <a:ln w="28575" algn="ctr">
            <a:solidFill>
              <a:srgbClr val="00B050"/>
            </a:solidFill>
            <a:round/>
            <a:headEnd/>
            <a:tailEnd type="triangle" w="med" len="med"/>
          </a:ln>
        </p:spPr>
      </p:cxnSp>
      <p:sp>
        <p:nvSpPr>
          <p:cNvPr id="24594" name="TextBox 14"/>
          <p:cNvSpPr txBox="1">
            <a:spLocks noChangeArrowheads="1"/>
          </p:cNvSpPr>
          <p:nvPr/>
        </p:nvSpPr>
        <p:spPr bwMode="auto">
          <a:xfrm>
            <a:off x="2457450" y="2200275"/>
            <a:ext cx="17526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2001:DB8:43:91::1</a:t>
            </a:r>
          </a:p>
        </p:txBody>
      </p:sp>
      <p:sp>
        <p:nvSpPr>
          <p:cNvPr id="24595" name="TextBox 36"/>
          <p:cNvSpPr txBox="1">
            <a:spLocks noChangeArrowheads="1"/>
          </p:cNvSpPr>
          <p:nvPr/>
        </p:nvSpPr>
        <p:spPr bwMode="auto">
          <a:xfrm>
            <a:off x="4979988" y="2195513"/>
            <a:ext cx="17526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2001:DB8:43:91::2</a:t>
            </a:r>
          </a:p>
        </p:txBody>
      </p:sp>
      <p:cxnSp>
        <p:nvCxnSpPr>
          <p:cNvPr id="24596" name="Straight Arrow Connector 21"/>
          <p:cNvCxnSpPr>
            <a:cxnSpLocks noChangeShapeType="1"/>
          </p:cNvCxnSpPr>
          <p:nvPr/>
        </p:nvCxnSpPr>
        <p:spPr bwMode="auto">
          <a:xfrm>
            <a:off x="5551488" y="2514600"/>
            <a:ext cx="0" cy="257175"/>
          </a:xfrm>
          <a:prstGeom prst="straightConnector1">
            <a:avLst/>
          </a:prstGeom>
          <a:noFill/>
          <a:ln w="28575" algn="ctr">
            <a:solidFill>
              <a:schemeClr val="bg2"/>
            </a:solidFill>
            <a:round/>
            <a:headEnd/>
            <a:tailEnd type="triangle" w="med" len="med"/>
          </a:ln>
        </p:spPr>
      </p:cxnSp>
      <p:cxnSp>
        <p:nvCxnSpPr>
          <p:cNvPr id="24597" name="Straight Arrow Connector 22"/>
          <p:cNvCxnSpPr>
            <a:cxnSpLocks noChangeShapeType="1"/>
          </p:cNvCxnSpPr>
          <p:nvPr/>
        </p:nvCxnSpPr>
        <p:spPr bwMode="auto">
          <a:xfrm>
            <a:off x="3519488" y="2501900"/>
            <a:ext cx="0" cy="257175"/>
          </a:xfrm>
          <a:prstGeom prst="straightConnector1">
            <a:avLst/>
          </a:prstGeom>
          <a:noFill/>
          <a:ln w="28575" algn="ctr">
            <a:solidFill>
              <a:schemeClr val="bg2"/>
            </a:solidFill>
            <a:round/>
            <a:headEnd/>
            <a:tailEnd type="triangle" w="med" len="med"/>
          </a:ln>
        </p:spPr>
      </p:cxnSp>
      <p:sp>
        <p:nvSpPr>
          <p:cNvPr id="24598" name="Rectangle 23"/>
          <p:cNvSpPr>
            <a:spLocks noChangeArrowheads="1"/>
          </p:cNvSpPr>
          <p:nvPr/>
        </p:nvSpPr>
        <p:spPr bwMode="auto">
          <a:xfrm>
            <a:off x="4103688" y="3813175"/>
            <a:ext cx="4572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r>
              <a:rPr lang="en-US" altLang="en-US" sz="1400">
                <a:latin typeface="Arial" panose="020B0604020202020204" pitchFamily="34" charset="0"/>
              </a:rPr>
              <a:t>ipv6 route 2001:1234:0:1::/64  2001:db8:43:91::1</a:t>
            </a:r>
          </a:p>
        </p:txBody>
      </p:sp>
      <p:cxnSp>
        <p:nvCxnSpPr>
          <p:cNvPr id="24599" name="Straight Arrow Connector 24"/>
          <p:cNvCxnSpPr>
            <a:cxnSpLocks noChangeShapeType="1"/>
          </p:cNvCxnSpPr>
          <p:nvPr/>
        </p:nvCxnSpPr>
        <p:spPr bwMode="auto">
          <a:xfrm flipV="1">
            <a:off x="5376863" y="3481388"/>
            <a:ext cx="0" cy="322262"/>
          </a:xfrm>
          <a:prstGeom prst="straightConnector1">
            <a:avLst/>
          </a:prstGeom>
          <a:noFill/>
          <a:ln w="38100" algn="ctr">
            <a:solidFill>
              <a:srgbClr val="00B050"/>
            </a:solidFill>
            <a:round/>
            <a:headEnd/>
            <a:tailEnd type="triangle" w="med" len="med"/>
          </a:ln>
        </p:spPr>
      </p:cxnSp>
      <p:sp>
        <p:nvSpPr>
          <p:cNvPr id="24600" name="Rectangle 25"/>
          <p:cNvSpPr>
            <a:spLocks noChangeArrowheads="1"/>
          </p:cNvSpPr>
          <p:nvPr/>
        </p:nvSpPr>
        <p:spPr bwMode="auto">
          <a:xfrm>
            <a:off x="3100388" y="4349750"/>
            <a:ext cx="19319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r>
              <a:rPr lang="en-US" altLang="en-US" sz="1600">
                <a:latin typeface="Arial" panose="020B0604020202020204" pitchFamily="34" charset="0"/>
              </a:rPr>
              <a:t>ipv6 route ::/0 gi0/0</a:t>
            </a:r>
          </a:p>
        </p:txBody>
      </p:sp>
      <p:cxnSp>
        <p:nvCxnSpPr>
          <p:cNvPr id="27" name="Straight Arrow Connector 26"/>
          <p:cNvCxnSpPr/>
          <p:nvPr/>
        </p:nvCxnSpPr>
        <p:spPr bwMode="auto">
          <a:xfrm flipV="1">
            <a:off x="3592513" y="3532188"/>
            <a:ext cx="0" cy="817562"/>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4602" name="Straight Connector 27"/>
          <p:cNvCxnSpPr>
            <a:cxnSpLocks noChangeShapeType="1"/>
            <a:stCxn id="24582" idx="3"/>
          </p:cNvCxnSpPr>
          <p:nvPr/>
        </p:nvCxnSpPr>
        <p:spPr bwMode="auto">
          <a:xfrm flipV="1">
            <a:off x="6732588" y="2871788"/>
            <a:ext cx="588962" cy="127000"/>
          </a:xfrm>
          <a:prstGeom prst="line">
            <a:avLst/>
          </a:prstGeom>
          <a:noFill/>
          <a:ln w="28575" algn="ctr">
            <a:solidFill>
              <a:schemeClr val="bg2"/>
            </a:solidFill>
            <a:round/>
            <a:headEnd/>
            <a:tailEnd/>
          </a:ln>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Configuring IPv6 on Our Internetwork</a:t>
            </a:r>
          </a:p>
        </p:txBody>
      </p:sp>
      <p:sp>
        <p:nvSpPr>
          <p:cNvPr id="3" name="Rectangle 2"/>
          <p:cNvSpPr/>
          <p:nvPr/>
        </p:nvSpPr>
        <p:spPr>
          <a:xfrm>
            <a:off x="2286000" y="1582340"/>
            <a:ext cx="6629400" cy="3785652"/>
          </a:xfrm>
          <a:prstGeom prst="rect">
            <a:avLst/>
          </a:prstGeom>
        </p:spPr>
        <p:txBody>
          <a:bodyPr wrap="square">
            <a:spAutoFit/>
          </a:bodyPr>
          <a:lstStyle/>
          <a:p>
            <a:r>
              <a:rPr lang="en-US" sz="2000" dirty="0" err="1"/>
              <a:t>Corp#</a:t>
            </a:r>
            <a:r>
              <a:rPr lang="en-US" sz="2000" b="1" dirty="0" err="1"/>
              <a:t>config</a:t>
            </a:r>
            <a:r>
              <a:rPr lang="en-US" sz="2000" b="1" dirty="0"/>
              <a:t> t</a:t>
            </a:r>
          </a:p>
          <a:p>
            <a:r>
              <a:rPr lang="en-US" sz="2000" dirty="0"/>
              <a:t>Corp(</a:t>
            </a:r>
            <a:r>
              <a:rPr lang="en-US" sz="2000" dirty="0" err="1"/>
              <a:t>config</a:t>
            </a:r>
            <a:r>
              <a:rPr lang="en-US" sz="2000" dirty="0"/>
              <a:t>)#</a:t>
            </a:r>
            <a:r>
              <a:rPr lang="en-US" sz="2000" b="1" dirty="0"/>
              <a:t>ipv6 unicast-routing</a:t>
            </a:r>
          </a:p>
          <a:p>
            <a:r>
              <a:rPr lang="en-US" sz="2000" dirty="0"/>
              <a:t>Corp(</a:t>
            </a:r>
            <a:r>
              <a:rPr lang="en-US" sz="2000" dirty="0" err="1"/>
              <a:t>config</a:t>
            </a:r>
            <a:r>
              <a:rPr lang="en-US" sz="2000" dirty="0"/>
              <a:t>)#</a:t>
            </a:r>
            <a:r>
              <a:rPr lang="en-US" sz="2000" b="1" dirty="0" err="1"/>
              <a:t>int</a:t>
            </a:r>
            <a:r>
              <a:rPr lang="en-US" sz="2000" b="1" dirty="0"/>
              <a:t> f0/0</a:t>
            </a:r>
          </a:p>
          <a:p>
            <a:r>
              <a:rPr lang="en-US" sz="2000" dirty="0"/>
              <a:t>Corp(</a:t>
            </a:r>
            <a:r>
              <a:rPr lang="en-US" sz="2000" dirty="0" err="1"/>
              <a:t>config</a:t>
            </a:r>
            <a:r>
              <a:rPr lang="en-US" sz="2000" dirty="0"/>
              <a:t>-if)#</a:t>
            </a:r>
            <a:r>
              <a:rPr lang="en-US" sz="2000" b="1" dirty="0"/>
              <a:t>ipv6 address 2001:db8:3c4d:11::/64 eui-64</a:t>
            </a:r>
          </a:p>
          <a:p>
            <a:r>
              <a:rPr lang="en-US" sz="2000" dirty="0"/>
              <a:t>Corp(</a:t>
            </a:r>
            <a:r>
              <a:rPr lang="en-US" sz="2000" dirty="0" err="1"/>
              <a:t>config</a:t>
            </a:r>
            <a:r>
              <a:rPr lang="en-US" sz="2000" dirty="0"/>
              <a:t>-if)#</a:t>
            </a:r>
            <a:r>
              <a:rPr lang="en-US" sz="2000" b="1" dirty="0" err="1"/>
              <a:t>int</a:t>
            </a:r>
            <a:r>
              <a:rPr lang="en-US" sz="2000" b="1" dirty="0"/>
              <a:t> s0/0</a:t>
            </a:r>
          </a:p>
          <a:p>
            <a:r>
              <a:rPr lang="en-US" sz="2000" dirty="0"/>
              <a:t>Corp(</a:t>
            </a:r>
            <a:r>
              <a:rPr lang="en-US" sz="2000" dirty="0" err="1"/>
              <a:t>config</a:t>
            </a:r>
            <a:r>
              <a:rPr lang="en-US" sz="2000" dirty="0"/>
              <a:t>-if)#</a:t>
            </a:r>
            <a:r>
              <a:rPr lang="en-US" sz="2000" b="1" dirty="0"/>
              <a:t>ipv6 address 2001:db8:3c4d:12::/64 eui-64</a:t>
            </a:r>
          </a:p>
          <a:p>
            <a:r>
              <a:rPr lang="en-US" sz="2000" dirty="0"/>
              <a:t>Corp(</a:t>
            </a:r>
            <a:r>
              <a:rPr lang="en-US" sz="2000" dirty="0" err="1"/>
              <a:t>config</a:t>
            </a:r>
            <a:r>
              <a:rPr lang="en-US" sz="2000" dirty="0"/>
              <a:t>-if)#</a:t>
            </a:r>
            <a:r>
              <a:rPr lang="en-US" sz="2000" b="1" dirty="0" err="1"/>
              <a:t>int</a:t>
            </a:r>
            <a:r>
              <a:rPr lang="en-US" sz="2000" b="1" dirty="0"/>
              <a:t> s0/1</a:t>
            </a:r>
          </a:p>
          <a:p>
            <a:r>
              <a:rPr lang="en-US" sz="2000" dirty="0"/>
              <a:t>Corp(</a:t>
            </a:r>
            <a:r>
              <a:rPr lang="en-US" sz="2000" dirty="0" err="1"/>
              <a:t>config</a:t>
            </a:r>
            <a:r>
              <a:rPr lang="en-US" sz="2000" dirty="0"/>
              <a:t>-if)#</a:t>
            </a:r>
            <a:r>
              <a:rPr lang="en-US" sz="2000" b="1" dirty="0"/>
              <a:t>ipv6 address 2001:db8:3c4d:13::/64 eui-64</a:t>
            </a:r>
          </a:p>
          <a:p>
            <a:r>
              <a:rPr lang="en-US" sz="2000" dirty="0"/>
              <a:t>Corp(</a:t>
            </a:r>
            <a:r>
              <a:rPr lang="en-US" sz="2000" dirty="0" err="1"/>
              <a:t>config</a:t>
            </a:r>
            <a:r>
              <a:rPr lang="en-US" sz="2000" dirty="0"/>
              <a:t>-if)#</a:t>
            </a:r>
            <a:r>
              <a:rPr lang="en-US" sz="2000" b="1" dirty="0"/>
              <a:t>^Z</a:t>
            </a:r>
          </a:p>
          <a:p>
            <a:r>
              <a:rPr lang="en-US" sz="2000" dirty="0" err="1"/>
              <a:t>Corp#</a:t>
            </a:r>
            <a:r>
              <a:rPr lang="en-US" sz="2000" b="1" dirty="0" err="1"/>
              <a:t>copy</a:t>
            </a:r>
            <a:r>
              <a:rPr lang="en-US" sz="2000" b="1" dirty="0"/>
              <a:t> run </a:t>
            </a:r>
            <a:r>
              <a:rPr lang="en-US" sz="2000" b="1" dirty="0" smtClean="0"/>
              <a:t>start</a:t>
            </a:r>
          </a:p>
          <a:p>
            <a:endParaRPr lang="en-US" sz="2000" b="1" dirty="0"/>
          </a:p>
          <a:p>
            <a:endParaRPr lang="en-US" sz="2000" b="1" dirty="0" smtClean="0"/>
          </a:p>
        </p:txBody>
      </p:sp>
    </p:spTree>
    <p:extLst>
      <p:ext uri="{BB962C8B-B14F-4D97-AF65-F5344CB8AC3E}">
        <p14:creationId xmlns:p14="http://schemas.microsoft.com/office/powerpoint/2010/main" val="1430984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a:xfrm>
            <a:off x="2133600" y="61913"/>
            <a:ext cx="6553200" cy="1143000"/>
          </a:xfrm>
        </p:spPr>
        <p:txBody>
          <a:bodyPr/>
          <a:lstStyle/>
          <a:p>
            <a:r>
              <a:rPr lang="en-US" altLang="en-US" smtClean="0"/>
              <a:t>Chapter 14 Objectives</a:t>
            </a:r>
          </a:p>
        </p:txBody>
      </p:sp>
      <p:sp>
        <p:nvSpPr>
          <p:cNvPr id="3079" name="Rectangle 9"/>
          <p:cNvSpPr>
            <a:spLocks noGrp="1" noChangeArrowheads="1"/>
          </p:cNvSpPr>
          <p:nvPr>
            <p:ph type="body" idx="1"/>
          </p:nvPr>
        </p:nvSpPr>
        <p:spPr>
          <a:xfrm>
            <a:off x="2362200" y="1219200"/>
            <a:ext cx="6629400" cy="4754563"/>
          </a:xfrm>
        </p:spPr>
        <p:txBody>
          <a:bodyPr rtlCol="0">
            <a:normAutofit fontScale="85000" lnSpcReduction="20000"/>
          </a:bodyPr>
          <a:lstStyle/>
          <a:p>
            <a:pPr fontAlgn="auto">
              <a:spcAft>
                <a:spcPts val="0"/>
              </a:spcAft>
              <a:defRPr/>
            </a:pPr>
            <a:r>
              <a:rPr lang="en-US" sz="2400" dirty="0" smtClean="0"/>
              <a:t>The CCENT Topics Covered in this chapter include:</a:t>
            </a:r>
          </a:p>
          <a:p>
            <a:pPr fontAlgn="auto">
              <a:spcAft>
                <a:spcPts val="0"/>
              </a:spcAft>
              <a:defRPr/>
            </a:pPr>
            <a:r>
              <a:rPr lang="en-US" sz="2000" b="1" dirty="0" smtClean="0"/>
              <a:t>1.11 </a:t>
            </a:r>
            <a:r>
              <a:rPr lang="en-US" sz="2000" b="1" dirty="0"/>
              <a:t>Identify the appropriate IPv6 addressing scheme</a:t>
            </a:r>
          </a:p>
          <a:p>
            <a:pPr fontAlgn="auto">
              <a:spcAft>
                <a:spcPts val="0"/>
              </a:spcAft>
              <a:defRPr/>
            </a:pPr>
            <a:r>
              <a:rPr lang="en-US" sz="2000" b="1" dirty="0"/>
              <a:t>to satisfy addressing requirements in a LAN/WAN</a:t>
            </a:r>
          </a:p>
          <a:p>
            <a:pPr fontAlgn="auto">
              <a:spcAft>
                <a:spcPts val="0"/>
              </a:spcAft>
              <a:defRPr/>
            </a:pPr>
            <a:r>
              <a:rPr lang="en-US" sz="2000" b="1" dirty="0" smtClean="0"/>
              <a:t>environment.</a:t>
            </a:r>
            <a:r>
              <a:rPr lang="en-US" sz="2000" b="1" dirty="0"/>
              <a:t> </a:t>
            </a:r>
            <a:endParaRPr lang="en-US" sz="2000" b="1" dirty="0" smtClean="0"/>
          </a:p>
          <a:p>
            <a:pPr fontAlgn="auto">
              <a:spcAft>
                <a:spcPts val="0"/>
              </a:spcAft>
              <a:defRPr/>
            </a:pPr>
            <a:r>
              <a:rPr lang="en-US" sz="2000" b="1" dirty="0" smtClean="0"/>
              <a:t>1.12 </a:t>
            </a:r>
            <a:r>
              <a:rPr lang="en-US" sz="2000" b="1" dirty="0"/>
              <a:t>Configure, verify, and troubleshoot IPv6 </a:t>
            </a:r>
            <a:r>
              <a:rPr lang="en-US" sz="2000" b="1" dirty="0" smtClean="0"/>
              <a:t>addressing.</a:t>
            </a:r>
            <a:endParaRPr lang="en-US" sz="2000" b="1" dirty="0"/>
          </a:p>
          <a:p>
            <a:pPr fontAlgn="auto">
              <a:spcAft>
                <a:spcPts val="0"/>
              </a:spcAft>
              <a:defRPr/>
            </a:pPr>
            <a:r>
              <a:rPr lang="en-US" sz="2000" b="1" dirty="0" smtClean="0"/>
              <a:t>1.13 </a:t>
            </a:r>
            <a:r>
              <a:rPr lang="en-US" sz="2000" b="1" dirty="0"/>
              <a:t>Configure and verify IPv6 Stateless Address Auto</a:t>
            </a:r>
          </a:p>
          <a:p>
            <a:pPr fontAlgn="auto">
              <a:spcAft>
                <a:spcPts val="0"/>
              </a:spcAft>
              <a:defRPr/>
            </a:pPr>
            <a:r>
              <a:rPr lang="en-US" sz="2000" b="1" dirty="0" smtClean="0"/>
              <a:t>Configuration.</a:t>
            </a:r>
            <a:endParaRPr lang="en-US" sz="2000" b="1" dirty="0"/>
          </a:p>
          <a:p>
            <a:pPr fontAlgn="auto">
              <a:spcAft>
                <a:spcPts val="0"/>
              </a:spcAft>
              <a:defRPr/>
            </a:pPr>
            <a:r>
              <a:rPr lang="en-US" sz="2000" b="1" dirty="0" smtClean="0"/>
              <a:t>1.14 </a:t>
            </a:r>
            <a:r>
              <a:rPr lang="en-US" sz="2000" b="1" dirty="0"/>
              <a:t>Compare and contrast IPv6 address </a:t>
            </a:r>
            <a:r>
              <a:rPr lang="en-US" sz="2000" b="1" dirty="0" smtClean="0"/>
              <a:t>types.</a:t>
            </a:r>
            <a:endParaRPr lang="en-US" sz="2000" b="1" dirty="0"/>
          </a:p>
          <a:p>
            <a:pPr fontAlgn="auto">
              <a:spcAft>
                <a:spcPts val="0"/>
              </a:spcAft>
              <a:defRPr/>
            </a:pPr>
            <a:r>
              <a:rPr lang="en-US" sz="2000" dirty="0" smtClean="0"/>
              <a:t>1.14</a:t>
            </a:r>
            <a:r>
              <a:rPr lang="en-US" sz="2000" dirty="0"/>
              <a:t>.a Global unicast</a:t>
            </a:r>
          </a:p>
          <a:p>
            <a:pPr fontAlgn="auto">
              <a:spcAft>
                <a:spcPts val="0"/>
              </a:spcAft>
              <a:defRPr/>
            </a:pPr>
            <a:r>
              <a:rPr lang="en-US" sz="2000" dirty="0" smtClean="0"/>
              <a:t>1.14</a:t>
            </a:r>
            <a:r>
              <a:rPr lang="en-US" sz="2000" dirty="0"/>
              <a:t>.b Unique local</a:t>
            </a:r>
          </a:p>
          <a:p>
            <a:pPr fontAlgn="auto">
              <a:spcAft>
                <a:spcPts val="0"/>
              </a:spcAft>
              <a:defRPr/>
            </a:pPr>
            <a:r>
              <a:rPr lang="en-US" sz="2000" dirty="0" smtClean="0"/>
              <a:t>1.14</a:t>
            </a:r>
            <a:r>
              <a:rPr lang="en-US" sz="2000" dirty="0"/>
              <a:t>.c Link local</a:t>
            </a:r>
          </a:p>
          <a:p>
            <a:pPr fontAlgn="auto">
              <a:spcAft>
                <a:spcPts val="0"/>
              </a:spcAft>
              <a:defRPr/>
            </a:pPr>
            <a:r>
              <a:rPr lang="en-US" sz="2000" dirty="0" smtClean="0"/>
              <a:t>1.14</a:t>
            </a:r>
            <a:r>
              <a:rPr lang="en-US" sz="2000" dirty="0"/>
              <a:t>.d Multicast</a:t>
            </a:r>
          </a:p>
          <a:p>
            <a:pPr fontAlgn="auto">
              <a:spcAft>
                <a:spcPts val="0"/>
              </a:spcAft>
              <a:defRPr/>
            </a:pPr>
            <a:r>
              <a:rPr lang="en-US" sz="2000" dirty="0" smtClean="0"/>
              <a:t>1.14</a:t>
            </a:r>
            <a:r>
              <a:rPr lang="en-US" sz="2000" dirty="0"/>
              <a:t>.e Modified EUI 64</a:t>
            </a:r>
          </a:p>
          <a:p>
            <a:pPr fontAlgn="auto">
              <a:spcAft>
                <a:spcPts val="0"/>
              </a:spcAft>
              <a:defRPr/>
            </a:pPr>
            <a:r>
              <a:rPr lang="en-US" sz="2000" dirty="0" smtClean="0"/>
              <a:t>1.14</a:t>
            </a:r>
            <a:r>
              <a:rPr lang="en-US" sz="2000" dirty="0"/>
              <a:t>.f </a:t>
            </a:r>
            <a:r>
              <a:rPr lang="en-US" sz="2000" dirty="0" err="1"/>
              <a:t>Autoconfiguration</a:t>
            </a:r>
            <a:endParaRPr lang="en-US" sz="2000" dirty="0"/>
          </a:p>
          <a:p>
            <a:pPr fontAlgn="auto">
              <a:spcAft>
                <a:spcPts val="0"/>
              </a:spcAft>
              <a:defRPr/>
            </a:pPr>
            <a:r>
              <a:rPr lang="en-US" sz="2000" dirty="0" smtClean="0"/>
              <a:t>1.14</a:t>
            </a:r>
            <a:r>
              <a:rPr lang="en-US" sz="2000" dirty="0"/>
              <a:t>.g </a:t>
            </a:r>
            <a:r>
              <a:rPr lang="en-US" sz="2000" dirty="0" err="1"/>
              <a:t>Anycast</a:t>
            </a:r>
            <a:endParaRPr lang="en-US" sz="2000" dirty="0"/>
          </a:p>
          <a:p>
            <a:pPr fontAlgn="auto">
              <a:spcAft>
                <a:spcPts val="0"/>
              </a:spcAft>
              <a:defRPr/>
            </a:pPr>
            <a:r>
              <a:rPr lang="en-US" sz="2000" b="1" dirty="0" smtClean="0"/>
              <a:t>3.6 </a:t>
            </a:r>
            <a:r>
              <a:rPr lang="en-US" sz="2000" b="1" dirty="0"/>
              <a:t>Configure, verify, and troubleshoot IPv4 and IPv6</a:t>
            </a:r>
          </a:p>
          <a:p>
            <a:pPr fontAlgn="auto">
              <a:spcAft>
                <a:spcPts val="0"/>
              </a:spcAft>
              <a:defRPr/>
            </a:pPr>
            <a:r>
              <a:rPr lang="en-US" sz="2000" b="1" dirty="0"/>
              <a:t>static </a:t>
            </a:r>
            <a:r>
              <a:rPr lang="en-US" sz="2000" b="1" dirty="0" smtClean="0"/>
              <a:t>routing.</a:t>
            </a:r>
            <a:endParaRPr lang="en-US" sz="2000" b="1" dirty="0"/>
          </a:p>
          <a:p>
            <a:pPr fontAlgn="auto">
              <a:spcAft>
                <a:spcPts val="0"/>
              </a:spcAft>
              <a:defRPr/>
            </a:pPr>
            <a:r>
              <a:rPr lang="en-US" sz="2000" dirty="0" smtClean="0"/>
              <a:t>3.6</a:t>
            </a:r>
            <a:r>
              <a:rPr lang="en-US" sz="2000" dirty="0"/>
              <a:t>.a Default route</a:t>
            </a:r>
            <a:endParaRPr lang="en-US" dirty="0" smtClean="0"/>
          </a:p>
        </p:txBody>
      </p:sp>
      <p:sp>
        <p:nvSpPr>
          <p:cNvPr id="12292"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0" hangingPunct="0">
              <a:spcBef>
                <a:spcPct val="0"/>
              </a:spcBef>
              <a:buFontTx/>
              <a:buNone/>
            </a:pPr>
            <a:fld id="{41C9CB27-00E3-4449-9B7F-21E9B637BC27}" type="slidenum">
              <a:rPr lang="en-US" altLang="en-US" sz="1400">
                <a:latin typeface="Times" panose="02020603050405020304" pitchFamily="18" charset="0"/>
              </a:rPr>
              <a:pPr algn="r" eaLnBrk="0" hangingPunct="0">
                <a:spcBef>
                  <a:spcPct val="0"/>
                </a:spcBef>
                <a:buFontTx/>
                <a:buNone/>
              </a:pPr>
              <a:t>2</a:t>
            </a:fld>
            <a:endParaRPr lang="en-US" altLang="en-US" sz="1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400800" cy="1143000"/>
          </a:xfrm>
        </p:spPr>
        <p:txBody>
          <a:bodyPr/>
          <a:lstStyle/>
          <a:p>
            <a:r>
              <a:rPr lang="en-US" sz="3200" dirty="0"/>
              <a:t>Configuring IPv6 on Our Internetwork</a:t>
            </a:r>
          </a:p>
        </p:txBody>
      </p:sp>
      <p:sp>
        <p:nvSpPr>
          <p:cNvPr id="3" name="Rectangle 2"/>
          <p:cNvSpPr/>
          <p:nvPr/>
        </p:nvSpPr>
        <p:spPr>
          <a:xfrm>
            <a:off x="2286000" y="990600"/>
            <a:ext cx="6629400" cy="5909310"/>
          </a:xfrm>
          <a:prstGeom prst="rect">
            <a:avLst/>
          </a:prstGeom>
        </p:spPr>
        <p:txBody>
          <a:bodyPr wrap="square">
            <a:spAutoFit/>
          </a:bodyPr>
          <a:lstStyle/>
          <a:p>
            <a:r>
              <a:rPr lang="en-US" sz="2000" dirty="0"/>
              <a:t>Corp(</a:t>
            </a:r>
            <a:r>
              <a:rPr lang="en-US" sz="2000" dirty="0" err="1"/>
              <a:t>config</a:t>
            </a:r>
            <a:r>
              <a:rPr lang="en-US" sz="2000" dirty="0"/>
              <a:t>-if)#</a:t>
            </a:r>
            <a:r>
              <a:rPr lang="en-US" sz="2000" b="1" dirty="0"/>
              <a:t>do </a:t>
            </a:r>
            <a:r>
              <a:rPr lang="en-US" sz="2000" b="1" dirty="0" err="1"/>
              <a:t>sho</a:t>
            </a:r>
            <a:r>
              <a:rPr lang="en-US" sz="2000" b="1" dirty="0"/>
              <a:t> ipv6 route</a:t>
            </a:r>
          </a:p>
          <a:p>
            <a:r>
              <a:rPr lang="en-US" sz="2000" dirty="0"/>
              <a:t>C 2001:DB8:3C4D:11::/64 [0/0]</a:t>
            </a:r>
          </a:p>
          <a:p>
            <a:r>
              <a:rPr lang="en-US" sz="2000" dirty="0"/>
              <a:t>via ::, FastEthernet0/0</a:t>
            </a:r>
          </a:p>
          <a:p>
            <a:r>
              <a:rPr lang="en-US" sz="2000" dirty="0"/>
              <a:t>L 2001:DB8:3C4D:11:20D:BD</a:t>
            </a:r>
            <a:r>
              <a:rPr lang="en-US" sz="2000" dirty="0">
                <a:solidFill>
                  <a:srgbClr val="FF0000"/>
                </a:solidFill>
              </a:rPr>
              <a:t>FF:FE</a:t>
            </a:r>
            <a:r>
              <a:rPr lang="en-US" sz="2000" dirty="0"/>
              <a:t>3B:D80/128 [0/0]</a:t>
            </a:r>
          </a:p>
          <a:p>
            <a:r>
              <a:rPr lang="en-US" sz="2000" dirty="0"/>
              <a:t>via ::, FastEthernet0/0</a:t>
            </a:r>
          </a:p>
          <a:p>
            <a:r>
              <a:rPr lang="en-US" sz="2000" dirty="0"/>
              <a:t>C 2001:DB8:3C4D:12::/64 [0/0]</a:t>
            </a:r>
          </a:p>
          <a:p>
            <a:r>
              <a:rPr lang="en-US" sz="2000" dirty="0"/>
              <a:t>via ::, Serial0/0</a:t>
            </a:r>
          </a:p>
          <a:p>
            <a:r>
              <a:rPr lang="en-US" sz="2000" dirty="0"/>
              <a:t>L 2001:DB8:3C4D:12:20D:BD</a:t>
            </a:r>
            <a:r>
              <a:rPr lang="en-US" sz="2000" dirty="0">
                <a:solidFill>
                  <a:srgbClr val="FF0000"/>
                </a:solidFill>
              </a:rPr>
              <a:t>FF:FE</a:t>
            </a:r>
            <a:r>
              <a:rPr lang="en-US" sz="2000" dirty="0"/>
              <a:t>3B:D80/128 [0/0]</a:t>
            </a:r>
          </a:p>
          <a:p>
            <a:r>
              <a:rPr lang="en-US" sz="2000" dirty="0"/>
              <a:t>via ::, Serial0/0</a:t>
            </a:r>
          </a:p>
          <a:p>
            <a:r>
              <a:rPr lang="en-US" sz="2000" dirty="0"/>
              <a:t>C 2001:DB8:3C4D:13::/64 [0/0]</a:t>
            </a:r>
          </a:p>
          <a:p>
            <a:r>
              <a:rPr lang="en-US" sz="2000" dirty="0"/>
              <a:t>via ::, Serial0/1</a:t>
            </a:r>
          </a:p>
          <a:p>
            <a:r>
              <a:rPr lang="en-US" sz="2000" dirty="0"/>
              <a:t>L 2001:DB8:3C4D:13:20D:B</a:t>
            </a:r>
            <a:r>
              <a:rPr lang="en-US" sz="2000" dirty="0">
                <a:solidFill>
                  <a:srgbClr val="FF0000"/>
                </a:solidFill>
              </a:rPr>
              <a:t>DFF:FE</a:t>
            </a:r>
            <a:r>
              <a:rPr lang="en-US" sz="2000" dirty="0"/>
              <a:t>3B:D80/128 [0/0]</a:t>
            </a:r>
          </a:p>
          <a:p>
            <a:r>
              <a:rPr lang="en-US" sz="2000" dirty="0"/>
              <a:t>via ::, Serial0/1</a:t>
            </a:r>
          </a:p>
          <a:p>
            <a:r>
              <a:rPr lang="en-US" sz="2000" dirty="0"/>
              <a:t>L FE80::/10 [0/0]</a:t>
            </a:r>
          </a:p>
          <a:p>
            <a:r>
              <a:rPr lang="en-US" sz="2000" dirty="0"/>
              <a:t>via ::, Null0</a:t>
            </a:r>
          </a:p>
          <a:p>
            <a:r>
              <a:rPr lang="en-US" sz="2000" dirty="0"/>
              <a:t>L FF00::/8 [0/0]</a:t>
            </a:r>
          </a:p>
          <a:p>
            <a:r>
              <a:rPr lang="en-US" sz="2000" dirty="0"/>
              <a:t>via ::, Null0</a:t>
            </a:r>
          </a:p>
          <a:p>
            <a:r>
              <a:rPr lang="en-US" sz="2000" dirty="0"/>
              <a:t>Corp(</a:t>
            </a:r>
            <a:r>
              <a:rPr lang="en-US" sz="2000" dirty="0" err="1"/>
              <a:t>config</a:t>
            </a:r>
            <a:r>
              <a:rPr lang="en-US" sz="2000" dirty="0"/>
              <a:t>-if)#</a:t>
            </a:r>
            <a:endParaRPr lang="en-US" sz="2000" b="1" dirty="0"/>
          </a:p>
          <a:p>
            <a:endParaRPr lang="en-US" sz="2000" b="1" dirty="0" smtClean="0"/>
          </a:p>
        </p:txBody>
      </p:sp>
    </p:spTree>
    <p:extLst>
      <p:ext uri="{BB962C8B-B14F-4D97-AF65-F5344CB8AC3E}">
        <p14:creationId xmlns:p14="http://schemas.microsoft.com/office/powerpoint/2010/main" val="1592010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4724400"/>
            <a:ext cx="9144000" cy="400110"/>
          </a:xfrm>
          <a:prstGeom prst="rect">
            <a:avLst/>
          </a:prstGeom>
        </p:spPr>
        <p:txBody>
          <a:bodyPr wrap="square">
            <a:spAutoFit/>
          </a:bodyPr>
          <a:lstStyle/>
          <a:p>
            <a:pPr marL="457200" indent="457200">
              <a:spcBef>
                <a:spcPts val="0"/>
              </a:spcBef>
              <a:spcAft>
                <a:spcPts val="600"/>
              </a:spcAft>
            </a:pPr>
            <a:r>
              <a:rPr lang="en-US" altLang="zh-CN" sz="2000" b="1" dirty="0">
                <a:solidFill>
                  <a:srgbClr val="FF0000"/>
                </a:solidFill>
                <a:latin typeface="Times New Roman" panose="02020603050405020304" pitchFamily="18" charset="0"/>
                <a:ea typeface="Times New Roman" panose="02020603050405020304" pitchFamily="18" charset="0"/>
                <a:cs typeface="+mn-cs"/>
              </a:rPr>
              <a:t>B</a:t>
            </a:r>
            <a:r>
              <a:rPr lang="en-US" sz="2000" b="1" dirty="0" smtClean="0">
                <a:solidFill>
                  <a:srgbClr val="FF0000"/>
                </a:solidFill>
                <a:latin typeface="Times New Roman" panose="02020603050405020304" pitchFamily="18" charset="0"/>
                <a:ea typeface="Times New Roman" panose="02020603050405020304" pitchFamily="18" charset="0"/>
                <a:cs typeface="+mn-cs"/>
              </a:rPr>
              <a:t> is </a:t>
            </a:r>
            <a:r>
              <a:rPr lang="en-US" sz="2000" b="1" dirty="0">
                <a:solidFill>
                  <a:srgbClr val="FF0000"/>
                </a:solidFill>
                <a:latin typeface="Times New Roman" panose="02020603050405020304" pitchFamily="18" charset="0"/>
                <a:ea typeface="Times New Roman" panose="02020603050405020304" pitchFamily="18" charset="0"/>
                <a:cs typeface="+mn-cs"/>
              </a:rPr>
              <a:t>the correct </a:t>
            </a:r>
            <a:r>
              <a:rPr lang="en-US" sz="2000" b="1" dirty="0" smtClean="0">
                <a:solidFill>
                  <a:srgbClr val="FF0000"/>
                </a:solidFill>
                <a:latin typeface="Times New Roman" panose="02020603050405020304" pitchFamily="18" charset="0"/>
                <a:ea typeface="Times New Roman" panose="02020603050405020304" pitchFamily="18" charset="0"/>
                <a:cs typeface="+mn-cs"/>
              </a:rPr>
              <a:t>answer</a:t>
            </a:r>
            <a:endParaRPr lang="en-US" sz="2000" b="1" dirty="0">
              <a:solidFill>
                <a:srgbClr val="FF0000"/>
              </a:solidFill>
              <a:latin typeface="Times New Roman" panose="02020603050405020304" pitchFamily="18" charset="0"/>
              <a:ea typeface="Times New Roman" panose="02020603050405020304" pitchFamily="18" charset="0"/>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5715000" cy="4322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11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4724400"/>
            <a:ext cx="9144000" cy="400110"/>
          </a:xfrm>
          <a:prstGeom prst="rect">
            <a:avLst/>
          </a:prstGeom>
        </p:spPr>
        <p:txBody>
          <a:bodyPr wrap="square">
            <a:spAutoFit/>
          </a:bodyPr>
          <a:lstStyle/>
          <a:p>
            <a:pPr marL="457200" indent="457200">
              <a:spcBef>
                <a:spcPts val="0"/>
              </a:spcBef>
              <a:spcAft>
                <a:spcPts val="600"/>
              </a:spcAft>
            </a:pPr>
            <a:r>
              <a:rPr lang="en-US" sz="2000" b="1" dirty="0" smtClean="0">
                <a:solidFill>
                  <a:srgbClr val="FF0000"/>
                </a:solidFill>
                <a:latin typeface="Times New Roman" panose="02020603050405020304" pitchFamily="18" charset="0"/>
                <a:ea typeface="Times New Roman" panose="02020603050405020304" pitchFamily="18" charset="0"/>
                <a:cs typeface="+mn-cs"/>
              </a:rPr>
              <a:t> D is </a:t>
            </a:r>
            <a:r>
              <a:rPr lang="en-US" sz="2000" b="1" dirty="0">
                <a:solidFill>
                  <a:srgbClr val="FF0000"/>
                </a:solidFill>
                <a:latin typeface="Times New Roman" panose="02020603050405020304" pitchFamily="18" charset="0"/>
                <a:ea typeface="Times New Roman" panose="02020603050405020304" pitchFamily="18" charset="0"/>
                <a:cs typeface="+mn-cs"/>
              </a:rPr>
              <a:t>the correct </a:t>
            </a:r>
            <a:r>
              <a:rPr lang="en-US" sz="2000" b="1" dirty="0" smtClean="0">
                <a:solidFill>
                  <a:srgbClr val="FF0000"/>
                </a:solidFill>
                <a:latin typeface="Times New Roman" panose="02020603050405020304" pitchFamily="18" charset="0"/>
                <a:ea typeface="Times New Roman" panose="02020603050405020304" pitchFamily="18" charset="0"/>
                <a:cs typeface="+mn-cs"/>
              </a:rPr>
              <a:t>answer</a:t>
            </a:r>
            <a:endParaRPr lang="en-US" sz="2000" b="1" dirty="0">
              <a:solidFill>
                <a:srgbClr val="FF0000"/>
              </a:solidFill>
              <a:latin typeface="Times New Roman" panose="02020603050405020304" pitchFamily="18" charset="0"/>
              <a:ea typeface="Times New Roman" panose="02020603050405020304" pitchFamily="18" charset="0"/>
              <a:cs typeface="+mn-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04800"/>
            <a:ext cx="790851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4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4724400"/>
            <a:ext cx="9144000" cy="400110"/>
          </a:xfrm>
          <a:prstGeom prst="rect">
            <a:avLst/>
          </a:prstGeom>
        </p:spPr>
        <p:txBody>
          <a:bodyPr wrap="square">
            <a:spAutoFit/>
          </a:bodyPr>
          <a:lstStyle/>
          <a:p>
            <a:pPr marL="457200" indent="457200">
              <a:spcBef>
                <a:spcPts val="0"/>
              </a:spcBef>
              <a:spcAft>
                <a:spcPts val="600"/>
              </a:spcAft>
            </a:pPr>
            <a:r>
              <a:rPr lang="en-US" sz="2000" b="1" dirty="0" smtClean="0">
                <a:solidFill>
                  <a:srgbClr val="FF0000"/>
                </a:solidFill>
                <a:latin typeface="Times New Roman" panose="02020603050405020304" pitchFamily="18" charset="0"/>
                <a:ea typeface="Times New Roman" panose="02020603050405020304" pitchFamily="18" charset="0"/>
                <a:cs typeface="+mn-cs"/>
              </a:rPr>
              <a:t>D is </a:t>
            </a:r>
            <a:r>
              <a:rPr lang="en-US" sz="2000" b="1" dirty="0">
                <a:solidFill>
                  <a:srgbClr val="FF0000"/>
                </a:solidFill>
                <a:latin typeface="Times New Roman" panose="02020603050405020304" pitchFamily="18" charset="0"/>
                <a:ea typeface="Times New Roman" panose="02020603050405020304" pitchFamily="18" charset="0"/>
                <a:cs typeface="+mn-cs"/>
              </a:rPr>
              <a:t>the correct </a:t>
            </a:r>
            <a:r>
              <a:rPr lang="en-US" sz="2000" b="1" dirty="0" smtClean="0">
                <a:solidFill>
                  <a:srgbClr val="FF0000"/>
                </a:solidFill>
                <a:latin typeface="Times New Roman" panose="02020603050405020304" pitchFamily="18" charset="0"/>
                <a:ea typeface="Times New Roman" panose="02020603050405020304" pitchFamily="18" charset="0"/>
                <a:cs typeface="+mn-cs"/>
              </a:rPr>
              <a:t>answer</a:t>
            </a:r>
            <a:endParaRPr lang="en-US" sz="2000" b="1" dirty="0">
              <a:solidFill>
                <a:srgbClr val="FF0000"/>
              </a:solidFill>
              <a:latin typeface="Times New Roman" panose="02020603050405020304" pitchFamily="18" charset="0"/>
              <a:ea typeface="Times New Roman" panose="02020603050405020304" pitchFamily="18" charset="0"/>
              <a:cs typeface="+mn-c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304800"/>
            <a:ext cx="8436077"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4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4724400"/>
            <a:ext cx="9144000" cy="400110"/>
          </a:xfrm>
          <a:prstGeom prst="rect">
            <a:avLst/>
          </a:prstGeom>
        </p:spPr>
        <p:txBody>
          <a:bodyPr wrap="square">
            <a:spAutoFit/>
          </a:bodyPr>
          <a:lstStyle/>
          <a:p>
            <a:pPr marL="457200" indent="457200">
              <a:spcBef>
                <a:spcPts val="0"/>
              </a:spcBef>
              <a:spcAft>
                <a:spcPts val="600"/>
              </a:spcAft>
            </a:pPr>
            <a:r>
              <a:rPr lang="en-US" sz="2000" b="1" dirty="0" smtClean="0">
                <a:solidFill>
                  <a:srgbClr val="FF0000"/>
                </a:solidFill>
                <a:latin typeface="Times New Roman" panose="02020603050405020304" pitchFamily="18" charset="0"/>
                <a:ea typeface="Times New Roman" panose="02020603050405020304" pitchFamily="18" charset="0"/>
                <a:cs typeface="+mn-cs"/>
              </a:rPr>
              <a:t>A is </a:t>
            </a:r>
            <a:r>
              <a:rPr lang="en-US" sz="2000" b="1" dirty="0">
                <a:solidFill>
                  <a:srgbClr val="FF0000"/>
                </a:solidFill>
                <a:latin typeface="Times New Roman" panose="02020603050405020304" pitchFamily="18" charset="0"/>
                <a:ea typeface="Times New Roman" panose="02020603050405020304" pitchFamily="18" charset="0"/>
                <a:cs typeface="+mn-cs"/>
              </a:rPr>
              <a:t>the correct </a:t>
            </a:r>
            <a:r>
              <a:rPr lang="en-US" sz="2000" b="1" dirty="0" smtClean="0">
                <a:solidFill>
                  <a:srgbClr val="FF0000"/>
                </a:solidFill>
                <a:latin typeface="Times New Roman" panose="02020603050405020304" pitchFamily="18" charset="0"/>
                <a:ea typeface="Times New Roman" panose="02020603050405020304" pitchFamily="18" charset="0"/>
                <a:cs typeface="+mn-cs"/>
              </a:rPr>
              <a:t>answer</a:t>
            </a:r>
            <a:endParaRPr lang="en-US" sz="2000" b="1" dirty="0">
              <a:solidFill>
                <a:srgbClr val="FF0000"/>
              </a:solidFill>
              <a:latin typeface="Times New Roman" panose="02020603050405020304" pitchFamily="18" charset="0"/>
              <a:ea typeface="Times New Roman" panose="02020603050405020304" pitchFamily="18" charset="0"/>
              <a:cs typeface="+mn-c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554796"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4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4724400"/>
            <a:ext cx="9144000" cy="400110"/>
          </a:xfrm>
          <a:prstGeom prst="rect">
            <a:avLst/>
          </a:prstGeom>
        </p:spPr>
        <p:txBody>
          <a:bodyPr wrap="square">
            <a:spAutoFit/>
          </a:bodyPr>
          <a:lstStyle/>
          <a:p>
            <a:pPr marL="457200" indent="457200">
              <a:spcBef>
                <a:spcPts val="0"/>
              </a:spcBef>
              <a:spcAft>
                <a:spcPts val="600"/>
              </a:spcAft>
            </a:pPr>
            <a:r>
              <a:rPr lang="en-US" sz="2000" b="1" dirty="0" smtClean="0">
                <a:solidFill>
                  <a:srgbClr val="FF0000"/>
                </a:solidFill>
                <a:latin typeface="Times New Roman" panose="02020603050405020304" pitchFamily="18" charset="0"/>
                <a:ea typeface="Times New Roman" panose="02020603050405020304" pitchFamily="18" charset="0"/>
                <a:cs typeface="+mn-cs"/>
              </a:rPr>
              <a:t>A, B </a:t>
            </a:r>
            <a:r>
              <a:rPr lang="en-US" sz="2000" b="1" dirty="0">
                <a:solidFill>
                  <a:srgbClr val="FF0000"/>
                </a:solidFill>
                <a:latin typeface="Times New Roman" panose="02020603050405020304" pitchFamily="18" charset="0"/>
                <a:ea typeface="Times New Roman" panose="02020603050405020304" pitchFamily="18" charset="0"/>
                <a:cs typeface="+mn-cs"/>
              </a:rPr>
              <a:t>are the correct answers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50" y="381000"/>
            <a:ext cx="792235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94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4724400"/>
            <a:ext cx="9144000" cy="400110"/>
          </a:xfrm>
          <a:prstGeom prst="rect">
            <a:avLst/>
          </a:prstGeom>
        </p:spPr>
        <p:txBody>
          <a:bodyPr wrap="square">
            <a:spAutoFit/>
          </a:bodyPr>
          <a:lstStyle/>
          <a:p>
            <a:pPr marL="457200" indent="457200">
              <a:spcBef>
                <a:spcPts val="0"/>
              </a:spcBef>
              <a:spcAft>
                <a:spcPts val="600"/>
              </a:spcAft>
            </a:pPr>
            <a:r>
              <a:rPr lang="en-US" sz="2000" b="1" dirty="0" smtClean="0">
                <a:solidFill>
                  <a:srgbClr val="FF0000"/>
                </a:solidFill>
                <a:latin typeface="Times New Roman" panose="02020603050405020304" pitchFamily="18" charset="0"/>
                <a:ea typeface="Times New Roman" panose="02020603050405020304" pitchFamily="18" charset="0"/>
                <a:cs typeface="+mn-cs"/>
              </a:rPr>
              <a:t>A, C, D </a:t>
            </a:r>
            <a:r>
              <a:rPr lang="en-US" sz="2000" b="1" dirty="0">
                <a:solidFill>
                  <a:srgbClr val="FF0000"/>
                </a:solidFill>
                <a:latin typeface="Times New Roman" panose="02020603050405020304" pitchFamily="18" charset="0"/>
                <a:ea typeface="Times New Roman" panose="02020603050405020304" pitchFamily="18" charset="0"/>
                <a:cs typeface="+mn-cs"/>
              </a:rPr>
              <a:t>are the correct answers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74" y="228600"/>
            <a:ext cx="8193326"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13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8"/>
          <p:cNvSpPr>
            <a:spLocks noGrp="1" noChangeArrowheads="1"/>
          </p:cNvSpPr>
          <p:nvPr>
            <p:ph type="title"/>
          </p:nvPr>
        </p:nvSpPr>
        <p:spPr>
          <a:xfrm>
            <a:off x="2133600" y="274638"/>
            <a:ext cx="6553200" cy="1143000"/>
          </a:xfrm>
        </p:spPr>
        <p:txBody>
          <a:bodyPr rtlCol="0">
            <a:normAutofit fontScale="90000"/>
          </a:bodyPr>
          <a:lstStyle/>
          <a:p>
            <a:pPr fontAlgn="auto">
              <a:spcAft>
                <a:spcPts val="0"/>
              </a:spcAft>
              <a:defRPr/>
            </a:pPr>
            <a:r>
              <a:rPr lang="en-US" smtClean="0"/>
              <a:t>Written Labs and Review Questions</a:t>
            </a:r>
          </a:p>
        </p:txBody>
      </p:sp>
      <p:sp>
        <p:nvSpPr>
          <p:cNvPr id="25603" name="Rectangle 9"/>
          <p:cNvSpPr>
            <a:spLocks noGrp="1" noChangeArrowheads="1"/>
          </p:cNvSpPr>
          <p:nvPr>
            <p:ph type="body" idx="1"/>
          </p:nvPr>
        </p:nvSpPr>
        <p:spPr>
          <a:xfrm>
            <a:off x="2362200" y="1600200"/>
            <a:ext cx="6324600" cy="4525963"/>
          </a:xfrm>
        </p:spPr>
        <p:txBody>
          <a:bodyPr/>
          <a:lstStyle/>
          <a:p>
            <a:pPr lvl="1"/>
            <a:r>
              <a:rPr lang="en-US" altLang="en-US" sz="2400" smtClean="0"/>
              <a:t>Read through the Exam Essentials section together in class.</a:t>
            </a:r>
          </a:p>
          <a:p>
            <a:pPr lvl="1"/>
            <a:r>
              <a:rPr lang="en-US" altLang="en-US" sz="2400" smtClean="0"/>
              <a:t>Open your books and go through all the written labs and the review questions.</a:t>
            </a:r>
          </a:p>
          <a:p>
            <a:pPr lvl="1"/>
            <a:r>
              <a:rPr lang="en-US" altLang="en-US" sz="2400" smtClean="0"/>
              <a:t>Review the answers in class.</a:t>
            </a:r>
          </a:p>
        </p:txBody>
      </p:sp>
      <p:sp>
        <p:nvSpPr>
          <p:cNvPr id="25604"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0" hangingPunct="0">
              <a:spcBef>
                <a:spcPct val="0"/>
              </a:spcBef>
              <a:buFontTx/>
              <a:buNone/>
            </a:pPr>
            <a:fld id="{8DC367E8-7CF3-40ED-A916-EA81E3DCB89C}" type="slidenum">
              <a:rPr lang="en-US" altLang="en-US" sz="1400">
                <a:latin typeface="Times" panose="02020603050405020304" pitchFamily="18" charset="0"/>
              </a:rPr>
              <a:pPr algn="r" eaLnBrk="0" hangingPunct="0">
                <a:spcBef>
                  <a:spcPct val="0"/>
                </a:spcBef>
                <a:buFontTx/>
                <a:buNone/>
              </a:pPr>
              <a:t>27</a:t>
            </a:fld>
            <a:endParaRPr lang="en-US" altLang="en-US" sz="1400">
              <a:latin typeface="Times" panose="02020603050405020304" pitchFamily="18" charset="0"/>
            </a:endParaRPr>
          </a:p>
        </p:txBody>
      </p:sp>
      <p:sp>
        <p:nvSpPr>
          <p:cNvPr id="25605"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spcBef>
                <a:spcPct val="0"/>
              </a:spcBef>
              <a:buFontTx/>
              <a:buNone/>
            </a:pPr>
            <a:endParaRPr lang="en-US" altLang="en-US" sz="1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503238"/>
            <a:ext cx="6400800" cy="868362"/>
          </a:xfrm>
        </p:spPr>
        <p:txBody>
          <a:bodyPr rtlCol="0">
            <a:normAutofit fontScale="90000"/>
          </a:bodyPr>
          <a:lstStyle/>
          <a:p>
            <a:pPr fontAlgn="auto">
              <a:spcAft>
                <a:spcPts val="0"/>
              </a:spcAft>
              <a:defRPr/>
            </a:pPr>
            <a:r>
              <a:rPr lang="en-US" b="1" dirty="0"/>
              <a:t>Why Do We Need IPv6?</a:t>
            </a:r>
            <a:br>
              <a:rPr lang="en-US" b="1" dirty="0"/>
            </a:br>
            <a:endParaRPr lang="en-US" dirty="0"/>
          </a:p>
        </p:txBody>
      </p:sp>
      <p:sp>
        <p:nvSpPr>
          <p:cNvPr id="13315" name="Rectangle 3"/>
          <p:cNvSpPr>
            <a:spLocks noChangeArrowheads="1"/>
          </p:cNvSpPr>
          <p:nvPr/>
        </p:nvSpPr>
        <p:spPr bwMode="auto">
          <a:xfrm>
            <a:off x="2225675" y="1371600"/>
            <a:ext cx="6400800"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a:latin typeface="Times New Roman" panose="02020603050405020304" pitchFamily="18" charset="0"/>
                <a:cs typeface="Times New Roman" panose="02020603050405020304" pitchFamily="18" charset="0"/>
              </a:rPr>
              <a:t>Well, the short answer is because we need to communicate and our current system isn’t really cutting it anymore. It’s kind of like the Pony Express trying to compete with airmail! </a:t>
            </a:r>
          </a:p>
          <a:p>
            <a:pPr>
              <a:spcAft>
                <a:spcPts val="600"/>
              </a:spcAft>
            </a:pPr>
            <a:r>
              <a:rPr lang="en-US" altLang="en-US">
                <a:latin typeface="Times New Roman" panose="02020603050405020304" pitchFamily="18" charset="0"/>
                <a:cs typeface="Times New Roman" panose="02020603050405020304" pitchFamily="18" charset="0"/>
              </a:rPr>
              <a:t>Consider how much time and effort we’ve been investing for years while we scratch our heads to resourcefully come up with slick new ways to conserve bandwidth and IP addresses. Sure, variable length subnet masks (VLSMs) are wonderful and cool, but they’re really just another invention to help us cope while we desperately struggle to overcome the worsening address drought.</a:t>
            </a:r>
          </a:p>
        </p:txBody>
      </p:sp>
      <p:sp>
        <p:nvSpPr>
          <p:cNvPr id="13316" name="Rectangle 4"/>
          <p:cNvSpPr>
            <a:spLocks noChangeArrowheads="1"/>
          </p:cNvSpPr>
          <p:nvPr/>
        </p:nvSpPr>
        <p:spPr bwMode="auto">
          <a:xfrm>
            <a:off x="2225675" y="4191000"/>
            <a:ext cx="638492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dirty="0">
                <a:latin typeface="Times New Roman" panose="02020603050405020304" pitchFamily="18" charset="0"/>
                <a:cs typeface="Times New Roman" panose="02020603050405020304" pitchFamily="18" charset="0"/>
              </a:rPr>
              <a:t>IPv4 has only about 4.3 billion addresses available—in theory—and we know that we don’t even get to use most of those! Sure, the use of Classless Inter-Domain Routing (CIDR) and Network Address Translation (NAT) has helped to extend the inevitable dearth of addresses, but we will still run out of them, and it’s going to happen within a few years.</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China is barely online, and we know there’s a huge population of people and corporations there that surely want to be. </a:t>
            </a:r>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Figure 14.1: IPv6 address example</a:t>
            </a:r>
          </a:p>
        </p:txBody>
      </p:sp>
      <p:sp>
        <p:nvSpPr>
          <p:cNvPr id="14339" name="Rectangle 4"/>
          <p:cNvSpPr>
            <a:spLocks noChangeArrowheads="1"/>
          </p:cNvSpPr>
          <p:nvPr/>
        </p:nvSpPr>
        <p:spPr bwMode="auto">
          <a:xfrm>
            <a:off x="2286000" y="4011613"/>
            <a:ext cx="6705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As you can clearly see, the address is definitely much larger. But what else is different? Well, first, notice that it has eight groups of numbers instead of four, and also that those groups are separated by colons instead of periods. And hey, wait a second… there are letters in that address! Yep, the address is expressed in hexadecimal just like a MAC address is, so you could say this address has eight 16-bit hexadecimal colon-delimited blocks. </a:t>
            </a:r>
            <a:endParaRPr lang="en-US" altLang="en-US"/>
          </a:p>
        </p:txBody>
      </p:sp>
      <p:grpSp>
        <p:nvGrpSpPr>
          <p:cNvPr id="14340" name="Group 20"/>
          <p:cNvGrpSpPr>
            <a:grpSpLocks/>
          </p:cNvGrpSpPr>
          <p:nvPr/>
        </p:nvGrpSpPr>
        <p:grpSpPr bwMode="auto">
          <a:xfrm>
            <a:off x="2817813" y="1524000"/>
            <a:ext cx="5183187" cy="2286000"/>
            <a:chOff x="2817197" y="2019341"/>
            <a:chExt cx="4955203" cy="1790659"/>
          </a:xfrm>
        </p:grpSpPr>
        <p:sp>
          <p:nvSpPr>
            <p:cNvPr id="14341" name="Left Brace 5"/>
            <p:cNvSpPr>
              <a:spLocks/>
            </p:cNvSpPr>
            <p:nvPr/>
          </p:nvSpPr>
          <p:spPr bwMode="auto">
            <a:xfrm rot="-5400000">
              <a:off x="3706720" y="1949768"/>
              <a:ext cx="758743" cy="2302000"/>
            </a:xfrm>
            <a:prstGeom prst="leftBrace">
              <a:avLst>
                <a:gd name="adj1" fmla="val 8329"/>
                <a:gd name="adj2" fmla="val 50000"/>
              </a:avLst>
            </a:prstGeom>
            <a:solidFill>
              <a:srgbClr val="FFFF00"/>
            </a:solidFill>
            <a:ln w="28575" algn="ctr">
              <a:solidFill>
                <a:schemeClr val="bg2"/>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cxnSp>
          <p:nvCxnSpPr>
            <p:cNvPr id="7" name="Straight Connector 6"/>
            <p:cNvCxnSpPr/>
            <p:nvPr/>
          </p:nvCxnSpPr>
          <p:spPr bwMode="auto">
            <a:xfrm>
              <a:off x="2935576" y="2721926"/>
              <a:ext cx="1689170" cy="2487"/>
            </a:xfrm>
            <a:prstGeom prst="line">
              <a:avLst/>
            </a:prstGeom>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3" name="TextBox 13"/>
            <p:cNvSpPr txBox="1">
              <a:spLocks noChangeArrowheads="1"/>
            </p:cNvSpPr>
            <p:nvPr/>
          </p:nvSpPr>
          <p:spPr bwMode="auto">
            <a:xfrm>
              <a:off x="2817197" y="2336136"/>
              <a:ext cx="49552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2000" b="1">
                  <a:ea typeface="Calibri" panose="020F0502020204030204" pitchFamily="34" charset="0"/>
                  <a:cs typeface="Calibri" panose="020F0502020204030204" pitchFamily="34" charset="0"/>
                </a:rPr>
                <a:t>2001:0db8:3c4d:</a:t>
              </a:r>
              <a:r>
                <a:rPr lang="en-US" altLang="en-US" sz="2000" b="1">
                  <a:solidFill>
                    <a:srgbClr val="FF0000"/>
                  </a:solidFill>
                  <a:ea typeface="Calibri" panose="020F0502020204030204" pitchFamily="34" charset="0"/>
                  <a:cs typeface="Calibri" panose="020F0502020204030204" pitchFamily="34" charset="0"/>
                </a:rPr>
                <a:t>0012</a:t>
              </a:r>
              <a:r>
                <a:rPr lang="en-US" altLang="en-US" sz="2000" b="1">
                  <a:ea typeface="Calibri" panose="020F0502020204030204" pitchFamily="34" charset="0"/>
                  <a:cs typeface="Calibri" panose="020F0502020204030204" pitchFamily="34" charset="0"/>
                </a:rPr>
                <a:t>:</a:t>
              </a:r>
              <a:r>
                <a:rPr lang="en-US" altLang="en-US" sz="2000" b="1">
                  <a:solidFill>
                    <a:srgbClr val="00B050"/>
                  </a:solidFill>
                  <a:ea typeface="Calibri" panose="020F0502020204030204" pitchFamily="34" charset="0"/>
                  <a:cs typeface="Calibri" panose="020F0502020204030204" pitchFamily="34" charset="0"/>
                </a:rPr>
                <a:t>0000:0000:1234:56ab</a:t>
              </a:r>
            </a:p>
          </p:txBody>
        </p:sp>
        <p:sp>
          <p:nvSpPr>
            <p:cNvPr id="14344" name="TextBox 16"/>
            <p:cNvSpPr txBox="1">
              <a:spLocks noChangeArrowheads="1"/>
            </p:cNvSpPr>
            <p:nvPr/>
          </p:nvSpPr>
          <p:spPr bwMode="auto">
            <a:xfrm>
              <a:off x="3113906" y="2721398"/>
              <a:ext cx="127733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Global prefix</a:t>
              </a:r>
            </a:p>
          </p:txBody>
        </p:sp>
        <p:cxnSp>
          <p:nvCxnSpPr>
            <p:cNvPr id="10" name="Straight Connector 9"/>
            <p:cNvCxnSpPr/>
            <p:nvPr/>
          </p:nvCxnSpPr>
          <p:spPr bwMode="auto">
            <a:xfrm>
              <a:off x="5236368" y="2721926"/>
              <a:ext cx="2312934" cy="0"/>
            </a:xfrm>
            <a:prstGeom prst="line">
              <a:avLst/>
            </a:prstGeom>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346" name="Straight Connector 10"/>
            <p:cNvCxnSpPr>
              <a:cxnSpLocks noChangeShapeType="1"/>
            </p:cNvCxnSpPr>
            <p:nvPr/>
          </p:nvCxnSpPr>
          <p:spPr bwMode="auto">
            <a:xfrm>
              <a:off x="4624455" y="2609480"/>
              <a:ext cx="0" cy="183356"/>
            </a:xfrm>
            <a:prstGeom prst="line">
              <a:avLst/>
            </a:prstGeom>
            <a:noFill/>
            <a:ln w="28575" algn="ctr">
              <a:solidFill>
                <a:schemeClr val="bg2"/>
              </a:solidFill>
              <a:round/>
              <a:headEnd/>
              <a:tailEnd/>
            </a:ln>
          </p:spPr>
        </p:cxnSp>
        <p:cxnSp>
          <p:nvCxnSpPr>
            <p:cNvPr id="14347" name="Straight Connector 11"/>
            <p:cNvCxnSpPr>
              <a:cxnSpLocks noChangeShapeType="1"/>
            </p:cNvCxnSpPr>
            <p:nvPr/>
          </p:nvCxnSpPr>
          <p:spPr bwMode="auto">
            <a:xfrm>
              <a:off x="5240491" y="2609480"/>
              <a:ext cx="0" cy="183356"/>
            </a:xfrm>
            <a:prstGeom prst="line">
              <a:avLst/>
            </a:prstGeom>
            <a:noFill/>
            <a:ln w="28575" algn="ctr">
              <a:solidFill>
                <a:schemeClr val="bg2"/>
              </a:solidFill>
              <a:round/>
              <a:headEnd/>
              <a:tailEnd/>
            </a:ln>
          </p:spPr>
        </p:cxnSp>
        <p:cxnSp>
          <p:nvCxnSpPr>
            <p:cNvPr id="14348" name="Straight Connector 12"/>
            <p:cNvCxnSpPr>
              <a:cxnSpLocks noChangeShapeType="1"/>
              <a:stCxn id="14341" idx="2"/>
            </p:cNvCxnSpPr>
            <p:nvPr/>
          </p:nvCxnSpPr>
          <p:spPr bwMode="auto">
            <a:xfrm flipH="1">
              <a:off x="4653032" y="2721396"/>
              <a:ext cx="584060" cy="2"/>
            </a:xfrm>
            <a:prstGeom prst="line">
              <a:avLst/>
            </a:prstGeom>
            <a:noFill/>
            <a:ln w="28575" algn="ctr">
              <a:solidFill>
                <a:schemeClr val="bg2"/>
              </a:solidFill>
              <a:round/>
              <a:headEnd/>
              <a:tailEnd/>
            </a:ln>
          </p:spPr>
        </p:cxnSp>
        <p:sp>
          <p:nvSpPr>
            <p:cNvPr id="14349" name="TextBox 29"/>
            <p:cNvSpPr txBox="1">
              <a:spLocks noChangeArrowheads="1"/>
            </p:cNvSpPr>
            <p:nvPr/>
          </p:nvSpPr>
          <p:spPr bwMode="auto">
            <a:xfrm>
              <a:off x="4523167" y="2736192"/>
              <a:ext cx="7859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Subnet</a:t>
              </a:r>
            </a:p>
          </p:txBody>
        </p:sp>
        <p:sp>
          <p:nvSpPr>
            <p:cNvPr id="14350" name="TextBox 30"/>
            <p:cNvSpPr txBox="1">
              <a:spLocks noChangeArrowheads="1"/>
            </p:cNvSpPr>
            <p:nvPr/>
          </p:nvSpPr>
          <p:spPr bwMode="auto">
            <a:xfrm>
              <a:off x="5849396" y="2727518"/>
              <a:ext cx="117557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Interface ID</a:t>
              </a:r>
            </a:p>
          </p:txBody>
        </p:sp>
        <p:sp>
          <p:nvSpPr>
            <p:cNvPr id="14351" name="TextBox 7"/>
            <p:cNvSpPr txBox="1">
              <a:spLocks noChangeArrowheads="1"/>
            </p:cNvSpPr>
            <p:nvPr/>
          </p:nvSpPr>
          <p:spPr bwMode="auto">
            <a:xfrm>
              <a:off x="4560982" y="2019341"/>
              <a:ext cx="76815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16-bits</a:t>
              </a:r>
            </a:p>
          </p:txBody>
        </p:sp>
        <p:sp>
          <p:nvSpPr>
            <p:cNvPr id="14352" name="TextBox 17"/>
            <p:cNvSpPr txBox="1">
              <a:spLocks noChangeArrowheads="1"/>
            </p:cNvSpPr>
            <p:nvPr/>
          </p:nvSpPr>
          <p:spPr bwMode="auto">
            <a:xfrm>
              <a:off x="3395693" y="2021674"/>
              <a:ext cx="76815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48-bits</a:t>
              </a:r>
            </a:p>
          </p:txBody>
        </p:sp>
        <p:sp>
          <p:nvSpPr>
            <p:cNvPr id="14353" name="TextBox 9"/>
            <p:cNvSpPr txBox="1">
              <a:spLocks noChangeArrowheads="1"/>
            </p:cNvSpPr>
            <p:nvPr/>
          </p:nvSpPr>
          <p:spPr bwMode="auto">
            <a:xfrm>
              <a:off x="3748532" y="3496068"/>
              <a:ext cx="75212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64 bits</a:t>
              </a:r>
            </a:p>
          </p:txBody>
        </p:sp>
        <p:sp>
          <p:nvSpPr>
            <p:cNvPr id="14354" name="TextBox 18"/>
            <p:cNvSpPr txBox="1">
              <a:spLocks noChangeArrowheads="1"/>
            </p:cNvSpPr>
            <p:nvPr/>
          </p:nvSpPr>
          <p:spPr bwMode="auto">
            <a:xfrm>
              <a:off x="6016795" y="3496068"/>
              <a:ext cx="75212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64 bits</a:t>
              </a:r>
            </a:p>
          </p:txBody>
        </p:sp>
        <p:sp>
          <p:nvSpPr>
            <p:cNvPr id="14355" name="Left Brace 19"/>
            <p:cNvSpPr>
              <a:spLocks/>
            </p:cNvSpPr>
            <p:nvPr/>
          </p:nvSpPr>
          <p:spPr bwMode="auto">
            <a:xfrm rot="-5400000">
              <a:off x="6008718" y="1964564"/>
              <a:ext cx="758743" cy="2302000"/>
            </a:xfrm>
            <a:prstGeom prst="leftBrace">
              <a:avLst>
                <a:gd name="adj1" fmla="val 8329"/>
                <a:gd name="adj2"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Shortened Expression </a:t>
            </a:r>
          </a:p>
        </p:txBody>
      </p:sp>
      <p:sp>
        <p:nvSpPr>
          <p:cNvPr id="3" name="Rectangle 2"/>
          <p:cNvSpPr/>
          <p:nvPr/>
        </p:nvSpPr>
        <p:spPr>
          <a:xfrm>
            <a:off x="1981200" y="1447800"/>
            <a:ext cx="7162800" cy="5355312"/>
          </a:xfrm>
          <a:prstGeom prst="rect">
            <a:avLst/>
          </a:prstGeom>
        </p:spPr>
        <p:txBody>
          <a:bodyPr wrap="square">
            <a:spAutoFit/>
          </a:bodyPr>
          <a:lstStyle/>
          <a:p>
            <a:r>
              <a:rPr lang="en-US" b="1" dirty="0">
                <a:solidFill>
                  <a:srgbClr val="FF0000"/>
                </a:solidFill>
              </a:rPr>
              <a:t>First, you can </a:t>
            </a:r>
            <a:r>
              <a:rPr lang="en-US" b="1" dirty="0" smtClean="0">
                <a:solidFill>
                  <a:srgbClr val="FF0000"/>
                </a:solidFill>
              </a:rPr>
              <a:t>drop any </a:t>
            </a:r>
            <a:r>
              <a:rPr lang="en-US" b="1" dirty="0">
                <a:solidFill>
                  <a:srgbClr val="FF0000"/>
                </a:solidFill>
              </a:rPr>
              <a:t>leading zeros in each of the individual blocks</a:t>
            </a:r>
            <a:r>
              <a:rPr lang="en-US" dirty="0"/>
              <a:t>. After you do that, the sample </a:t>
            </a:r>
            <a:r>
              <a:rPr lang="en-US" dirty="0" smtClean="0"/>
              <a:t>address </a:t>
            </a:r>
            <a:r>
              <a:rPr lang="en-US" dirty="0">
                <a:solidFill>
                  <a:srgbClr val="FF0000"/>
                </a:solidFill>
              </a:rPr>
              <a:t>2001:0db8:3c4d:0012:0000:0000:1234:56ab</a:t>
            </a:r>
            <a:r>
              <a:rPr lang="en-US" dirty="0" smtClean="0">
                <a:solidFill>
                  <a:srgbClr val="FF0000"/>
                </a:solidFill>
              </a:rPr>
              <a:t> </a:t>
            </a:r>
            <a:r>
              <a:rPr lang="en-US" dirty="0" smtClean="0"/>
              <a:t>would </a:t>
            </a:r>
            <a:r>
              <a:rPr lang="en-US" dirty="0"/>
              <a:t>then look like this</a:t>
            </a:r>
            <a:r>
              <a:rPr lang="en-US" dirty="0" smtClean="0"/>
              <a:t>:</a:t>
            </a:r>
          </a:p>
          <a:p>
            <a:endParaRPr lang="en-US" dirty="0"/>
          </a:p>
          <a:p>
            <a:r>
              <a:rPr lang="en-US" dirty="0" smtClean="0"/>
              <a:t>2001:db8:3c4d:12:0:0:1234:56ab</a:t>
            </a:r>
          </a:p>
          <a:p>
            <a:endParaRPr lang="en-US" dirty="0"/>
          </a:p>
          <a:p>
            <a:r>
              <a:rPr lang="en-US" dirty="0">
                <a:solidFill>
                  <a:srgbClr val="FF0000"/>
                </a:solidFill>
              </a:rPr>
              <a:t>we can remove the two consecutive blocks of zeros by replacing them with </a:t>
            </a:r>
            <a:r>
              <a:rPr lang="en-US" dirty="0" smtClean="0">
                <a:solidFill>
                  <a:srgbClr val="FF0000"/>
                </a:solidFill>
              </a:rPr>
              <a:t>a doubled </a:t>
            </a:r>
            <a:r>
              <a:rPr lang="en-US" dirty="0">
                <a:solidFill>
                  <a:srgbClr val="FF0000"/>
                </a:solidFill>
              </a:rPr>
              <a:t>colon</a:t>
            </a:r>
            <a:r>
              <a:rPr lang="en-US" dirty="0"/>
              <a:t>, like this</a:t>
            </a:r>
            <a:r>
              <a:rPr lang="en-US" dirty="0" smtClean="0"/>
              <a:t>:</a:t>
            </a:r>
          </a:p>
          <a:p>
            <a:endParaRPr lang="en-US" dirty="0"/>
          </a:p>
          <a:p>
            <a:r>
              <a:rPr lang="en-US" dirty="0"/>
              <a:t>2001:db8:3c4d:12::</a:t>
            </a:r>
            <a:r>
              <a:rPr lang="en-US" dirty="0" smtClean="0"/>
              <a:t>1234:56ab</a:t>
            </a:r>
          </a:p>
          <a:p>
            <a:endParaRPr lang="en-US" dirty="0"/>
          </a:p>
          <a:p>
            <a:r>
              <a:rPr lang="en-US" dirty="0">
                <a:solidFill>
                  <a:srgbClr val="FF0000"/>
                </a:solidFill>
              </a:rPr>
              <a:t>you can replace </a:t>
            </a:r>
            <a:r>
              <a:rPr lang="en-US" b="1" dirty="0">
                <a:solidFill>
                  <a:srgbClr val="FF0000"/>
                </a:solidFill>
              </a:rPr>
              <a:t>only one </a:t>
            </a:r>
            <a:r>
              <a:rPr lang="en-US" dirty="0">
                <a:solidFill>
                  <a:srgbClr val="FF0000"/>
                </a:solidFill>
              </a:rPr>
              <a:t>contiguous block of such zeros in an </a:t>
            </a:r>
            <a:r>
              <a:rPr lang="en-US" dirty="0" smtClean="0">
                <a:solidFill>
                  <a:srgbClr val="FF0000"/>
                </a:solidFill>
              </a:rPr>
              <a:t>address</a:t>
            </a:r>
          </a:p>
          <a:p>
            <a:endParaRPr lang="en-US" dirty="0"/>
          </a:p>
          <a:p>
            <a:r>
              <a:rPr lang="en-US" dirty="0"/>
              <a:t>Check out this example:</a:t>
            </a:r>
          </a:p>
          <a:p>
            <a:r>
              <a:rPr lang="en-US" dirty="0"/>
              <a:t>2001:0000:0000:0012:0000:0000:1234:56ab</a:t>
            </a:r>
          </a:p>
          <a:p>
            <a:r>
              <a:rPr lang="en-US" dirty="0"/>
              <a:t>And just know that you </a:t>
            </a:r>
            <a:r>
              <a:rPr lang="en-US" i="1" dirty="0"/>
              <a:t>can’t </a:t>
            </a:r>
            <a:r>
              <a:rPr lang="en-US" dirty="0"/>
              <a:t>do this:</a:t>
            </a:r>
          </a:p>
          <a:p>
            <a:r>
              <a:rPr lang="en-US" dirty="0"/>
              <a:t>2001::12::1234:56ab</a:t>
            </a:r>
          </a:p>
          <a:p>
            <a:r>
              <a:rPr lang="en-US" dirty="0"/>
              <a:t>Instead, the best you can do is this:</a:t>
            </a:r>
          </a:p>
          <a:p>
            <a:r>
              <a:rPr lang="en-US" dirty="0"/>
              <a:t>2001::12:0:0:1234:56ab</a:t>
            </a:r>
          </a:p>
        </p:txBody>
      </p:sp>
    </p:spTree>
    <p:extLst>
      <p:ext uri="{BB962C8B-B14F-4D97-AF65-F5344CB8AC3E}">
        <p14:creationId xmlns:p14="http://schemas.microsoft.com/office/powerpoint/2010/main" val="1693763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1752600" y="-52388"/>
            <a:ext cx="6172200" cy="1143001"/>
          </a:xfrm>
        </p:spPr>
        <p:txBody>
          <a:bodyPr/>
          <a:lstStyle/>
          <a:p>
            <a:r>
              <a:rPr lang="en-US" altLang="en-US" smtClean="0"/>
              <a:t>Address Types</a:t>
            </a:r>
          </a:p>
        </p:txBody>
      </p:sp>
      <p:sp>
        <p:nvSpPr>
          <p:cNvPr id="15363" name="Rectangle 5"/>
          <p:cNvSpPr>
            <a:spLocks noChangeArrowheads="1"/>
          </p:cNvSpPr>
          <p:nvPr/>
        </p:nvSpPr>
        <p:spPr bwMode="auto">
          <a:xfrm>
            <a:off x="-381000" y="1090613"/>
            <a:ext cx="50292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14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1200"/>
              </a:spcBef>
            </a:pPr>
            <a:r>
              <a:rPr lang="en-US" altLang="en-US" sz="1600" b="1" dirty="0">
                <a:cs typeface="Times New Roman" panose="02020603050405020304" pitchFamily="18" charset="0"/>
              </a:rPr>
              <a:t>Unicast</a:t>
            </a:r>
          </a:p>
          <a:p>
            <a:pPr>
              <a:spcAft>
                <a:spcPts val="600"/>
              </a:spcAft>
            </a:pPr>
            <a:r>
              <a:rPr lang="en-US" altLang="en-US" sz="1400" dirty="0">
                <a:solidFill>
                  <a:srgbClr val="FF0000"/>
                </a:solidFill>
                <a:latin typeface="Times New Roman" panose="02020603050405020304" pitchFamily="18" charset="0"/>
                <a:cs typeface="Times New Roman" panose="02020603050405020304" pitchFamily="18" charset="0"/>
              </a:rPr>
              <a:t>Packets addressed to a unicast address are delivered to a single interface.</a:t>
            </a:r>
            <a:r>
              <a:rPr lang="en-US" altLang="en-US" sz="1400" dirty="0">
                <a:latin typeface="Times New Roman" panose="02020603050405020304" pitchFamily="18" charset="0"/>
                <a:cs typeface="Times New Roman" panose="02020603050405020304" pitchFamily="18" charset="0"/>
              </a:rPr>
              <a:t> For load balancing, multiple interfaces across several devices can use the same address, but we’ll call that an </a:t>
            </a:r>
            <a:r>
              <a:rPr lang="en-US" altLang="en-US" sz="1400" dirty="0" err="1">
                <a:latin typeface="Times New Roman" panose="02020603050405020304" pitchFamily="18" charset="0"/>
                <a:cs typeface="Times New Roman" panose="02020603050405020304" pitchFamily="18" charset="0"/>
              </a:rPr>
              <a:t>anycast</a:t>
            </a:r>
            <a:r>
              <a:rPr lang="en-US" altLang="en-US" sz="1400" dirty="0">
                <a:latin typeface="Times New Roman" panose="02020603050405020304" pitchFamily="18" charset="0"/>
                <a:cs typeface="Times New Roman" panose="02020603050405020304" pitchFamily="18" charset="0"/>
              </a:rPr>
              <a:t> address. </a:t>
            </a:r>
          </a:p>
          <a:p>
            <a:pPr>
              <a:spcAft>
                <a:spcPts val="600"/>
              </a:spcAft>
            </a:pPr>
            <a:r>
              <a:rPr lang="en-US" altLang="en-US" sz="1600" b="1" dirty="0">
                <a:cs typeface="Times New Roman" panose="02020603050405020304" pitchFamily="18" charset="0"/>
              </a:rPr>
              <a:t>Global unicast addresses (2000::/3)</a:t>
            </a:r>
          </a:p>
          <a:p>
            <a:pPr>
              <a:spcAft>
                <a:spcPts val="600"/>
              </a:spcAft>
            </a:pPr>
            <a:r>
              <a:rPr lang="en-US" altLang="en-US" sz="1400" dirty="0">
                <a:solidFill>
                  <a:srgbClr val="FF0000"/>
                </a:solidFill>
                <a:latin typeface="Times New Roman" panose="02020603050405020304" pitchFamily="18" charset="0"/>
                <a:cs typeface="Times New Roman" panose="02020603050405020304" pitchFamily="18" charset="0"/>
              </a:rPr>
              <a:t>These are your typical publicly routable addresses and they’re the same as in IPv4</a:t>
            </a:r>
            <a:r>
              <a:rPr lang="en-US" altLang="en-US" sz="1400" dirty="0">
                <a:latin typeface="Times New Roman" panose="02020603050405020304" pitchFamily="18" charset="0"/>
                <a:cs typeface="Times New Roman" panose="02020603050405020304" pitchFamily="18" charset="0"/>
              </a:rPr>
              <a:t>. Global addresses start at 2000::/3. Figure 14.2 shows how a unicast address breaks down. The ISP can provide you with a minimum /48 network ID, which in turn provides you with 16-bits to create a unique 64-bit router interface address. The last 64-bits are the unique host ID.</a:t>
            </a:r>
          </a:p>
          <a:p>
            <a:pPr>
              <a:spcBef>
                <a:spcPts val="1200"/>
              </a:spcBef>
            </a:pPr>
            <a:r>
              <a:rPr lang="en-US" altLang="en-US" sz="1600" b="1" dirty="0">
                <a:cs typeface="Times New Roman" panose="02020603050405020304" pitchFamily="18" charset="0"/>
              </a:rPr>
              <a:t>Link-local addresses (FE80::/10)</a:t>
            </a:r>
          </a:p>
          <a:p>
            <a:pPr>
              <a:spcAft>
                <a:spcPts val="600"/>
              </a:spcAft>
            </a:pPr>
            <a:r>
              <a:rPr lang="en-US" altLang="en-US" sz="1400" dirty="0">
                <a:solidFill>
                  <a:srgbClr val="FF0000"/>
                </a:solidFill>
                <a:latin typeface="Times New Roman" panose="02020603050405020304" pitchFamily="18" charset="0"/>
                <a:cs typeface="Times New Roman" panose="02020603050405020304" pitchFamily="18" charset="0"/>
              </a:rPr>
              <a:t>These are like the Automatic Private IP Address (APIPA) addresses</a:t>
            </a:r>
            <a:r>
              <a:rPr lang="en-US" altLang="en-US" sz="1400" dirty="0">
                <a:latin typeface="Times New Roman" panose="02020603050405020304" pitchFamily="18" charset="0"/>
                <a:cs typeface="Times New Roman" panose="02020603050405020304" pitchFamily="18" charset="0"/>
              </a:rPr>
              <a:t> that Microsoft uses to automatically provide addresses in IPv4 in that they’re not meant to be routed. </a:t>
            </a:r>
            <a:r>
              <a:rPr lang="en-US" altLang="en-US" sz="1400" dirty="0">
                <a:solidFill>
                  <a:srgbClr val="FF0000"/>
                </a:solidFill>
                <a:latin typeface="Times New Roman" panose="02020603050405020304" pitchFamily="18" charset="0"/>
                <a:cs typeface="Times New Roman" panose="02020603050405020304" pitchFamily="18" charset="0"/>
              </a:rPr>
              <a:t>In IPv6 they start with FE80::/10.</a:t>
            </a:r>
          </a:p>
        </p:txBody>
      </p:sp>
      <p:sp>
        <p:nvSpPr>
          <p:cNvPr id="3" name="TextBox 2"/>
          <p:cNvSpPr txBox="1"/>
          <p:nvPr/>
        </p:nvSpPr>
        <p:spPr>
          <a:xfrm>
            <a:off x="4648201" y="1090613"/>
            <a:ext cx="4495800" cy="5767387"/>
          </a:xfrm>
          <a:prstGeom prst="rect">
            <a:avLst/>
          </a:prstGeom>
          <a:noFill/>
        </p:spPr>
        <p:txBody>
          <a:bodyPr wrap="square" rtlCol="0">
            <a:normAutofit fontScale="92500" lnSpcReduction="20000"/>
          </a:bodyPr>
          <a:lstStyle/>
          <a:p>
            <a:r>
              <a:rPr lang="en-US" b="1" dirty="0"/>
              <a:t>Unique local addresses (FC00::/7)</a:t>
            </a:r>
          </a:p>
          <a:p>
            <a:r>
              <a:rPr lang="en-US" dirty="0"/>
              <a:t>Unique local addresses were designed to replace site-local addresses, so they </a:t>
            </a:r>
            <a:r>
              <a:rPr lang="en-US" dirty="0">
                <a:solidFill>
                  <a:srgbClr val="FF0000"/>
                </a:solidFill>
              </a:rPr>
              <a:t>basically do almost exactly what IPv4 private addresses do: allow communication throughout a site while being routable to multiple local networks. </a:t>
            </a:r>
          </a:p>
          <a:p>
            <a:endParaRPr lang="en-US" dirty="0" smtClean="0"/>
          </a:p>
          <a:p>
            <a:r>
              <a:rPr lang="en-US" b="1" dirty="0" smtClean="0"/>
              <a:t>Multicast </a:t>
            </a:r>
            <a:r>
              <a:rPr lang="en-US" b="1" dirty="0"/>
              <a:t>(FF00::/8)</a:t>
            </a:r>
          </a:p>
          <a:p>
            <a:r>
              <a:rPr lang="en-US" dirty="0"/>
              <a:t>Again, same as in IPv4, packets addressed to a multicast address are delivered to all interfaces tuned into the multicast address. Sometimes people call them </a:t>
            </a:r>
            <a:r>
              <a:rPr lang="en-US" dirty="0">
                <a:solidFill>
                  <a:srgbClr val="FF0000"/>
                </a:solidFill>
              </a:rPr>
              <a:t>“one-to-many” addresses. It’s really easy to spot a multicast address in IPv6 because they always start with FF. </a:t>
            </a:r>
            <a:endParaRPr lang="en-US" dirty="0" smtClean="0">
              <a:solidFill>
                <a:srgbClr val="FF0000"/>
              </a:solidFill>
            </a:endParaRPr>
          </a:p>
          <a:p>
            <a:endParaRPr lang="en-US" dirty="0"/>
          </a:p>
          <a:p>
            <a:r>
              <a:rPr lang="en-US" b="1" dirty="0" err="1" smtClean="0"/>
              <a:t>Anycast</a:t>
            </a:r>
            <a:endParaRPr lang="en-US" b="1" dirty="0"/>
          </a:p>
          <a:p>
            <a:r>
              <a:rPr lang="en-US" dirty="0" err="1">
                <a:solidFill>
                  <a:srgbClr val="FF0000"/>
                </a:solidFill>
              </a:rPr>
              <a:t>anycast</a:t>
            </a:r>
            <a:r>
              <a:rPr lang="en-US" dirty="0">
                <a:solidFill>
                  <a:srgbClr val="FF0000"/>
                </a:solidFill>
              </a:rPr>
              <a:t> packet is delivered to only one device—actually, to the closest one </a:t>
            </a:r>
            <a:r>
              <a:rPr lang="en-US" dirty="0"/>
              <a:t>it finds defined in terms of routing distance. And again</a:t>
            </a:r>
            <a:r>
              <a:rPr lang="en-US" dirty="0">
                <a:solidFill>
                  <a:srgbClr val="FF0000"/>
                </a:solidFill>
              </a:rPr>
              <a:t>, this address is special because you can apply a single address to more than one host. These are referred to as "one-to-nearest" addresses. </a:t>
            </a:r>
            <a:r>
              <a:rPr lang="en-US" dirty="0" err="1"/>
              <a:t>Anycast</a:t>
            </a:r>
            <a:r>
              <a:rPr lang="en-US" dirty="0"/>
              <a:t> addresses are typically only configured on routers, never hosts, and a source address could never be an </a:t>
            </a:r>
            <a:r>
              <a:rPr lang="en-US" dirty="0" err="1"/>
              <a:t>anycast</a:t>
            </a:r>
            <a:r>
              <a:rPr lang="en-US" dirty="0"/>
              <a:t> address.    addresses.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880346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4" y="3455276"/>
            <a:ext cx="8810306" cy="3174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8575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Figure 14.2: IPv6 global unicast addresses</a:t>
            </a:r>
          </a:p>
        </p:txBody>
      </p:sp>
      <p:sp>
        <p:nvSpPr>
          <p:cNvPr id="16387" name="Rectangle 4"/>
          <p:cNvSpPr>
            <a:spLocks noChangeArrowheads="1"/>
          </p:cNvSpPr>
          <p:nvPr/>
        </p:nvSpPr>
        <p:spPr bwMode="auto">
          <a:xfrm>
            <a:off x="3040063" y="2613025"/>
            <a:ext cx="644525" cy="325438"/>
          </a:xfrm>
          <a:prstGeom prst="rect">
            <a:avLst/>
          </a:prstGeom>
          <a:solidFill>
            <a:schemeClr val="bg1"/>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6388" name="Rectangle 5"/>
          <p:cNvSpPr>
            <a:spLocks noChangeArrowheads="1"/>
          </p:cNvSpPr>
          <p:nvPr/>
        </p:nvSpPr>
        <p:spPr bwMode="auto">
          <a:xfrm>
            <a:off x="2430463" y="2613025"/>
            <a:ext cx="646112" cy="325438"/>
          </a:xfrm>
          <a:prstGeom prst="rect">
            <a:avLst/>
          </a:prstGeom>
          <a:solidFill>
            <a:schemeClr val="bg1"/>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6389" name="Rectangle 6"/>
          <p:cNvSpPr>
            <a:spLocks noChangeArrowheads="1"/>
          </p:cNvSpPr>
          <p:nvPr/>
        </p:nvSpPr>
        <p:spPr bwMode="auto">
          <a:xfrm>
            <a:off x="3694113" y="2613025"/>
            <a:ext cx="1284287" cy="325438"/>
          </a:xfrm>
          <a:prstGeom prst="rect">
            <a:avLst/>
          </a:prstGeom>
          <a:solidFill>
            <a:schemeClr val="bg1"/>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6390" name="Rectangle 7"/>
          <p:cNvSpPr>
            <a:spLocks noChangeArrowheads="1"/>
          </p:cNvSpPr>
          <p:nvPr/>
        </p:nvSpPr>
        <p:spPr bwMode="auto">
          <a:xfrm>
            <a:off x="4986338" y="2605088"/>
            <a:ext cx="1138237" cy="333375"/>
          </a:xfrm>
          <a:prstGeom prst="rect">
            <a:avLst/>
          </a:prstGeom>
          <a:solidFill>
            <a:schemeClr val="bg1"/>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6391" name="Rectangle 8"/>
          <p:cNvSpPr>
            <a:spLocks noChangeArrowheads="1"/>
          </p:cNvSpPr>
          <p:nvPr/>
        </p:nvSpPr>
        <p:spPr bwMode="auto">
          <a:xfrm>
            <a:off x="6124575" y="2605088"/>
            <a:ext cx="2714625" cy="333375"/>
          </a:xfrm>
          <a:prstGeom prst="rect">
            <a:avLst/>
          </a:prstGeom>
          <a:solidFill>
            <a:schemeClr val="bg1"/>
          </a:solidFill>
          <a:ln w="28575" algn="ctr">
            <a:solidFill>
              <a:schemeClr val="tx1"/>
            </a:solidFill>
            <a:round/>
            <a:headEnd/>
            <a:tailEnd/>
          </a:ln>
        </p:spPr>
        <p:txBody>
          <a:bodyPr wrap="none"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6392" name="TextBox 8"/>
          <p:cNvSpPr txBox="1">
            <a:spLocks noChangeArrowheads="1"/>
          </p:cNvSpPr>
          <p:nvPr/>
        </p:nvSpPr>
        <p:spPr bwMode="auto">
          <a:xfrm>
            <a:off x="3155950" y="2230438"/>
            <a:ext cx="481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/23</a:t>
            </a:r>
          </a:p>
        </p:txBody>
      </p:sp>
      <p:sp>
        <p:nvSpPr>
          <p:cNvPr id="16393" name="TextBox 13"/>
          <p:cNvSpPr txBox="1">
            <a:spLocks noChangeArrowheads="1"/>
          </p:cNvSpPr>
          <p:nvPr/>
        </p:nvSpPr>
        <p:spPr bwMode="auto">
          <a:xfrm>
            <a:off x="4762500" y="2216150"/>
            <a:ext cx="4810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rgbClr val="00B050"/>
                </a:solidFill>
                <a:ea typeface="Calibri" panose="020F0502020204030204" pitchFamily="34" charset="0"/>
                <a:cs typeface="Calibri" panose="020F0502020204030204" pitchFamily="34" charset="0"/>
              </a:rPr>
              <a:t>/48</a:t>
            </a:r>
          </a:p>
        </p:txBody>
      </p:sp>
      <p:sp>
        <p:nvSpPr>
          <p:cNvPr id="16394" name="TextBox 14"/>
          <p:cNvSpPr txBox="1">
            <a:spLocks noChangeArrowheads="1"/>
          </p:cNvSpPr>
          <p:nvPr/>
        </p:nvSpPr>
        <p:spPr bwMode="auto">
          <a:xfrm>
            <a:off x="3636963" y="2230438"/>
            <a:ext cx="481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tx2"/>
                </a:solidFill>
                <a:ea typeface="Calibri" panose="020F0502020204030204" pitchFamily="34" charset="0"/>
                <a:cs typeface="Calibri" panose="020F0502020204030204" pitchFamily="34" charset="0"/>
              </a:rPr>
              <a:t>/32</a:t>
            </a:r>
          </a:p>
        </p:txBody>
      </p:sp>
      <p:sp>
        <p:nvSpPr>
          <p:cNvPr id="16395" name="TextBox 15"/>
          <p:cNvSpPr txBox="1">
            <a:spLocks noChangeArrowheads="1"/>
          </p:cNvSpPr>
          <p:nvPr/>
        </p:nvSpPr>
        <p:spPr bwMode="auto">
          <a:xfrm>
            <a:off x="5884863" y="2230438"/>
            <a:ext cx="481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accent2"/>
                </a:solidFill>
                <a:ea typeface="Calibri" panose="020F0502020204030204" pitchFamily="34" charset="0"/>
                <a:cs typeface="Calibri" panose="020F0502020204030204" pitchFamily="34" charset="0"/>
              </a:rPr>
              <a:t>/64</a:t>
            </a:r>
          </a:p>
        </p:txBody>
      </p:sp>
      <p:cxnSp>
        <p:nvCxnSpPr>
          <p:cNvPr id="16396" name="Straight Connector 13"/>
          <p:cNvCxnSpPr>
            <a:cxnSpLocks noChangeShapeType="1"/>
          </p:cNvCxnSpPr>
          <p:nvPr/>
        </p:nvCxnSpPr>
        <p:spPr bwMode="auto">
          <a:xfrm flipV="1">
            <a:off x="3381375" y="2544763"/>
            <a:ext cx="0" cy="785812"/>
          </a:xfrm>
          <a:prstGeom prst="line">
            <a:avLst/>
          </a:prstGeom>
          <a:noFill/>
          <a:ln>
            <a:noFill/>
          </a:ln>
          <a:extLst>
            <a:ext uri="{91240B29-F687-4F45-9708-019B960494DF}">
              <a14:hiddenLine xmlns:a14="http://schemas.microsoft.com/office/drawing/2010/main" w="28575" algn="ctr">
                <a:solidFill>
                  <a:srgbClr val="000000"/>
                </a:solidFill>
                <a:prstDash val="sysDot"/>
                <a:round/>
                <a:headEnd/>
                <a:tailEnd/>
              </a14:hiddenLine>
            </a:ext>
          </a:extLst>
        </p:spPr>
      </p:cxnSp>
      <p:cxnSp>
        <p:nvCxnSpPr>
          <p:cNvPr id="16397" name="Straight Connector 14"/>
          <p:cNvCxnSpPr>
            <a:cxnSpLocks noChangeShapeType="1"/>
            <a:endCxn id="16394" idx="2"/>
          </p:cNvCxnSpPr>
          <p:nvPr/>
        </p:nvCxnSpPr>
        <p:spPr bwMode="auto">
          <a:xfrm flipV="1">
            <a:off x="3878263" y="2544763"/>
            <a:ext cx="0" cy="1123950"/>
          </a:xfrm>
          <a:prstGeom prst="line">
            <a:avLst/>
          </a:prstGeom>
          <a:noFill/>
          <a:ln>
            <a:noFill/>
          </a:ln>
          <a:extLst>
            <a:ext uri="{91240B29-F687-4F45-9708-019B960494DF}">
              <a14:hiddenLine xmlns:a14="http://schemas.microsoft.com/office/drawing/2010/main" w="28575" algn="ctr">
                <a:solidFill>
                  <a:srgbClr val="000000"/>
                </a:solidFill>
                <a:prstDash val="sysDot"/>
                <a:round/>
                <a:headEnd/>
                <a:tailEnd/>
              </a14:hiddenLine>
            </a:ext>
          </a:extLst>
        </p:spPr>
      </p:cxnSp>
      <p:cxnSp>
        <p:nvCxnSpPr>
          <p:cNvPr id="16398" name="Straight Connector 15"/>
          <p:cNvCxnSpPr>
            <a:cxnSpLocks noChangeShapeType="1"/>
          </p:cNvCxnSpPr>
          <p:nvPr/>
        </p:nvCxnSpPr>
        <p:spPr bwMode="auto">
          <a:xfrm flipV="1">
            <a:off x="4962525" y="2528888"/>
            <a:ext cx="26988" cy="1543050"/>
          </a:xfrm>
          <a:prstGeom prst="line">
            <a:avLst/>
          </a:prstGeom>
          <a:noFill/>
          <a:ln w="28575" algn="ctr">
            <a:solidFill>
              <a:srgbClr val="00B050"/>
            </a:solidFill>
            <a:prstDash val="sysDot"/>
            <a:round/>
            <a:headEnd/>
            <a:tailEnd/>
          </a:ln>
        </p:spPr>
      </p:cxnSp>
      <p:cxnSp>
        <p:nvCxnSpPr>
          <p:cNvPr id="16399" name="Straight Connector 16"/>
          <p:cNvCxnSpPr>
            <a:cxnSpLocks noChangeShapeType="1"/>
          </p:cNvCxnSpPr>
          <p:nvPr/>
        </p:nvCxnSpPr>
        <p:spPr bwMode="auto">
          <a:xfrm flipV="1">
            <a:off x="6124575" y="2513013"/>
            <a:ext cx="0" cy="1958975"/>
          </a:xfrm>
          <a:prstGeom prst="line">
            <a:avLst/>
          </a:prstGeom>
          <a:noFill/>
          <a:ln w="28575" algn="ctr">
            <a:solidFill>
              <a:srgbClr val="C00000"/>
            </a:solidFill>
            <a:prstDash val="sysDot"/>
            <a:round/>
            <a:headEnd/>
            <a:tailEnd/>
          </a:ln>
        </p:spPr>
      </p:cxnSp>
      <p:sp>
        <p:nvSpPr>
          <p:cNvPr id="16400" name="TextBox 12"/>
          <p:cNvSpPr txBox="1">
            <a:spLocks noChangeArrowheads="1"/>
          </p:cNvSpPr>
          <p:nvPr/>
        </p:nvSpPr>
        <p:spPr bwMode="auto">
          <a:xfrm>
            <a:off x="2489200" y="3132138"/>
            <a:ext cx="8699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ea typeface="Calibri" panose="020F0502020204030204" pitchFamily="34" charset="0"/>
                <a:cs typeface="Calibri" panose="020F0502020204030204" pitchFamily="34" charset="0"/>
              </a:rPr>
              <a:t>Registry</a:t>
            </a:r>
          </a:p>
        </p:txBody>
      </p:sp>
      <p:sp>
        <p:nvSpPr>
          <p:cNvPr id="16401" name="TextBox 16"/>
          <p:cNvSpPr txBox="1">
            <a:spLocks noChangeArrowheads="1"/>
          </p:cNvSpPr>
          <p:nvPr/>
        </p:nvSpPr>
        <p:spPr bwMode="auto">
          <a:xfrm>
            <a:off x="2489200" y="3532188"/>
            <a:ext cx="9842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chemeClr val="accent1"/>
                </a:solidFill>
                <a:ea typeface="Calibri" panose="020F0502020204030204" pitchFamily="34" charset="0"/>
                <a:cs typeface="Calibri" panose="020F0502020204030204" pitchFamily="34" charset="0"/>
              </a:rPr>
              <a:t>ISP Prefix</a:t>
            </a:r>
          </a:p>
        </p:txBody>
      </p:sp>
      <p:sp>
        <p:nvSpPr>
          <p:cNvPr id="16402" name="TextBox 17"/>
          <p:cNvSpPr txBox="1">
            <a:spLocks noChangeArrowheads="1"/>
          </p:cNvSpPr>
          <p:nvPr/>
        </p:nvSpPr>
        <p:spPr bwMode="auto">
          <a:xfrm>
            <a:off x="2468563" y="3930650"/>
            <a:ext cx="987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rgbClr val="00B050"/>
                </a:solidFill>
                <a:ea typeface="Calibri" panose="020F0502020204030204" pitchFamily="34" charset="0"/>
                <a:cs typeface="Calibri" panose="020F0502020204030204" pitchFamily="34" charset="0"/>
              </a:rPr>
              <a:t>Company</a:t>
            </a:r>
          </a:p>
        </p:txBody>
      </p:sp>
      <p:sp>
        <p:nvSpPr>
          <p:cNvPr id="16403" name="TextBox 18"/>
          <p:cNvSpPr txBox="1">
            <a:spLocks noChangeArrowheads="1"/>
          </p:cNvSpPr>
          <p:nvPr/>
        </p:nvSpPr>
        <p:spPr bwMode="auto">
          <a:xfrm>
            <a:off x="2489200" y="4329113"/>
            <a:ext cx="7858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a:solidFill>
                  <a:srgbClr val="C00000"/>
                </a:solidFill>
                <a:ea typeface="Calibri" panose="020F0502020204030204" pitchFamily="34" charset="0"/>
                <a:cs typeface="Calibri" panose="020F0502020204030204" pitchFamily="34" charset="0"/>
              </a:rPr>
              <a:t>Subnet</a:t>
            </a:r>
          </a:p>
        </p:txBody>
      </p:sp>
      <p:cxnSp>
        <p:nvCxnSpPr>
          <p:cNvPr id="16404" name="Straight Arrow Connector 21"/>
          <p:cNvCxnSpPr>
            <a:cxnSpLocks noChangeShapeType="1"/>
          </p:cNvCxnSpPr>
          <p:nvPr/>
        </p:nvCxnSpPr>
        <p:spPr bwMode="auto">
          <a:xfrm flipV="1">
            <a:off x="3455988" y="4471988"/>
            <a:ext cx="2668587" cy="14287"/>
          </a:xfrm>
          <a:prstGeom prst="straightConnector1">
            <a:avLst/>
          </a:prstGeom>
          <a:noFill/>
          <a:ln w="28575" algn="ctr">
            <a:solidFill>
              <a:srgbClr val="C00000"/>
            </a:solidFill>
            <a:round/>
            <a:headEnd/>
            <a:tailEnd type="triangle" w="med" len="med"/>
          </a:ln>
        </p:spPr>
      </p:cxnSp>
      <p:cxnSp>
        <p:nvCxnSpPr>
          <p:cNvPr id="16405" name="Straight Arrow Connector 22"/>
          <p:cNvCxnSpPr>
            <a:cxnSpLocks noChangeShapeType="1"/>
            <a:stCxn id="16402" idx="3"/>
          </p:cNvCxnSpPr>
          <p:nvPr/>
        </p:nvCxnSpPr>
        <p:spPr bwMode="auto">
          <a:xfrm>
            <a:off x="3455988" y="4086225"/>
            <a:ext cx="1500187" cy="4763"/>
          </a:xfrm>
          <a:prstGeom prst="straightConnector1">
            <a:avLst/>
          </a:prstGeom>
          <a:noFill/>
          <a:ln w="28575" algn="ctr">
            <a:solidFill>
              <a:srgbClr val="00B050"/>
            </a:solidFill>
            <a:round/>
            <a:headEnd/>
            <a:tailEnd type="triangle" w="med" len="med"/>
          </a:ln>
        </p:spPr>
      </p:cxnSp>
      <p:cxnSp>
        <p:nvCxnSpPr>
          <p:cNvPr id="16406" name="Straight Arrow Connector 23"/>
          <p:cNvCxnSpPr>
            <a:cxnSpLocks noChangeShapeType="1"/>
            <a:stCxn id="16401" idx="3"/>
          </p:cNvCxnSpPr>
          <p:nvPr/>
        </p:nvCxnSpPr>
        <p:spPr bwMode="auto">
          <a:xfrm>
            <a:off x="3473450" y="3687763"/>
            <a:ext cx="404813" cy="4762"/>
          </a:xfrm>
          <a:prstGeom prst="straightConnector1">
            <a:avLst/>
          </a:prstGeom>
          <a:noFill/>
          <a:ln w="28575" algn="ctr">
            <a:solidFill>
              <a:srgbClr val="0070C0"/>
            </a:solidFill>
            <a:round/>
            <a:headEnd/>
            <a:tailEnd type="triangle" w="med" len="med"/>
          </a:ln>
        </p:spPr>
      </p:cxnSp>
      <p:cxnSp>
        <p:nvCxnSpPr>
          <p:cNvPr id="16407" name="Straight Connector 24"/>
          <p:cNvCxnSpPr>
            <a:cxnSpLocks noChangeShapeType="1"/>
          </p:cNvCxnSpPr>
          <p:nvPr/>
        </p:nvCxnSpPr>
        <p:spPr bwMode="auto">
          <a:xfrm flipV="1">
            <a:off x="3359150" y="2513013"/>
            <a:ext cx="0" cy="787400"/>
          </a:xfrm>
          <a:prstGeom prst="line">
            <a:avLst/>
          </a:prstGeom>
          <a:noFill/>
          <a:ln w="28575" algn="ctr">
            <a:solidFill>
              <a:schemeClr val="bg2"/>
            </a:solidFill>
            <a:prstDash val="sysDot"/>
            <a:round/>
            <a:headEnd/>
            <a:tailEnd/>
          </a:ln>
        </p:spPr>
      </p:cxnSp>
      <p:cxnSp>
        <p:nvCxnSpPr>
          <p:cNvPr id="16408" name="Straight Connector 25"/>
          <p:cNvCxnSpPr>
            <a:cxnSpLocks noChangeShapeType="1"/>
          </p:cNvCxnSpPr>
          <p:nvPr/>
        </p:nvCxnSpPr>
        <p:spPr bwMode="auto">
          <a:xfrm flipV="1">
            <a:off x="3878263" y="2513013"/>
            <a:ext cx="20637" cy="1155700"/>
          </a:xfrm>
          <a:prstGeom prst="line">
            <a:avLst/>
          </a:prstGeom>
          <a:noFill/>
          <a:ln w="28575" algn="ctr">
            <a:solidFill>
              <a:srgbClr val="0070C0"/>
            </a:solidFill>
            <a:prstDash val="sysDot"/>
            <a:round/>
            <a:headEnd/>
            <a:tailEnd/>
          </a:ln>
        </p:spPr>
      </p:cxnSp>
      <p:sp>
        <p:nvSpPr>
          <p:cNvPr id="16409" name="TextBox 56"/>
          <p:cNvSpPr txBox="1">
            <a:spLocks noChangeArrowheads="1"/>
          </p:cNvSpPr>
          <p:nvPr/>
        </p:nvSpPr>
        <p:spPr bwMode="auto">
          <a:xfrm>
            <a:off x="6804025" y="2605088"/>
            <a:ext cx="11747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90000"/>
              </a:lnSpc>
              <a:spcBef>
                <a:spcPct val="0"/>
              </a:spcBef>
              <a:buFontTx/>
              <a:buNone/>
            </a:pPr>
            <a:r>
              <a:rPr lang="en-US" altLang="en-US" sz="1600" b="1" dirty="0" smtClean="0">
                <a:ea typeface="Calibri" panose="020F0502020204030204" pitchFamily="34" charset="0"/>
                <a:cs typeface="Calibri" panose="020F0502020204030204" pitchFamily="34" charset="0"/>
              </a:rPr>
              <a:t>Interface </a:t>
            </a:r>
            <a:r>
              <a:rPr lang="en-US" altLang="en-US" sz="1600" b="1" dirty="0">
                <a:ea typeface="Calibri" panose="020F0502020204030204" pitchFamily="34" charset="0"/>
                <a:cs typeface="Calibri" panose="020F0502020204030204" pitchFamily="34" charset="0"/>
              </a:rPr>
              <a:t>ID</a:t>
            </a:r>
          </a:p>
        </p:txBody>
      </p:sp>
      <p:sp>
        <p:nvSpPr>
          <p:cNvPr id="16410" name="Rectangle 27"/>
          <p:cNvSpPr>
            <a:spLocks noChangeArrowheads="1"/>
          </p:cNvSpPr>
          <p:nvPr/>
        </p:nvSpPr>
        <p:spPr bwMode="auto">
          <a:xfrm>
            <a:off x="2430463" y="2878138"/>
            <a:ext cx="3694112" cy="44450"/>
          </a:xfrm>
          <a:prstGeom prst="rect">
            <a:avLst/>
          </a:prstGeom>
          <a:solidFill>
            <a:schemeClr val="accent2"/>
          </a:solidFill>
          <a:ln w="28575" algn="ctr">
            <a:solidFill>
              <a:schemeClr val="accent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6411" name="Rectangle 28"/>
          <p:cNvSpPr>
            <a:spLocks noChangeArrowheads="1"/>
          </p:cNvSpPr>
          <p:nvPr/>
        </p:nvSpPr>
        <p:spPr bwMode="auto">
          <a:xfrm>
            <a:off x="2438400" y="2792413"/>
            <a:ext cx="2517775" cy="60325"/>
          </a:xfrm>
          <a:prstGeom prst="rect">
            <a:avLst/>
          </a:prstGeom>
          <a:solidFill>
            <a:srgbClr val="00B050"/>
          </a:solidFill>
          <a:ln w="28575" algn="ctr">
            <a:solidFill>
              <a:srgbClr val="00B050"/>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6412" name="Rectangle 29"/>
          <p:cNvSpPr>
            <a:spLocks noChangeArrowheads="1"/>
          </p:cNvSpPr>
          <p:nvPr/>
        </p:nvSpPr>
        <p:spPr bwMode="auto">
          <a:xfrm>
            <a:off x="2444750" y="2708275"/>
            <a:ext cx="1454150" cy="66675"/>
          </a:xfrm>
          <a:prstGeom prst="rect">
            <a:avLst/>
          </a:prstGeom>
          <a:solidFill>
            <a:schemeClr val="tx2"/>
          </a:solidFill>
          <a:ln w="28575" algn="ctr">
            <a:solidFill>
              <a:schemeClr val="accent1"/>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
        <p:nvSpPr>
          <p:cNvPr id="16413" name="Rectangle 30"/>
          <p:cNvSpPr>
            <a:spLocks noChangeArrowheads="1"/>
          </p:cNvSpPr>
          <p:nvPr/>
        </p:nvSpPr>
        <p:spPr bwMode="auto">
          <a:xfrm>
            <a:off x="2435225" y="2613025"/>
            <a:ext cx="923925" cy="68263"/>
          </a:xfrm>
          <a:prstGeom prst="rect">
            <a:avLst/>
          </a:prstGeom>
          <a:solidFill>
            <a:schemeClr val="bg2"/>
          </a:solidFill>
          <a:ln w="28575" algn="ctr">
            <a:solidFill>
              <a:schemeClr val="bg2"/>
            </a:solidFill>
            <a:round/>
            <a:headEnd/>
            <a:tailEnd/>
          </a:ln>
        </p:spPr>
        <p:txBody>
          <a:bodyPr lIns="82124" tIns="41061" rIns="82124" bIns="41061" anchor="ctr">
            <a:spAutoFit/>
          </a:bodyPr>
          <a:lstStyle>
            <a:lvl1pPr defTabSz="814388">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defTabSz="814388">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defTabSz="814388">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defTabSz="814388">
              <a:spcBef>
                <a:spcPct val="20000"/>
              </a:spcBef>
              <a:buFont typeface="Arial" panose="020B0604020202020204" pitchFamily="34" charset="0"/>
              <a:buChar char="»"/>
              <a:defRPr sz="2000">
                <a:solidFill>
                  <a:schemeClr val="tx1"/>
                </a:solidFill>
                <a:latin typeface="Calibri" panose="020F0502020204030204" pitchFamily="34" charset="0"/>
              </a:defRPr>
            </a:lvl5pPr>
            <a:lvl6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indent="-228600" defTabSz="814388"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lnSpc>
                <a:spcPct val="90000"/>
              </a:lnSpc>
              <a:spcBef>
                <a:spcPct val="0"/>
              </a:spcBef>
              <a:buFontTx/>
              <a:buNone/>
            </a:pPr>
            <a:endParaRPr lang="en-US" altLang="en-US" sz="240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3200" y="274638"/>
            <a:ext cx="6400800" cy="1143000"/>
          </a:xfrm>
        </p:spPr>
        <p:txBody>
          <a:bodyPr rtlCol="0">
            <a:normAutofit fontScale="90000"/>
          </a:bodyPr>
          <a:lstStyle/>
          <a:p>
            <a:pPr fontAlgn="auto">
              <a:spcAft>
                <a:spcPts val="0"/>
              </a:spcAft>
              <a:defRPr/>
            </a:pPr>
            <a:r>
              <a:rPr lang="en-US" b="1" u="sng" dirty="0"/>
              <a:t>Manual Address Assignment</a:t>
            </a:r>
            <a:br>
              <a:rPr lang="en-US" b="1" u="sng" dirty="0"/>
            </a:br>
            <a:endParaRPr lang="en-US" dirty="0"/>
          </a:p>
        </p:txBody>
      </p:sp>
      <p:sp>
        <p:nvSpPr>
          <p:cNvPr id="4" name="Rectangle 3"/>
          <p:cNvSpPr/>
          <p:nvPr/>
        </p:nvSpPr>
        <p:spPr>
          <a:xfrm>
            <a:off x="754063" y="1295400"/>
            <a:ext cx="8382000" cy="1284288"/>
          </a:xfrm>
          <a:prstGeom prst="rect">
            <a:avLst/>
          </a:prstGeom>
        </p:spPr>
        <p:txBody>
          <a:bodyPr>
            <a:spAutoFit/>
          </a:bodyPr>
          <a:lstStyle/>
          <a:p>
            <a:pPr marL="457200" indent="4572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In order to enable IPv6 on a router, you have to use the </a:t>
            </a:r>
            <a:r>
              <a:rPr lang="en-US" dirty="0">
                <a:latin typeface="Courier New" panose="02070309020205020404" pitchFamily="49" charset="0"/>
                <a:ea typeface="Times New Roman" panose="02020603050405020304" pitchFamily="18" charset="0"/>
                <a:cs typeface="Times New Roman" panose="02020603050405020304" pitchFamily="18" charset="0"/>
              </a:rPr>
              <a:t>ipv6 unicast-routing</a:t>
            </a:r>
            <a:r>
              <a:rPr lang="en-US" dirty="0">
                <a:latin typeface="Times New Roman" panose="02020603050405020304" pitchFamily="18" charset="0"/>
                <a:ea typeface="Times New Roman" panose="02020603050405020304" pitchFamily="18" charset="0"/>
                <a:cs typeface="+mn-cs"/>
              </a:rPr>
              <a:t> global configuration command:</a:t>
            </a:r>
          </a:p>
          <a:p>
            <a:pPr fontAlgn="auto">
              <a:spcBef>
                <a:spcPts val="600"/>
              </a:spcBef>
              <a:spcAft>
                <a:spcPts val="60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Corp(config)#</a:t>
            </a:r>
            <a:r>
              <a:rPr lang="en-US" sz="1050" b="1" dirty="0">
                <a:latin typeface="Courier New" panose="02070309020205020404" pitchFamily="49" charset="0"/>
                <a:ea typeface="Times New Roman" panose="02020603050405020304" pitchFamily="18" charset="0"/>
                <a:cs typeface="Times New Roman" panose="02020603050405020304" pitchFamily="18" charset="0"/>
              </a:rPr>
              <a:t>ipv6 unicast-routing</a:t>
            </a:r>
            <a:endParaRPr lang="en-US" sz="1050" dirty="0">
              <a:latin typeface="Courier New" panose="02070309020205020404" pitchFamily="49" charset="0"/>
              <a:ea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600" dirty="0">
                <a:latin typeface="Times New Roman" panose="02020603050405020304" pitchFamily="18" charset="0"/>
                <a:ea typeface="Times New Roman" panose="02020603050405020304" pitchFamily="18" charset="0"/>
                <a:cs typeface="+mn-cs"/>
              </a:rPr>
              <a:t>By default, IPv6 traffic forwarding is disabled, so using this command enables it. </a:t>
            </a:r>
            <a:endParaRPr lang="en-US" dirty="0">
              <a:latin typeface="+mn-lt"/>
              <a:cs typeface="+mn-cs"/>
            </a:endParaRPr>
          </a:p>
        </p:txBody>
      </p:sp>
      <p:sp>
        <p:nvSpPr>
          <p:cNvPr id="5" name="Rectangle 4"/>
          <p:cNvSpPr/>
          <p:nvPr/>
        </p:nvSpPr>
        <p:spPr>
          <a:xfrm>
            <a:off x="228600" y="2943225"/>
            <a:ext cx="7924800" cy="1316038"/>
          </a:xfrm>
          <a:prstGeom prst="rect">
            <a:avLst/>
          </a:prstGeom>
        </p:spPr>
        <p:txBody>
          <a:bodyPr>
            <a:spAutoFit/>
          </a:bodyPr>
          <a:lstStyle/>
          <a:p>
            <a:pPr marL="457200" indent="4572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You can now use the interface configuration command </a:t>
            </a:r>
            <a:r>
              <a:rPr lang="en-US" dirty="0">
                <a:latin typeface="Courier New" panose="02070309020205020404" pitchFamily="49" charset="0"/>
                <a:ea typeface="Times New Roman" panose="02020603050405020304" pitchFamily="18" charset="0"/>
                <a:cs typeface="Times New Roman" panose="02020603050405020304" pitchFamily="18" charset="0"/>
              </a:rPr>
              <a:t>ipv6 address </a:t>
            </a:r>
            <a:r>
              <a:rPr lang="en-US" i="1" dirty="0">
                <a:latin typeface="Courier New" panose="02070309020205020404" pitchFamily="49" charset="0"/>
                <a:ea typeface="Times New Roman" panose="02020603050405020304" pitchFamily="18" charset="0"/>
                <a:cs typeface="Times New Roman" panose="02020603050405020304" pitchFamily="18" charset="0"/>
              </a:rPr>
              <a:t>&lt;ipv6prefix&gt;</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i="1" dirty="0">
                <a:latin typeface="Courier New" panose="02070309020205020404" pitchFamily="49" charset="0"/>
                <a:ea typeface="Times New Roman" panose="02020603050405020304" pitchFamily="18" charset="0"/>
                <a:cs typeface="Times New Roman" panose="02020603050405020304" pitchFamily="18" charset="0"/>
              </a:rPr>
              <a:t>&lt;prefix-length&gt;</a:t>
            </a:r>
            <a:r>
              <a:rPr lang="en-US" dirty="0">
                <a:latin typeface="Courier New" panose="02070309020205020404" pitchFamily="49" charset="0"/>
                <a:ea typeface="Times New Roman" panose="02020603050405020304" pitchFamily="18" charset="0"/>
                <a:cs typeface="Times New Roman" panose="02020603050405020304" pitchFamily="18" charset="0"/>
              </a:rPr>
              <a:t> [eui-64]</a:t>
            </a:r>
            <a:endParaRPr lang="en-US" dirty="0">
              <a:latin typeface="Times New Roman" panose="02020603050405020304" pitchFamily="18" charset="0"/>
              <a:ea typeface="Times New Roman" panose="02020603050405020304" pitchFamily="18" charset="0"/>
              <a:cs typeface="+mn-cs"/>
            </a:endParaRPr>
          </a:p>
          <a:p>
            <a:pPr marL="457200" indent="4572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Here’s an example:</a:t>
            </a:r>
          </a:p>
          <a:p>
            <a:pPr fontAlgn="auto">
              <a:spcBef>
                <a:spcPts val="600"/>
              </a:spcBef>
              <a:spcAft>
                <a:spcPts val="60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Corp(config-if)#</a:t>
            </a:r>
            <a:r>
              <a:rPr lang="en-US" sz="1050" b="1" dirty="0">
                <a:latin typeface="Courier New" panose="02070309020205020404" pitchFamily="49" charset="0"/>
                <a:ea typeface="Times New Roman" panose="02020603050405020304" pitchFamily="18" charset="0"/>
                <a:cs typeface="Times New Roman" panose="02020603050405020304" pitchFamily="18" charset="0"/>
              </a:rPr>
              <a:t>ipv6 address 2001:db8:3c4d:1:0260:d6FF.FE73:1987/64</a:t>
            </a:r>
            <a:endParaRPr lang="en-US" sz="1050"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Rectangle 5"/>
          <p:cNvSpPr/>
          <p:nvPr/>
        </p:nvSpPr>
        <p:spPr>
          <a:xfrm>
            <a:off x="228600" y="4800600"/>
            <a:ext cx="8229600" cy="1238250"/>
          </a:xfrm>
          <a:prstGeom prst="rect">
            <a:avLst/>
          </a:prstGeom>
        </p:spPr>
        <p:txBody>
          <a:bodyPr>
            <a:spAutoFit/>
          </a:bodyPr>
          <a:lstStyle/>
          <a:p>
            <a:pPr marL="457200" indent="4572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or you can use the eui-64 option. Remember, the EUI-64 (extended unique identifier) format allows the device to use its MAC address and pad it to make the interface ID. Check it out:</a:t>
            </a:r>
          </a:p>
          <a:p>
            <a:pPr fontAlgn="auto">
              <a:spcBef>
                <a:spcPts val="600"/>
              </a:spcBef>
              <a:spcAft>
                <a:spcPts val="60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Corp(config-if)#</a:t>
            </a:r>
            <a:r>
              <a:rPr lang="en-US" sz="1050" b="1" dirty="0">
                <a:latin typeface="Courier New" panose="02070309020205020404" pitchFamily="49" charset="0"/>
                <a:ea typeface="Times New Roman" panose="02020603050405020304" pitchFamily="18" charset="0"/>
                <a:cs typeface="Times New Roman" panose="02020603050405020304" pitchFamily="18" charset="0"/>
              </a:rPr>
              <a:t>ipv6 address 2001:db8:3c4d:1::/64 eui-64</a:t>
            </a:r>
            <a:endParaRPr lang="en-US" sz="1050" dirty="0">
              <a:latin typeface="Courier New" panose="02070309020205020404" pitchFamily="49"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ybexCer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SybexCertTemplate</Template>
  <TotalTime>514</TotalTime>
  <Words>1935</Words>
  <Application>Microsoft Office PowerPoint</Application>
  <PresentationFormat>On-screen Show (4:3)</PresentationFormat>
  <Paragraphs>240</Paragraphs>
  <Slides>27</Slides>
  <Notes>23</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Courier New</vt:lpstr>
      <vt:lpstr>Times</vt:lpstr>
      <vt:lpstr>Times New Roman</vt:lpstr>
      <vt:lpstr>SybexCertTemplate</vt:lpstr>
      <vt:lpstr>Default Design</vt:lpstr>
      <vt:lpstr>CCENT Study Guide</vt:lpstr>
      <vt:lpstr>Chapter 14 Objectives</vt:lpstr>
      <vt:lpstr>Why Do We Need IPv6? </vt:lpstr>
      <vt:lpstr>Figure 14.1: IPv6 address example</vt:lpstr>
      <vt:lpstr>Shortened Expression </vt:lpstr>
      <vt:lpstr>Address Types</vt:lpstr>
      <vt:lpstr>PowerPoint Presentation</vt:lpstr>
      <vt:lpstr>Figure 14.2: IPv6 global unicast addresses</vt:lpstr>
      <vt:lpstr>Manual Address Assignment </vt:lpstr>
      <vt:lpstr>Figure 14.4: EUI-64 interface ID assignment</vt:lpstr>
      <vt:lpstr>Figure 14.5: Two steps to IPv6 autoconfiguration</vt:lpstr>
      <vt:lpstr>Figure 14.6: IPv6 autoconfiguration example</vt:lpstr>
      <vt:lpstr>Figure 14.7: IPv6 header</vt:lpstr>
      <vt:lpstr>DHCPv6 (Stateful) </vt:lpstr>
      <vt:lpstr>Figure 14.8: ICMPv6</vt:lpstr>
      <vt:lpstr>Figure 14.9: Router solicitation (RS) and router advertisement (RA)</vt:lpstr>
      <vt:lpstr>Figure 14-10: Neighbor solicitation (NS) and neighbor advertisement (NA)</vt:lpstr>
      <vt:lpstr>Figure 14.12: IPv6 static and default routing</vt:lpstr>
      <vt:lpstr>Configuring IPv6 on Our Internetwork</vt:lpstr>
      <vt:lpstr>Configuring IPv6 on Our Internetwork</vt:lpstr>
      <vt:lpstr>PowerPoint Presentation</vt:lpstr>
      <vt:lpstr>PowerPoint Presentation</vt:lpstr>
      <vt:lpstr>PowerPoint Presentation</vt:lpstr>
      <vt:lpstr>PowerPoint Presentation</vt:lpstr>
      <vt:lpstr>PowerPoint Presentation</vt:lpstr>
      <vt:lpstr>PowerPoint Presentation</vt:lpstr>
      <vt:lpstr>Written Labs and Review Questions</vt:lpstr>
    </vt:vector>
  </TitlesOfParts>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CCENT Study Guide</dc:title>
  <dc:creator>O'Brien, Connor - San Francisco</dc:creator>
  <cp:lastModifiedBy>Yu, Senhua</cp:lastModifiedBy>
  <cp:revision>71</cp:revision>
  <dcterms:created xsi:type="dcterms:W3CDTF">2013-08-02T20:54:57Z</dcterms:created>
  <dcterms:modified xsi:type="dcterms:W3CDTF">2017-04-22T18:39:53Z</dcterms:modified>
</cp:coreProperties>
</file>