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9" r:id="rId3"/>
    <p:sldId id="260" r:id="rId4"/>
    <p:sldId id="261" r:id="rId5"/>
    <p:sldId id="281" r:id="rId6"/>
    <p:sldId id="282" r:id="rId7"/>
    <p:sldId id="283" r:id="rId8"/>
    <p:sldId id="284" r:id="rId9"/>
    <p:sldId id="287" r:id="rId10"/>
    <p:sldId id="262" r:id="rId11"/>
    <p:sldId id="263" r:id="rId12"/>
    <p:sldId id="264" r:id="rId13"/>
    <p:sldId id="265" r:id="rId14"/>
    <p:sldId id="285" r:id="rId15"/>
    <p:sldId id="286" r:id="rId16"/>
    <p:sldId id="267" r:id="rId17"/>
    <p:sldId id="268" r:id="rId18"/>
    <p:sldId id="269" r:id="rId19"/>
    <p:sldId id="270" r:id="rId20"/>
    <p:sldId id="271" r:id="rId21"/>
    <p:sldId id="272" r:id="rId22"/>
    <p:sldId id="273" r:id="rId23"/>
    <p:sldId id="288" r:id="rId24"/>
    <p:sldId id="289" r:id="rId25"/>
    <p:sldId id="274" r:id="rId26"/>
    <p:sldId id="290" r:id="rId27"/>
    <p:sldId id="291" r:id="rId28"/>
    <p:sldId id="292" r:id="rId29"/>
    <p:sldId id="275" r:id="rId30"/>
    <p:sldId id="276" r:id="rId31"/>
    <p:sldId id="277" r:id="rId32"/>
    <p:sldId id="278" r:id="rId33"/>
    <p:sldId id="280"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1" autoAdjust="0"/>
    <p:restoredTop sz="62140" autoAdjust="0"/>
  </p:normalViewPr>
  <p:slideViewPr>
    <p:cSldViewPr>
      <p:cViewPr varScale="1">
        <p:scale>
          <a:sx n="62" d="100"/>
          <a:sy n="62" d="100"/>
        </p:scale>
        <p:origin x="137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5386FC-A853-46CA-9B59-5B0FFCF7784C}" type="datetimeFigureOut">
              <a:rPr lang="en-US" smtClean="0"/>
              <a:t>4/8/2017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FB56E4-672C-4FB9-BCC6-7D82236F5A5E}" type="slidenum">
              <a:rPr lang="en-US" smtClean="0"/>
              <a:t>‹#›</a:t>
            </a:fld>
            <a:endParaRPr lang="en-US"/>
          </a:p>
        </p:txBody>
      </p:sp>
    </p:spTree>
    <p:extLst>
      <p:ext uri="{BB962C8B-B14F-4D97-AF65-F5344CB8AC3E}">
        <p14:creationId xmlns:p14="http://schemas.microsoft.com/office/powerpoint/2010/main" val="1697490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2</a:t>
            </a:fld>
            <a:endParaRPr lang="en-US"/>
          </a:p>
        </p:txBody>
      </p:sp>
    </p:spTree>
    <p:extLst>
      <p:ext uri="{BB962C8B-B14F-4D97-AF65-F5344CB8AC3E}">
        <p14:creationId xmlns:p14="http://schemas.microsoft.com/office/powerpoint/2010/main" val="667922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11</a:t>
            </a:fld>
            <a:endParaRPr lang="en-US"/>
          </a:p>
        </p:txBody>
      </p:sp>
    </p:spTree>
    <p:extLst>
      <p:ext uri="{BB962C8B-B14F-4D97-AF65-F5344CB8AC3E}">
        <p14:creationId xmlns:p14="http://schemas.microsoft.com/office/powerpoint/2010/main" val="26725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12</a:t>
            </a:fld>
            <a:endParaRPr lang="en-US"/>
          </a:p>
        </p:txBody>
      </p:sp>
    </p:spTree>
    <p:extLst>
      <p:ext uri="{BB962C8B-B14F-4D97-AF65-F5344CB8AC3E}">
        <p14:creationId xmlns:p14="http://schemas.microsoft.com/office/powerpoint/2010/main" val="3026029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13</a:t>
            </a:fld>
            <a:endParaRPr lang="en-US"/>
          </a:p>
        </p:txBody>
      </p:sp>
    </p:spTree>
    <p:extLst>
      <p:ext uri="{BB962C8B-B14F-4D97-AF65-F5344CB8AC3E}">
        <p14:creationId xmlns:p14="http://schemas.microsoft.com/office/powerpoint/2010/main" val="375916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14</a:t>
            </a:fld>
            <a:endParaRPr lang="en-US"/>
          </a:p>
        </p:txBody>
      </p:sp>
    </p:spTree>
    <p:extLst>
      <p:ext uri="{BB962C8B-B14F-4D97-AF65-F5344CB8AC3E}">
        <p14:creationId xmlns:p14="http://schemas.microsoft.com/office/powerpoint/2010/main" val="640371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15</a:t>
            </a:fld>
            <a:endParaRPr lang="en-US"/>
          </a:p>
        </p:txBody>
      </p:sp>
    </p:spTree>
    <p:extLst>
      <p:ext uri="{BB962C8B-B14F-4D97-AF65-F5344CB8AC3E}">
        <p14:creationId xmlns:p14="http://schemas.microsoft.com/office/powerpoint/2010/main" val="1439351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16</a:t>
            </a:fld>
            <a:endParaRPr lang="en-US"/>
          </a:p>
        </p:txBody>
      </p:sp>
    </p:spTree>
    <p:extLst>
      <p:ext uri="{BB962C8B-B14F-4D97-AF65-F5344CB8AC3E}">
        <p14:creationId xmlns:p14="http://schemas.microsoft.com/office/powerpoint/2010/main" val="4269411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17</a:t>
            </a:fld>
            <a:endParaRPr lang="en-US"/>
          </a:p>
        </p:txBody>
      </p:sp>
    </p:spTree>
    <p:extLst>
      <p:ext uri="{BB962C8B-B14F-4D97-AF65-F5344CB8AC3E}">
        <p14:creationId xmlns:p14="http://schemas.microsoft.com/office/powerpoint/2010/main" val="2638431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4DFB56E4-672C-4FB9-BCC6-7D82236F5A5E}" type="slidenum">
              <a:rPr lang="en-US" smtClean="0"/>
              <a:t>18</a:t>
            </a:fld>
            <a:endParaRPr lang="en-US"/>
          </a:p>
        </p:txBody>
      </p:sp>
    </p:spTree>
    <p:extLst>
      <p:ext uri="{BB962C8B-B14F-4D97-AF65-F5344CB8AC3E}">
        <p14:creationId xmlns:p14="http://schemas.microsoft.com/office/powerpoint/2010/main" val="532737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19</a:t>
            </a:fld>
            <a:endParaRPr lang="en-US"/>
          </a:p>
        </p:txBody>
      </p:sp>
    </p:spTree>
    <p:extLst>
      <p:ext uri="{BB962C8B-B14F-4D97-AF65-F5344CB8AC3E}">
        <p14:creationId xmlns:p14="http://schemas.microsoft.com/office/powerpoint/2010/main" val="1483966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20</a:t>
            </a:fld>
            <a:endParaRPr lang="en-US"/>
          </a:p>
        </p:txBody>
      </p:sp>
    </p:spTree>
    <p:extLst>
      <p:ext uri="{BB962C8B-B14F-4D97-AF65-F5344CB8AC3E}">
        <p14:creationId xmlns:p14="http://schemas.microsoft.com/office/powerpoint/2010/main" val="1501930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3</a:t>
            </a:fld>
            <a:endParaRPr lang="en-US"/>
          </a:p>
        </p:txBody>
      </p:sp>
    </p:spTree>
    <p:extLst>
      <p:ext uri="{BB962C8B-B14F-4D97-AF65-F5344CB8AC3E}">
        <p14:creationId xmlns:p14="http://schemas.microsoft.com/office/powerpoint/2010/main" val="3560725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21</a:t>
            </a:fld>
            <a:endParaRPr lang="en-US"/>
          </a:p>
        </p:txBody>
      </p:sp>
    </p:spTree>
    <p:extLst>
      <p:ext uri="{BB962C8B-B14F-4D97-AF65-F5344CB8AC3E}">
        <p14:creationId xmlns:p14="http://schemas.microsoft.com/office/powerpoint/2010/main" val="35949180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22</a:t>
            </a:fld>
            <a:endParaRPr lang="en-US"/>
          </a:p>
        </p:txBody>
      </p:sp>
    </p:spTree>
    <p:extLst>
      <p:ext uri="{BB962C8B-B14F-4D97-AF65-F5344CB8AC3E}">
        <p14:creationId xmlns:p14="http://schemas.microsoft.com/office/powerpoint/2010/main" val="4268089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23</a:t>
            </a:fld>
            <a:endParaRPr lang="en-US"/>
          </a:p>
        </p:txBody>
      </p:sp>
    </p:spTree>
    <p:extLst>
      <p:ext uri="{BB962C8B-B14F-4D97-AF65-F5344CB8AC3E}">
        <p14:creationId xmlns:p14="http://schemas.microsoft.com/office/powerpoint/2010/main" val="3977548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24</a:t>
            </a:fld>
            <a:endParaRPr lang="en-US"/>
          </a:p>
        </p:txBody>
      </p:sp>
    </p:spTree>
    <p:extLst>
      <p:ext uri="{BB962C8B-B14F-4D97-AF65-F5344CB8AC3E}">
        <p14:creationId xmlns:p14="http://schemas.microsoft.com/office/powerpoint/2010/main" val="585474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25</a:t>
            </a:fld>
            <a:endParaRPr lang="en-US"/>
          </a:p>
        </p:txBody>
      </p:sp>
    </p:spTree>
    <p:extLst>
      <p:ext uri="{BB962C8B-B14F-4D97-AF65-F5344CB8AC3E}">
        <p14:creationId xmlns:p14="http://schemas.microsoft.com/office/powerpoint/2010/main" val="5947764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26</a:t>
            </a:fld>
            <a:endParaRPr lang="en-US"/>
          </a:p>
        </p:txBody>
      </p:sp>
    </p:spTree>
    <p:extLst>
      <p:ext uri="{BB962C8B-B14F-4D97-AF65-F5344CB8AC3E}">
        <p14:creationId xmlns:p14="http://schemas.microsoft.com/office/powerpoint/2010/main" val="35938163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27</a:t>
            </a:fld>
            <a:endParaRPr lang="en-US"/>
          </a:p>
        </p:txBody>
      </p:sp>
    </p:spTree>
    <p:extLst>
      <p:ext uri="{BB962C8B-B14F-4D97-AF65-F5344CB8AC3E}">
        <p14:creationId xmlns:p14="http://schemas.microsoft.com/office/powerpoint/2010/main" val="30125638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28</a:t>
            </a:fld>
            <a:endParaRPr lang="en-US"/>
          </a:p>
        </p:txBody>
      </p:sp>
    </p:spTree>
    <p:extLst>
      <p:ext uri="{BB962C8B-B14F-4D97-AF65-F5344CB8AC3E}">
        <p14:creationId xmlns:p14="http://schemas.microsoft.com/office/powerpoint/2010/main" val="1171782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29</a:t>
            </a:fld>
            <a:endParaRPr lang="en-US"/>
          </a:p>
        </p:txBody>
      </p:sp>
    </p:spTree>
    <p:extLst>
      <p:ext uri="{BB962C8B-B14F-4D97-AF65-F5344CB8AC3E}">
        <p14:creationId xmlns:p14="http://schemas.microsoft.com/office/powerpoint/2010/main" val="18213211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30</a:t>
            </a:fld>
            <a:endParaRPr lang="en-US"/>
          </a:p>
        </p:txBody>
      </p:sp>
    </p:spTree>
    <p:extLst>
      <p:ext uri="{BB962C8B-B14F-4D97-AF65-F5344CB8AC3E}">
        <p14:creationId xmlns:p14="http://schemas.microsoft.com/office/powerpoint/2010/main" val="3678965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4</a:t>
            </a:fld>
            <a:endParaRPr lang="en-US"/>
          </a:p>
        </p:txBody>
      </p:sp>
    </p:spTree>
    <p:extLst>
      <p:ext uri="{BB962C8B-B14F-4D97-AF65-F5344CB8AC3E}">
        <p14:creationId xmlns:p14="http://schemas.microsoft.com/office/powerpoint/2010/main" val="41414426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31</a:t>
            </a:fld>
            <a:endParaRPr lang="en-US"/>
          </a:p>
        </p:txBody>
      </p:sp>
    </p:spTree>
    <p:extLst>
      <p:ext uri="{BB962C8B-B14F-4D97-AF65-F5344CB8AC3E}">
        <p14:creationId xmlns:p14="http://schemas.microsoft.com/office/powerpoint/2010/main" val="12980445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32</a:t>
            </a:fld>
            <a:endParaRPr lang="en-US"/>
          </a:p>
        </p:txBody>
      </p:sp>
    </p:spTree>
    <p:extLst>
      <p:ext uri="{BB962C8B-B14F-4D97-AF65-F5344CB8AC3E}">
        <p14:creationId xmlns:p14="http://schemas.microsoft.com/office/powerpoint/2010/main" val="112160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5</a:t>
            </a:fld>
            <a:endParaRPr lang="en-US"/>
          </a:p>
        </p:txBody>
      </p:sp>
    </p:spTree>
    <p:extLst>
      <p:ext uri="{BB962C8B-B14F-4D97-AF65-F5344CB8AC3E}">
        <p14:creationId xmlns:p14="http://schemas.microsoft.com/office/powerpoint/2010/main" val="881366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6</a:t>
            </a:fld>
            <a:endParaRPr lang="en-US"/>
          </a:p>
        </p:txBody>
      </p:sp>
    </p:spTree>
    <p:extLst>
      <p:ext uri="{BB962C8B-B14F-4D97-AF65-F5344CB8AC3E}">
        <p14:creationId xmlns:p14="http://schemas.microsoft.com/office/powerpoint/2010/main" val="881366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7</a:t>
            </a:fld>
            <a:endParaRPr lang="en-US"/>
          </a:p>
        </p:txBody>
      </p:sp>
    </p:spTree>
    <p:extLst>
      <p:ext uri="{BB962C8B-B14F-4D97-AF65-F5344CB8AC3E}">
        <p14:creationId xmlns:p14="http://schemas.microsoft.com/office/powerpoint/2010/main" val="3277753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8</a:t>
            </a:fld>
            <a:endParaRPr lang="en-US"/>
          </a:p>
        </p:txBody>
      </p:sp>
    </p:spTree>
    <p:extLst>
      <p:ext uri="{BB962C8B-B14F-4D97-AF65-F5344CB8AC3E}">
        <p14:creationId xmlns:p14="http://schemas.microsoft.com/office/powerpoint/2010/main" val="640371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9</a:t>
            </a:fld>
            <a:endParaRPr lang="en-US"/>
          </a:p>
        </p:txBody>
      </p:sp>
    </p:spTree>
    <p:extLst>
      <p:ext uri="{BB962C8B-B14F-4D97-AF65-F5344CB8AC3E}">
        <p14:creationId xmlns:p14="http://schemas.microsoft.com/office/powerpoint/2010/main" val="41197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FB56E4-672C-4FB9-BCC6-7D82236F5A5E}" type="slidenum">
              <a:rPr lang="en-US" smtClean="0"/>
              <a:t>10</a:t>
            </a:fld>
            <a:endParaRPr lang="en-US"/>
          </a:p>
        </p:txBody>
      </p:sp>
    </p:spTree>
    <p:extLst>
      <p:ext uri="{BB962C8B-B14F-4D97-AF65-F5344CB8AC3E}">
        <p14:creationId xmlns:p14="http://schemas.microsoft.com/office/powerpoint/2010/main" val="978618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463554D-0831-4D2A-A09F-01684ADC096F}" type="datetimeFigureOut">
              <a:rPr lang="en-US" smtClean="0"/>
              <a:t>4/8/2017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B2B4EA-2E72-44C5-B7D6-D9D9CE4C95C1}" type="slidenum">
              <a:rPr lang="en-US" smtClean="0"/>
              <a:t>‹#›</a:t>
            </a:fld>
            <a:endParaRPr lang="en-US"/>
          </a:p>
        </p:txBody>
      </p:sp>
    </p:spTree>
    <p:extLst>
      <p:ext uri="{BB962C8B-B14F-4D97-AF65-F5344CB8AC3E}">
        <p14:creationId xmlns:p14="http://schemas.microsoft.com/office/powerpoint/2010/main" val="56514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n-US" altLang="en-US">
              <a:solidFill>
                <a:srgbClr val="000000"/>
              </a:solidFill>
              <a:latin typeface="Calibri" pitchFamily="34" charset="0"/>
              <a:cs typeface="Arial" pitchFamily="34" charset="0"/>
            </a:endParaRPr>
          </a:p>
        </p:txBody>
      </p:sp>
      <p:pic>
        <p:nvPicPr>
          <p:cNvPr id="5"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Rectangle 5"/>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endParaRPr lang="en-US" altLang="en-US">
              <a:solidFill>
                <a:srgbClr val="FFFFFF"/>
              </a:solidFill>
            </a:endParaRPr>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4"/>
          <p:cNvSpPr>
            <a:spLocks noGrp="1" noChangeArrowheads="1"/>
          </p:cNvSpPr>
          <p:nvPr>
            <p:ph type="dt" sz="half" idx="10"/>
          </p:nvPr>
        </p:nvSpPr>
        <p:spPr/>
        <p:txBody>
          <a:bodyPr/>
          <a:lstStyle>
            <a:lvl1pPr>
              <a:defRPr/>
            </a:lvl1pPr>
          </a:lstStyle>
          <a:p>
            <a:endParaRPr lang="en-US" altLang="en-US"/>
          </a:p>
        </p:txBody>
      </p:sp>
      <p:sp>
        <p:nvSpPr>
          <p:cNvPr id="9" name="Rectangle 5"/>
          <p:cNvSpPr>
            <a:spLocks noGrp="1" noChangeArrowheads="1"/>
          </p:cNvSpPr>
          <p:nvPr>
            <p:ph type="ftr" sz="quarter" idx="11"/>
          </p:nvPr>
        </p:nvSpPr>
        <p:spPr/>
        <p:txBody>
          <a:bodyPr/>
          <a:lstStyle>
            <a:lvl1pPr>
              <a:defRPr/>
            </a:lvl1pPr>
          </a:lstStyle>
          <a:p>
            <a:endParaRPr lang="en-US" altLang="en-US"/>
          </a:p>
        </p:txBody>
      </p:sp>
      <p:sp>
        <p:nvSpPr>
          <p:cNvPr id="10" name="Rectangle 6"/>
          <p:cNvSpPr>
            <a:spLocks noGrp="1" noChangeArrowheads="1"/>
          </p:cNvSpPr>
          <p:nvPr>
            <p:ph type="sldNum" sz="quarter" idx="12"/>
          </p:nvPr>
        </p:nvSpPr>
        <p:spPr/>
        <p:txBody>
          <a:bodyPr/>
          <a:lstStyle>
            <a:lvl1pPr>
              <a:defRPr/>
            </a:lvl1pPr>
          </a:lstStyle>
          <a:p>
            <a:fld id="{6DDAE9DA-A5A3-4278-93C5-A8AEBCACAA1B}" type="slidenum">
              <a:rPr lang="en-US" altLang="en-US"/>
              <a:pPr/>
              <a:t>‹#›</a:t>
            </a:fld>
            <a:endParaRPr lang="en-US" altLang="en-US"/>
          </a:p>
        </p:txBody>
      </p:sp>
    </p:spTree>
    <p:extLst>
      <p:ext uri="{BB962C8B-B14F-4D97-AF65-F5344CB8AC3E}">
        <p14:creationId xmlns:p14="http://schemas.microsoft.com/office/powerpoint/2010/main" val="31707401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3554D-0831-4D2A-A09F-01684ADC096F}" type="datetimeFigureOut">
              <a:rPr lang="en-US" smtClean="0"/>
              <a:t>4/8/2017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2B4EA-2E72-44C5-B7D6-D9D9CE4C95C1}" type="slidenum">
              <a:rPr lang="en-US" smtClean="0"/>
              <a:t>‹#›</a:t>
            </a:fld>
            <a:endParaRPr lang="en-US"/>
          </a:p>
        </p:txBody>
      </p:sp>
    </p:spTree>
    <p:extLst>
      <p:ext uri="{BB962C8B-B14F-4D97-AF65-F5344CB8AC3E}">
        <p14:creationId xmlns:p14="http://schemas.microsoft.com/office/powerpoint/2010/main" val="539264191"/>
      </p:ext>
    </p:extLst>
  </p:cSld>
  <p:clrMap bg1="lt1" tx1="dk1" bg2="lt2" tx2="dk2" accent1="accent1" accent2="accent2" accent3="accent3" accent4="accent4" accent5="accent5" accent6="accent6" hlink="hlink" folHlink="folHlink"/>
  <p:sldLayoutIdLst>
    <p:sldLayoutId id="2147483654" r:id="rId1"/>
    <p:sldLayoutId id="2147483655" r:id="rId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US"/>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5145920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STP operations</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285154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STP operations</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42154303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STP operations</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28480753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Bridge ID</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1991857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a:t> </a:t>
            </a:r>
            <a:r>
              <a:rPr lang="en-US" b="1" dirty="0" smtClean="0"/>
              <a:t>Types </a:t>
            </a:r>
            <a:r>
              <a:rPr lang="en-US" b="1" dirty="0"/>
              <a:t>of Spanning-tree </a:t>
            </a:r>
            <a:r>
              <a:rPr lang="en-US" b="1" dirty="0" smtClean="0"/>
              <a:t>Protocols</a:t>
            </a:r>
            <a:r>
              <a:rPr lang="en-US" dirty="0" smtClean="0"/>
              <a:t> </a:t>
            </a:r>
            <a:endParaRPr lang="en-US" dirty="0"/>
          </a:p>
        </p:txBody>
      </p:sp>
      <p:sp>
        <p:nvSpPr>
          <p:cNvPr id="3" name="Rectangle 2"/>
          <p:cNvSpPr/>
          <p:nvPr/>
        </p:nvSpPr>
        <p:spPr>
          <a:xfrm>
            <a:off x="152400" y="838200"/>
            <a:ext cx="8839200" cy="4708981"/>
          </a:xfrm>
          <a:prstGeom prst="rect">
            <a:avLst/>
          </a:prstGeom>
        </p:spPr>
        <p:txBody>
          <a:bodyPr wrap="square">
            <a:spAutoFit/>
          </a:bodyPr>
          <a:lstStyle/>
          <a:p>
            <a:r>
              <a:rPr lang="en-US" sz="2000" b="1" dirty="0"/>
              <a:t>IEEE 802.1d:</a:t>
            </a:r>
            <a:r>
              <a:rPr lang="en-US" sz="2000" dirty="0"/>
              <a:t> The original standard for bridging and STP, which is really slow but requires very little bridge resources. It's also referred to as </a:t>
            </a:r>
            <a:r>
              <a:rPr lang="en-US" sz="2000" b="1" dirty="0">
                <a:solidFill>
                  <a:srgbClr val="FF0000"/>
                </a:solidFill>
              </a:rPr>
              <a:t>Common Spanning Tree (CST). </a:t>
            </a:r>
            <a:r>
              <a:rPr lang="en-US" sz="2000" dirty="0"/>
              <a:t/>
            </a:r>
            <a:br>
              <a:rPr lang="en-US" sz="2000" dirty="0"/>
            </a:br>
            <a:r>
              <a:rPr lang="en-US" sz="2000" dirty="0"/>
              <a:t/>
            </a:r>
            <a:br>
              <a:rPr lang="en-US" sz="2000" dirty="0"/>
            </a:br>
            <a:r>
              <a:rPr lang="en-US" sz="2000" b="1" dirty="0"/>
              <a:t>PVST+:</a:t>
            </a:r>
            <a:r>
              <a:rPr lang="en-US" sz="2000" dirty="0"/>
              <a:t> The Cisco proprietary enhancement for STP that </a:t>
            </a:r>
            <a:r>
              <a:rPr lang="en-US" sz="2000" b="1" dirty="0">
                <a:solidFill>
                  <a:srgbClr val="FF0000"/>
                </a:solidFill>
              </a:rPr>
              <a:t>provides a separate 802.1d spanning-tree instance for each VLAN</a:t>
            </a:r>
            <a:r>
              <a:rPr lang="en-US" sz="2000" dirty="0"/>
              <a:t>. Know that this is just as slow as the CST protocol, but with it, we get to have multiple root bridges. </a:t>
            </a:r>
            <a:endParaRPr lang="en-US" sz="2000" dirty="0" smtClean="0"/>
          </a:p>
          <a:p>
            <a:r>
              <a:rPr lang="en-US" sz="2000" dirty="0"/>
              <a:t/>
            </a:r>
            <a:br>
              <a:rPr lang="en-US" sz="2000" dirty="0"/>
            </a:br>
            <a:r>
              <a:rPr lang="en-US" sz="2000" b="1" dirty="0"/>
              <a:t>IEEE 802.1w:</a:t>
            </a:r>
            <a:r>
              <a:rPr lang="en-US" sz="2000" dirty="0"/>
              <a:t> Also called </a:t>
            </a:r>
            <a:r>
              <a:rPr lang="en-US" sz="2000" b="1" dirty="0">
                <a:solidFill>
                  <a:srgbClr val="FF0000"/>
                </a:solidFill>
              </a:rPr>
              <a:t>Rapid Spanning Tree Protocol </a:t>
            </a:r>
            <a:r>
              <a:rPr lang="en-US" sz="2000" dirty="0"/>
              <a:t>(RSTP), this iteration enhanced the BPDU exchange and paved the way for much faster network convergence, but it still only allows for one root bridge per network like CST. </a:t>
            </a:r>
            <a:br>
              <a:rPr lang="en-US" sz="2000" dirty="0"/>
            </a:br>
            <a:r>
              <a:rPr lang="en-US" sz="2000" dirty="0"/>
              <a:t/>
            </a:r>
            <a:br>
              <a:rPr lang="en-US" sz="2000" dirty="0"/>
            </a:br>
            <a:r>
              <a:rPr lang="en-US" sz="2000" b="1" dirty="0"/>
              <a:t>Rapid PVST+:</a:t>
            </a:r>
            <a:r>
              <a:rPr lang="en-US" sz="2000" dirty="0"/>
              <a:t> </a:t>
            </a:r>
            <a:r>
              <a:rPr lang="en-US" sz="2000" b="1" dirty="0">
                <a:solidFill>
                  <a:srgbClr val="FF0000"/>
                </a:solidFill>
              </a:rPr>
              <a:t>Cisco's version of RSTP that also uses PVST+ </a:t>
            </a:r>
            <a:r>
              <a:rPr lang="en-US" sz="2000" dirty="0"/>
              <a:t>and provides a separate instance of 802.1w per VLAN. It gives us really fast convergence times and optimal traffic flow but predictably requires the most CPU and memory </a:t>
            </a:r>
            <a:r>
              <a:rPr lang="en-US" sz="2000" dirty="0" smtClean="0"/>
              <a:t>of all.</a:t>
            </a:r>
            <a:endParaRPr lang="en-US" sz="3200" dirty="0"/>
          </a:p>
        </p:txBody>
      </p:sp>
    </p:spTree>
    <p:extLst>
      <p:ext uri="{BB962C8B-B14F-4D97-AF65-F5344CB8AC3E}">
        <p14:creationId xmlns:p14="http://schemas.microsoft.com/office/powerpoint/2010/main" val="2379889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438400" y="609600"/>
            <a:ext cx="6248400" cy="1143000"/>
          </a:xfrm>
        </p:spPr>
        <p:txBody>
          <a:bodyPr/>
          <a:lstStyle/>
          <a:p>
            <a:r>
              <a:rPr lang="en-US" altLang="en-US" smtClean="0">
                <a:ea typeface="ＭＳ Ｐゴシック" pitchFamily="34" charset="-128"/>
              </a:rPr>
              <a:t>Common STP example</a:t>
            </a:r>
          </a:p>
        </p:txBody>
      </p:sp>
      <p:pic>
        <p:nvPicPr>
          <p:cNvPr id="25603"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257425" y="2133600"/>
            <a:ext cx="6657975" cy="2620963"/>
          </a:xfrm>
        </p:spPr>
      </p:pic>
    </p:spTree>
    <p:extLst>
      <p:ext uri="{BB962C8B-B14F-4D97-AF65-F5344CB8AC3E}">
        <p14:creationId xmlns:p14="http://schemas.microsoft.com/office/powerpoint/2010/main" val="38135462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normAutofit fontScale="90000"/>
          </a:bodyPr>
          <a:lstStyle/>
          <a:p>
            <a:r>
              <a:rPr lang="en-US" altLang="en-US" smtClean="0">
                <a:ea typeface="ＭＳ Ｐゴシック" pitchFamily="34" charset="-128"/>
              </a:rPr>
              <a:t>PVST+ provides efficient root bridge selection.</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1276818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PVST+ unique bridge ID</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17440283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RSTP example 1</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170165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RSTP example 1 answer</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786262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Spanning-Tree Protocol</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2295741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RSTP example 2</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658744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RSTP example 2, answer 1</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8586450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RSTP example 2, answer 2</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38064555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normAutofit/>
          </a:bodyPr>
          <a:lstStyle/>
          <a:p>
            <a:r>
              <a:rPr lang="en-US" sz="3200" dirty="0" smtClean="0"/>
              <a:t>How </a:t>
            </a:r>
            <a:r>
              <a:rPr lang="en-US" sz="3200" dirty="0"/>
              <a:t>are the designated ports chosen?</a:t>
            </a:r>
          </a:p>
        </p:txBody>
      </p:sp>
      <p:sp>
        <p:nvSpPr>
          <p:cNvPr id="3" name="Content Placeholder 2"/>
          <p:cNvSpPr>
            <a:spLocks noGrp="1"/>
          </p:cNvSpPr>
          <p:nvPr>
            <p:ph idx="1"/>
          </p:nvPr>
        </p:nvSpPr>
        <p:spPr>
          <a:xfrm>
            <a:off x="2133600" y="1600200"/>
            <a:ext cx="6858000" cy="4525963"/>
          </a:xfrm>
        </p:spPr>
        <p:txBody>
          <a:bodyPr>
            <a:normAutofit fontScale="70000" lnSpcReduction="20000"/>
          </a:bodyPr>
          <a:lstStyle/>
          <a:p>
            <a:r>
              <a:rPr lang="en-US" dirty="0"/>
              <a:t>To choose the switch that will forward on the segment, we select the switch with the lowest accumulated path cost to the root bridge. We want the fast path to the root bridge.</a:t>
            </a:r>
          </a:p>
          <a:p>
            <a:r>
              <a:rPr lang="en-US" dirty="0"/>
              <a:t>If there is a tie on the accumulated path cost from both switches to the root bridge, then we'll use bridge </a:t>
            </a:r>
            <a:r>
              <a:rPr lang="en-US" dirty="0" smtClean="0"/>
              <a:t>ID</a:t>
            </a:r>
          </a:p>
          <a:p>
            <a:r>
              <a:rPr lang="en-US" dirty="0" smtClean="0"/>
              <a:t>Port </a:t>
            </a:r>
            <a:r>
              <a:rPr lang="en-US" dirty="0"/>
              <a:t>priorities can be set manually if we want a specific port chosen. The default priority is 32, but we can lower that if needed.</a:t>
            </a:r>
          </a:p>
          <a:p>
            <a:r>
              <a:rPr lang="en-US" dirty="0"/>
              <a:t>If there are two links between switches, and the bridge ID and priority are tied, the port with the lowest number will be chosen—for example, Fa0/1 would be chosen over Fa0/2</a:t>
            </a:r>
            <a:r>
              <a:rPr lang="en-US" dirty="0" smtClean="0"/>
              <a:t>.</a:t>
            </a:r>
            <a:endParaRPr lang="en-US" dirty="0"/>
          </a:p>
        </p:txBody>
      </p:sp>
    </p:spTree>
    <p:extLst>
      <p:ext uri="{BB962C8B-B14F-4D97-AF65-F5344CB8AC3E}">
        <p14:creationId xmlns:p14="http://schemas.microsoft.com/office/powerpoint/2010/main" val="33110736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normAutofit/>
          </a:bodyPr>
          <a:lstStyle/>
          <a:p>
            <a:r>
              <a:rPr lang="en-US" sz="3200" dirty="0"/>
              <a:t>Modifying and Verifying the Bridge ID</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585912"/>
            <a:ext cx="6668916" cy="3976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55744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Our simple three-switch network</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12251581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lstStyle/>
          <a:p>
            <a:r>
              <a:rPr lang="en-US" dirty="0" smtClean="0"/>
              <a:t>S3’s output</a:t>
            </a:r>
            <a:endParaRPr lang="en-US" dirty="0"/>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82743" y="1371600"/>
            <a:ext cx="6808857"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2346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the priority</a:t>
            </a:r>
            <a:endParaRPr lang="en-US" dirty="0"/>
          </a:p>
        </p:txBody>
      </p:sp>
      <p:pic>
        <p:nvPicPr>
          <p:cNvPr id="4" name="Picture 3"/>
          <p:cNvPicPr>
            <a:picLocks noChangeAspect="1"/>
          </p:cNvPicPr>
          <p:nvPr/>
        </p:nvPicPr>
        <p:blipFill>
          <a:blip r:embed="rId3"/>
          <a:stretch>
            <a:fillRect/>
          </a:stretch>
        </p:blipFill>
        <p:spPr>
          <a:xfrm>
            <a:off x="2283582" y="1676400"/>
            <a:ext cx="6555618" cy="2133600"/>
          </a:xfrm>
          <a:prstGeom prst="rect">
            <a:avLst/>
          </a:prstGeom>
        </p:spPr>
      </p:pic>
      <p:sp>
        <p:nvSpPr>
          <p:cNvPr id="5" name="TextBox 4"/>
          <p:cNvSpPr txBox="1"/>
          <p:nvPr/>
        </p:nvSpPr>
        <p:spPr>
          <a:xfrm>
            <a:off x="2283582" y="3962400"/>
            <a:ext cx="6555618" cy="1938992"/>
          </a:xfrm>
          <a:prstGeom prst="rect">
            <a:avLst/>
          </a:prstGeom>
          <a:noFill/>
        </p:spPr>
        <p:txBody>
          <a:bodyPr wrap="square" rtlCol="0">
            <a:spAutoFit/>
          </a:bodyPr>
          <a:lstStyle/>
          <a:p>
            <a:r>
              <a:rPr lang="en-US" sz="2000" dirty="0"/>
              <a:t>You can set the priority to any value from 0 through 61440 in increments of 4096. </a:t>
            </a:r>
            <a:endParaRPr lang="en-US" sz="2000" dirty="0" smtClean="0"/>
          </a:p>
          <a:p>
            <a:endParaRPr lang="en-US" sz="2000" dirty="0"/>
          </a:p>
          <a:p>
            <a:r>
              <a:rPr lang="en-US" sz="2000" dirty="0" smtClean="0"/>
              <a:t>Setting </a:t>
            </a:r>
            <a:r>
              <a:rPr lang="en-US" sz="2000" dirty="0"/>
              <a:t>it to zero (0) means that the switch will always be a root as long as it has a lower MAC address than another switch that also has its bridge ID set to 0.</a:t>
            </a:r>
          </a:p>
        </p:txBody>
      </p:sp>
    </p:spTree>
    <p:extLst>
      <p:ext uri="{BB962C8B-B14F-4D97-AF65-F5344CB8AC3E}">
        <p14:creationId xmlns:p14="http://schemas.microsoft.com/office/powerpoint/2010/main" val="22981025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Enable </a:t>
            </a:r>
            <a:r>
              <a:rPr lang="en-US" sz="3200" dirty="0"/>
              <a:t>RSTP on a Cisco switch</a:t>
            </a:r>
          </a:p>
        </p:txBody>
      </p:sp>
      <p:pic>
        <p:nvPicPr>
          <p:cNvPr id="4" name="Picture 3"/>
          <p:cNvPicPr>
            <a:picLocks noChangeAspect="1"/>
          </p:cNvPicPr>
          <p:nvPr/>
        </p:nvPicPr>
        <p:blipFill>
          <a:blip r:embed="rId3"/>
          <a:stretch>
            <a:fillRect/>
          </a:stretch>
        </p:blipFill>
        <p:spPr>
          <a:xfrm>
            <a:off x="2514600" y="2438400"/>
            <a:ext cx="5826432" cy="457200"/>
          </a:xfrm>
          <a:prstGeom prst="rect">
            <a:avLst/>
          </a:prstGeom>
        </p:spPr>
      </p:pic>
    </p:spTree>
    <p:extLst>
      <p:ext uri="{BB962C8B-B14F-4D97-AF65-F5344CB8AC3E}">
        <p14:creationId xmlns:p14="http://schemas.microsoft.com/office/powerpoint/2010/main" val="39879572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STP stopping loops</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772518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normAutofit fontScale="90000"/>
          </a:bodyPr>
          <a:lstStyle/>
          <a:p>
            <a:r>
              <a:rPr lang="en-US" altLang="en-US" smtClean="0">
                <a:ea typeface="ＭＳ Ｐゴシック" pitchFamily="34" charset="-128"/>
              </a:rPr>
              <a:t>A switched network with switching loops</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6800491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STP failure</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911942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PortFast</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22112683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Before and after port channels</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12124021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eaLnBrk="1" hangingPunct="1"/>
            <a:r>
              <a:rPr lang="en-US" altLang="en-US" smtClean="0">
                <a:ea typeface="ＭＳ Ｐゴシック" pitchFamily="34" charset="-128"/>
              </a:rPr>
              <a:t>Written Labs and Review Questions</a:t>
            </a:r>
          </a:p>
        </p:txBody>
      </p:sp>
      <p:pic>
        <p:nvPicPr>
          <p:cNvPr id="3" name="Picture 2"/>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505209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altLang="en-US" smtClean="0">
                <a:ea typeface="ＭＳ Ｐゴシック" pitchFamily="34" charset="-128"/>
              </a:rPr>
              <a:t>A switched network with STP	</a:t>
            </a:r>
          </a:p>
        </p:txBody>
      </p:sp>
      <p:pic>
        <p:nvPicPr>
          <p:cNvPr id="3" name="Picture 2"/>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1514601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Spanning-tree Terms</a:t>
            </a:r>
            <a:endParaRPr lang="en-US" b="1" dirty="0"/>
          </a:p>
        </p:txBody>
      </p:sp>
      <p:sp>
        <p:nvSpPr>
          <p:cNvPr id="3" name="TextBox 2"/>
          <p:cNvSpPr txBox="1"/>
          <p:nvPr/>
        </p:nvSpPr>
        <p:spPr>
          <a:xfrm>
            <a:off x="249064" y="1371600"/>
            <a:ext cx="8666336" cy="4524315"/>
          </a:xfrm>
          <a:prstGeom prst="rect">
            <a:avLst/>
          </a:prstGeom>
          <a:noFill/>
        </p:spPr>
        <p:txBody>
          <a:bodyPr wrap="square" rtlCol="0">
            <a:spAutoFit/>
          </a:bodyPr>
          <a:lstStyle/>
          <a:p>
            <a:r>
              <a:rPr lang="en-US" sz="2400" b="1" dirty="0"/>
              <a:t>Root bridge:</a:t>
            </a:r>
            <a:r>
              <a:rPr lang="en-US" sz="2400" dirty="0"/>
              <a:t> The </a:t>
            </a:r>
            <a:r>
              <a:rPr lang="en-US" sz="2400" b="1" dirty="0"/>
              <a:t>root bridge</a:t>
            </a:r>
            <a:r>
              <a:rPr lang="en-US" sz="2400" dirty="0"/>
              <a:t> is the bridge with the lowest and, therefore, the best bridge ID. </a:t>
            </a:r>
            <a:endParaRPr lang="en-US" sz="2400" dirty="0" smtClean="0"/>
          </a:p>
          <a:p>
            <a:endParaRPr lang="en-US" sz="2400" dirty="0"/>
          </a:p>
          <a:p>
            <a:r>
              <a:rPr lang="en-US" sz="2400" b="1" dirty="0"/>
              <a:t>Bridge ID:</a:t>
            </a:r>
            <a:r>
              <a:rPr lang="en-US" sz="2400" dirty="0"/>
              <a:t> </a:t>
            </a:r>
            <a:r>
              <a:rPr lang="en-US" sz="2400" dirty="0" smtClean="0"/>
              <a:t>It's </a:t>
            </a:r>
            <a:r>
              <a:rPr lang="en-US" sz="2400" dirty="0"/>
              <a:t>determined by a combination of the bridge priority, which is 32,768 by default on all Cisco switches, and the base MAC address. The bridge with the lowest bridge ID becomes the root bridge in the network. </a:t>
            </a:r>
            <a:endParaRPr lang="en-US" sz="2400" dirty="0" smtClean="0"/>
          </a:p>
          <a:p>
            <a:endParaRPr lang="en-US" sz="2400" dirty="0"/>
          </a:p>
          <a:p>
            <a:r>
              <a:rPr lang="en-US" sz="2400" b="1" dirty="0"/>
              <a:t>BPDU:</a:t>
            </a:r>
            <a:r>
              <a:rPr lang="en-US" sz="2400" dirty="0"/>
              <a:t> All switches exchange information to use for the subsequent configuration of the network. Each switch compares the parameters in the </a:t>
            </a:r>
            <a:r>
              <a:rPr lang="en-US" sz="2400" b="1" dirty="0"/>
              <a:t>Bridge Protocol Data Unit (BPDU)</a:t>
            </a:r>
            <a:r>
              <a:rPr lang="en-US" sz="2400" dirty="0"/>
              <a:t> </a:t>
            </a:r>
            <a:r>
              <a:rPr lang="en-US" sz="2400" dirty="0" smtClean="0"/>
              <a:t>. </a:t>
            </a:r>
            <a:r>
              <a:rPr lang="en-US" sz="2400" dirty="0"/>
              <a:t>Inside the BPDU is the bridge ID. </a:t>
            </a:r>
          </a:p>
        </p:txBody>
      </p:sp>
    </p:spTree>
    <p:extLst>
      <p:ext uri="{BB962C8B-B14F-4D97-AF65-F5344CB8AC3E}">
        <p14:creationId xmlns:p14="http://schemas.microsoft.com/office/powerpoint/2010/main" val="1369301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t>Bridge Port Roles</a:t>
            </a:r>
            <a:endParaRPr lang="en-US" b="1" dirty="0"/>
          </a:p>
        </p:txBody>
      </p:sp>
      <p:sp>
        <p:nvSpPr>
          <p:cNvPr id="3" name="TextBox 2"/>
          <p:cNvSpPr txBox="1"/>
          <p:nvPr/>
        </p:nvSpPr>
        <p:spPr>
          <a:xfrm>
            <a:off x="249064" y="1371600"/>
            <a:ext cx="8666336" cy="4524315"/>
          </a:xfrm>
          <a:prstGeom prst="rect">
            <a:avLst/>
          </a:prstGeom>
          <a:noFill/>
        </p:spPr>
        <p:txBody>
          <a:bodyPr wrap="square" rtlCol="0">
            <a:spAutoFit/>
          </a:bodyPr>
          <a:lstStyle/>
          <a:p>
            <a:r>
              <a:rPr lang="en-US" sz="2400" b="1" dirty="0"/>
              <a:t>Root port:</a:t>
            </a:r>
            <a:r>
              <a:rPr lang="en-US" sz="2400" dirty="0"/>
              <a:t> The root port is the link with the lowest path cost to the root bridge. </a:t>
            </a:r>
            <a:endParaRPr lang="en-US" sz="2400" dirty="0" smtClean="0"/>
          </a:p>
          <a:p>
            <a:endParaRPr lang="en-US" sz="2400" dirty="0"/>
          </a:p>
          <a:p>
            <a:r>
              <a:rPr lang="en-US" sz="2400" b="1" dirty="0"/>
              <a:t>Designated port:</a:t>
            </a:r>
            <a:r>
              <a:rPr lang="en-US" sz="2400" dirty="0"/>
              <a:t> A </a:t>
            </a:r>
            <a:r>
              <a:rPr lang="en-US" sz="2400" b="1" dirty="0"/>
              <a:t>designated port</a:t>
            </a:r>
            <a:r>
              <a:rPr lang="en-US" sz="2400" dirty="0"/>
              <a:t> is one that's been determined to have the best (lowest) cost to get to on a given network segment, compared to other ports on that segment</a:t>
            </a:r>
            <a:r>
              <a:rPr lang="en-US" sz="2400" dirty="0" smtClean="0"/>
              <a:t>.</a:t>
            </a:r>
          </a:p>
          <a:p>
            <a:endParaRPr lang="en-US" sz="2400" dirty="0"/>
          </a:p>
          <a:p>
            <a:r>
              <a:rPr lang="en-US" sz="2400" b="1" dirty="0"/>
              <a:t>Forwarding port:</a:t>
            </a:r>
            <a:r>
              <a:rPr lang="en-US" sz="2400" dirty="0"/>
              <a:t> A forwarding port forwards frames and will be either a root port or a designated port. </a:t>
            </a:r>
            <a:endParaRPr lang="en-US" sz="2400" dirty="0" smtClean="0"/>
          </a:p>
          <a:p>
            <a:endParaRPr lang="en-US" sz="2400" dirty="0"/>
          </a:p>
          <a:p>
            <a:r>
              <a:rPr lang="en-US" sz="2400" b="1" dirty="0"/>
              <a:t>Blocked port:</a:t>
            </a:r>
            <a:r>
              <a:rPr lang="en-US" sz="2400" dirty="0"/>
              <a:t> A blocked port won't forward frames in order to prevent loops. </a:t>
            </a:r>
          </a:p>
        </p:txBody>
      </p:sp>
    </p:spTree>
    <p:extLst>
      <p:ext uri="{BB962C8B-B14F-4D97-AF65-F5344CB8AC3E}">
        <p14:creationId xmlns:p14="http://schemas.microsoft.com/office/powerpoint/2010/main" val="3913969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In-class Practice</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8786928" cy="4957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3590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a:t>Convergence</a:t>
            </a:r>
            <a:r>
              <a:rPr lang="en-US" dirty="0"/>
              <a:t> </a:t>
            </a:r>
          </a:p>
        </p:txBody>
      </p:sp>
      <p:sp>
        <p:nvSpPr>
          <p:cNvPr id="3" name="Rectangle 2"/>
          <p:cNvSpPr/>
          <p:nvPr/>
        </p:nvSpPr>
        <p:spPr>
          <a:xfrm>
            <a:off x="304800" y="1524000"/>
            <a:ext cx="8534400" cy="4031873"/>
          </a:xfrm>
          <a:prstGeom prst="rect">
            <a:avLst/>
          </a:prstGeom>
        </p:spPr>
        <p:txBody>
          <a:bodyPr wrap="square">
            <a:spAutoFit/>
          </a:bodyPr>
          <a:lstStyle/>
          <a:p>
            <a:r>
              <a:rPr lang="en-US" sz="3200" b="1" dirty="0"/>
              <a:t>Convergence</a:t>
            </a:r>
            <a:r>
              <a:rPr lang="en-US" sz="3200" dirty="0"/>
              <a:t> occurs when all ports on bridges and switches </a:t>
            </a:r>
            <a:r>
              <a:rPr lang="en-US" sz="3200" dirty="0" smtClean="0"/>
              <a:t>have transitioned to either forwarding or blocking modes. </a:t>
            </a:r>
          </a:p>
          <a:p>
            <a:endParaRPr lang="en-US" sz="3200" dirty="0" smtClean="0"/>
          </a:p>
          <a:p>
            <a:r>
              <a:rPr lang="en-US" sz="3200" dirty="0" smtClean="0"/>
              <a:t>No </a:t>
            </a:r>
            <a:r>
              <a:rPr lang="en-US" sz="3200" dirty="0"/>
              <a:t>data will be forwarded until convergence is complete. Yes—you read that right: When STP is converging, all host data stops transmitting through the switches!</a:t>
            </a:r>
          </a:p>
        </p:txBody>
      </p:sp>
    </p:spTree>
    <p:extLst>
      <p:ext uri="{BB962C8B-B14F-4D97-AF65-F5344CB8AC3E}">
        <p14:creationId xmlns:p14="http://schemas.microsoft.com/office/powerpoint/2010/main" val="2985464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Link Cost</a:t>
            </a:r>
            <a:endParaRPr lang="en-US" b="1" dirty="0"/>
          </a:p>
        </p:txBody>
      </p:sp>
      <p:sp>
        <p:nvSpPr>
          <p:cNvPr id="3" name="Content Placeholder 2"/>
          <p:cNvSpPr>
            <a:spLocks noGrp="1"/>
          </p:cNvSpPr>
          <p:nvPr>
            <p:ph idx="1"/>
          </p:nvPr>
        </p:nvSpPr>
        <p:spPr>
          <a:xfrm>
            <a:off x="2133600" y="1600200"/>
            <a:ext cx="6858000" cy="4525963"/>
          </a:xfrm>
        </p:spPr>
        <p:txBody>
          <a:bodyPr>
            <a:normAutofit/>
          </a:bodyPr>
          <a:lstStyle/>
          <a:p>
            <a:r>
              <a:rPr lang="en-US" sz="2800" dirty="0"/>
              <a:t>Port cost is the cost of a single link whereas path cost is the sum of the various port costs to the root bridge.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663" y="2999687"/>
            <a:ext cx="3386137" cy="35535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16428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611</TotalTime>
  <Words>626</Words>
  <Application>Microsoft Office PowerPoint</Application>
  <PresentationFormat>On-screen Show (4:3)</PresentationFormat>
  <Paragraphs>88</Paragraphs>
  <Slides>33</Slides>
  <Notes>31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ＭＳ Ｐゴシック</vt:lpstr>
      <vt:lpstr>Arial</vt:lpstr>
      <vt:lpstr>Calibri</vt:lpstr>
      <vt:lpstr>Office Theme</vt:lpstr>
      <vt:lpstr>PowerPoint Presentation</vt:lpstr>
      <vt:lpstr>Spanning-Tree Protocol</vt:lpstr>
      <vt:lpstr>A switched network with switching loops</vt:lpstr>
      <vt:lpstr>A switched network with STP </vt:lpstr>
      <vt:lpstr>Spanning-tree Terms</vt:lpstr>
      <vt:lpstr>Bridge Port Roles</vt:lpstr>
      <vt:lpstr>In-class Practice</vt:lpstr>
      <vt:lpstr> Convergence </vt:lpstr>
      <vt:lpstr>Link Cost</vt:lpstr>
      <vt:lpstr>STP operations</vt:lpstr>
      <vt:lpstr>STP operations</vt:lpstr>
      <vt:lpstr>STP operations</vt:lpstr>
      <vt:lpstr>Bridge ID</vt:lpstr>
      <vt:lpstr> Types of Spanning-tree Protocols </vt:lpstr>
      <vt:lpstr>Common STP example</vt:lpstr>
      <vt:lpstr>PVST+ provides efficient root bridge selection.</vt:lpstr>
      <vt:lpstr>PVST+ unique bridge ID</vt:lpstr>
      <vt:lpstr>RSTP example 1</vt:lpstr>
      <vt:lpstr>RSTP example 1 answer</vt:lpstr>
      <vt:lpstr>RSTP example 2</vt:lpstr>
      <vt:lpstr>RSTP example 2, answer 1</vt:lpstr>
      <vt:lpstr>RSTP example 2, answer 2</vt:lpstr>
      <vt:lpstr>How are the designated ports chosen?</vt:lpstr>
      <vt:lpstr>Modifying and Verifying the Bridge ID</vt:lpstr>
      <vt:lpstr>Our simple three-switch network</vt:lpstr>
      <vt:lpstr>S3’s output</vt:lpstr>
      <vt:lpstr>Set the priority</vt:lpstr>
      <vt:lpstr>Enable RSTP on a Cisco switch</vt:lpstr>
      <vt:lpstr>STP stopping loops</vt:lpstr>
      <vt:lpstr>STP failure</vt:lpstr>
      <vt:lpstr>PortFast</vt:lpstr>
      <vt:lpstr>Before and after port channels</vt:lpstr>
      <vt:lpstr>Written Labs and Review Questions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senhuayu@gmail.com</dc:creator>
  <cp:lastModifiedBy>Yu, Senhua</cp:lastModifiedBy>
  <cp:revision>50</cp:revision>
  <dcterms:created xsi:type="dcterms:W3CDTF">2017-03-24T03:17:08Z</dcterms:created>
  <dcterms:modified xsi:type="dcterms:W3CDTF">2017-04-08T19:30:06Z</dcterms:modified>
</cp:coreProperties>
</file>