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322" r:id="rId3"/>
    <p:sldId id="343" r:id="rId4"/>
    <p:sldId id="323" r:id="rId5"/>
    <p:sldId id="325" r:id="rId6"/>
    <p:sldId id="326" r:id="rId7"/>
    <p:sldId id="327" r:id="rId8"/>
    <p:sldId id="328" r:id="rId9"/>
    <p:sldId id="329" r:id="rId10"/>
    <p:sldId id="330" r:id="rId11"/>
    <p:sldId id="331" r:id="rId12"/>
    <p:sldId id="332" r:id="rId13"/>
    <p:sldId id="333" r:id="rId14"/>
    <p:sldId id="334" r:id="rId15"/>
    <p:sldId id="344" r:id="rId16"/>
    <p:sldId id="345" r:id="rId17"/>
    <p:sldId id="346" r:id="rId18"/>
    <p:sldId id="347" r:id="rId19"/>
    <p:sldId id="307"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661" autoAdjust="0"/>
  </p:normalViewPr>
  <p:slideViewPr>
    <p:cSldViewPr>
      <p:cViewPr varScale="1">
        <p:scale>
          <a:sx n="54" d="100"/>
          <a:sy n="54" d="100"/>
        </p:scale>
        <p:origin x="164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166F1-F6E4-4956-88E2-F6BFB2E9FC76}" type="datetimeFigureOut">
              <a:rPr lang="en-US" smtClean="0"/>
              <a:t>4/15/2017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238A5-1DBD-4E94-AA3A-7F4BCBEDB3C0}" type="slidenum">
              <a:rPr lang="en-US" smtClean="0"/>
              <a:t>‹#›</a:t>
            </a:fld>
            <a:endParaRPr lang="en-US"/>
          </a:p>
        </p:txBody>
      </p:sp>
    </p:spTree>
    <p:extLst>
      <p:ext uri="{BB962C8B-B14F-4D97-AF65-F5344CB8AC3E}">
        <p14:creationId xmlns:p14="http://schemas.microsoft.com/office/powerpoint/2010/main" val="322585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2</a:t>
            </a:fld>
            <a:endParaRPr lang="en-US"/>
          </a:p>
        </p:txBody>
      </p:sp>
    </p:spTree>
    <p:extLst>
      <p:ext uri="{BB962C8B-B14F-4D97-AF65-F5344CB8AC3E}">
        <p14:creationId xmlns:p14="http://schemas.microsoft.com/office/powerpoint/2010/main" val="3067110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11</a:t>
            </a:fld>
            <a:endParaRPr lang="en-US"/>
          </a:p>
        </p:txBody>
      </p:sp>
    </p:spTree>
    <p:extLst>
      <p:ext uri="{BB962C8B-B14F-4D97-AF65-F5344CB8AC3E}">
        <p14:creationId xmlns:p14="http://schemas.microsoft.com/office/powerpoint/2010/main" val="2233698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12</a:t>
            </a:fld>
            <a:endParaRPr lang="en-US"/>
          </a:p>
        </p:txBody>
      </p:sp>
    </p:spTree>
    <p:extLst>
      <p:ext uri="{BB962C8B-B14F-4D97-AF65-F5344CB8AC3E}">
        <p14:creationId xmlns:p14="http://schemas.microsoft.com/office/powerpoint/2010/main" val="407123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13</a:t>
            </a:fld>
            <a:endParaRPr lang="en-US"/>
          </a:p>
        </p:txBody>
      </p:sp>
    </p:spTree>
    <p:extLst>
      <p:ext uri="{BB962C8B-B14F-4D97-AF65-F5344CB8AC3E}">
        <p14:creationId xmlns:p14="http://schemas.microsoft.com/office/powerpoint/2010/main" val="4120584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14</a:t>
            </a:fld>
            <a:endParaRPr lang="en-US"/>
          </a:p>
        </p:txBody>
      </p:sp>
    </p:spTree>
    <p:extLst>
      <p:ext uri="{BB962C8B-B14F-4D97-AF65-F5344CB8AC3E}">
        <p14:creationId xmlns:p14="http://schemas.microsoft.com/office/powerpoint/2010/main" val="1763507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15</a:t>
            </a:fld>
            <a:endParaRPr lang="en-US"/>
          </a:p>
        </p:txBody>
      </p:sp>
    </p:spTree>
    <p:extLst>
      <p:ext uri="{BB962C8B-B14F-4D97-AF65-F5344CB8AC3E}">
        <p14:creationId xmlns:p14="http://schemas.microsoft.com/office/powerpoint/2010/main" val="253485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16</a:t>
            </a:fld>
            <a:endParaRPr lang="en-US"/>
          </a:p>
        </p:txBody>
      </p:sp>
    </p:spTree>
    <p:extLst>
      <p:ext uri="{BB962C8B-B14F-4D97-AF65-F5344CB8AC3E}">
        <p14:creationId xmlns:p14="http://schemas.microsoft.com/office/powerpoint/2010/main" val="407972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6F238A5-1DBD-4E94-AA3A-7F4BCBEDB3C0}" type="slidenum">
              <a:rPr lang="en-US" smtClean="0"/>
              <a:t>17</a:t>
            </a:fld>
            <a:endParaRPr lang="en-US"/>
          </a:p>
        </p:txBody>
      </p:sp>
    </p:spTree>
    <p:extLst>
      <p:ext uri="{BB962C8B-B14F-4D97-AF65-F5344CB8AC3E}">
        <p14:creationId xmlns:p14="http://schemas.microsoft.com/office/powerpoint/2010/main" val="149113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18</a:t>
            </a:fld>
            <a:endParaRPr lang="en-US"/>
          </a:p>
        </p:txBody>
      </p:sp>
    </p:spTree>
    <p:extLst>
      <p:ext uri="{BB962C8B-B14F-4D97-AF65-F5344CB8AC3E}">
        <p14:creationId xmlns:p14="http://schemas.microsoft.com/office/powerpoint/2010/main" val="139903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3</a:t>
            </a:fld>
            <a:endParaRPr lang="en-US"/>
          </a:p>
        </p:txBody>
      </p:sp>
    </p:spTree>
    <p:extLst>
      <p:ext uri="{BB962C8B-B14F-4D97-AF65-F5344CB8AC3E}">
        <p14:creationId xmlns:p14="http://schemas.microsoft.com/office/powerpoint/2010/main" val="104237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6F238A5-1DBD-4E94-AA3A-7F4BCBEDB3C0}" type="slidenum">
              <a:rPr lang="en-US" smtClean="0"/>
              <a:t>4</a:t>
            </a:fld>
            <a:endParaRPr lang="en-US"/>
          </a:p>
        </p:txBody>
      </p:sp>
    </p:spTree>
    <p:extLst>
      <p:ext uri="{BB962C8B-B14F-4D97-AF65-F5344CB8AC3E}">
        <p14:creationId xmlns:p14="http://schemas.microsoft.com/office/powerpoint/2010/main" val="290176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5</a:t>
            </a:fld>
            <a:endParaRPr lang="en-US"/>
          </a:p>
        </p:txBody>
      </p:sp>
    </p:spTree>
    <p:extLst>
      <p:ext uri="{BB962C8B-B14F-4D97-AF65-F5344CB8AC3E}">
        <p14:creationId xmlns:p14="http://schemas.microsoft.com/office/powerpoint/2010/main" val="398571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6</a:t>
            </a:fld>
            <a:endParaRPr lang="en-US"/>
          </a:p>
        </p:txBody>
      </p:sp>
    </p:spTree>
    <p:extLst>
      <p:ext uri="{BB962C8B-B14F-4D97-AF65-F5344CB8AC3E}">
        <p14:creationId xmlns:p14="http://schemas.microsoft.com/office/powerpoint/2010/main" val="250592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7</a:t>
            </a:fld>
            <a:endParaRPr lang="en-US"/>
          </a:p>
        </p:txBody>
      </p:sp>
    </p:spTree>
    <p:extLst>
      <p:ext uri="{BB962C8B-B14F-4D97-AF65-F5344CB8AC3E}">
        <p14:creationId xmlns:p14="http://schemas.microsoft.com/office/powerpoint/2010/main" val="3619462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8</a:t>
            </a:fld>
            <a:endParaRPr lang="en-US"/>
          </a:p>
        </p:txBody>
      </p:sp>
    </p:spTree>
    <p:extLst>
      <p:ext uri="{BB962C8B-B14F-4D97-AF65-F5344CB8AC3E}">
        <p14:creationId xmlns:p14="http://schemas.microsoft.com/office/powerpoint/2010/main" val="103057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9</a:t>
            </a:fld>
            <a:endParaRPr lang="en-US"/>
          </a:p>
        </p:txBody>
      </p:sp>
    </p:spTree>
    <p:extLst>
      <p:ext uri="{BB962C8B-B14F-4D97-AF65-F5344CB8AC3E}">
        <p14:creationId xmlns:p14="http://schemas.microsoft.com/office/powerpoint/2010/main" val="53181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238A5-1DBD-4E94-AA3A-7F4BCBEDB3C0}" type="slidenum">
              <a:rPr lang="en-US" smtClean="0"/>
              <a:t>10</a:t>
            </a:fld>
            <a:endParaRPr lang="en-US"/>
          </a:p>
        </p:txBody>
      </p:sp>
    </p:spTree>
    <p:extLst>
      <p:ext uri="{BB962C8B-B14F-4D97-AF65-F5344CB8AC3E}">
        <p14:creationId xmlns:p14="http://schemas.microsoft.com/office/powerpoint/2010/main" val="421843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431E2E-2FB1-4762-AC8E-C737076987BC}" type="slidenum">
              <a:rPr lang="en-US" altLang="en-US"/>
              <a:pPr>
                <a:defRPr/>
              </a:pPr>
              <a:t>‹#›</a:t>
            </a:fld>
            <a:endParaRPr lang="en-US" altLang="en-US"/>
          </a:p>
        </p:txBody>
      </p:sp>
    </p:spTree>
    <p:extLst>
      <p:ext uri="{BB962C8B-B14F-4D97-AF65-F5344CB8AC3E}">
        <p14:creationId xmlns:p14="http://schemas.microsoft.com/office/powerpoint/2010/main" val="358630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F0C3D8-4F0A-4E9E-8E11-31DAA592282B}" type="slidenum">
              <a:rPr lang="en-US" altLang="en-US"/>
              <a:pPr>
                <a:defRPr/>
              </a:pPr>
              <a:t>‹#›</a:t>
            </a:fld>
            <a:endParaRPr lang="en-US" altLang="en-US"/>
          </a:p>
        </p:txBody>
      </p:sp>
    </p:spTree>
    <p:extLst>
      <p:ext uri="{BB962C8B-B14F-4D97-AF65-F5344CB8AC3E}">
        <p14:creationId xmlns:p14="http://schemas.microsoft.com/office/powerpoint/2010/main" val="19992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A55AB3-2C29-4625-B114-1BAF30030B8D}" type="slidenum">
              <a:rPr lang="en-US" altLang="en-US"/>
              <a:pPr>
                <a:defRPr/>
              </a:pPr>
              <a:t>‹#›</a:t>
            </a:fld>
            <a:endParaRPr lang="en-US" altLang="en-US"/>
          </a:p>
        </p:txBody>
      </p:sp>
    </p:spTree>
    <p:extLst>
      <p:ext uri="{BB962C8B-B14F-4D97-AF65-F5344CB8AC3E}">
        <p14:creationId xmlns:p14="http://schemas.microsoft.com/office/powerpoint/2010/main" val="1106697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atin typeface="Arial" pitchFamily="34" charset="0"/>
              </a:defRPr>
            </a:lvl1pPr>
          </a:lstStyle>
          <a:p>
            <a:pPr>
              <a:defRPr/>
            </a:pPr>
            <a:fld id="{C830D7C6-4465-4B94-980D-B99384EFC487}" type="datetimeFigureOut">
              <a:rPr lang="en-US" altLang="en-US"/>
              <a:pPr>
                <a:defRPr/>
              </a:pPr>
              <a:t>4/15/2017</a:t>
            </a:fld>
            <a:endParaRPr lang="en-US" altLang="en-US"/>
          </a:p>
        </p:txBody>
      </p:sp>
      <p:sp>
        <p:nvSpPr>
          <p:cNvPr id="8"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atin typeface="Arial" panose="020B0604020202020204" pitchFamily="34" charset="0"/>
              </a:defRPr>
            </a:lvl1pPr>
          </a:lstStyle>
          <a:p>
            <a:pPr>
              <a:defRPr/>
            </a:pPr>
            <a:fld id="{C812A321-630F-4481-A0EE-E300D2389BF3}" type="slidenum">
              <a:rPr lang="en-US" altLang="en-US"/>
              <a:pPr>
                <a:defRPr/>
              </a:pPr>
              <a:t>‹#›</a:t>
            </a:fld>
            <a:endParaRPr lang="en-US" altLang="en-US"/>
          </a:p>
        </p:txBody>
      </p:sp>
    </p:spTree>
    <p:extLst>
      <p:ext uri="{BB962C8B-B14F-4D97-AF65-F5344CB8AC3E}">
        <p14:creationId xmlns:p14="http://schemas.microsoft.com/office/powerpoint/2010/main" val="3482920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488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atin typeface="Arial" pitchFamily="34" charset="0"/>
              </a:defRPr>
            </a:lvl1pPr>
          </a:lstStyle>
          <a:p>
            <a:pPr>
              <a:defRPr/>
            </a:pPr>
            <a:fld id="{D021C701-9FB6-4AD0-A1EA-C1A46756729A}" type="datetimeFigureOut">
              <a:rPr lang="en-US" altLang="en-US"/>
              <a:pPr>
                <a:defRPr/>
              </a:pPr>
              <a:t>4/15/2017</a:t>
            </a:fld>
            <a:endParaRPr lang="en-US" altLang="en-US"/>
          </a:p>
        </p:txBody>
      </p:sp>
      <p:sp>
        <p:nvSpPr>
          <p:cNvPr id="9"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atin typeface="Arial" panose="020B0604020202020204" pitchFamily="34" charset="0"/>
              </a:defRPr>
            </a:lvl1pPr>
          </a:lstStyle>
          <a:p>
            <a:pPr>
              <a:defRPr/>
            </a:pPr>
            <a:fld id="{BE4BDE8F-2AF0-4F27-BAB4-627E3F9AADC0}" type="slidenum">
              <a:rPr lang="en-US" altLang="en-US"/>
              <a:pPr>
                <a:defRPr/>
              </a:pPr>
              <a:t>‹#›</a:t>
            </a:fld>
            <a:endParaRPr lang="en-US" altLang="en-US"/>
          </a:p>
        </p:txBody>
      </p:sp>
    </p:spTree>
    <p:extLst>
      <p:ext uri="{BB962C8B-B14F-4D97-AF65-F5344CB8AC3E}">
        <p14:creationId xmlns:p14="http://schemas.microsoft.com/office/powerpoint/2010/main" val="317873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6"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atin typeface="Arial" pitchFamily="34" charset="0"/>
              </a:defRPr>
            </a:lvl1pPr>
          </a:lstStyle>
          <a:p>
            <a:pPr>
              <a:defRPr/>
            </a:pPr>
            <a:fld id="{D46FB69A-9D6F-4F76-9BB8-7F28333C01C4}" type="datetimeFigureOut">
              <a:rPr lang="en-US" altLang="en-US"/>
              <a:pPr>
                <a:defRPr/>
              </a:pPr>
              <a:t>4/15/2017</a:t>
            </a:fld>
            <a:endParaRPr lang="en-US" alt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1" name="Slide Number Placeholder 6"/>
          <p:cNvSpPr>
            <a:spLocks noGrp="1"/>
          </p:cNvSpPr>
          <p:nvPr>
            <p:ph type="sldNum" sz="quarter" idx="12"/>
          </p:nvPr>
        </p:nvSpPr>
        <p:spPr/>
        <p:txBody>
          <a:bodyPr/>
          <a:lstStyle>
            <a:lvl1pPr>
              <a:defRPr smtClean="0">
                <a:latin typeface="Arial" panose="020B0604020202020204" pitchFamily="34" charset="0"/>
              </a:defRPr>
            </a:lvl1pPr>
          </a:lstStyle>
          <a:p>
            <a:pPr>
              <a:defRPr/>
            </a:pPr>
            <a:fld id="{6E91E10F-57D6-410D-AA83-EBF9F4A76A22}" type="slidenum">
              <a:rPr lang="en-US" altLang="en-US"/>
              <a:pPr>
                <a:defRPr/>
              </a:pPr>
              <a:t>‹#›</a:t>
            </a:fld>
            <a:endParaRPr lang="en-US" altLang="en-US"/>
          </a:p>
        </p:txBody>
      </p:sp>
    </p:spTree>
    <p:extLst>
      <p:ext uri="{BB962C8B-B14F-4D97-AF65-F5344CB8AC3E}">
        <p14:creationId xmlns:p14="http://schemas.microsoft.com/office/powerpoint/2010/main" val="813883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8" name="Picture 7"/>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atin typeface="Arial" pitchFamily="34" charset="0"/>
              </a:defRPr>
            </a:lvl1pPr>
          </a:lstStyle>
          <a:p>
            <a:pPr>
              <a:defRPr/>
            </a:pPr>
            <a:fld id="{D6ACF6A0-AE9E-4882-8401-7352504F56F6}" type="datetimeFigureOut">
              <a:rPr lang="en-US" altLang="en-US"/>
              <a:pPr>
                <a:defRPr/>
              </a:pPr>
              <a:t>4/15/2017</a:t>
            </a:fld>
            <a:endParaRPr lang="en-US" altLang="en-US"/>
          </a:p>
        </p:txBody>
      </p:sp>
      <p:sp>
        <p:nvSpPr>
          <p:cNvPr id="12" name="Footer Placeholder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3" name="Slide Number Placeholder 8"/>
          <p:cNvSpPr>
            <a:spLocks noGrp="1"/>
          </p:cNvSpPr>
          <p:nvPr>
            <p:ph type="sldNum" sz="quarter" idx="12"/>
          </p:nvPr>
        </p:nvSpPr>
        <p:spPr/>
        <p:txBody>
          <a:bodyPr/>
          <a:lstStyle>
            <a:lvl1pPr>
              <a:defRPr smtClean="0">
                <a:latin typeface="Arial" panose="020B0604020202020204" pitchFamily="34" charset="0"/>
              </a:defRPr>
            </a:lvl1pPr>
          </a:lstStyle>
          <a:p>
            <a:pPr>
              <a:defRPr/>
            </a:pPr>
            <a:fld id="{D246167D-FE83-475E-B62B-D48302CE3DED}" type="slidenum">
              <a:rPr lang="en-US" altLang="en-US"/>
              <a:pPr>
                <a:defRPr/>
              </a:pPr>
              <a:t>‹#›</a:t>
            </a:fld>
            <a:endParaRPr lang="en-US" altLang="en-US"/>
          </a:p>
        </p:txBody>
      </p:sp>
    </p:spTree>
    <p:extLst>
      <p:ext uri="{BB962C8B-B14F-4D97-AF65-F5344CB8AC3E}">
        <p14:creationId xmlns:p14="http://schemas.microsoft.com/office/powerpoint/2010/main" val="61026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4"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atin typeface="Arial" pitchFamily="34" charset="0"/>
              </a:defRPr>
            </a:lvl1pPr>
          </a:lstStyle>
          <a:p>
            <a:pPr>
              <a:defRPr/>
            </a:pPr>
            <a:fld id="{DE39DF33-FC94-4524-A74D-CCCB549CAA8C}" type="datetimeFigureOut">
              <a:rPr lang="en-US" altLang="en-US"/>
              <a:pPr>
                <a:defRPr/>
              </a:pPr>
              <a:t>4/15/2017</a:t>
            </a:fld>
            <a:endParaRPr lang="en-US" altLang="en-US"/>
          </a:p>
        </p:txBody>
      </p:sp>
      <p:sp>
        <p:nvSpPr>
          <p:cNvPr id="8" name="Footer Placeholder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9" name="Slide Number Placeholder 4"/>
          <p:cNvSpPr>
            <a:spLocks noGrp="1"/>
          </p:cNvSpPr>
          <p:nvPr>
            <p:ph type="sldNum" sz="quarter" idx="12"/>
          </p:nvPr>
        </p:nvSpPr>
        <p:spPr/>
        <p:txBody>
          <a:bodyPr/>
          <a:lstStyle>
            <a:lvl1pPr>
              <a:defRPr smtClean="0">
                <a:latin typeface="Arial" panose="020B0604020202020204" pitchFamily="34" charset="0"/>
              </a:defRPr>
            </a:lvl1pPr>
          </a:lstStyle>
          <a:p>
            <a:pPr>
              <a:defRPr/>
            </a:pPr>
            <a:fld id="{780A2EB3-B972-45C4-8BE5-A5A084BCA83D}" type="slidenum">
              <a:rPr lang="en-US" altLang="en-US"/>
              <a:pPr>
                <a:defRPr/>
              </a:pPr>
              <a:t>‹#›</a:t>
            </a:fld>
            <a:endParaRPr lang="en-US" altLang="en-US"/>
          </a:p>
        </p:txBody>
      </p:sp>
    </p:spTree>
    <p:extLst>
      <p:ext uri="{BB962C8B-B14F-4D97-AF65-F5344CB8AC3E}">
        <p14:creationId xmlns:p14="http://schemas.microsoft.com/office/powerpoint/2010/main" val="457631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3"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Rectangle 3"/>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5"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p:txBody>
          <a:bodyPr/>
          <a:lstStyle>
            <a:lvl1pPr>
              <a:defRPr>
                <a:latin typeface="Arial" pitchFamily="34" charset="0"/>
              </a:defRPr>
            </a:lvl1pPr>
          </a:lstStyle>
          <a:p>
            <a:pPr>
              <a:defRPr/>
            </a:pPr>
            <a:fld id="{4EA7B5C5-A924-4297-BDEE-8D0340A9C5D2}" type="datetimeFigureOut">
              <a:rPr lang="en-US" altLang="en-US"/>
              <a:pPr>
                <a:defRPr/>
              </a:pPr>
              <a:t>4/15/2017</a:t>
            </a:fld>
            <a:endParaRPr lang="en-US" altLang="en-US"/>
          </a:p>
        </p:txBody>
      </p:sp>
      <p:sp>
        <p:nvSpPr>
          <p:cNvPr id="7" name="Footer Placeholder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3"/>
          <p:cNvSpPr>
            <a:spLocks noGrp="1"/>
          </p:cNvSpPr>
          <p:nvPr>
            <p:ph type="sldNum" sz="quarter" idx="12"/>
          </p:nvPr>
        </p:nvSpPr>
        <p:spPr/>
        <p:txBody>
          <a:bodyPr/>
          <a:lstStyle>
            <a:lvl1pPr>
              <a:defRPr smtClean="0">
                <a:latin typeface="Arial" panose="020B0604020202020204" pitchFamily="34" charset="0"/>
              </a:defRPr>
            </a:lvl1pPr>
          </a:lstStyle>
          <a:p>
            <a:pPr>
              <a:defRPr/>
            </a:pPr>
            <a:fld id="{E50F0118-8866-4D46-83A9-70C175CA0213}" type="slidenum">
              <a:rPr lang="en-US" altLang="en-US"/>
              <a:pPr>
                <a:defRPr/>
              </a:pPr>
              <a:t>‹#›</a:t>
            </a:fld>
            <a:endParaRPr lang="en-US" altLang="en-US"/>
          </a:p>
        </p:txBody>
      </p:sp>
    </p:spTree>
    <p:extLst>
      <p:ext uri="{BB962C8B-B14F-4D97-AF65-F5344CB8AC3E}">
        <p14:creationId xmlns:p14="http://schemas.microsoft.com/office/powerpoint/2010/main" val="1732198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6"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atin typeface="Arial" pitchFamily="34" charset="0"/>
              </a:defRPr>
            </a:lvl1pPr>
          </a:lstStyle>
          <a:p>
            <a:pPr>
              <a:defRPr/>
            </a:pPr>
            <a:fld id="{DA5A9908-C445-4E3A-9A52-89B6B67BD705}" type="datetimeFigureOut">
              <a:rPr lang="en-US" altLang="en-US"/>
              <a:pPr>
                <a:defRPr/>
              </a:pPr>
              <a:t>4/15/2017</a:t>
            </a:fld>
            <a:endParaRPr lang="en-US" alt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1" name="Slide Number Placeholder 6"/>
          <p:cNvSpPr>
            <a:spLocks noGrp="1"/>
          </p:cNvSpPr>
          <p:nvPr>
            <p:ph type="sldNum" sz="quarter" idx="12"/>
          </p:nvPr>
        </p:nvSpPr>
        <p:spPr/>
        <p:txBody>
          <a:bodyPr/>
          <a:lstStyle>
            <a:lvl1pPr>
              <a:defRPr smtClean="0">
                <a:latin typeface="Arial" panose="020B0604020202020204" pitchFamily="34" charset="0"/>
              </a:defRPr>
            </a:lvl1pPr>
          </a:lstStyle>
          <a:p>
            <a:pPr>
              <a:defRPr/>
            </a:pPr>
            <a:fld id="{FB6BCE95-05DF-48D8-BD3D-055B96E20F14}" type="slidenum">
              <a:rPr lang="en-US" altLang="en-US"/>
              <a:pPr>
                <a:defRPr/>
              </a:pPr>
              <a:t>‹#›</a:t>
            </a:fld>
            <a:endParaRPr lang="en-US" altLang="en-US"/>
          </a:p>
        </p:txBody>
      </p:sp>
    </p:spTree>
    <p:extLst>
      <p:ext uri="{BB962C8B-B14F-4D97-AF65-F5344CB8AC3E}">
        <p14:creationId xmlns:p14="http://schemas.microsoft.com/office/powerpoint/2010/main" val="195655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a:spLocks noChangeArrowheads="1"/>
          </p:cNvSpPr>
          <p:nvPr userDrawn="1"/>
        </p:nvSpPr>
        <p:spPr bwMode="auto">
          <a:xfrm>
            <a:off x="3175" y="0"/>
            <a:ext cx="2057400" cy="8382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Calibri" panose="020F0502020204030204" pitchFamily="34" charset="0"/>
              <a:ea typeface="+mn-ea"/>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88FCD0BC-E2D4-4654-B92C-63BB0055F5EF}" type="slidenum">
              <a:rPr lang="en-US" altLang="en-US"/>
              <a:pPr>
                <a:defRPr/>
              </a:pPr>
              <a:t>‹#›</a:t>
            </a:fld>
            <a:endParaRPr lang="en-US" altLang="en-US"/>
          </a:p>
        </p:txBody>
      </p:sp>
    </p:spTree>
    <p:extLst>
      <p:ext uri="{BB962C8B-B14F-4D97-AF65-F5344CB8AC3E}">
        <p14:creationId xmlns:p14="http://schemas.microsoft.com/office/powerpoint/2010/main" val="2009484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rgbClr val="000000"/>
              </a:solidFill>
              <a:latin typeface="Calibri" pitchFamily="34" charset="0"/>
              <a:ea typeface="+mn-ea"/>
            </a:endParaRPr>
          </a:p>
        </p:txBody>
      </p:sp>
      <p:pic>
        <p:nvPicPr>
          <p:cNvPr id="6"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atin typeface="Arial" pitchFamily="34" charset="0"/>
              </a:defRPr>
            </a:lvl1pPr>
          </a:lstStyle>
          <a:p>
            <a:pPr>
              <a:defRPr/>
            </a:pPr>
            <a:fld id="{A42EB27A-3485-4929-BC78-C49384FBCD46}" type="datetimeFigureOut">
              <a:rPr lang="en-US" altLang="en-US"/>
              <a:pPr>
                <a:defRPr/>
              </a:pPr>
              <a:t>4/15/2017</a:t>
            </a:fld>
            <a:endParaRPr lang="en-US" alt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1" name="Slide Number Placeholder 6"/>
          <p:cNvSpPr>
            <a:spLocks noGrp="1"/>
          </p:cNvSpPr>
          <p:nvPr>
            <p:ph type="sldNum" sz="quarter" idx="12"/>
          </p:nvPr>
        </p:nvSpPr>
        <p:spPr/>
        <p:txBody>
          <a:bodyPr/>
          <a:lstStyle>
            <a:lvl1pPr>
              <a:defRPr smtClean="0">
                <a:latin typeface="Arial" panose="020B0604020202020204" pitchFamily="34" charset="0"/>
              </a:defRPr>
            </a:lvl1pPr>
          </a:lstStyle>
          <a:p>
            <a:pPr>
              <a:defRPr/>
            </a:pPr>
            <a:fld id="{97D342D1-D155-4979-8A99-A09E02E9EA5D}" type="slidenum">
              <a:rPr lang="en-US" altLang="en-US"/>
              <a:pPr>
                <a:defRPr/>
              </a:pPr>
              <a:t>‹#›</a:t>
            </a:fld>
            <a:endParaRPr lang="en-US" altLang="en-US"/>
          </a:p>
        </p:txBody>
      </p:sp>
    </p:spTree>
    <p:extLst>
      <p:ext uri="{BB962C8B-B14F-4D97-AF65-F5344CB8AC3E}">
        <p14:creationId xmlns:p14="http://schemas.microsoft.com/office/powerpoint/2010/main" val="3780268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pitchFamily="34" charset="0"/>
              </a:defRPr>
            </a:lvl1pPr>
          </a:lstStyle>
          <a:p>
            <a:pPr>
              <a:defRPr/>
            </a:pPr>
            <a:fld id="{19AC0FA5-B4E4-4EE2-82E9-981A335F53F8}" type="datetimeFigureOut">
              <a:rPr lang="en-US" altLang="en-US"/>
              <a:pPr>
                <a:defRPr/>
              </a:pPr>
              <a:t>4/15/2017</a:t>
            </a:fld>
            <a:endParaRPr lang="en-US" alt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Arial" panose="020B0604020202020204" pitchFamily="34" charset="0"/>
              </a:defRPr>
            </a:lvl1pPr>
          </a:lstStyle>
          <a:p>
            <a:pPr>
              <a:defRPr/>
            </a:pPr>
            <a:fld id="{CC7EE6E1-91A8-4C98-8D0C-55D41F46E9CC}" type="slidenum">
              <a:rPr lang="en-US" altLang="en-US"/>
              <a:pPr>
                <a:defRPr/>
              </a:pPr>
              <a:t>‹#›</a:t>
            </a:fld>
            <a:endParaRPr lang="en-US" altLang="en-US"/>
          </a:p>
        </p:txBody>
      </p:sp>
    </p:spTree>
    <p:extLst>
      <p:ext uri="{BB962C8B-B14F-4D97-AF65-F5344CB8AC3E}">
        <p14:creationId xmlns:p14="http://schemas.microsoft.com/office/powerpoint/2010/main" val="1858210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pitchFamily="34" charset="0"/>
              </a:defRPr>
            </a:lvl1pPr>
          </a:lstStyle>
          <a:p>
            <a:pPr>
              <a:defRPr/>
            </a:pPr>
            <a:fld id="{BBA9DEEC-F326-4DDE-BF7E-50C47F2CBB47}" type="datetimeFigureOut">
              <a:rPr lang="en-US" altLang="en-US"/>
              <a:pPr>
                <a:defRPr/>
              </a:pPr>
              <a:t>4/15/2017</a:t>
            </a:fld>
            <a:endParaRPr lang="en-US" alt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Arial" panose="020B0604020202020204" pitchFamily="34" charset="0"/>
              </a:defRPr>
            </a:lvl1pPr>
          </a:lstStyle>
          <a:p>
            <a:pPr>
              <a:defRPr/>
            </a:pPr>
            <a:fld id="{88881B62-C392-4EBE-A887-89A2D620917E}" type="slidenum">
              <a:rPr lang="en-US" altLang="en-US"/>
              <a:pPr>
                <a:defRPr/>
              </a:pPr>
              <a:t>‹#›</a:t>
            </a:fld>
            <a:endParaRPr lang="en-US" altLang="en-US"/>
          </a:p>
        </p:txBody>
      </p:sp>
    </p:spTree>
    <p:extLst>
      <p:ext uri="{BB962C8B-B14F-4D97-AF65-F5344CB8AC3E}">
        <p14:creationId xmlns:p14="http://schemas.microsoft.com/office/powerpoint/2010/main" val="16925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DF8E57-B8E7-40D7-8207-93A950075D4F}" type="slidenum">
              <a:rPr lang="en-US" altLang="en-US"/>
              <a:pPr>
                <a:defRPr/>
              </a:pPr>
              <a:t>‹#›</a:t>
            </a:fld>
            <a:endParaRPr lang="en-US" altLang="en-US"/>
          </a:p>
        </p:txBody>
      </p:sp>
    </p:spTree>
    <p:extLst>
      <p:ext uri="{BB962C8B-B14F-4D97-AF65-F5344CB8AC3E}">
        <p14:creationId xmlns:p14="http://schemas.microsoft.com/office/powerpoint/2010/main" val="14814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DB433F-6F79-43F9-8B95-5725FFF14488}" type="slidenum">
              <a:rPr lang="en-US" altLang="en-US"/>
              <a:pPr>
                <a:defRPr/>
              </a:pPr>
              <a:t>‹#›</a:t>
            </a:fld>
            <a:endParaRPr lang="en-US" altLang="en-US"/>
          </a:p>
        </p:txBody>
      </p:sp>
    </p:spTree>
    <p:extLst>
      <p:ext uri="{BB962C8B-B14F-4D97-AF65-F5344CB8AC3E}">
        <p14:creationId xmlns:p14="http://schemas.microsoft.com/office/powerpoint/2010/main" val="386803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7BFA0EC-5616-4D81-A80C-DA497605A81F}" type="slidenum">
              <a:rPr lang="en-US" altLang="en-US"/>
              <a:pPr>
                <a:defRPr/>
              </a:pPr>
              <a:t>‹#›</a:t>
            </a:fld>
            <a:endParaRPr lang="en-US" altLang="en-US"/>
          </a:p>
        </p:txBody>
      </p:sp>
    </p:spTree>
    <p:extLst>
      <p:ext uri="{BB962C8B-B14F-4D97-AF65-F5344CB8AC3E}">
        <p14:creationId xmlns:p14="http://schemas.microsoft.com/office/powerpoint/2010/main" val="145968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Rectangle 3"/>
          <p:cNvSpPr>
            <a:spLocks noChangeArrowheads="1"/>
          </p:cNvSpPr>
          <p:nvPr userDrawn="1"/>
        </p:nvSpPr>
        <p:spPr bwMode="auto">
          <a:xfrm>
            <a:off x="3175" y="0"/>
            <a:ext cx="2057400" cy="8382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Calibri" panose="020F0502020204030204" pitchFamily="34" charset="0"/>
              <a:ea typeface="+mn-ea"/>
            </a:endParaRPr>
          </a:p>
        </p:txBody>
      </p:sp>
      <p:pic>
        <p:nvPicPr>
          <p:cNvPr id="5"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smtClean="0"/>
            </a:lvl1pPr>
          </a:lstStyle>
          <a:p>
            <a:pPr>
              <a:defRPr/>
            </a:pPr>
            <a:fld id="{9A79C9F9-2AF9-4F7A-836D-BE2B8946F6E8}" type="slidenum">
              <a:rPr lang="en-US" altLang="en-US"/>
              <a:pPr>
                <a:defRPr/>
              </a:pPr>
              <a:t>‹#›</a:t>
            </a:fld>
            <a:endParaRPr lang="en-US" altLang="en-US"/>
          </a:p>
        </p:txBody>
      </p:sp>
    </p:spTree>
    <p:extLst>
      <p:ext uri="{BB962C8B-B14F-4D97-AF65-F5344CB8AC3E}">
        <p14:creationId xmlns:p14="http://schemas.microsoft.com/office/powerpoint/2010/main" val="246125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CDABF20-8A03-42D6-BE86-E2BEC668AA11}" type="slidenum">
              <a:rPr lang="en-US" altLang="en-US"/>
              <a:pPr>
                <a:defRPr/>
              </a:pPr>
              <a:t>‹#›</a:t>
            </a:fld>
            <a:endParaRPr lang="en-US" altLang="en-US"/>
          </a:p>
        </p:txBody>
      </p:sp>
    </p:spTree>
    <p:extLst>
      <p:ext uri="{BB962C8B-B14F-4D97-AF65-F5344CB8AC3E}">
        <p14:creationId xmlns:p14="http://schemas.microsoft.com/office/powerpoint/2010/main" val="6427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F2FB29-25ED-457E-AE4B-0DA0EE9D55C5}" type="slidenum">
              <a:rPr lang="en-US" altLang="en-US"/>
              <a:pPr>
                <a:defRPr/>
              </a:pPr>
              <a:t>‹#›</a:t>
            </a:fld>
            <a:endParaRPr lang="en-US" altLang="en-US"/>
          </a:p>
        </p:txBody>
      </p:sp>
    </p:spTree>
    <p:extLst>
      <p:ext uri="{BB962C8B-B14F-4D97-AF65-F5344CB8AC3E}">
        <p14:creationId xmlns:p14="http://schemas.microsoft.com/office/powerpoint/2010/main" val="299259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9AF216-A0D8-4F60-BC04-61254D6F86C2}" type="slidenum">
              <a:rPr lang="en-US" altLang="en-US"/>
              <a:pPr>
                <a:defRPr/>
              </a:pPr>
              <a:t>‹#›</a:t>
            </a:fld>
            <a:endParaRPr lang="en-US" altLang="en-US"/>
          </a:p>
        </p:txBody>
      </p:sp>
    </p:spTree>
    <p:extLst>
      <p:ext uri="{BB962C8B-B14F-4D97-AF65-F5344CB8AC3E}">
        <p14:creationId xmlns:p14="http://schemas.microsoft.com/office/powerpoint/2010/main" val="288305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77CDADFC-BB0E-404B-BFDB-A5C35BD724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58" r:id="rId1"/>
    <p:sldLayoutId id="2147483867" r:id="rId2"/>
    <p:sldLayoutId id="2147483859" r:id="rId3"/>
    <p:sldLayoutId id="2147483860" r:id="rId4"/>
    <p:sldLayoutId id="2147483861" r:id="rId5"/>
    <p:sldLayoutId id="2147483868" r:id="rId6"/>
    <p:sldLayoutId id="2147483862" r:id="rId7"/>
    <p:sldLayoutId id="2147483863" r:id="rId8"/>
    <p:sldLayoutId id="2147483864" r:id="rId9"/>
    <p:sldLayoutId id="2147483865" r:id="rId10"/>
    <p:sldLayoutId id="2147483866" r:id="rId11"/>
  </p:sldLayoutIdLst>
  <p:txStyles>
    <p:titleStyle>
      <a:lvl1pPr algn="ctr" rtl="0" eaLnBrk="0" fontAlgn="base" hangingPunct="0">
        <a:spcBef>
          <a:spcPct val="0"/>
        </a:spcBef>
        <a:spcAft>
          <a:spcPct val="0"/>
        </a:spcAft>
        <a:defRPr sz="3600">
          <a:solidFill>
            <a:schemeClr val="tx2"/>
          </a:solidFill>
          <a:latin typeface="+mj-lt"/>
          <a:ea typeface="ＭＳ Ｐゴシック" charset="0"/>
          <a:cs typeface="+mj-cs"/>
        </a:defRPr>
      </a:lvl1pPr>
      <a:lvl2pPr algn="ctr" rtl="0" eaLnBrk="0" fontAlgn="base" hangingPunct="0">
        <a:spcBef>
          <a:spcPct val="0"/>
        </a:spcBef>
        <a:spcAft>
          <a:spcPct val="0"/>
        </a:spcAft>
        <a:defRPr sz="3600">
          <a:solidFill>
            <a:schemeClr val="tx2"/>
          </a:solidFill>
          <a:latin typeface="Arial" charset="0"/>
          <a:ea typeface="ＭＳ Ｐゴシック" charset="0"/>
        </a:defRPr>
      </a:lvl2pPr>
      <a:lvl3pPr algn="ctr" rtl="0" eaLnBrk="0" fontAlgn="base" hangingPunct="0">
        <a:spcBef>
          <a:spcPct val="0"/>
        </a:spcBef>
        <a:spcAft>
          <a:spcPct val="0"/>
        </a:spcAft>
        <a:defRPr sz="3600">
          <a:solidFill>
            <a:schemeClr val="tx2"/>
          </a:solidFill>
          <a:latin typeface="Arial" charset="0"/>
          <a:ea typeface="ＭＳ Ｐゴシック" charset="0"/>
        </a:defRPr>
      </a:lvl3pPr>
      <a:lvl4pPr algn="ctr" rtl="0" eaLnBrk="0" fontAlgn="base" hangingPunct="0">
        <a:spcBef>
          <a:spcPct val="0"/>
        </a:spcBef>
        <a:spcAft>
          <a:spcPct val="0"/>
        </a:spcAft>
        <a:defRPr sz="3600">
          <a:solidFill>
            <a:schemeClr val="tx2"/>
          </a:solidFill>
          <a:latin typeface="Arial" charset="0"/>
          <a:ea typeface="ＭＳ Ｐゴシック" charset="0"/>
        </a:defRPr>
      </a:lvl4pPr>
      <a:lvl5pPr algn="ctr" rtl="0" eaLnBrk="0" fontAlgn="base" hangingPunct="0">
        <a:spcBef>
          <a:spcPct val="0"/>
        </a:spcBef>
        <a:spcAft>
          <a:spcPct val="0"/>
        </a:spcAft>
        <a:defRPr sz="3600">
          <a:solidFill>
            <a:schemeClr val="tx2"/>
          </a:solidFill>
          <a:latin typeface="Arial" charset="0"/>
          <a:ea typeface="ＭＳ Ｐゴシック"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2619385C-C087-49C6-AC92-8094419D1157}" type="datetimeFigureOut">
              <a:rPr lang="en-US" altLang="en-US"/>
              <a:pPr>
                <a:defRPr/>
              </a:pPr>
              <a:t>4/15/2017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2FBFC400-577D-4081-8E2E-DB64F8E5DB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1458913" y="1651000"/>
            <a:ext cx="71628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000" b="1">
                <a:solidFill>
                  <a:srgbClr val="FFFFFF"/>
                </a:solidFill>
                <a:latin typeface="Arial" panose="020B0604020202020204" pitchFamily="34" charset="0"/>
              </a:rPr>
              <a:t>CCNA Routing and Switching Study Guide</a:t>
            </a:r>
          </a:p>
          <a:p>
            <a:pPr algn="ctr" eaLnBrk="1" hangingPunct="1">
              <a:spcBef>
                <a:spcPct val="0"/>
              </a:spcBef>
              <a:buFontTx/>
              <a:buNone/>
            </a:pPr>
            <a:endParaRPr lang="en-US" altLang="en-US" sz="3600" b="1">
              <a:solidFill>
                <a:srgbClr val="FFFFFF"/>
              </a:solidFill>
              <a:latin typeface="Arial" panose="020B0604020202020204" pitchFamily="34" charset="0"/>
            </a:endParaRPr>
          </a:p>
          <a:p>
            <a:pPr algn="ctr" eaLnBrk="1" hangingPunct="1">
              <a:spcBef>
                <a:spcPct val="0"/>
              </a:spcBef>
              <a:buFontTx/>
              <a:buNone/>
            </a:pPr>
            <a:r>
              <a:rPr lang="en-US" altLang="en-US" sz="3600" b="1">
                <a:solidFill>
                  <a:srgbClr val="FFFFFF"/>
                </a:solidFill>
                <a:latin typeface="Arial" panose="020B0604020202020204" pitchFamily="34" charset="0"/>
              </a:rPr>
              <a:t>Chapters  2 &amp;16: </a:t>
            </a:r>
            <a:r>
              <a:rPr lang="en-US" altLang="en-US" sz="3600">
                <a:solidFill>
                  <a:schemeClr val="bg1"/>
                </a:solidFill>
                <a:latin typeface="Arial" panose="020B0604020202020204" pitchFamily="34" charset="0"/>
              </a:rPr>
              <a:t>Network Device Management and Security</a:t>
            </a:r>
            <a:endParaRPr lang="en-US" altLang="en-US" sz="3600" b="1">
              <a:solidFill>
                <a:schemeClr val="bg1"/>
              </a:solidFill>
              <a:latin typeface="Arial" panose="020B0604020202020204" pitchFamily="34" charset="0"/>
            </a:endParaRPr>
          </a:p>
        </p:txBody>
      </p:sp>
      <p:sp>
        <p:nvSpPr>
          <p:cNvPr id="8" name="Rectangle 9"/>
          <p:cNvSpPr>
            <a:spLocks noGrp="1" noChangeArrowheads="1"/>
          </p:cNvSpPr>
          <p:nvPr>
            <p:ph type="subTitle" idx="1"/>
          </p:nvPr>
        </p:nvSpPr>
        <p:spPr>
          <a:xfrm>
            <a:off x="2133600" y="5805488"/>
            <a:ext cx="5486400" cy="427037"/>
          </a:xfrm>
        </p:spPr>
        <p:txBody>
          <a:bodyPr rtlCol="0">
            <a:normAutofit fontScale="92500" lnSpcReduction="20000"/>
          </a:bodyPr>
          <a:lstStyle/>
          <a:p>
            <a:pPr eaLnBrk="1" fontAlgn="auto" hangingPunct="1">
              <a:lnSpc>
                <a:spcPct val="90000"/>
              </a:lnSpc>
              <a:spcAft>
                <a:spcPts val="0"/>
              </a:spcAft>
              <a:defRPr/>
            </a:pPr>
            <a:r>
              <a:rPr lang="en-US" altLang="en-US" i="1" dirty="0" smtClean="0">
                <a:ea typeface="+mn-ea"/>
              </a:rPr>
              <a:t>Instructor</a:t>
            </a:r>
            <a:r>
              <a:rPr lang="en-US" altLang="en-US" dirty="0" smtClean="0">
                <a:ea typeface="+mn-ea"/>
              </a:rPr>
              <a:t> &amp; Todd Lammle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09800" y="274638"/>
            <a:ext cx="6477000" cy="1143000"/>
          </a:xfrm>
        </p:spPr>
        <p:txBody>
          <a:bodyPr/>
          <a:lstStyle/>
          <a:p>
            <a:r>
              <a:rPr lang="en-US" altLang="en-US" sz="4000" smtClean="0">
                <a:ea typeface="ＭＳ Ｐゴシック" panose="020B0600070205080204" pitchFamily="34" charset="-128"/>
              </a:rPr>
              <a:t>FHRPs use a virtual router with a virtual IP address and virtual MAC address.</a:t>
            </a:r>
          </a:p>
        </p:txBody>
      </p:sp>
      <p:pic>
        <p:nvPicPr>
          <p:cNvPr id="2662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267200" y="1828800"/>
            <a:ext cx="1971675" cy="3543300"/>
          </a:xfrm>
        </p:spPr>
      </p:pic>
      <p:sp>
        <p:nvSpPr>
          <p:cNvPr id="26628" name="Rectangle 5"/>
          <p:cNvSpPr>
            <a:spLocks noChangeArrowheads="1"/>
          </p:cNvSpPr>
          <p:nvPr/>
        </p:nvSpPr>
        <p:spPr bwMode="auto">
          <a:xfrm>
            <a:off x="2133600" y="5715000"/>
            <a:ext cx="693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First hop redundancy protocols (FHRPs)</a:t>
            </a:r>
            <a:r>
              <a:rPr lang="en-US" altLang="en-US" sz="1800" dirty="0"/>
              <a:t> work by giving you a way to configure more than one physical router to appear as if they were only a single logical one.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514600" y="274638"/>
            <a:ext cx="4038600" cy="1143000"/>
          </a:xfrm>
        </p:spPr>
        <p:txBody>
          <a:bodyPr/>
          <a:lstStyle/>
          <a:p>
            <a:r>
              <a:rPr lang="en-US" altLang="en-US" sz="4800" smtClean="0">
                <a:ea typeface="ＭＳ Ｐゴシック" panose="020B0600070205080204" pitchFamily="34" charset="-128"/>
              </a:rPr>
              <a:t>HSRP</a:t>
            </a:r>
          </a:p>
        </p:txBody>
      </p:sp>
      <p:pic>
        <p:nvPicPr>
          <p:cNvPr id="2765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715000" y="990600"/>
            <a:ext cx="2819400" cy="5270500"/>
          </a:xfrm>
        </p:spPr>
      </p:pic>
      <p:sp>
        <p:nvSpPr>
          <p:cNvPr id="27652" name="Rectangle 4"/>
          <p:cNvSpPr>
            <a:spLocks noChangeArrowheads="1"/>
          </p:cNvSpPr>
          <p:nvPr/>
        </p:nvSpPr>
        <p:spPr bwMode="auto">
          <a:xfrm>
            <a:off x="2209800" y="1524000"/>
            <a:ext cx="3267075"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600"/>
              </a:spcAft>
              <a:buFontTx/>
              <a:buNone/>
            </a:pPr>
            <a:r>
              <a:rPr lang="en-US" altLang="en-US" sz="1800"/>
              <a:t>HSRP is a Cisco proprietary protocol that can be run on most, but not all, of Cisco</a:t>
            </a:r>
            <a:r>
              <a:rPr lang="ja-JP" altLang="en-US" sz="1800"/>
              <a:t>’</a:t>
            </a:r>
            <a:r>
              <a:rPr lang="en-US" altLang="ja-JP" sz="1800"/>
              <a:t>s router and multilayer switch models. It defines a standby group, and each standby group that you define includes the following routers:</a:t>
            </a:r>
          </a:p>
          <a:p>
            <a:pPr eaLnBrk="1" hangingPunct="1">
              <a:spcBef>
                <a:spcPts val="600"/>
              </a:spcBef>
              <a:buFont typeface="Wingdings" panose="05000000000000000000" pitchFamily="2" charset="2"/>
              <a:buChar char=""/>
            </a:pPr>
            <a:r>
              <a:rPr lang="en-US" altLang="en-US" sz="1800"/>
              <a:t>Active router</a:t>
            </a:r>
          </a:p>
          <a:p>
            <a:pPr eaLnBrk="1" hangingPunct="1">
              <a:spcBef>
                <a:spcPct val="0"/>
              </a:spcBef>
              <a:buFont typeface="Wingdings" panose="05000000000000000000" pitchFamily="2" charset="2"/>
              <a:buChar char=""/>
            </a:pPr>
            <a:r>
              <a:rPr lang="en-US" altLang="en-US" sz="1800"/>
              <a:t>Standby router</a:t>
            </a:r>
          </a:p>
          <a:p>
            <a:pPr eaLnBrk="1" hangingPunct="1">
              <a:spcBef>
                <a:spcPct val="0"/>
              </a:spcBef>
              <a:buFont typeface="Wingdings" panose="05000000000000000000" pitchFamily="2" charset="2"/>
              <a:buChar char=""/>
            </a:pPr>
            <a:r>
              <a:rPr lang="en-US" altLang="en-US" sz="1800"/>
              <a:t>Virtual router</a:t>
            </a:r>
          </a:p>
          <a:p>
            <a:pPr eaLnBrk="1" hangingPunct="1">
              <a:spcBef>
                <a:spcPct val="0"/>
              </a:spcBef>
              <a:spcAft>
                <a:spcPts val="600"/>
              </a:spcAft>
              <a:buFont typeface="Wingdings" panose="05000000000000000000" pitchFamily="2" charset="2"/>
              <a:buChar char=""/>
            </a:pPr>
            <a:r>
              <a:rPr lang="en-US" altLang="en-US" sz="1800"/>
              <a:t>Any other routers that maybe attached to the subnet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ea typeface="ＭＳ Ｐゴシック" panose="020B0600070205080204" pitchFamily="34" charset="-128"/>
              </a:rPr>
              <a:t>HSRP active and standby routers</a:t>
            </a:r>
          </a:p>
        </p:txBody>
      </p:sp>
      <p:pic>
        <p:nvPicPr>
          <p:cNvPr id="2867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629400" y="1752600"/>
            <a:ext cx="2346325" cy="4343400"/>
          </a:xfrm>
        </p:spPr>
      </p:pic>
      <p:sp>
        <p:nvSpPr>
          <p:cNvPr id="28676" name="Rectangle 4"/>
          <p:cNvSpPr>
            <a:spLocks noChangeArrowheads="1"/>
          </p:cNvSpPr>
          <p:nvPr/>
        </p:nvSpPr>
        <p:spPr bwMode="auto">
          <a:xfrm>
            <a:off x="2133600" y="1905000"/>
            <a:ext cx="3962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t>The problem with HSRP is that with it, only one router is active and two or more routers just sit there in standby mode and won’t be used unless a failure occurs—not very cost effective or efficient! </a:t>
            </a:r>
          </a:p>
          <a:p>
            <a:pPr eaLnBrk="1" hangingPunct="1">
              <a:spcBef>
                <a:spcPct val="0"/>
              </a:spcBef>
              <a:buFontTx/>
              <a:buNone/>
            </a:pPr>
            <a:endParaRPr lang="en-US" altLang="en-US" sz="1800" dirty="0"/>
          </a:p>
          <a:p>
            <a:pPr eaLnBrk="1" hangingPunct="1">
              <a:spcBef>
                <a:spcPct val="0"/>
              </a:spcBef>
              <a:buFontTx/>
              <a:buNone/>
            </a:pPr>
            <a:r>
              <a:rPr lang="en-US" altLang="en-US" sz="1800" dirty="0"/>
              <a:t>The standby group will always have at least two routers participating in it. The primary players in the group are </a:t>
            </a:r>
            <a:r>
              <a:rPr lang="en-US" altLang="en-US" sz="1800" b="1" dirty="0">
                <a:solidFill>
                  <a:srgbClr val="FF0000"/>
                </a:solidFill>
              </a:rPr>
              <a:t>the one active router and one standby router that communicate to each other using multicast Hello messages. </a:t>
            </a:r>
          </a:p>
          <a:p>
            <a:pPr eaLnBrk="1" hangingPunct="1">
              <a:spcBef>
                <a:spcPct val="0"/>
              </a:spcBef>
              <a:buFontTx/>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362200" y="274638"/>
            <a:ext cx="5943600" cy="487362"/>
          </a:xfrm>
        </p:spPr>
        <p:txBody>
          <a:bodyPr/>
          <a:lstStyle/>
          <a:p>
            <a:r>
              <a:rPr lang="en-US" altLang="en-US" smtClean="0">
                <a:ea typeface="ＭＳ Ｐゴシック" panose="020B0600070205080204" pitchFamily="34" charset="-128"/>
              </a:rPr>
              <a:t>HSRP virtual MAC</a:t>
            </a:r>
          </a:p>
        </p:txBody>
      </p:sp>
      <p:sp>
        <p:nvSpPr>
          <p:cNvPr id="29699" name="Rectangle 5"/>
          <p:cNvSpPr>
            <a:spLocks noChangeArrowheads="1"/>
          </p:cNvSpPr>
          <p:nvPr/>
        </p:nvSpPr>
        <p:spPr bwMode="auto">
          <a:xfrm>
            <a:off x="2286000" y="1063625"/>
            <a:ext cx="25908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t>The HSRP MAC address has only one variable piece in it. The first 24 bits still identify the vendor who manufactured the device (the organizationally unique identifier, or OUI). </a:t>
            </a:r>
          </a:p>
          <a:p>
            <a:pPr eaLnBrk="1" hangingPunct="1">
              <a:spcBef>
                <a:spcPct val="0"/>
              </a:spcBef>
              <a:buFontTx/>
              <a:buNone/>
            </a:pPr>
            <a:endParaRPr lang="en-US" altLang="en-US" sz="1800"/>
          </a:p>
          <a:p>
            <a:pPr eaLnBrk="1" hangingPunct="1">
              <a:spcBef>
                <a:spcPct val="0"/>
              </a:spcBef>
              <a:buFontTx/>
              <a:buNone/>
            </a:pPr>
            <a:r>
              <a:rPr lang="en-US" altLang="en-US" sz="1800"/>
              <a:t>The next 16 bits in the address tells us that the MAC address is a well-known HSRP MAC. </a:t>
            </a:r>
          </a:p>
        </p:txBody>
      </p:sp>
      <p:sp>
        <p:nvSpPr>
          <p:cNvPr id="29700" name="Rectangle 6"/>
          <p:cNvSpPr>
            <a:spLocks noChangeArrowheads="1"/>
          </p:cNvSpPr>
          <p:nvPr/>
        </p:nvSpPr>
        <p:spPr bwMode="auto">
          <a:xfrm>
            <a:off x="5029200" y="1063625"/>
            <a:ext cx="4114800"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600"/>
              </a:spcAft>
              <a:buFontTx/>
              <a:buNone/>
            </a:pPr>
            <a:r>
              <a:rPr lang="en-US" altLang="en-US" sz="1800" dirty="0"/>
              <a:t>Here is an example of what an HSRP MAC address would look like:</a:t>
            </a:r>
          </a:p>
          <a:p>
            <a:pPr eaLnBrk="1" hangingPunct="1">
              <a:spcBef>
                <a:spcPts val="600"/>
              </a:spcBef>
              <a:spcAft>
                <a:spcPts val="600"/>
              </a:spcAft>
              <a:buFontTx/>
              <a:buNone/>
            </a:pPr>
            <a:r>
              <a:rPr lang="en-US" altLang="en-US" sz="1000" b="1" dirty="0">
                <a:solidFill>
                  <a:srgbClr val="FF0000"/>
                </a:solidFill>
                <a:latin typeface="Courier New" panose="02070309020205020404" pitchFamily="49" charset="0"/>
              </a:rPr>
              <a:t>0000.0c07.ac0a</a:t>
            </a:r>
          </a:p>
          <a:p>
            <a:pPr eaLnBrk="1" hangingPunct="1">
              <a:spcBef>
                <a:spcPts val="600"/>
              </a:spcBef>
              <a:buFont typeface="Wingdings" panose="05000000000000000000" pitchFamily="2" charset="2"/>
              <a:buChar char=""/>
            </a:pPr>
            <a:r>
              <a:rPr lang="en-US" altLang="en-US" sz="1800" dirty="0"/>
              <a:t>The first 24 bits (0000.0c) are the vendor ID of the address; in the case of HSRP being a Cisco protocol, the ID is assigned to Cisco.</a:t>
            </a:r>
          </a:p>
          <a:p>
            <a:pPr eaLnBrk="1" hangingPunct="1">
              <a:spcBef>
                <a:spcPct val="0"/>
              </a:spcBef>
              <a:buFont typeface="Wingdings" panose="05000000000000000000" pitchFamily="2" charset="2"/>
              <a:buChar char=""/>
            </a:pPr>
            <a:r>
              <a:rPr lang="en-US" altLang="en-US" sz="1800" dirty="0"/>
              <a:t>The next 16 bits (07.ac) are the well-known HSRP ID. This part of the address was assigned by Cisco in the protocol, so it</a:t>
            </a:r>
            <a:r>
              <a:rPr lang="ja-JP" altLang="en-US" sz="1800" dirty="0"/>
              <a:t>’</a:t>
            </a:r>
            <a:r>
              <a:rPr lang="en-US" altLang="ja-JP" sz="1800" dirty="0"/>
              <a:t>s always easy to recognize that this address is for use with HSRP.</a:t>
            </a:r>
          </a:p>
          <a:p>
            <a:pPr eaLnBrk="1" hangingPunct="1">
              <a:spcBef>
                <a:spcPct val="0"/>
              </a:spcBef>
              <a:spcAft>
                <a:spcPts val="600"/>
              </a:spcAft>
              <a:buFont typeface="Wingdings" panose="05000000000000000000" pitchFamily="2" charset="2"/>
              <a:buChar char=""/>
            </a:pPr>
            <a:r>
              <a:rPr lang="en-US" altLang="en-US" sz="1800" dirty="0">
                <a:solidFill>
                  <a:srgbClr val="FF0000"/>
                </a:solidFill>
              </a:rPr>
              <a:t>The last 8 bits (0a) are the only variable bits and represent the HSRP group number that you assign</a:t>
            </a:r>
            <a:r>
              <a:rPr lang="en-US" altLang="en-US" sz="1800" dirty="0"/>
              <a:t>. In this case, the group number is 10 and converted to hexadecimal when placed in the MAC address, where it becomes the 0a that you see.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400800" cy="1143000"/>
          </a:xfrm>
        </p:spPr>
        <p:txBody>
          <a:bodyPr/>
          <a:lstStyle/>
          <a:p>
            <a:r>
              <a:rPr lang="en-US" dirty="0" smtClean="0"/>
              <a:t>HSRP Timers</a:t>
            </a:r>
            <a:endParaRPr lang="en-US" dirty="0"/>
          </a:p>
        </p:txBody>
      </p:sp>
      <p:sp>
        <p:nvSpPr>
          <p:cNvPr id="3" name="Content Placeholder 2"/>
          <p:cNvSpPr>
            <a:spLocks noGrp="1"/>
          </p:cNvSpPr>
          <p:nvPr>
            <p:ph idx="1"/>
          </p:nvPr>
        </p:nvSpPr>
        <p:spPr>
          <a:xfrm>
            <a:off x="2286000" y="990600"/>
            <a:ext cx="6400800" cy="5715000"/>
          </a:xfrm>
        </p:spPr>
        <p:txBody>
          <a:bodyPr/>
          <a:lstStyle/>
          <a:p>
            <a:r>
              <a:rPr lang="en-US" sz="2000" dirty="0" smtClean="0"/>
              <a:t>Hello timer</a:t>
            </a:r>
          </a:p>
          <a:p>
            <a:pPr lvl="1"/>
            <a:r>
              <a:rPr lang="en-US" sz="2000" dirty="0" smtClean="0"/>
              <a:t>The defined interval during which each of the routers send out Hello messages</a:t>
            </a:r>
          </a:p>
          <a:p>
            <a:r>
              <a:rPr lang="en-US" sz="2000" dirty="0" smtClean="0"/>
              <a:t>Hold timer</a:t>
            </a:r>
          </a:p>
          <a:p>
            <a:pPr lvl="1"/>
            <a:r>
              <a:rPr lang="en-US" sz="2000" dirty="0" smtClean="0"/>
              <a:t>Specifies the interval that standby router uses to determine whether the active router is offline or out of communication</a:t>
            </a:r>
          </a:p>
          <a:p>
            <a:r>
              <a:rPr lang="en-US" sz="2000" dirty="0" smtClean="0"/>
              <a:t>Active timer</a:t>
            </a:r>
          </a:p>
          <a:p>
            <a:pPr lvl="1"/>
            <a:r>
              <a:rPr lang="en-US" sz="2000" dirty="0" smtClean="0"/>
              <a:t>Monitors the state of the active router and resets each time a router in the standby group receives a Hello packet from the active router</a:t>
            </a:r>
          </a:p>
          <a:p>
            <a:r>
              <a:rPr lang="en-US" sz="2000" dirty="0" smtClean="0"/>
              <a:t>Standby timer</a:t>
            </a:r>
          </a:p>
          <a:p>
            <a:pPr lvl="1"/>
            <a:r>
              <a:rPr lang="en-US" sz="2000" dirty="0" smtClean="0"/>
              <a:t>Monitors the state of the standby router and resets anytime a router in the standby group receives a Hello packet from the standby router</a:t>
            </a:r>
            <a:endParaRPr lang="en-US" sz="2000" dirty="0"/>
          </a:p>
        </p:txBody>
      </p:sp>
    </p:spTree>
    <p:extLst>
      <p:ext uri="{BB962C8B-B14F-4D97-AF65-F5344CB8AC3E}">
        <p14:creationId xmlns:p14="http://schemas.microsoft.com/office/powerpoint/2010/main" val="3458492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400800" cy="1143000"/>
          </a:xfrm>
        </p:spPr>
        <p:txBody>
          <a:bodyPr/>
          <a:lstStyle/>
          <a:p>
            <a:r>
              <a:rPr lang="en-US" dirty="0" smtClean="0"/>
              <a:t>Group Roles</a:t>
            </a:r>
            <a:endParaRPr lang="en-US" dirty="0"/>
          </a:p>
        </p:txBody>
      </p:sp>
      <p:sp>
        <p:nvSpPr>
          <p:cNvPr id="3" name="Content Placeholder 2"/>
          <p:cNvSpPr>
            <a:spLocks noGrp="1"/>
          </p:cNvSpPr>
          <p:nvPr>
            <p:ph idx="1"/>
          </p:nvPr>
        </p:nvSpPr>
        <p:spPr>
          <a:xfrm>
            <a:off x="1981200" y="1066800"/>
            <a:ext cx="7162800" cy="5791200"/>
          </a:xfrm>
        </p:spPr>
        <p:txBody>
          <a:bodyPr/>
          <a:lstStyle/>
          <a:p>
            <a:r>
              <a:rPr lang="en-US" sz="2800" dirty="0" smtClean="0"/>
              <a:t>Virtual router</a:t>
            </a:r>
          </a:p>
          <a:p>
            <a:pPr lvl="1"/>
            <a:r>
              <a:rPr lang="en-US" dirty="0" smtClean="0"/>
              <a:t>A virtual IP and MAC address to which packets are sent</a:t>
            </a:r>
          </a:p>
          <a:p>
            <a:r>
              <a:rPr lang="en-US" sz="2800" dirty="0" smtClean="0"/>
              <a:t>Active router</a:t>
            </a:r>
          </a:p>
          <a:p>
            <a:pPr lvl="1"/>
            <a:r>
              <a:rPr lang="en-US" dirty="0" smtClean="0"/>
              <a:t>Receive data sent to the virtual router address and answer any ARP requests destined for the virtual router’s IP address.</a:t>
            </a:r>
          </a:p>
          <a:p>
            <a:r>
              <a:rPr lang="en-US" sz="2800" dirty="0" smtClean="0"/>
              <a:t>Standby router</a:t>
            </a:r>
          </a:p>
          <a:p>
            <a:pPr lvl="1"/>
            <a:r>
              <a:rPr lang="en-US" dirty="0" smtClean="0"/>
              <a:t>The backup to the active router.</a:t>
            </a:r>
          </a:p>
          <a:p>
            <a:pPr lvl="1"/>
            <a:endParaRPr lang="en-US" dirty="0"/>
          </a:p>
        </p:txBody>
      </p:sp>
    </p:spTree>
    <p:extLst>
      <p:ext uri="{BB962C8B-B14F-4D97-AF65-F5344CB8AC3E}">
        <p14:creationId xmlns:p14="http://schemas.microsoft.com/office/powerpoint/2010/main" val="3370665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tracking</a:t>
            </a:r>
            <a:endParaRPr lang="en-US" dirty="0"/>
          </a:p>
        </p:txBody>
      </p:sp>
      <p:sp>
        <p:nvSpPr>
          <p:cNvPr id="3" name="Content Placeholder 2"/>
          <p:cNvSpPr>
            <a:spLocks noGrp="1"/>
          </p:cNvSpPr>
          <p:nvPr>
            <p:ph idx="1"/>
          </p:nvPr>
        </p:nvSpPr>
        <p:spPr/>
        <p:txBody>
          <a:bodyPr/>
          <a:lstStyle/>
          <a:p>
            <a:r>
              <a:rPr lang="en-US" dirty="0" smtClean="0"/>
              <a:t>HSRP-enabled routers can keep track of the interface status of the outside interfaces</a:t>
            </a:r>
          </a:p>
          <a:p>
            <a:r>
              <a:rPr lang="en-US" dirty="0" smtClean="0"/>
              <a:t>If the outside link of the active router goes down, the standby router will take over and become the active router</a:t>
            </a:r>
            <a:endParaRPr lang="en-US" dirty="0"/>
          </a:p>
        </p:txBody>
      </p:sp>
    </p:spTree>
    <p:extLst>
      <p:ext uri="{BB962C8B-B14F-4D97-AF65-F5344CB8AC3E}">
        <p14:creationId xmlns:p14="http://schemas.microsoft.com/office/powerpoint/2010/main" val="3257758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Configuring and Verifying HSRP</a:t>
            </a:r>
            <a:endParaRPr lang="en-US" sz="3600" dirty="0"/>
          </a:p>
        </p:txBody>
      </p:sp>
      <p:sp>
        <p:nvSpPr>
          <p:cNvPr id="3" name="Content Placeholder 2"/>
          <p:cNvSpPr>
            <a:spLocks noGrp="1"/>
          </p:cNvSpPr>
          <p:nvPr>
            <p:ph idx="1"/>
          </p:nvPr>
        </p:nvSpPr>
        <p:spPr/>
        <p:txBody>
          <a:bodyPr/>
          <a:lstStyle/>
          <a:p>
            <a:pPr marL="0" indent="0">
              <a:buNone/>
            </a:pPr>
            <a:r>
              <a:rPr lang="en-US" dirty="0" smtClean="0"/>
              <a:t>#standby 1 </a:t>
            </a:r>
            <a:r>
              <a:rPr lang="en-US" dirty="0" err="1" smtClean="0"/>
              <a:t>ip</a:t>
            </a:r>
            <a:r>
              <a:rPr lang="en-US" dirty="0" smtClean="0"/>
              <a:t> 10.1.1.10</a:t>
            </a:r>
          </a:p>
          <a:p>
            <a:pPr marL="0" indent="0">
              <a:buNone/>
            </a:pPr>
            <a:r>
              <a:rPr lang="en-US" dirty="0" smtClean="0"/>
              <a:t>#standby 1 name </a:t>
            </a:r>
            <a:r>
              <a:rPr lang="en-US" dirty="0" err="1" smtClean="0"/>
              <a:t>HSRP_Test</a:t>
            </a:r>
            <a:endParaRPr lang="en-US" dirty="0" smtClean="0"/>
          </a:p>
          <a:p>
            <a:pPr marL="0" indent="0">
              <a:buNone/>
            </a:pPr>
            <a:r>
              <a:rPr lang="en-US" dirty="0"/>
              <a:t>#standby 1 </a:t>
            </a:r>
            <a:r>
              <a:rPr lang="en-US" dirty="0" smtClean="0"/>
              <a:t>priority 110</a:t>
            </a:r>
          </a:p>
          <a:p>
            <a:pPr marL="0" indent="0">
              <a:buNone/>
            </a:pPr>
            <a:r>
              <a:rPr lang="en-US" dirty="0"/>
              <a:t>#</a:t>
            </a:r>
            <a:r>
              <a:rPr lang="en-US" dirty="0" smtClean="0"/>
              <a:t>show standby</a:t>
            </a:r>
          </a:p>
          <a:p>
            <a:pPr marL="0" indent="0">
              <a:buNone/>
            </a:pPr>
            <a:r>
              <a:rPr lang="en-US" dirty="0"/>
              <a:t>#show </a:t>
            </a:r>
            <a:r>
              <a:rPr lang="en-US" dirty="0" smtClean="0"/>
              <a:t>standby brief</a:t>
            </a:r>
          </a:p>
          <a:p>
            <a:pPr marL="0" indent="0">
              <a:buNone/>
            </a:pPr>
            <a:r>
              <a:rPr lang="en-US" dirty="0" smtClean="0"/>
              <a:t>#debug standby</a:t>
            </a:r>
            <a:endParaRPr lang="en-US" dirty="0"/>
          </a:p>
        </p:txBody>
      </p:sp>
    </p:spTree>
    <p:extLst>
      <p:ext uri="{BB962C8B-B14F-4D97-AF65-F5344CB8AC3E}">
        <p14:creationId xmlns:p14="http://schemas.microsoft.com/office/powerpoint/2010/main" val="2915103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title"/>
          </p:nvPr>
        </p:nvSpPr>
        <p:spPr>
          <a:xfrm>
            <a:off x="2133600" y="274638"/>
            <a:ext cx="6553200" cy="1143000"/>
          </a:xfrm>
        </p:spPr>
        <p:txBody>
          <a:bodyPr/>
          <a:lstStyle/>
          <a:p>
            <a:pPr eaLnBrk="1" hangingPunct="1"/>
            <a:r>
              <a:rPr lang="en-US" altLang="en-US" sz="4400" smtClean="0">
                <a:latin typeface="Calibri" panose="020F0502020204030204" pitchFamily="34" charset="0"/>
                <a:ea typeface="ＭＳ Ｐゴシック" panose="020B0600070205080204" pitchFamily="34" charset="-128"/>
              </a:rPr>
              <a:t>Written labs and review questions</a:t>
            </a:r>
          </a:p>
        </p:txBody>
      </p:sp>
      <p:sp>
        <p:nvSpPr>
          <p:cNvPr id="32771" name="Rectangle 9"/>
          <p:cNvSpPr>
            <a:spLocks noGrp="1" noChangeArrowheads="1"/>
          </p:cNvSpPr>
          <p:nvPr>
            <p:ph type="body" idx="1"/>
          </p:nvPr>
        </p:nvSpPr>
        <p:spPr>
          <a:xfrm>
            <a:off x="2438400" y="1600200"/>
            <a:ext cx="6324600" cy="4525963"/>
          </a:xfrm>
        </p:spPr>
        <p:txBody>
          <a:bodyPr/>
          <a:lstStyle/>
          <a:p>
            <a:pPr lvl="1" eaLnBrk="1" hangingPunct="1"/>
            <a:r>
              <a:rPr lang="en-US" altLang="en-US" sz="2400" smtClean="0">
                <a:latin typeface="Calibri" panose="020F0502020204030204" pitchFamily="34" charset="0"/>
                <a:ea typeface="ＭＳ Ｐゴシック" panose="020B0600070205080204" pitchFamily="34" charset="-128"/>
              </a:rPr>
              <a:t>Read through the Exam Essentials section together in class.</a:t>
            </a:r>
          </a:p>
          <a:p>
            <a:pPr lvl="1" eaLnBrk="1" hangingPunct="1"/>
            <a:r>
              <a:rPr lang="en-US" altLang="en-US" sz="2400" smtClean="0">
                <a:latin typeface="Calibri" panose="020F0502020204030204" pitchFamily="34" charset="0"/>
                <a:ea typeface="ＭＳ Ｐゴシック" panose="020B0600070205080204" pitchFamily="34" charset="-128"/>
              </a:rPr>
              <a:t>Open your books and go through all the written labs and the review questions.</a:t>
            </a:r>
          </a:p>
          <a:p>
            <a:pPr lvl="1" eaLnBrk="1" hangingPunct="1"/>
            <a:r>
              <a:rPr lang="en-US" altLang="en-US" sz="2400" smtClean="0">
                <a:latin typeface="Calibri" panose="020F0502020204030204" pitchFamily="34" charset="0"/>
                <a:ea typeface="ＭＳ Ｐゴシック" panose="020B0600070205080204" pitchFamily="34" charset="-128"/>
              </a:rPr>
              <a:t>Review the answers in class.</a:t>
            </a:r>
          </a:p>
        </p:txBody>
      </p:sp>
      <p:sp>
        <p:nvSpPr>
          <p:cNvPr id="32772"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FontTx/>
              <a:buNone/>
            </a:pPr>
            <a:fld id="{7562A2AA-7829-4FC9-8231-E7C55E4DDA77}" type="slidenum">
              <a:rPr lang="en-US" altLang="en-US" sz="1400">
                <a:latin typeface="Times" panose="02020603050405020304" pitchFamily="18" charset="0"/>
              </a:rPr>
              <a:pPr algn="r">
                <a:spcBef>
                  <a:spcPct val="0"/>
                </a:spcBef>
                <a:buFontTx/>
                <a:buNone/>
              </a:pPr>
              <a:t>18</a:t>
            </a:fld>
            <a:endParaRPr lang="en-US" altLang="en-US" sz="1400">
              <a:latin typeface="Times" panose="02020603050405020304" pitchFamily="18" charset="0"/>
            </a:endParaRPr>
          </a:p>
        </p:txBody>
      </p:sp>
      <p:sp>
        <p:nvSpPr>
          <p:cNvPr id="32773"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ea typeface="ＭＳ Ｐゴシック" panose="020B0600070205080204" pitchFamily="34" charset="-128"/>
              </a:rPr>
              <a:t>Mitigating Threats at the Access Layer</a:t>
            </a:r>
            <a:endParaRPr lang="en-US" sz="2800" dirty="0"/>
          </a:p>
        </p:txBody>
      </p:sp>
      <p:pic>
        <p:nvPicPr>
          <p:cNvPr id="5" name="Content Placeholder 4"/>
          <p:cNvPicPr>
            <a:picLocks noGrp="1" noChangeAspect="1"/>
          </p:cNvPicPr>
          <p:nvPr>
            <p:ph idx="1"/>
          </p:nvPr>
        </p:nvPicPr>
        <p:blipFill>
          <a:blip r:embed="rId3"/>
          <a:stretch>
            <a:fillRect/>
          </a:stretch>
        </p:blipFill>
        <p:spPr>
          <a:xfrm>
            <a:off x="2286000" y="1371600"/>
            <a:ext cx="6400800" cy="5178955"/>
          </a:xfrm>
          <a:prstGeom prst="rect">
            <a:avLst/>
          </a:prstGeom>
        </p:spPr>
      </p:pic>
    </p:spTree>
    <p:extLst>
      <p:ext uri="{BB962C8B-B14F-4D97-AF65-F5344CB8AC3E}">
        <p14:creationId xmlns:p14="http://schemas.microsoft.com/office/powerpoint/2010/main" val="373275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z="2800" dirty="0">
                <a:ea typeface="ＭＳ Ｐゴシック" panose="020B0600070205080204" pitchFamily="34" charset="-128"/>
              </a:rPr>
              <a:t>T</a:t>
            </a:r>
            <a:r>
              <a:rPr lang="en-US" altLang="en-US" sz="2800" dirty="0" smtClean="0">
                <a:ea typeface="ＭＳ Ｐゴシック" panose="020B0600070205080204" pitchFamily="34" charset="-128"/>
              </a:rPr>
              <a:t>he </a:t>
            </a:r>
            <a:r>
              <a:rPr lang="en-US" altLang="en-US" sz="2800" dirty="0">
                <a:ea typeface="ＭＳ Ｐゴシック" panose="020B0600070205080204" pitchFamily="34" charset="-128"/>
              </a:rPr>
              <a:t>A</a:t>
            </a:r>
            <a:r>
              <a:rPr lang="en-US" altLang="en-US" sz="2800" dirty="0" smtClean="0">
                <a:ea typeface="ＭＳ Ｐゴシック" panose="020B0600070205080204" pitchFamily="34" charset="-128"/>
              </a:rPr>
              <a:t>ccess </a:t>
            </a:r>
            <a:r>
              <a:rPr lang="en-US" altLang="en-US" sz="2800" dirty="0">
                <a:ea typeface="ＭＳ Ｐゴシック" panose="020B0600070205080204" pitchFamily="34" charset="-128"/>
              </a:rPr>
              <a:t>L</a:t>
            </a:r>
            <a:r>
              <a:rPr lang="en-US" altLang="en-US" sz="2800" dirty="0" smtClean="0">
                <a:ea typeface="ＭＳ Ｐゴシック" panose="020B0600070205080204" pitchFamily="34" charset="-128"/>
              </a:rPr>
              <a:t>ayer</a:t>
            </a:r>
          </a:p>
        </p:txBody>
      </p:sp>
      <p:sp>
        <p:nvSpPr>
          <p:cNvPr id="3" name="Rectangle 2"/>
          <p:cNvSpPr/>
          <p:nvPr/>
        </p:nvSpPr>
        <p:spPr>
          <a:xfrm>
            <a:off x="2286000" y="1828800"/>
            <a:ext cx="6781800" cy="3570288"/>
          </a:xfrm>
          <a:prstGeom prst="rect">
            <a:avLst/>
          </a:prstGeom>
          <a:noFill/>
        </p:spPr>
        <p:txBody>
          <a:bodyPr>
            <a:spAutoFit/>
          </a:bodyPr>
          <a:lstStyle/>
          <a:p>
            <a:pPr marL="457200" indent="457200" eaLnBrk="1" hangingPunct="1">
              <a:spcBef>
                <a:spcPts val="0"/>
              </a:spcBef>
              <a:spcAft>
                <a:spcPts val="600"/>
              </a:spcAft>
              <a:defRPr/>
            </a:pPr>
            <a:r>
              <a:rPr lang="en-US" dirty="0">
                <a:latin typeface="Times New Roman" panose="02020603050405020304" pitchFamily="18" charset="0"/>
                <a:ea typeface="Times New Roman" panose="02020603050405020304" pitchFamily="18" charset="0"/>
                <a:cs typeface="Arial" panose="020B0604020202020204" pitchFamily="34" charset="0"/>
              </a:rPr>
              <a:t>The following are some of the functions to be included at the access layer:</a:t>
            </a:r>
          </a:p>
          <a:p>
            <a:pPr marL="342900" indent="-342900" eaLnBrk="1" hangingPunct="1">
              <a:spcBef>
                <a:spcPts val="600"/>
              </a:spcBef>
              <a:spcAft>
                <a:spcPts val="0"/>
              </a:spcAft>
              <a:buFont typeface="Wingdings" panose="05000000000000000000" pitchFamily="2" charset="2"/>
              <a:buChar char=""/>
              <a:defRPr/>
            </a:pPr>
            <a:r>
              <a:rPr lang="en-US" dirty="0">
                <a:latin typeface="Times New Roman" panose="02020603050405020304" pitchFamily="18" charset="0"/>
                <a:ea typeface="Times New Roman" panose="02020603050405020304" pitchFamily="18" charset="0"/>
                <a:cs typeface="Arial" panose="020B0604020202020204" pitchFamily="34" charset="0"/>
              </a:rPr>
              <a:t>Continued (from the distribution layer) use of access control and policies</a:t>
            </a:r>
          </a:p>
          <a:p>
            <a:pPr marL="342900" indent="-342900" eaLnBrk="1" hangingPunct="1">
              <a:spcBef>
                <a:spcPts val="0"/>
              </a:spcBef>
              <a:spcAft>
                <a:spcPts val="0"/>
              </a:spcAft>
              <a:buFont typeface="Wingdings" panose="05000000000000000000" pitchFamily="2" charset="2"/>
              <a:buChar char=""/>
              <a:defRPr/>
            </a:pPr>
            <a:r>
              <a:rPr lang="en-US" dirty="0">
                <a:latin typeface="Times New Roman" panose="02020603050405020304" pitchFamily="18" charset="0"/>
                <a:ea typeface="Times New Roman" panose="02020603050405020304" pitchFamily="18" charset="0"/>
                <a:cs typeface="Arial" panose="020B0604020202020204" pitchFamily="34" charset="0"/>
              </a:rPr>
              <a:t>Creation of separate collision domains (</a:t>
            </a:r>
            <a:r>
              <a:rPr lang="en-US" dirty="0" err="1">
                <a:latin typeface="Times New Roman" panose="02020603050405020304" pitchFamily="18" charset="0"/>
                <a:ea typeface="Times New Roman" panose="02020603050405020304" pitchFamily="18" charset="0"/>
                <a:cs typeface="Arial" panose="020B0604020202020204" pitchFamily="34" charset="0"/>
              </a:rPr>
              <a:t>microsegmentation</a:t>
            </a:r>
            <a:r>
              <a:rPr lang="en-US" dirty="0">
                <a:latin typeface="Times New Roman" panose="02020603050405020304" pitchFamily="18" charset="0"/>
                <a:ea typeface="Times New Roman" panose="02020603050405020304" pitchFamily="18" charset="0"/>
                <a:cs typeface="Arial" panose="020B0604020202020204" pitchFamily="34" charset="0"/>
              </a:rPr>
              <a:t>/switches)</a:t>
            </a:r>
          </a:p>
          <a:p>
            <a:pPr marL="342900" indent="-342900" eaLnBrk="1" hangingPunct="1">
              <a:spcBef>
                <a:spcPts val="0"/>
              </a:spcBef>
              <a:spcAft>
                <a:spcPts val="0"/>
              </a:spcAft>
              <a:buFont typeface="Wingdings" panose="05000000000000000000" pitchFamily="2" charset="2"/>
              <a:buChar char=""/>
              <a:defRPr/>
            </a:pPr>
            <a:r>
              <a:rPr lang="en-US" dirty="0">
                <a:latin typeface="Times New Roman" panose="02020603050405020304" pitchFamily="18" charset="0"/>
                <a:ea typeface="Times New Roman" panose="02020603050405020304" pitchFamily="18" charset="0"/>
                <a:cs typeface="Arial" panose="020B0604020202020204" pitchFamily="34" charset="0"/>
              </a:rPr>
              <a:t>Workgroup connectivity into the distribution layer</a:t>
            </a:r>
          </a:p>
          <a:p>
            <a:pPr marL="342900" indent="-342900" eaLnBrk="1" hangingPunct="1">
              <a:spcBef>
                <a:spcPts val="0"/>
              </a:spcBef>
              <a:spcAft>
                <a:spcPts val="0"/>
              </a:spcAft>
              <a:buFont typeface="Wingdings" panose="05000000000000000000" pitchFamily="2" charset="2"/>
              <a:buChar char=""/>
              <a:defRPr/>
            </a:pPr>
            <a:r>
              <a:rPr lang="en-US" dirty="0">
                <a:latin typeface="Times New Roman" panose="02020603050405020304" pitchFamily="18" charset="0"/>
                <a:ea typeface="Times New Roman" panose="02020603050405020304" pitchFamily="18" charset="0"/>
                <a:cs typeface="Arial" panose="020B0604020202020204" pitchFamily="34" charset="0"/>
              </a:rPr>
              <a:t>Device connectivity</a:t>
            </a:r>
          </a:p>
          <a:p>
            <a:pPr marL="342900" indent="-342900" eaLnBrk="1" hangingPunct="1">
              <a:spcBef>
                <a:spcPts val="0"/>
              </a:spcBef>
              <a:spcAft>
                <a:spcPts val="0"/>
              </a:spcAft>
              <a:buFont typeface="Wingdings" panose="05000000000000000000" pitchFamily="2" charset="2"/>
              <a:buChar char=""/>
              <a:defRPr/>
            </a:pPr>
            <a:r>
              <a:rPr lang="en-US" dirty="0">
                <a:latin typeface="Times New Roman" panose="02020603050405020304" pitchFamily="18" charset="0"/>
                <a:ea typeface="Times New Roman" panose="02020603050405020304" pitchFamily="18" charset="0"/>
                <a:cs typeface="Arial" panose="020B0604020202020204" pitchFamily="34" charset="0"/>
              </a:rPr>
              <a:t>Resiliency and security services</a:t>
            </a:r>
          </a:p>
          <a:p>
            <a:pPr marL="342900" indent="-342900" eaLnBrk="1" hangingPunct="1">
              <a:spcBef>
                <a:spcPts val="0"/>
              </a:spcBef>
              <a:spcAft>
                <a:spcPts val="0"/>
              </a:spcAft>
              <a:buFont typeface="Wingdings" panose="05000000000000000000" pitchFamily="2" charset="2"/>
              <a:buChar char=""/>
              <a:defRPr/>
            </a:pPr>
            <a:r>
              <a:rPr lang="en-US" dirty="0">
                <a:latin typeface="Times New Roman" panose="02020603050405020304" pitchFamily="18" charset="0"/>
                <a:ea typeface="Times New Roman" panose="02020603050405020304" pitchFamily="18" charset="0"/>
                <a:cs typeface="Arial" panose="020B0604020202020204" pitchFamily="34" charset="0"/>
              </a:rPr>
              <a:t>Advanced technology capabilities (voice/video, </a:t>
            </a:r>
            <a:r>
              <a:rPr lang="en-US" dirty="0" err="1">
                <a:latin typeface="Times New Roman" panose="02020603050405020304" pitchFamily="18" charset="0"/>
                <a:ea typeface="Times New Roman" panose="02020603050405020304" pitchFamily="18" charset="0"/>
                <a:cs typeface="Arial" panose="020B0604020202020204" pitchFamily="34" charset="0"/>
              </a:rPr>
              <a:t>PoE</a:t>
            </a:r>
            <a:r>
              <a:rPr lang="en-US" dirty="0">
                <a:latin typeface="Times New Roman" panose="02020603050405020304" pitchFamily="18" charset="0"/>
                <a:ea typeface="Times New Roman" panose="02020603050405020304" pitchFamily="18" charset="0"/>
                <a:cs typeface="Arial" panose="020B0604020202020204" pitchFamily="34" charset="0"/>
              </a:rPr>
              <a:t>, port-security, etc.). Interfaces like Gigabit or FastEthernet switching frequently seen in the access layer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altLang="en-US" smtClean="0">
                <a:ea typeface="ＭＳ Ｐゴシック" panose="020B0600070205080204" pitchFamily="34" charset="-128"/>
              </a:rPr>
              <a:t>Mitigating threats at the access layer</a:t>
            </a:r>
          </a:p>
        </p:txBody>
      </p:sp>
      <p:pic>
        <p:nvPicPr>
          <p:cNvPr id="20483" name="Content Placeholder 6|0|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286000"/>
            <a:ext cx="3201988"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p:cNvSpPr>
          <p:nvPr/>
        </p:nvSpPr>
        <p:spPr bwMode="auto">
          <a:xfrm>
            <a:off x="2362200" y="381000"/>
            <a:ext cx="65151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3300"/>
              <a:t>DHCP snooping and DAI</a:t>
            </a:r>
          </a:p>
        </p:txBody>
      </p:sp>
      <p:pic>
        <p:nvPicPr>
          <p:cNvPr id="21507" name="Content Placeholder 5|0|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03438"/>
            <a:ext cx="65151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6"/>
          <p:cNvSpPr txBox="1">
            <a:spLocks noChangeArrowheads="1"/>
          </p:cNvSpPr>
          <p:nvPr/>
        </p:nvSpPr>
        <p:spPr bwMode="auto">
          <a:xfrm>
            <a:off x="3979863" y="2000250"/>
            <a:ext cx="101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BadGuy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ea typeface="ＭＳ Ｐゴシック" panose="020B0600070205080204" pitchFamily="34" charset="-128"/>
              </a:rPr>
              <a:t>Identity-based networking</a:t>
            </a:r>
          </a:p>
        </p:txBody>
      </p:sp>
      <p:pic>
        <p:nvPicPr>
          <p:cNvPr id="22531" name="Content Placeholder 5|0|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0788" y="3048000"/>
            <a:ext cx="63912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ea typeface="ＭＳ Ｐゴシック" panose="020B0600070205080204" pitchFamily="34" charset="-128"/>
              </a:rPr>
              <a:t>802.1x</a:t>
            </a:r>
          </a:p>
        </p:txBody>
      </p:sp>
      <p:sp>
        <p:nvSpPr>
          <p:cNvPr id="3" name="Rectangle 2"/>
          <p:cNvSpPr/>
          <p:nvPr/>
        </p:nvSpPr>
        <p:spPr>
          <a:xfrm>
            <a:off x="2286000" y="1752599"/>
            <a:ext cx="6477000" cy="4416594"/>
          </a:xfrm>
          <a:prstGeom prst="rect">
            <a:avLst/>
          </a:prstGeom>
          <a:noFill/>
        </p:spPr>
        <p:txBody>
          <a:bodyPr>
            <a:spAutoFit/>
          </a:bodyPr>
          <a:lstStyle/>
          <a:p>
            <a:pPr marL="914400" eaLnBrk="1" hangingPunct="1">
              <a:spcBef>
                <a:spcPts val="0"/>
              </a:spcBef>
              <a:spcAft>
                <a:spcPts val="600"/>
              </a:spcAft>
              <a:defRPr/>
            </a:pPr>
            <a:r>
              <a:rPr lang="en-US" dirty="0">
                <a:latin typeface="Times New Roman" panose="02020603050405020304" pitchFamily="18" charset="0"/>
                <a:ea typeface="Times New Roman" panose="02020603050405020304" pitchFamily="18" charset="0"/>
                <a:cs typeface="Arial" panose="020B0604020202020204" pitchFamily="34" charset="0"/>
              </a:rPr>
              <a:t>The IEEE 802.1x standard allows you to implement identity-based networking on wired and wireless hosts by using client/server access control. There are three roles:</a:t>
            </a:r>
          </a:p>
          <a:p>
            <a:pPr marL="1371600" eaLnBrk="1" hangingPunct="1">
              <a:spcBef>
                <a:spcPts val="1200"/>
              </a:spcBef>
              <a:spcAft>
                <a:spcPts val="0"/>
              </a:spcAft>
              <a:defRPr/>
            </a:pPr>
            <a:r>
              <a:rPr lang="en-US" sz="2000" b="1" dirty="0">
                <a:ea typeface="Times New Roman" panose="02020603050405020304" pitchFamily="18" charset="0"/>
                <a:cs typeface="Times New Roman" panose="02020603050405020304" pitchFamily="18" charset="0"/>
              </a:rPr>
              <a:t>Client</a:t>
            </a:r>
          </a:p>
          <a:p>
            <a:pPr marL="1371600" eaLnBrk="1" hangingPunct="1">
              <a:spcBef>
                <a:spcPts val="0"/>
              </a:spcBef>
              <a:spcAft>
                <a:spcPts val="600"/>
              </a:spcAft>
              <a:defRPr/>
            </a:pPr>
            <a:r>
              <a:rPr lang="en-US" dirty="0">
                <a:latin typeface="Times New Roman" panose="02020603050405020304" pitchFamily="18" charset="0"/>
                <a:ea typeface="Times New Roman" panose="02020603050405020304" pitchFamily="18" charset="0"/>
                <a:cs typeface="Arial" panose="020B0604020202020204" pitchFamily="34" charset="0"/>
              </a:rPr>
              <a:t>Also referred to as a supplicant, this software runs on a client that is 802.1x compliant.</a:t>
            </a:r>
          </a:p>
          <a:p>
            <a:pPr marL="1371600" eaLnBrk="1" hangingPunct="1">
              <a:spcBef>
                <a:spcPts val="1200"/>
              </a:spcBef>
              <a:spcAft>
                <a:spcPts val="0"/>
              </a:spcAft>
              <a:defRPr/>
            </a:pPr>
            <a:r>
              <a:rPr lang="en-US" sz="2000" b="1" dirty="0">
                <a:ea typeface="Times New Roman" panose="02020603050405020304" pitchFamily="18" charset="0"/>
                <a:cs typeface="Times New Roman" panose="02020603050405020304" pitchFamily="18" charset="0"/>
              </a:rPr>
              <a:t>Authenticator</a:t>
            </a:r>
          </a:p>
          <a:p>
            <a:pPr marL="1371600" eaLnBrk="1" hangingPunct="1">
              <a:spcBef>
                <a:spcPts val="0"/>
              </a:spcBef>
              <a:spcAft>
                <a:spcPts val="600"/>
              </a:spcAft>
              <a:defRPr/>
            </a:pPr>
            <a:r>
              <a:rPr lang="en-US" dirty="0">
                <a:latin typeface="Times New Roman" panose="02020603050405020304" pitchFamily="18" charset="0"/>
                <a:ea typeface="Times New Roman" panose="02020603050405020304" pitchFamily="18" charset="0"/>
                <a:cs typeface="Arial" panose="020B0604020202020204" pitchFamily="34" charset="0"/>
              </a:rPr>
              <a:t>Typically a switch, this controls physical access to the network and is a proxy between the client and the authentication server.</a:t>
            </a:r>
          </a:p>
          <a:p>
            <a:pPr marL="1371600" eaLnBrk="1" hangingPunct="1">
              <a:spcBef>
                <a:spcPts val="1200"/>
              </a:spcBef>
              <a:spcAft>
                <a:spcPts val="0"/>
              </a:spcAft>
              <a:defRPr/>
            </a:pPr>
            <a:r>
              <a:rPr lang="en-US" sz="2000" b="1" dirty="0">
                <a:ea typeface="Times New Roman" panose="02020603050405020304" pitchFamily="18" charset="0"/>
                <a:cs typeface="Times New Roman" panose="02020603050405020304" pitchFamily="18" charset="0"/>
              </a:rPr>
              <a:t>Authentication server (RADIUS)</a:t>
            </a:r>
          </a:p>
          <a:p>
            <a:pPr eaLnBrk="1" hangingPunct="1">
              <a:defRPr/>
            </a:pPr>
            <a:r>
              <a:rPr lang="en-US" sz="1600" dirty="0">
                <a:latin typeface="Calibri" panose="020F0502020204030204" pitchFamily="34" charset="0"/>
                <a:ea typeface="Calibri" panose="020F0502020204030204" pitchFamily="34" charset="0"/>
                <a:cs typeface="Times New Roman" panose="02020603050405020304" pitchFamily="18" charset="0"/>
              </a:rPr>
              <a:t>                              This is a server that authenticates each client before   </a:t>
            </a:r>
          </a:p>
          <a:p>
            <a:pPr eaLnBrk="1" hangingPunct="1">
              <a:defRPr/>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making a</a:t>
            </a:r>
            <a:r>
              <a:rPr lang="en-US" sz="1600" dirty="0">
                <a:latin typeface="Calibri" panose="020F0502020204030204" pitchFamily="34" charset="0"/>
                <a:ea typeface="Calibri" panose="020F0502020204030204" pitchFamily="34" charset="0"/>
                <a:cs typeface="Times New Roman" panose="02020603050405020304" pitchFamily="18" charset="0"/>
              </a:rPr>
              <a:t>vailable any services. </a:t>
            </a:r>
            <a:endParaRPr lang="en-US" dirty="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09800" y="274638"/>
            <a:ext cx="6477000" cy="1143000"/>
          </a:xfrm>
        </p:spPr>
        <p:txBody>
          <a:bodyPr/>
          <a:lstStyle/>
          <a:p>
            <a:r>
              <a:rPr lang="en-US" altLang="en-US" sz="4000" dirty="0" smtClean="0">
                <a:ea typeface="ＭＳ Ｐゴシック" panose="020B0600070205080204" pitchFamily="34" charset="-128"/>
              </a:rPr>
              <a:t>Client Redundancy Issues</a:t>
            </a:r>
          </a:p>
        </p:txBody>
      </p:sp>
      <p:pic>
        <p:nvPicPr>
          <p:cNvPr id="2457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114800" y="1295400"/>
            <a:ext cx="2247900" cy="4040188"/>
          </a:xfrm>
        </p:spPr>
      </p:pic>
      <p:sp>
        <p:nvSpPr>
          <p:cNvPr id="24580" name="Rectangle 4"/>
          <p:cNvSpPr>
            <a:spLocks noChangeArrowheads="1"/>
          </p:cNvSpPr>
          <p:nvPr/>
        </p:nvSpPr>
        <p:spPr bwMode="auto">
          <a:xfrm>
            <a:off x="2514600" y="5562600"/>
            <a:ext cx="640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t>If you’re wondering how you can possibly configure a client to send data off its local link when its default gateway router has gone down, you’ve targeted a key issue because the answer is that usually, you can’t!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09800" y="274638"/>
            <a:ext cx="6477000" cy="1143000"/>
          </a:xfrm>
        </p:spPr>
        <p:txBody>
          <a:bodyPr/>
          <a:lstStyle/>
          <a:p>
            <a:r>
              <a:rPr lang="en-US" altLang="en-US" smtClean="0">
                <a:ea typeface="ＭＳ Ｐゴシック" panose="020B0600070205080204" pitchFamily="34" charset="-128"/>
              </a:rPr>
              <a:t>Proxy ARP</a:t>
            </a:r>
          </a:p>
        </p:txBody>
      </p:sp>
      <p:pic>
        <p:nvPicPr>
          <p:cNvPr id="2560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581400" y="1362075"/>
            <a:ext cx="3200400" cy="4379913"/>
          </a:xfrm>
        </p:spPr>
      </p:pic>
      <p:sp>
        <p:nvSpPr>
          <p:cNvPr id="25604" name="Rectangle 4"/>
          <p:cNvSpPr>
            <a:spLocks noChangeArrowheads="1"/>
          </p:cNvSpPr>
          <p:nvPr/>
        </p:nvSpPr>
        <p:spPr bwMode="auto">
          <a:xfrm>
            <a:off x="2133600" y="5856288"/>
            <a:ext cx="6858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t>If a Proxy ARP–enabled router receives an ARP request for an IP address that it knows isn’t on the same subnet as the requesting host, it will respond with an ARP reply packet to the host.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934</Words>
  <Application>Microsoft Office PowerPoint</Application>
  <PresentationFormat>On-screen Show (4:3)</PresentationFormat>
  <Paragraphs>101</Paragraphs>
  <Slides>18</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ＭＳ Ｐゴシック</vt:lpstr>
      <vt:lpstr>Arial</vt:lpstr>
      <vt:lpstr>Calibri</vt:lpstr>
      <vt:lpstr>Courier New</vt:lpstr>
      <vt:lpstr>Times</vt:lpstr>
      <vt:lpstr>Times New Roman</vt:lpstr>
      <vt:lpstr>Wingdings</vt:lpstr>
      <vt:lpstr>Default Design</vt:lpstr>
      <vt:lpstr>SybexCertTemplate</vt:lpstr>
      <vt:lpstr>PowerPoint Presentation</vt:lpstr>
      <vt:lpstr>Mitigating Threats at the Access Layer</vt:lpstr>
      <vt:lpstr>The Access Layer</vt:lpstr>
      <vt:lpstr>Mitigating threats at the access layer</vt:lpstr>
      <vt:lpstr>PowerPoint Presentation</vt:lpstr>
      <vt:lpstr>Identity-based networking</vt:lpstr>
      <vt:lpstr>802.1x</vt:lpstr>
      <vt:lpstr>Client Redundancy Issues</vt:lpstr>
      <vt:lpstr>Proxy ARP</vt:lpstr>
      <vt:lpstr>FHRPs use a virtual router with a virtual IP address and virtual MAC address.</vt:lpstr>
      <vt:lpstr>HSRP</vt:lpstr>
      <vt:lpstr>HSRP active and standby routers</vt:lpstr>
      <vt:lpstr>HSRP virtual MAC</vt:lpstr>
      <vt:lpstr>HSRP Timers</vt:lpstr>
      <vt:lpstr>Group Roles</vt:lpstr>
      <vt:lpstr>Interface tracking</vt:lpstr>
      <vt:lpstr>Configuring and Verifying HSRP</vt:lpstr>
      <vt:lpstr>Written labs and review questions</vt:lpstr>
    </vt:vector>
  </TitlesOfParts>
  <Company>Wiley Publishing,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Yu, Senhua</cp:lastModifiedBy>
  <cp:revision>166</cp:revision>
  <dcterms:created xsi:type="dcterms:W3CDTF">2006-02-28T18:28:56Z</dcterms:created>
  <dcterms:modified xsi:type="dcterms:W3CDTF">2017-04-15T19:12:26Z</dcterms:modified>
</cp:coreProperties>
</file>