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2" r:id="rId3"/>
    <p:sldId id="296" r:id="rId4"/>
    <p:sldId id="297" r:id="rId5"/>
    <p:sldId id="298" r:id="rId6"/>
    <p:sldId id="299" r:id="rId7"/>
    <p:sldId id="300" r:id="rId8"/>
    <p:sldId id="302" r:id="rId9"/>
    <p:sldId id="301" r:id="rId10"/>
    <p:sldId id="303" r:id="rId11"/>
    <p:sldId id="283" r:id="rId12"/>
    <p:sldId id="291" r:id="rId13"/>
    <p:sldId id="304" r:id="rId14"/>
    <p:sldId id="292" r:id="rId15"/>
    <p:sldId id="293" r:id="rId16"/>
    <p:sldId id="294" r:id="rId17"/>
    <p:sldId id="284" r:id="rId18"/>
    <p:sldId id="295" r:id="rId19"/>
    <p:sldId id="305" r:id="rId20"/>
    <p:sldId id="286" r:id="rId21"/>
    <p:sldId id="287" r:id="rId22"/>
    <p:sldId id="306" r:id="rId23"/>
    <p:sldId id="288" r:id="rId24"/>
    <p:sldId id="281"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241" autoAdjust="0"/>
  </p:normalViewPr>
  <p:slideViewPr>
    <p:cSldViewPr>
      <p:cViewPr>
        <p:scale>
          <a:sx n="40" d="100"/>
          <a:sy n="40" d="100"/>
        </p:scale>
        <p:origin x="-216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F63CA4-E96A-4DFF-9DDF-3748655C1355}" type="datetimeFigureOut">
              <a:rPr lang="en-US" smtClean="0"/>
              <a:t>4/29/2017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A3547-85D7-4391-85AA-11F21AEA733C}" type="slidenum">
              <a:rPr lang="en-US" smtClean="0"/>
              <a:t>‹#›</a:t>
            </a:fld>
            <a:endParaRPr lang="en-US"/>
          </a:p>
        </p:txBody>
      </p:sp>
    </p:spTree>
    <p:extLst>
      <p:ext uri="{BB962C8B-B14F-4D97-AF65-F5344CB8AC3E}">
        <p14:creationId xmlns:p14="http://schemas.microsoft.com/office/powerpoint/2010/main" val="3526038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2</a:t>
            </a:fld>
            <a:endParaRPr lang="en-US"/>
          </a:p>
        </p:txBody>
      </p:sp>
    </p:spTree>
    <p:extLst>
      <p:ext uri="{BB962C8B-B14F-4D97-AF65-F5344CB8AC3E}">
        <p14:creationId xmlns:p14="http://schemas.microsoft.com/office/powerpoint/2010/main" val="352421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11</a:t>
            </a:fld>
            <a:endParaRPr lang="en-US"/>
          </a:p>
        </p:txBody>
      </p:sp>
    </p:spTree>
    <p:extLst>
      <p:ext uri="{BB962C8B-B14F-4D97-AF65-F5344CB8AC3E}">
        <p14:creationId xmlns:p14="http://schemas.microsoft.com/office/powerpoint/2010/main" val="267916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12</a:t>
            </a:fld>
            <a:endParaRPr lang="en-US"/>
          </a:p>
        </p:txBody>
      </p:sp>
    </p:spTree>
    <p:extLst>
      <p:ext uri="{BB962C8B-B14F-4D97-AF65-F5344CB8AC3E}">
        <p14:creationId xmlns:p14="http://schemas.microsoft.com/office/powerpoint/2010/main" val="101225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C6A3547-85D7-4391-85AA-11F21AEA733C}" type="slidenum">
              <a:rPr lang="en-US" smtClean="0"/>
              <a:t>13</a:t>
            </a:fld>
            <a:endParaRPr lang="en-US"/>
          </a:p>
        </p:txBody>
      </p:sp>
    </p:spTree>
    <p:extLst>
      <p:ext uri="{BB962C8B-B14F-4D97-AF65-F5344CB8AC3E}">
        <p14:creationId xmlns:p14="http://schemas.microsoft.com/office/powerpoint/2010/main" val="2897029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14</a:t>
            </a:fld>
            <a:endParaRPr lang="en-US"/>
          </a:p>
        </p:txBody>
      </p:sp>
    </p:spTree>
    <p:extLst>
      <p:ext uri="{BB962C8B-B14F-4D97-AF65-F5344CB8AC3E}">
        <p14:creationId xmlns:p14="http://schemas.microsoft.com/office/powerpoint/2010/main" val="1988591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15</a:t>
            </a:fld>
            <a:endParaRPr lang="en-US"/>
          </a:p>
        </p:txBody>
      </p:sp>
    </p:spTree>
    <p:extLst>
      <p:ext uri="{BB962C8B-B14F-4D97-AF65-F5344CB8AC3E}">
        <p14:creationId xmlns:p14="http://schemas.microsoft.com/office/powerpoint/2010/main" val="2445698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16</a:t>
            </a:fld>
            <a:endParaRPr lang="en-US"/>
          </a:p>
        </p:txBody>
      </p:sp>
    </p:spTree>
    <p:extLst>
      <p:ext uri="{BB962C8B-B14F-4D97-AF65-F5344CB8AC3E}">
        <p14:creationId xmlns:p14="http://schemas.microsoft.com/office/powerpoint/2010/main" val="3456402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17</a:t>
            </a:fld>
            <a:endParaRPr lang="en-US"/>
          </a:p>
        </p:txBody>
      </p:sp>
    </p:spTree>
    <p:extLst>
      <p:ext uri="{BB962C8B-B14F-4D97-AF65-F5344CB8AC3E}">
        <p14:creationId xmlns:p14="http://schemas.microsoft.com/office/powerpoint/2010/main" val="849484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18</a:t>
            </a:fld>
            <a:endParaRPr lang="en-US"/>
          </a:p>
        </p:txBody>
      </p:sp>
    </p:spTree>
    <p:extLst>
      <p:ext uri="{BB962C8B-B14F-4D97-AF65-F5344CB8AC3E}">
        <p14:creationId xmlns:p14="http://schemas.microsoft.com/office/powerpoint/2010/main" val="587765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19</a:t>
            </a:fld>
            <a:endParaRPr lang="en-US"/>
          </a:p>
        </p:txBody>
      </p:sp>
    </p:spTree>
    <p:extLst>
      <p:ext uri="{BB962C8B-B14F-4D97-AF65-F5344CB8AC3E}">
        <p14:creationId xmlns:p14="http://schemas.microsoft.com/office/powerpoint/2010/main" val="1544765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20</a:t>
            </a:fld>
            <a:endParaRPr lang="en-US"/>
          </a:p>
        </p:txBody>
      </p:sp>
    </p:spTree>
    <p:extLst>
      <p:ext uri="{BB962C8B-B14F-4D97-AF65-F5344CB8AC3E}">
        <p14:creationId xmlns:p14="http://schemas.microsoft.com/office/powerpoint/2010/main" val="320613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3</a:t>
            </a:fld>
            <a:endParaRPr lang="en-US"/>
          </a:p>
        </p:txBody>
      </p:sp>
    </p:spTree>
    <p:extLst>
      <p:ext uri="{BB962C8B-B14F-4D97-AF65-F5344CB8AC3E}">
        <p14:creationId xmlns:p14="http://schemas.microsoft.com/office/powerpoint/2010/main" val="2897029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C6A3547-85D7-4391-85AA-11F21AEA733C}" type="slidenum">
              <a:rPr lang="en-US" smtClean="0"/>
              <a:t>21</a:t>
            </a:fld>
            <a:endParaRPr lang="en-US"/>
          </a:p>
        </p:txBody>
      </p:sp>
    </p:spTree>
    <p:extLst>
      <p:ext uri="{BB962C8B-B14F-4D97-AF65-F5344CB8AC3E}">
        <p14:creationId xmlns:p14="http://schemas.microsoft.com/office/powerpoint/2010/main" val="3473507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22</a:t>
            </a:fld>
            <a:endParaRPr lang="en-US"/>
          </a:p>
        </p:txBody>
      </p:sp>
    </p:spTree>
    <p:extLst>
      <p:ext uri="{BB962C8B-B14F-4D97-AF65-F5344CB8AC3E}">
        <p14:creationId xmlns:p14="http://schemas.microsoft.com/office/powerpoint/2010/main" val="1740373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FC6A3547-85D7-4391-85AA-11F21AEA733C}" type="slidenum">
              <a:rPr lang="en-US" smtClean="0"/>
              <a:t>23</a:t>
            </a:fld>
            <a:endParaRPr lang="en-US"/>
          </a:p>
        </p:txBody>
      </p:sp>
    </p:spTree>
    <p:extLst>
      <p:ext uri="{BB962C8B-B14F-4D97-AF65-F5344CB8AC3E}">
        <p14:creationId xmlns:p14="http://schemas.microsoft.com/office/powerpoint/2010/main" val="1321947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4</a:t>
            </a:fld>
            <a:endParaRPr lang="en-US"/>
          </a:p>
        </p:txBody>
      </p:sp>
    </p:spTree>
    <p:extLst>
      <p:ext uri="{BB962C8B-B14F-4D97-AF65-F5344CB8AC3E}">
        <p14:creationId xmlns:p14="http://schemas.microsoft.com/office/powerpoint/2010/main" val="289702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5</a:t>
            </a:fld>
            <a:endParaRPr lang="en-US"/>
          </a:p>
        </p:txBody>
      </p:sp>
    </p:spTree>
    <p:extLst>
      <p:ext uri="{BB962C8B-B14F-4D97-AF65-F5344CB8AC3E}">
        <p14:creationId xmlns:p14="http://schemas.microsoft.com/office/powerpoint/2010/main" val="289702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6</a:t>
            </a:fld>
            <a:endParaRPr lang="en-US"/>
          </a:p>
        </p:txBody>
      </p:sp>
    </p:spTree>
    <p:extLst>
      <p:ext uri="{BB962C8B-B14F-4D97-AF65-F5344CB8AC3E}">
        <p14:creationId xmlns:p14="http://schemas.microsoft.com/office/powerpoint/2010/main" val="2897029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7</a:t>
            </a:fld>
            <a:endParaRPr lang="en-US"/>
          </a:p>
        </p:txBody>
      </p:sp>
    </p:spTree>
    <p:extLst>
      <p:ext uri="{BB962C8B-B14F-4D97-AF65-F5344CB8AC3E}">
        <p14:creationId xmlns:p14="http://schemas.microsoft.com/office/powerpoint/2010/main" val="2897029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8</a:t>
            </a:fld>
            <a:endParaRPr lang="en-US"/>
          </a:p>
        </p:txBody>
      </p:sp>
    </p:spTree>
    <p:extLst>
      <p:ext uri="{BB962C8B-B14F-4D97-AF65-F5344CB8AC3E}">
        <p14:creationId xmlns:p14="http://schemas.microsoft.com/office/powerpoint/2010/main" val="289702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A3547-85D7-4391-85AA-11F21AEA733C}" type="slidenum">
              <a:rPr lang="en-US" smtClean="0"/>
              <a:t>9</a:t>
            </a:fld>
            <a:endParaRPr lang="en-US"/>
          </a:p>
        </p:txBody>
      </p:sp>
    </p:spTree>
    <p:extLst>
      <p:ext uri="{BB962C8B-B14F-4D97-AF65-F5344CB8AC3E}">
        <p14:creationId xmlns:p14="http://schemas.microsoft.com/office/powerpoint/2010/main" val="289702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C6A3547-85D7-4391-85AA-11F21AEA733C}" type="slidenum">
              <a:rPr lang="en-US" smtClean="0"/>
              <a:t>10</a:t>
            </a:fld>
            <a:endParaRPr lang="en-US"/>
          </a:p>
        </p:txBody>
      </p:sp>
    </p:spTree>
    <p:extLst>
      <p:ext uri="{BB962C8B-B14F-4D97-AF65-F5344CB8AC3E}">
        <p14:creationId xmlns:p14="http://schemas.microsoft.com/office/powerpoint/2010/main" val="289702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30DA181-83D0-457D-AE89-540D9A3E539B}" type="slidenum">
              <a:rPr lang="en-US" altLang="en-US"/>
              <a:pPr/>
              <a:t>‹#›</a:t>
            </a:fld>
            <a:endParaRPr lang="en-US" altLang="en-US"/>
          </a:p>
        </p:txBody>
      </p:sp>
    </p:spTree>
    <p:extLst>
      <p:ext uri="{BB962C8B-B14F-4D97-AF65-F5344CB8AC3E}">
        <p14:creationId xmlns:p14="http://schemas.microsoft.com/office/powerpoint/2010/main" val="88787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0579074-3018-4995-A8A5-4BD65587A212}" type="slidenum">
              <a:rPr lang="en-US" altLang="en-US"/>
              <a:pPr/>
              <a:t>‹#›</a:t>
            </a:fld>
            <a:endParaRPr lang="en-US" altLang="en-US"/>
          </a:p>
        </p:txBody>
      </p:sp>
    </p:spTree>
    <p:extLst>
      <p:ext uri="{BB962C8B-B14F-4D97-AF65-F5344CB8AC3E}">
        <p14:creationId xmlns:p14="http://schemas.microsoft.com/office/powerpoint/2010/main" val="335002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D6DE7F64-4255-4C6B-9D4F-164161D913B3}" type="slidenum">
              <a:rPr lang="en-US" altLang="en-US"/>
              <a:pPr/>
              <a:t>‹#›</a:t>
            </a:fld>
            <a:endParaRPr lang="en-US" altLang="en-US"/>
          </a:p>
        </p:txBody>
      </p:sp>
    </p:spTree>
    <p:extLst>
      <p:ext uri="{BB962C8B-B14F-4D97-AF65-F5344CB8AC3E}">
        <p14:creationId xmlns:p14="http://schemas.microsoft.com/office/powerpoint/2010/main" val="145904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69CE8AFB-97F9-43A9-AAF7-2E32C18B7BB7}" type="slidenum">
              <a:rPr lang="en-US" altLang="en-US"/>
              <a:pPr/>
              <a:t>‹#›</a:t>
            </a:fld>
            <a:endParaRPr lang="en-US" altLang="en-US"/>
          </a:p>
        </p:txBody>
      </p:sp>
    </p:spTree>
    <p:extLst>
      <p:ext uri="{BB962C8B-B14F-4D97-AF65-F5344CB8AC3E}">
        <p14:creationId xmlns:p14="http://schemas.microsoft.com/office/powerpoint/2010/main" val="192540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DD91EB0-A1C3-486D-BC88-456D19DE36DE}" type="slidenum">
              <a:rPr lang="en-US" altLang="en-US"/>
              <a:pPr/>
              <a:t>‹#›</a:t>
            </a:fld>
            <a:endParaRPr lang="en-US" altLang="en-US"/>
          </a:p>
        </p:txBody>
      </p:sp>
    </p:spTree>
    <p:extLst>
      <p:ext uri="{BB962C8B-B14F-4D97-AF65-F5344CB8AC3E}">
        <p14:creationId xmlns:p14="http://schemas.microsoft.com/office/powerpoint/2010/main" val="206984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84DADDD-AF71-461A-8F64-27949920449C}" type="slidenum">
              <a:rPr lang="en-US" altLang="en-US"/>
              <a:pPr/>
              <a:t>‹#›</a:t>
            </a:fld>
            <a:endParaRPr lang="en-US" altLang="en-US"/>
          </a:p>
        </p:txBody>
      </p:sp>
    </p:spTree>
    <p:extLst>
      <p:ext uri="{BB962C8B-B14F-4D97-AF65-F5344CB8AC3E}">
        <p14:creationId xmlns:p14="http://schemas.microsoft.com/office/powerpoint/2010/main" val="283215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F5C5939C-A1FA-4080-A94B-B259DCDC19A6}" type="slidenum">
              <a:rPr lang="en-US" altLang="en-US"/>
              <a:pPr/>
              <a:t>‹#›</a:t>
            </a:fld>
            <a:endParaRPr lang="en-US" altLang="en-US"/>
          </a:p>
        </p:txBody>
      </p:sp>
    </p:spTree>
    <p:extLst>
      <p:ext uri="{BB962C8B-B14F-4D97-AF65-F5344CB8AC3E}">
        <p14:creationId xmlns:p14="http://schemas.microsoft.com/office/powerpoint/2010/main" val="51682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3EA7B3B5-9413-4CBB-A723-4868DFA4AF1A}" type="slidenum">
              <a:rPr lang="en-US" altLang="en-US"/>
              <a:pPr/>
              <a:t>‹#›</a:t>
            </a:fld>
            <a:endParaRPr lang="en-US" altLang="en-US"/>
          </a:p>
        </p:txBody>
      </p:sp>
    </p:spTree>
    <p:extLst>
      <p:ext uri="{BB962C8B-B14F-4D97-AF65-F5344CB8AC3E}">
        <p14:creationId xmlns:p14="http://schemas.microsoft.com/office/powerpoint/2010/main" val="404146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FE8CD212-BA6D-4498-9B19-88E210AAC222}" type="slidenum">
              <a:rPr lang="en-US" altLang="en-US"/>
              <a:pPr/>
              <a:t>‹#›</a:t>
            </a:fld>
            <a:endParaRPr lang="en-US" altLang="en-US"/>
          </a:p>
        </p:txBody>
      </p:sp>
    </p:spTree>
    <p:extLst>
      <p:ext uri="{BB962C8B-B14F-4D97-AF65-F5344CB8AC3E}">
        <p14:creationId xmlns:p14="http://schemas.microsoft.com/office/powerpoint/2010/main" val="230786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C1DBF19-6D65-489E-A499-396359BB74A4}" type="slidenum">
              <a:rPr lang="en-US" altLang="en-US"/>
              <a:pPr/>
              <a:t>‹#›</a:t>
            </a:fld>
            <a:endParaRPr lang="en-US" altLang="en-US"/>
          </a:p>
        </p:txBody>
      </p:sp>
    </p:spTree>
    <p:extLst>
      <p:ext uri="{BB962C8B-B14F-4D97-AF65-F5344CB8AC3E}">
        <p14:creationId xmlns:p14="http://schemas.microsoft.com/office/powerpoint/2010/main" val="76313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60DDB0D9-60F7-464C-BC96-20084CD52504}" type="slidenum">
              <a:rPr lang="en-US" altLang="en-US"/>
              <a:pPr/>
              <a:t>‹#›</a:t>
            </a:fld>
            <a:endParaRPr lang="en-US" altLang="en-US"/>
          </a:p>
        </p:txBody>
      </p:sp>
    </p:spTree>
    <p:extLst>
      <p:ext uri="{BB962C8B-B14F-4D97-AF65-F5344CB8AC3E}">
        <p14:creationId xmlns:p14="http://schemas.microsoft.com/office/powerpoint/2010/main" val="100889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6206CDA-0754-4228-A684-BDB5EC99F44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endParaRPr lang="en-US" altLang="en-US" smtClean="0"/>
          </a:p>
        </p:txBody>
      </p:sp>
      <p:sp>
        <p:nvSpPr>
          <p:cNvPr id="2051" name="Rectangle 3"/>
          <p:cNvSpPr>
            <a:spLocks noGrp="1" noChangeArrowheads="1"/>
          </p:cNvSpPr>
          <p:nvPr>
            <p:ph type="subTitle" idx="1"/>
          </p:nvPr>
        </p:nvSpPr>
        <p:spPr/>
        <p:txBody>
          <a:bodyPr/>
          <a:lstStyle/>
          <a:p>
            <a:pPr eaLnBrk="1" hangingPunct="1"/>
            <a:endParaRPr lang="en-US" altLang="en-US" smtClean="0"/>
          </a:p>
        </p:txBody>
      </p:sp>
      <p:sp>
        <p:nvSpPr>
          <p:cNvPr id="2052" name="Rectangle 4"/>
          <p:cNvSpPr>
            <a:spLocks noChangeArrowheads="1"/>
          </p:cNvSpPr>
          <p:nvPr/>
        </p:nvSpPr>
        <p:spPr bwMode="auto">
          <a:xfrm>
            <a:off x="0" y="0"/>
            <a:ext cx="9140825" cy="6858000"/>
          </a:xfrm>
          <a:prstGeom prst="rect">
            <a:avLst/>
          </a:prstGeom>
          <a:solidFill>
            <a:srgbClr val="CC00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2053" name="Rectangle 5"/>
          <p:cNvSpPr>
            <a:spLocks noChangeArrowheads="1"/>
          </p:cNvSpPr>
          <p:nvPr/>
        </p:nvSpPr>
        <p:spPr bwMode="auto">
          <a:xfrm>
            <a:off x="0" y="0"/>
            <a:ext cx="9144000" cy="685800"/>
          </a:xfrm>
          <a:prstGeom prst="rect">
            <a:avLst/>
          </a:prstGeom>
          <a:solidFill>
            <a:schemeClr val="tx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pic>
        <p:nvPicPr>
          <p:cNvPr id="205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0175"/>
            <a:ext cx="1828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1900238"/>
            <a:ext cx="6402387"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8"/>
          <p:cNvSpPr>
            <a:spLocks noChangeArrowheads="1"/>
          </p:cNvSpPr>
          <p:nvPr/>
        </p:nvSpPr>
        <p:spPr bwMode="auto">
          <a:xfrm>
            <a:off x="304800" y="4267200"/>
            <a:ext cx="81534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4000" b="1" dirty="0" err="1">
                <a:solidFill>
                  <a:schemeClr val="bg1"/>
                </a:solidFill>
              </a:rPr>
              <a:t>Sybex</a:t>
            </a:r>
            <a:r>
              <a:rPr lang="en-US" altLang="en-US" sz="4000" b="1" dirty="0">
                <a:solidFill>
                  <a:schemeClr val="bg1"/>
                </a:solidFill>
              </a:rPr>
              <a:t> ICND2 200-105</a:t>
            </a:r>
          </a:p>
          <a:p>
            <a:pPr algn="ctr" eaLnBrk="1" hangingPunct="1">
              <a:spcBef>
                <a:spcPct val="0"/>
              </a:spcBef>
              <a:buFontTx/>
              <a:buNone/>
            </a:pPr>
            <a:r>
              <a:rPr lang="en-US" altLang="en-US" sz="3600" b="1" dirty="0">
                <a:solidFill>
                  <a:schemeClr val="bg1"/>
                </a:solidFill>
              </a:rPr>
              <a:t>Chapter 4 and 18: OSPF</a:t>
            </a:r>
          </a:p>
        </p:txBody>
      </p:sp>
      <p:sp>
        <p:nvSpPr>
          <p:cNvPr id="2057" name="Rectangle 9"/>
          <p:cNvSpPr>
            <a:spLocks noGrp="1" noChangeArrowheads="1"/>
          </p:cNvSpPr>
          <p:nvPr>
            <p:ph type="subTitle" idx="1"/>
          </p:nvPr>
        </p:nvSpPr>
        <p:spPr>
          <a:xfrm>
            <a:off x="1905000" y="6289675"/>
            <a:ext cx="5486400" cy="427038"/>
          </a:xfrm>
        </p:spPr>
        <p:txBody>
          <a:bodyPr/>
          <a:lstStyle/>
          <a:p>
            <a:pPr eaLnBrk="1" hangingPunct="1">
              <a:lnSpc>
                <a:spcPct val="90000"/>
              </a:lnSpc>
            </a:pPr>
            <a:r>
              <a:rPr lang="en-US" altLang="en-US" i="1" smtClean="0"/>
              <a:t>Instructor</a:t>
            </a:r>
            <a:r>
              <a:rPr lang="en-US" altLang="en-US" smtClean="0"/>
              <a:t> &amp; Todd Lammle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133600" y="0"/>
            <a:ext cx="6553200" cy="792162"/>
          </a:xfrm>
        </p:spPr>
        <p:txBody>
          <a:bodyPr/>
          <a:lstStyle/>
          <a:p>
            <a:r>
              <a:rPr lang="en-US" dirty="0"/>
              <a:t>OSPF operation</a:t>
            </a:r>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solidFill>
                  <a:srgbClr val="000000"/>
                </a:solidFill>
                <a:latin typeface="Times" pitchFamily="18" charset="0"/>
              </a:rPr>
              <a:pPr algn="r">
                <a:spcBef>
                  <a:spcPct val="0"/>
                </a:spcBef>
                <a:buFontTx/>
                <a:buNone/>
              </a:pPr>
              <a:t>10</a:t>
            </a:fld>
            <a:endParaRPr lang="en-US" altLang="en-US" sz="1400">
              <a:solidFill>
                <a:srgbClr val="000000"/>
              </a:solidFill>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solidFill>
                <a:srgbClr val="000000"/>
              </a:solidFill>
              <a:latin typeface="Times" pitchFamily="18" charset="0"/>
            </a:endParaRPr>
          </a:p>
        </p:txBody>
      </p:sp>
      <p:sp>
        <p:nvSpPr>
          <p:cNvPr id="3" name="Rectangle 2"/>
          <p:cNvSpPr/>
          <p:nvPr/>
        </p:nvSpPr>
        <p:spPr>
          <a:xfrm>
            <a:off x="2286000" y="1437144"/>
            <a:ext cx="6553200" cy="2677656"/>
          </a:xfrm>
          <a:prstGeom prst="rect">
            <a:avLst/>
          </a:prstGeom>
        </p:spPr>
        <p:txBody>
          <a:bodyPr wrap="square">
            <a:spAutoFit/>
          </a:bodyPr>
          <a:lstStyle/>
          <a:p>
            <a:r>
              <a:rPr lang="en-US" sz="2800" dirty="0"/>
              <a:t>OSPF operation is basically divided into these three categories: </a:t>
            </a:r>
            <a:endParaRPr lang="en-US" sz="2800" dirty="0" smtClean="0"/>
          </a:p>
          <a:p>
            <a:endParaRPr lang="en-US" sz="2800" dirty="0" smtClean="0"/>
          </a:p>
          <a:p>
            <a:pPr marL="457200" indent="-457200">
              <a:buFont typeface="Arial" panose="020B0604020202020204" pitchFamily="34" charset="0"/>
              <a:buChar char="•"/>
            </a:pPr>
            <a:r>
              <a:rPr lang="en-US" sz="2800" dirty="0" smtClean="0"/>
              <a:t>Neighbor </a:t>
            </a:r>
            <a:r>
              <a:rPr lang="en-US" sz="2800" dirty="0"/>
              <a:t>and adjacency initialization</a:t>
            </a:r>
          </a:p>
          <a:p>
            <a:pPr marL="457200" indent="-457200">
              <a:buFont typeface="Arial" panose="020B0604020202020204" pitchFamily="34" charset="0"/>
              <a:buChar char="•"/>
            </a:pPr>
            <a:r>
              <a:rPr lang="en-US" sz="2800" dirty="0" smtClean="0"/>
              <a:t>LSA </a:t>
            </a:r>
            <a:r>
              <a:rPr lang="en-US" sz="2800" dirty="0"/>
              <a:t>flooding</a:t>
            </a:r>
          </a:p>
          <a:p>
            <a:pPr marL="457200" indent="-457200">
              <a:buFont typeface="Arial" panose="020B0604020202020204" pitchFamily="34" charset="0"/>
              <a:buChar char="•"/>
            </a:pPr>
            <a:r>
              <a:rPr lang="en-US" sz="2800" dirty="0" smtClean="0"/>
              <a:t>SPF </a:t>
            </a:r>
            <a:r>
              <a:rPr lang="en-US" sz="2800" dirty="0"/>
              <a:t>tree calculation</a:t>
            </a:r>
          </a:p>
        </p:txBody>
      </p:sp>
    </p:spTree>
    <p:extLst>
      <p:ext uri="{BB962C8B-B14F-4D97-AF65-F5344CB8AC3E}">
        <p14:creationId xmlns:p14="http://schemas.microsoft.com/office/powerpoint/2010/main" val="364629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The Hello protocol</a:t>
            </a:r>
          </a:p>
        </p:txBody>
      </p:sp>
      <p:pic>
        <p:nvPicPr>
          <p:cNvPr id="5123"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590800" y="2057400"/>
            <a:ext cx="3916363" cy="1219200"/>
          </a:xfrm>
        </p:spPr>
      </p:pic>
      <p:sp>
        <p:nvSpPr>
          <p:cNvPr id="5124" name="Rectangle 4"/>
          <p:cNvSpPr>
            <a:spLocks noChangeArrowheads="1"/>
          </p:cNvSpPr>
          <p:nvPr/>
        </p:nvSpPr>
        <p:spPr bwMode="auto">
          <a:xfrm>
            <a:off x="838200" y="403860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US" altLang="en-US">
                <a:latin typeface="Times New Roman" pitchFamily="18" charset="0"/>
                <a:cs typeface="Times New Roman" pitchFamily="18" charset="0"/>
              </a:rPr>
              <a:t>The Hello protocol is used to discover neighbors, establish adjacencies, and maintain relationships with other OSPF routers. Hello packets are periodically sent out each enabled OSPF interface and in environments that support multicast.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b="1" smtClean="0"/>
              <a:t>LSA update multicast addresses</a:t>
            </a:r>
            <a:br>
              <a:rPr lang="en-US" altLang="en-US" b="1" smtClean="0"/>
            </a:br>
            <a:endParaRPr lang="en-US" altLang="en-US"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124109"/>
              </p:ext>
            </p:extLst>
          </p:nvPr>
        </p:nvGraphicFramePr>
        <p:xfrm>
          <a:off x="2286000" y="1958974"/>
          <a:ext cx="5105400" cy="1317626"/>
        </p:xfrm>
        <a:graphic>
          <a:graphicData uri="http://schemas.openxmlformats.org/drawingml/2006/table">
            <a:tbl>
              <a:tblPr/>
              <a:tblGrid>
                <a:gridCol w="1687513"/>
                <a:gridCol w="1685925"/>
                <a:gridCol w="1731962"/>
              </a:tblGrid>
              <a:tr h="315913">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charset="0"/>
                        </a:rPr>
                        <a:t>Network Type</a:t>
                      </a:r>
                      <a:endParaRPr kumimoji="0" lang="en-US" altLang="en-US" sz="1100" b="1"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charset="0"/>
                        </a:rPr>
                        <a:t>Multicast Address</a:t>
                      </a:r>
                      <a:endParaRPr kumimoji="0" lang="en-US" altLang="en-US" sz="1100" b="1"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charset="0"/>
                        </a:rPr>
                        <a:t>Description</a:t>
                      </a:r>
                      <a:endParaRPr kumimoji="0" lang="en-US" altLang="en-US" sz="1100" b="1"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4290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charset="0"/>
                        </a:rPr>
                        <a:t>Point-to-point</a:t>
                      </a:r>
                      <a:endParaRPr kumimoji="0" lang="en-US" altLang="en-US" sz="1100" b="0"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charset="0"/>
                        </a:rPr>
                        <a:t>224.0.0.5</a:t>
                      </a:r>
                      <a:endParaRPr kumimoji="0" lang="en-US" altLang="en-US" sz="1100" b="0"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charset="0"/>
                        </a:rPr>
                        <a:t>AllSPFRouters</a:t>
                      </a:r>
                      <a:endParaRPr kumimoji="0" lang="en-US" altLang="en-US" sz="1100" b="0"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4290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charset="0"/>
                        </a:rPr>
                        <a:t>Broadcast</a:t>
                      </a:r>
                      <a:endParaRPr kumimoji="0" lang="en-US" altLang="en-US" sz="1100" b="0"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charset="0"/>
                        </a:rPr>
                        <a:t>224.0.0.6</a:t>
                      </a:r>
                      <a:endParaRPr kumimoji="0" lang="en-US" altLang="en-US" sz="1100" b="0"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charset="0"/>
                        </a:rPr>
                        <a:t>AllDRouters</a:t>
                      </a:r>
                      <a:endParaRPr kumimoji="0" lang="en-US" altLang="en-US" sz="1100" b="0"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15913">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charset="0"/>
                        </a:rPr>
                        <a:t>Point-to-multipoint</a:t>
                      </a:r>
                      <a:endParaRPr kumimoji="0" lang="en-US" altLang="en-US" sz="1100" b="0"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charset="0"/>
                        </a:rPr>
                        <a:t>NA</a:t>
                      </a:r>
                      <a:endParaRPr kumimoji="0" lang="en-US" altLang="en-US" sz="1100" b="0" i="0" u="none" strike="noStrike" cap="none" normalizeH="0" baseline="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dirty="0" smtClean="0">
                          <a:ln>
                            <a:noFill/>
                          </a:ln>
                          <a:solidFill>
                            <a:srgbClr val="000000"/>
                          </a:solidFill>
                          <a:effectLst/>
                          <a:latin typeface="Arial" charset="0"/>
                        </a:rPr>
                        <a:t>NA</a:t>
                      </a:r>
                      <a:endParaRPr kumimoji="0" lang="en-US" altLang="en-US" sz="1100" b="0" i="0" u="none" strike="noStrike" cap="none" normalizeH="0" baseline="0" dirty="0" smtClean="0">
                        <a:ln>
                          <a:noFill/>
                        </a:ln>
                        <a:solidFill>
                          <a:srgbClr val="000000"/>
                        </a:solidFill>
                        <a:effectLst/>
                        <a:latin typeface="Arial"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6169" name="Rectangle 4"/>
          <p:cNvSpPr>
            <a:spLocks noChangeArrowheads="1"/>
          </p:cNvSpPr>
          <p:nvPr/>
        </p:nvSpPr>
        <p:spPr bwMode="auto">
          <a:xfrm>
            <a:off x="838200" y="4800600"/>
            <a:ext cx="7467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Times New Roman" pitchFamily="18" charset="0"/>
                <a:cs typeface="Times New Roman" pitchFamily="18" charset="0"/>
              </a:rPr>
              <a:t>The network type determines the multicast address used for sending updates. Table 9.2 contains the multicast addresses associated with LSA flooding. Point-to-multipoint networks use the adjacent router’s unicast IP address.</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133600" y="0"/>
            <a:ext cx="6553200" cy="792162"/>
          </a:xfrm>
        </p:spPr>
        <p:txBody>
          <a:bodyPr/>
          <a:lstStyle/>
          <a:p>
            <a:r>
              <a:rPr lang="en-US" dirty="0" smtClean="0"/>
              <a:t>SPF Tree Calculation</a:t>
            </a:r>
            <a:endParaRPr lang="en-US" dirty="0"/>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solidFill>
                  <a:srgbClr val="000000"/>
                </a:solidFill>
                <a:latin typeface="Times" pitchFamily="18" charset="0"/>
              </a:rPr>
              <a:pPr algn="r">
                <a:spcBef>
                  <a:spcPct val="0"/>
                </a:spcBef>
                <a:buFontTx/>
                <a:buNone/>
              </a:pPr>
              <a:t>13</a:t>
            </a:fld>
            <a:endParaRPr lang="en-US" altLang="en-US" sz="1400">
              <a:solidFill>
                <a:srgbClr val="000000"/>
              </a:solidFill>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solidFill>
                <a:srgbClr val="000000"/>
              </a:solidFill>
              <a:latin typeface="Times" pitchFamily="18" charset="0"/>
            </a:endParaRPr>
          </a:p>
        </p:txBody>
      </p:sp>
      <p:sp>
        <p:nvSpPr>
          <p:cNvPr id="3" name="Rectangle 2"/>
          <p:cNvSpPr/>
          <p:nvPr/>
        </p:nvSpPr>
        <p:spPr>
          <a:xfrm>
            <a:off x="2286000" y="838200"/>
            <a:ext cx="6553200" cy="6432530"/>
          </a:xfrm>
          <a:prstGeom prst="rect">
            <a:avLst/>
          </a:prstGeom>
        </p:spPr>
        <p:txBody>
          <a:bodyPr wrap="square">
            <a:spAutoFit/>
          </a:bodyPr>
          <a:lstStyle/>
          <a:p>
            <a:pPr marL="457200" indent="-457200">
              <a:buFont typeface="Arial" panose="020B0604020202020204" pitchFamily="34" charset="0"/>
              <a:buChar char="•"/>
            </a:pPr>
            <a:r>
              <a:rPr lang="en-US" sz="2400" dirty="0"/>
              <a:t>Within an area, each router calculates the best/shortest path to every network </a:t>
            </a:r>
            <a:r>
              <a:rPr lang="en-US" sz="2400" dirty="0">
                <a:solidFill>
                  <a:srgbClr val="FF0000"/>
                </a:solidFill>
              </a:rPr>
              <a:t>in that same area</a:t>
            </a:r>
            <a:r>
              <a:rPr lang="en-US" sz="2400" dirty="0" smtClean="0"/>
              <a: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This calculation is based upon the information collected in the topology database and an algorithm called shortest path first (SPF</a:t>
            </a:r>
            <a:r>
              <a:rPr lang="en-US" sz="2400" dirty="0" smtClean="0"/>
              <a: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smtClean="0"/>
              <a:t>The </a:t>
            </a:r>
            <a:r>
              <a:rPr lang="en-US" sz="2400" dirty="0"/>
              <a:t>metric or cost of each potential path to a network </a:t>
            </a:r>
            <a:r>
              <a:rPr lang="en-US" altLang="zh-CN" sz="2400" dirty="0" smtClean="0"/>
              <a:t>is used for </a:t>
            </a:r>
            <a:r>
              <a:rPr lang="en-US" sz="2400" dirty="0" smtClean="0"/>
              <a:t>the </a:t>
            </a:r>
            <a:r>
              <a:rPr lang="en-US" sz="2400" dirty="0"/>
              <a:t>route selection </a:t>
            </a:r>
            <a:r>
              <a:rPr lang="en-US" sz="2400" dirty="0" smtClean="0"/>
              <a:t>in the </a:t>
            </a:r>
            <a:r>
              <a:rPr lang="en-US" sz="2400" dirty="0"/>
              <a:t>SPF </a:t>
            </a:r>
            <a:r>
              <a:rPr lang="en-US" sz="2400" dirty="0" smtClean="0"/>
              <a:t>algorithm</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smtClean="0"/>
              <a:t>A </a:t>
            </a:r>
            <a:r>
              <a:rPr lang="en-US" sz="2400" dirty="0"/>
              <a:t>cost is associated with every outgoing interface included in an SPF </a:t>
            </a:r>
            <a:r>
              <a:rPr lang="en-US" sz="2400" dirty="0" smtClean="0"/>
              <a:t>tree, defined </a:t>
            </a:r>
            <a:r>
              <a:rPr lang="en-US" sz="2400" dirty="0"/>
              <a:t>in RFC 2338, </a:t>
            </a:r>
            <a:endParaRPr lang="en-US" sz="2400" dirty="0" smtClean="0"/>
          </a:p>
          <a:p>
            <a:endParaRPr lang="en-US" sz="2800" dirty="0"/>
          </a:p>
        </p:txBody>
      </p:sp>
    </p:spTree>
    <p:extLst>
      <p:ext uri="{BB962C8B-B14F-4D97-AF65-F5344CB8AC3E}">
        <p14:creationId xmlns:p14="http://schemas.microsoft.com/office/powerpoint/2010/main" val="209929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Enbling OSPF</a:t>
            </a:r>
          </a:p>
        </p:txBody>
      </p:sp>
      <p:sp>
        <p:nvSpPr>
          <p:cNvPr id="5" name="Rectangle 4"/>
          <p:cNvSpPr/>
          <p:nvPr/>
        </p:nvSpPr>
        <p:spPr>
          <a:xfrm>
            <a:off x="609600" y="2133600"/>
            <a:ext cx="7696200" cy="2586038"/>
          </a:xfrm>
          <a:prstGeom prst="rect">
            <a:avLst/>
          </a:prstGeom>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US" altLang="en-US" sz="2000">
                <a:latin typeface="Times New Roman" pitchFamily="18" charset="0"/>
                <a:cs typeface="Times New Roman" pitchFamily="18" charset="0"/>
              </a:rPr>
              <a:t>The easiest and also least scalable way to configure OSPF is to just use a single area. Doing this requires a minimum of two commands.</a:t>
            </a:r>
          </a:p>
          <a:p>
            <a:pPr eaLnBrk="1" hangingPunct="1">
              <a:spcAft>
                <a:spcPts val="600"/>
              </a:spcAft>
            </a:pPr>
            <a:r>
              <a:rPr lang="en-US" altLang="en-US" sz="2000">
                <a:latin typeface="Times New Roman" pitchFamily="18" charset="0"/>
                <a:cs typeface="Times New Roman" pitchFamily="18" charset="0"/>
              </a:rPr>
              <a:t> The first command used to activate the OSPF routing process is as follows:</a:t>
            </a:r>
          </a:p>
          <a:p>
            <a:pPr eaLnBrk="1" hangingPunct="1">
              <a:spcBef>
                <a:spcPts val="600"/>
              </a:spcBef>
            </a:pPr>
            <a:r>
              <a:rPr lang="en-US" altLang="en-US" sz="1100">
                <a:latin typeface="Courier New" pitchFamily="49" charset="0"/>
                <a:cs typeface="Times New Roman" pitchFamily="18" charset="0"/>
              </a:rPr>
              <a:t>Router(config)#</a:t>
            </a:r>
            <a:r>
              <a:rPr lang="en-US" altLang="en-US" sz="1100" b="1">
                <a:latin typeface="Courier New" pitchFamily="49" charset="0"/>
                <a:cs typeface="Times New Roman" pitchFamily="18" charset="0"/>
              </a:rPr>
              <a:t>router ospf ?</a:t>
            </a:r>
            <a:endParaRPr lang="en-US" altLang="en-US" sz="1100">
              <a:latin typeface="Courier New" pitchFamily="49" charset="0"/>
              <a:cs typeface="Times New Roman" pitchFamily="18" charset="0"/>
            </a:endParaRPr>
          </a:p>
          <a:p>
            <a:pPr eaLnBrk="1" hangingPunct="1">
              <a:spcAft>
                <a:spcPts val="600"/>
              </a:spcAft>
            </a:pPr>
            <a:r>
              <a:rPr lang="en-US" altLang="en-US" sz="1100">
                <a:latin typeface="Courier New" pitchFamily="49" charset="0"/>
                <a:cs typeface="Times New Roman" pitchFamily="18" charset="0"/>
              </a:rPr>
              <a:t>&lt;1-65535&gt; Process ID</a:t>
            </a:r>
          </a:p>
          <a:p>
            <a:pPr eaLnBrk="1" hangingPunct="1"/>
            <a:r>
              <a:rPr lang="en-US" altLang="en-US">
                <a:latin typeface="Times New Roman" pitchFamily="18" charset="0"/>
                <a:cs typeface="Times New Roman" pitchFamily="18" charset="0"/>
              </a:rPr>
              <a:t>	A value in the range from 1 to 65,535 identifies the OSPF process ID. </a:t>
            </a:r>
            <a:endParaRPr lang="en-US"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Configuring OSPF areas</a:t>
            </a:r>
          </a:p>
        </p:txBody>
      </p:sp>
      <p:sp>
        <p:nvSpPr>
          <p:cNvPr id="4" name="Rectangle 3"/>
          <p:cNvSpPr/>
          <p:nvPr/>
        </p:nvSpPr>
        <p:spPr>
          <a:xfrm>
            <a:off x="381000" y="1752600"/>
            <a:ext cx="8382000" cy="3832225"/>
          </a:xfrm>
          <a:prstGeom prst="rect">
            <a:avLst/>
          </a:prstGeom>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US" altLang="en-US" sz="2800" dirty="0">
                <a:latin typeface="Times New Roman" pitchFamily="18" charset="0"/>
                <a:cs typeface="Times New Roman" pitchFamily="18" charset="0"/>
              </a:rPr>
              <a:t>Here’s an example of basic OSPF basic configuration for you, showing our 2nd minimum command needed, the </a:t>
            </a:r>
            <a:r>
              <a:rPr lang="en-US" altLang="en-US" sz="2800" dirty="0">
                <a:latin typeface="Courier New" pitchFamily="49" charset="0"/>
                <a:cs typeface="Times New Roman" pitchFamily="18" charset="0"/>
              </a:rPr>
              <a:t>network </a:t>
            </a:r>
            <a:r>
              <a:rPr lang="en-US" altLang="en-US" sz="2800" dirty="0">
                <a:latin typeface="Times New Roman" pitchFamily="18" charset="0"/>
                <a:cs typeface="Times New Roman" pitchFamily="18" charset="0"/>
              </a:rPr>
              <a:t>command:</a:t>
            </a:r>
          </a:p>
          <a:p>
            <a:pPr eaLnBrk="1" hangingPunct="1">
              <a:spcBef>
                <a:spcPts val="600"/>
              </a:spcBef>
            </a:pPr>
            <a:r>
              <a:rPr lang="en-US" altLang="en-US" dirty="0" err="1">
                <a:latin typeface="Courier New" pitchFamily="49" charset="0"/>
                <a:cs typeface="Times New Roman" pitchFamily="18" charset="0"/>
              </a:rPr>
              <a:t>Router#</a:t>
            </a:r>
            <a:r>
              <a:rPr lang="en-US" altLang="en-US" b="1" dirty="0" err="1">
                <a:latin typeface="Courier New" pitchFamily="49" charset="0"/>
                <a:cs typeface="Times New Roman" pitchFamily="18" charset="0"/>
              </a:rPr>
              <a:t>config</a:t>
            </a:r>
            <a:r>
              <a:rPr lang="en-US" altLang="en-US" b="1" dirty="0">
                <a:latin typeface="Courier New" pitchFamily="49" charset="0"/>
                <a:cs typeface="Times New Roman" pitchFamily="18" charset="0"/>
              </a:rPr>
              <a:t> t</a:t>
            </a:r>
            <a:endParaRPr lang="en-US" altLang="en-US" dirty="0">
              <a:latin typeface="Courier New" pitchFamily="49" charset="0"/>
              <a:cs typeface="Times New Roman" pitchFamily="18" charset="0"/>
            </a:endParaRPr>
          </a:p>
          <a:p>
            <a:pPr eaLnBrk="1" hangingPunct="1"/>
            <a:r>
              <a:rPr lang="en-US" altLang="en-US" dirty="0">
                <a:latin typeface="Courier New" pitchFamily="49" charset="0"/>
                <a:cs typeface="Times New Roman" pitchFamily="18" charset="0"/>
              </a:rPr>
              <a:t>Router(</a:t>
            </a:r>
            <a:r>
              <a:rPr lang="en-US" altLang="en-US" dirty="0" err="1">
                <a:latin typeface="Courier New" pitchFamily="49" charset="0"/>
                <a:cs typeface="Times New Roman" pitchFamily="18" charset="0"/>
              </a:rPr>
              <a:t>config</a:t>
            </a:r>
            <a:r>
              <a:rPr lang="en-US" altLang="en-US" dirty="0">
                <a:latin typeface="Courier New" pitchFamily="49" charset="0"/>
                <a:cs typeface="Times New Roman" pitchFamily="18" charset="0"/>
              </a:rPr>
              <a:t>)#</a:t>
            </a:r>
            <a:r>
              <a:rPr lang="en-US" altLang="en-US" b="1" dirty="0">
                <a:latin typeface="Courier New" pitchFamily="49" charset="0"/>
                <a:cs typeface="Times New Roman" pitchFamily="18" charset="0"/>
              </a:rPr>
              <a:t>router </a:t>
            </a:r>
            <a:r>
              <a:rPr lang="en-US" altLang="en-US" b="1" dirty="0" err="1">
                <a:latin typeface="Courier New" pitchFamily="49" charset="0"/>
                <a:cs typeface="Times New Roman" pitchFamily="18" charset="0"/>
              </a:rPr>
              <a:t>ospf</a:t>
            </a:r>
            <a:r>
              <a:rPr lang="en-US" altLang="en-US" b="1" dirty="0">
                <a:latin typeface="Courier New" pitchFamily="49" charset="0"/>
                <a:cs typeface="Times New Roman" pitchFamily="18" charset="0"/>
              </a:rPr>
              <a:t> 1</a:t>
            </a:r>
            <a:endParaRPr lang="en-US" altLang="en-US" dirty="0">
              <a:latin typeface="Courier New" pitchFamily="49" charset="0"/>
              <a:cs typeface="Times New Roman" pitchFamily="18" charset="0"/>
            </a:endParaRPr>
          </a:p>
          <a:p>
            <a:pPr eaLnBrk="1" hangingPunct="1"/>
            <a:r>
              <a:rPr lang="en-US" altLang="en-US" dirty="0">
                <a:latin typeface="Courier New" pitchFamily="49" charset="0"/>
                <a:cs typeface="Times New Roman" pitchFamily="18" charset="0"/>
              </a:rPr>
              <a:t>Router(</a:t>
            </a:r>
            <a:r>
              <a:rPr lang="en-US" altLang="en-US" dirty="0" err="1">
                <a:latin typeface="Courier New" pitchFamily="49" charset="0"/>
                <a:cs typeface="Times New Roman" pitchFamily="18" charset="0"/>
              </a:rPr>
              <a:t>config</a:t>
            </a:r>
            <a:r>
              <a:rPr lang="en-US" altLang="en-US" dirty="0">
                <a:latin typeface="Courier New" pitchFamily="49" charset="0"/>
                <a:cs typeface="Times New Roman" pitchFamily="18" charset="0"/>
              </a:rPr>
              <a:t>-router)#</a:t>
            </a:r>
            <a:r>
              <a:rPr lang="en-US" altLang="en-US" b="1" dirty="0">
                <a:latin typeface="Courier New" pitchFamily="49" charset="0"/>
                <a:cs typeface="Times New Roman" pitchFamily="18" charset="0"/>
              </a:rPr>
              <a:t>network 10.0.0.0 0.255.255.255 area ?</a:t>
            </a:r>
            <a:endParaRPr lang="en-US" altLang="en-US" dirty="0">
              <a:latin typeface="Courier New" pitchFamily="49" charset="0"/>
              <a:cs typeface="Times New Roman" pitchFamily="18" charset="0"/>
            </a:endParaRPr>
          </a:p>
          <a:p>
            <a:pPr eaLnBrk="1" hangingPunct="1"/>
            <a:r>
              <a:rPr lang="en-US" altLang="en-US" dirty="0">
                <a:latin typeface="Courier New" pitchFamily="49" charset="0"/>
                <a:cs typeface="Times New Roman" pitchFamily="18" charset="0"/>
              </a:rPr>
              <a:t>  &lt;0-4294967295&gt;  OSPF area ID as a decimal value</a:t>
            </a:r>
          </a:p>
          <a:p>
            <a:pPr eaLnBrk="1" hangingPunct="1"/>
            <a:r>
              <a:rPr lang="en-US" altLang="en-US" dirty="0">
                <a:latin typeface="Courier New" pitchFamily="49" charset="0"/>
                <a:cs typeface="Times New Roman" pitchFamily="18" charset="0"/>
              </a:rPr>
              <a:t>  A.B.C.D         OSPF area ID in IP address format</a:t>
            </a:r>
          </a:p>
          <a:p>
            <a:pPr eaLnBrk="1" hangingPunct="1">
              <a:spcAft>
                <a:spcPts val="600"/>
              </a:spcAft>
            </a:pPr>
            <a:r>
              <a:rPr lang="en-US" altLang="en-US" dirty="0">
                <a:latin typeface="Courier New" pitchFamily="49" charset="0"/>
                <a:cs typeface="Times New Roman" pitchFamily="18" charset="0"/>
              </a:rPr>
              <a:t>Router(</a:t>
            </a:r>
            <a:r>
              <a:rPr lang="en-US" altLang="en-US" dirty="0" err="1">
                <a:latin typeface="Courier New" pitchFamily="49" charset="0"/>
                <a:cs typeface="Times New Roman" pitchFamily="18" charset="0"/>
              </a:rPr>
              <a:t>config</a:t>
            </a:r>
            <a:r>
              <a:rPr lang="en-US" altLang="en-US" dirty="0">
                <a:latin typeface="Courier New" pitchFamily="49" charset="0"/>
                <a:cs typeface="Times New Roman" pitchFamily="18" charset="0"/>
              </a:rPr>
              <a:t>-router)#</a:t>
            </a:r>
            <a:r>
              <a:rPr lang="en-US" altLang="en-US" b="1" dirty="0">
                <a:latin typeface="Courier New" pitchFamily="49" charset="0"/>
                <a:cs typeface="Times New Roman" pitchFamily="18" charset="0"/>
              </a:rPr>
              <a:t>network 10.0.0.0 0.255.255.255 area 0</a:t>
            </a:r>
            <a:endParaRPr lang="en-US" altLang="en-US" dirty="0">
              <a:latin typeface="Courier New" pitchFamily="49" charset="0"/>
              <a:cs typeface="Times New Roman" pitchFamily="18" charset="0"/>
            </a:endParaRPr>
          </a:p>
          <a:p>
            <a:pPr eaLnBrk="1" hangingPunct="1">
              <a:spcAft>
                <a:spcPts val="600"/>
              </a:spcAft>
            </a:pPr>
            <a:r>
              <a:rPr lang="en-US" altLang="en-US" dirty="0">
                <a:cs typeface="Times New Roman" pitchFamily="18" charset="0"/>
              </a:rPr>
              <a:t>The areas can be any number from 0 to 4.2 billion. Don’t get these numbers confused with the process ID, which ranges from 1 to 65,535.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b="1" smtClean="0"/>
              <a:t>Wildcard example</a:t>
            </a:r>
            <a:br>
              <a:rPr lang="en-US" altLang="en-US" b="1" smtClean="0"/>
            </a:br>
            <a:endParaRPr lang="en-US" altLang="en-US" smtClean="0"/>
          </a:p>
        </p:txBody>
      </p:sp>
      <p:sp>
        <p:nvSpPr>
          <p:cNvPr id="4" name="Rectangle 3"/>
          <p:cNvSpPr/>
          <p:nvPr/>
        </p:nvSpPr>
        <p:spPr>
          <a:xfrm>
            <a:off x="152400" y="1066800"/>
            <a:ext cx="8991600" cy="3178175"/>
          </a:xfrm>
          <a:prstGeom prst="rect">
            <a:avLst/>
          </a:prstGeom>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US" altLang="en-US">
                <a:latin typeface="Times New Roman" pitchFamily="18" charset="0"/>
                <a:cs typeface="Times New Roman" pitchFamily="18" charset="0"/>
              </a:rPr>
              <a:t>In this scenario, you have a router with these four subnets connected to four different interfaces:</a:t>
            </a:r>
          </a:p>
          <a:p>
            <a:pPr eaLnBrk="1" hangingPunct="1">
              <a:spcBef>
                <a:spcPts val="600"/>
              </a:spcBef>
              <a:buFont typeface="Wingdings" pitchFamily="2" charset="2"/>
              <a:buChar char=""/>
            </a:pPr>
            <a:r>
              <a:rPr lang="en-US" altLang="en-US">
                <a:latin typeface="Times New Roman" pitchFamily="18" charset="0"/>
                <a:cs typeface="Times New Roman" pitchFamily="18" charset="0"/>
              </a:rPr>
              <a:t>192.168.10.64/28</a:t>
            </a:r>
          </a:p>
          <a:p>
            <a:pPr eaLnBrk="1" hangingPunct="1">
              <a:buFont typeface="Wingdings" pitchFamily="2" charset="2"/>
              <a:buChar char=""/>
            </a:pPr>
            <a:r>
              <a:rPr lang="en-US" altLang="en-US">
                <a:latin typeface="Times New Roman" pitchFamily="18" charset="0"/>
                <a:cs typeface="Times New Roman" pitchFamily="18" charset="0"/>
              </a:rPr>
              <a:t>192.168.10.80/28</a:t>
            </a:r>
          </a:p>
          <a:p>
            <a:pPr eaLnBrk="1" hangingPunct="1">
              <a:buFont typeface="Wingdings" pitchFamily="2" charset="2"/>
              <a:buChar char=""/>
            </a:pPr>
            <a:r>
              <a:rPr lang="en-US" altLang="en-US">
                <a:latin typeface="Times New Roman" pitchFamily="18" charset="0"/>
                <a:cs typeface="Times New Roman" pitchFamily="18" charset="0"/>
              </a:rPr>
              <a:t>192.168.10.96/28</a:t>
            </a:r>
          </a:p>
          <a:p>
            <a:pPr eaLnBrk="1" hangingPunct="1">
              <a:spcAft>
                <a:spcPts val="600"/>
              </a:spcAft>
              <a:buFont typeface="Wingdings" pitchFamily="2" charset="2"/>
              <a:buChar char=""/>
            </a:pPr>
            <a:r>
              <a:rPr lang="en-US" altLang="en-US">
                <a:latin typeface="Times New Roman" pitchFamily="18" charset="0"/>
                <a:cs typeface="Times New Roman" pitchFamily="18" charset="0"/>
              </a:rPr>
              <a:t>192.168.10.8/30</a:t>
            </a:r>
          </a:p>
          <a:p>
            <a:pPr eaLnBrk="1" hangingPunct="1">
              <a:spcAft>
                <a:spcPts val="600"/>
              </a:spcAft>
            </a:pPr>
            <a:r>
              <a:rPr lang="en-US" altLang="en-US">
                <a:latin typeface="Times New Roman" pitchFamily="18" charset="0"/>
                <a:cs typeface="Times New Roman" pitchFamily="18" charset="0"/>
              </a:rPr>
              <a:t>All interfaces need to be in area 0, so it seems to me the easiest configuration would look like this:</a:t>
            </a:r>
          </a:p>
          <a:p>
            <a:pPr eaLnBrk="1" hangingPunct="1">
              <a:spcBef>
                <a:spcPts val="600"/>
              </a:spcBef>
            </a:pPr>
            <a:r>
              <a:rPr lang="en-US" altLang="en-US" sz="1000">
                <a:latin typeface="Courier New" pitchFamily="49" charset="0"/>
                <a:cs typeface="Times New Roman" pitchFamily="18" charset="0"/>
              </a:rPr>
              <a:t>Test#</a:t>
            </a:r>
            <a:r>
              <a:rPr lang="en-US" altLang="en-US" sz="1000" b="1">
                <a:latin typeface="Courier New" pitchFamily="49" charset="0"/>
                <a:cs typeface="Times New Roman" pitchFamily="18" charset="0"/>
              </a:rPr>
              <a:t>config t</a:t>
            </a:r>
            <a:endParaRPr lang="en-US" altLang="en-US" sz="1000">
              <a:latin typeface="Courier New" pitchFamily="49" charset="0"/>
              <a:cs typeface="Times New Roman" pitchFamily="18" charset="0"/>
            </a:endParaRPr>
          </a:p>
          <a:p>
            <a:pPr eaLnBrk="1" hangingPunct="1"/>
            <a:r>
              <a:rPr lang="en-US" altLang="en-US" sz="1000">
                <a:latin typeface="Courier New" pitchFamily="49" charset="0"/>
                <a:cs typeface="Times New Roman" pitchFamily="18" charset="0"/>
              </a:rPr>
              <a:t>Test(config)#</a:t>
            </a:r>
            <a:r>
              <a:rPr lang="en-US" altLang="en-US" sz="1000" b="1">
                <a:latin typeface="Courier New" pitchFamily="49" charset="0"/>
                <a:cs typeface="Times New Roman" pitchFamily="18" charset="0"/>
              </a:rPr>
              <a:t>router ospf 1</a:t>
            </a:r>
            <a:endParaRPr lang="en-US" altLang="en-US" sz="1000">
              <a:latin typeface="Courier New" pitchFamily="49" charset="0"/>
              <a:cs typeface="Times New Roman" pitchFamily="18" charset="0"/>
            </a:endParaRPr>
          </a:p>
          <a:p>
            <a:pPr eaLnBrk="1" hangingPunct="1">
              <a:spcAft>
                <a:spcPts val="600"/>
              </a:spcAft>
            </a:pPr>
            <a:r>
              <a:rPr lang="en-US" altLang="en-US" sz="1000">
                <a:latin typeface="Courier New" pitchFamily="49" charset="0"/>
                <a:cs typeface="Times New Roman" pitchFamily="18" charset="0"/>
              </a:rPr>
              <a:t>Test(config-router)#</a:t>
            </a:r>
            <a:r>
              <a:rPr lang="en-US" altLang="en-US" sz="1000" b="1">
                <a:latin typeface="Courier New" pitchFamily="49" charset="0"/>
                <a:cs typeface="Times New Roman" pitchFamily="18" charset="0"/>
              </a:rPr>
              <a:t>network 192.168.10.0 0.0.0.255 area 0</a:t>
            </a:r>
            <a:endParaRPr lang="en-US" altLang="en-US" sz="1000">
              <a:latin typeface="Courier New" pitchFamily="49" charset="0"/>
              <a:cs typeface="Times New Roman" pitchFamily="18" charset="0"/>
            </a:endParaRPr>
          </a:p>
        </p:txBody>
      </p:sp>
      <p:sp>
        <p:nvSpPr>
          <p:cNvPr id="5" name="Rectangle 4"/>
          <p:cNvSpPr/>
          <p:nvPr/>
        </p:nvSpPr>
        <p:spPr>
          <a:xfrm>
            <a:off x="304800" y="4419600"/>
            <a:ext cx="8534400" cy="2169825"/>
          </a:xfrm>
          <a:prstGeom prst="rect">
            <a:avLst/>
          </a:prstGeom>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US" altLang="en-US" sz="2400" dirty="0">
                <a:latin typeface="Times New Roman" pitchFamily="18" charset="0"/>
                <a:cs typeface="Times New Roman" pitchFamily="18" charset="0"/>
              </a:rPr>
              <a:t>Let’s create a separate network statement for each interface using the subnet numbers and wildcards. </a:t>
            </a:r>
            <a:endParaRPr lang="en-US" altLang="en-US" sz="2400" dirty="0" smtClean="0">
              <a:latin typeface="Times New Roman" pitchFamily="18" charset="0"/>
              <a:cs typeface="Times New Roman" pitchFamily="18" charset="0"/>
            </a:endParaRPr>
          </a:p>
          <a:p>
            <a:pPr eaLnBrk="1" hangingPunct="1">
              <a:spcAft>
                <a:spcPts val="600"/>
              </a:spcAft>
            </a:pPr>
            <a:r>
              <a:rPr lang="en-US" altLang="en-US" sz="1200" dirty="0" err="1" smtClean="0">
                <a:latin typeface="Courier New" pitchFamily="49" charset="0"/>
                <a:cs typeface="Times New Roman" pitchFamily="18" charset="0"/>
              </a:rPr>
              <a:t>Test#</a:t>
            </a:r>
            <a:r>
              <a:rPr lang="en-US" altLang="en-US" sz="1200" b="1" dirty="0" err="1" smtClean="0">
                <a:latin typeface="Courier New" pitchFamily="49" charset="0"/>
                <a:cs typeface="Times New Roman" pitchFamily="18" charset="0"/>
              </a:rPr>
              <a:t>config</a:t>
            </a:r>
            <a:r>
              <a:rPr lang="en-US" altLang="en-US" sz="1200" b="1" dirty="0" smtClean="0">
                <a:latin typeface="Courier New" pitchFamily="49" charset="0"/>
                <a:cs typeface="Times New Roman" pitchFamily="18" charset="0"/>
              </a:rPr>
              <a:t> t</a:t>
            </a:r>
            <a:endParaRPr lang="en-US" altLang="en-US" sz="1200" dirty="0">
              <a:latin typeface="Courier New" pitchFamily="49" charset="0"/>
              <a:cs typeface="Times New Roman" pitchFamily="18" charset="0"/>
            </a:endParaRPr>
          </a:p>
          <a:p>
            <a:pPr eaLnBrk="1" hangingPunct="1">
              <a:spcAft>
                <a:spcPts val="600"/>
              </a:spcAft>
            </a:pPr>
            <a:r>
              <a:rPr lang="en-US" altLang="en-US" sz="1200" dirty="0" smtClean="0">
                <a:latin typeface="Courier New" pitchFamily="49" charset="0"/>
                <a:cs typeface="Times New Roman" pitchFamily="18" charset="0"/>
              </a:rPr>
              <a:t>Test(</a:t>
            </a:r>
            <a:r>
              <a:rPr lang="en-US" altLang="en-US" sz="1200" dirty="0" err="1" smtClean="0">
                <a:latin typeface="Courier New" pitchFamily="49" charset="0"/>
                <a:cs typeface="Times New Roman" pitchFamily="18" charset="0"/>
              </a:rPr>
              <a:t>config</a:t>
            </a:r>
            <a:r>
              <a:rPr lang="en-US" altLang="en-US" sz="1200" dirty="0">
                <a:latin typeface="Courier New" pitchFamily="49" charset="0"/>
                <a:cs typeface="Times New Roman" pitchFamily="18" charset="0"/>
              </a:rPr>
              <a:t>)#</a:t>
            </a:r>
            <a:r>
              <a:rPr lang="en-US" altLang="en-US" sz="1200" b="1" dirty="0">
                <a:latin typeface="Courier New" pitchFamily="49" charset="0"/>
                <a:cs typeface="Times New Roman" pitchFamily="18" charset="0"/>
              </a:rPr>
              <a:t>router </a:t>
            </a:r>
            <a:r>
              <a:rPr lang="en-US" altLang="en-US" sz="1200" b="1" dirty="0" err="1">
                <a:latin typeface="Courier New" pitchFamily="49" charset="0"/>
                <a:cs typeface="Times New Roman" pitchFamily="18" charset="0"/>
              </a:rPr>
              <a:t>ospf</a:t>
            </a:r>
            <a:r>
              <a:rPr lang="en-US" altLang="en-US" sz="1200" b="1" dirty="0">
                <a:latin typeface="Courier New" pitchFamily="49" charset="0"/>
                <a:cs typeface="Times New Roman" pitchFamily="18" charset="0"/>
              </a:rPr>
              <a:t> 1</a:t>
            </a:r>
            <a:endParaRPr lang="en-US" altLang="en-US" sz="1200" dirty="0">
              <a:latin typeface="Courier New" pitchFamily="49" charset="0"/>
              <a:cs typeface="Times New Roman" pitchFamily="18" charset="0"/>
            </a:endParaRPr>
          </a:p>
          <a:p>
            <a:pPr eaLnBrk="1" hangingPunct="1"/>
            <a:r>
              <a:rPr lang="en-US" altLang="en-US" sz="1200" dirty="0">
                <a:latin typeface="Courier New" pitchFamily="49" charset="0"/>
                <a:cs typeface="Times New Roman" pitchFamily="18" charset="0"/>
              </a:rPr>
              <a:t>Test(</a:t>
            </a:r>
            <a:r>
              <a:rPr lang="en-US" altLang="en-US" sz="1200" dirty="0" err="1">
                <a:latin typeface="Courier New" pitchFamily="49" charset="0"/>
                <a:cs typeface="Times New Roman" pitchFamily="18" charset="0"/>
              </a:rPr>
              <a:t>config</a:t>
            </a:r>
            <a:r>
              <a:rPr lang="en-US" altLang="en-US" sz="1200" dirty="0">
                <a:latin typeface="Courier New" pitchFamily="49" charset="0"/>
                <a:cs typeface="Times New Roman" pitchFamily="18" charset="0"/>
              </a:rPr>
              <a:t>-router)#</a:t>
            </a:r>
            <a:r>
              <a:rPr lang="en-US" altLang="en-US" sz="1200" b="1" dirty="0">
                <a:latin typeface="Courier New" pitchFamily="49" charset="0"/>
                <a:cs typeface="Times New Roman" pitchFamily="18" charset="0"/>
              </a:rPr>
              <a:t>network 192.168.10.64 0.0.0.15 area 0</a:t>
            </a:r>
            <a:endParaRPr lang="en-US" altLang="en-US" sz="1200" dirty="0">
              <a:latin typeface="Courier New" pitchFamily="49" charset="0"/>
              <a:cs typeface="Times New Roman" pitchFamily="18" charset="0"/>
            </a:endParaRPr>
          </a:p>
          <a:p>
            <a:pPr eaLnBrk="1" hangingPunct="1"/>
            <a:r>
              <a:rPr lang="en-US" altLang="en-US" sz="1200" dirty="0">
                <a:latin typeface="Courier New" pitchFamily="49" charset="0"/>
                <a:cs typeface="Times New Roman" pitchFamily="18" charset="0"/>
              </a:rPr>
              <a:t>Test(</a:t>
            </a:r>
            <a:r>
              <a:rPr lang="en-US" altLang="en-US" sz="1200" dirty="0" err="1">
                <a:latin typeface="Courier New" pitchFamily="49" charset="0"/>
                <a:cs typeface="Times New Roman" pitchFamily="18" charset="0"/>
              </a:rPr>
              <a:t>config</a:t>
            </a:r>
            <a:r>
              <a:rPr lang="en-US" altLang="en-US" sz="1200" dirty="0">
                <a:latin typeface="Courier New" pitchFamily="49" charset="0"/>
                <a:cs typeface="Times New Roman" pitchFamily="18" charset="0"/>
              </a:rPr>
              <a:t>-router)#</a:t>
            </a:r>
            <a:r>
              <a:rPr lang="en-US" altLang="en-US" sz="1200" b="1" dirty="0">
                <a:latin typeface="Courier New" pitchFamily="49" charset="0"/>
                <a:cs typeface="Times New Roman" pitchFamily="18" charset="0"/>
              </a:rPr>
              <a:t>network 192.168.10.80 0.0.0.15 area 0</a:t>
            </a:r>
            <a:endParaRPr lang="en-US" altLang="en-US" sz="1200" dirty="0">
              <a:latin typeface="Courier New" pitchFamily="49" charset="0"/>
              <a:cs typeface="Times New Roman" pitchFamily="18" charset="0"/>
            </a:endParaRPr>
          </a:p>
          <a:p>
            <a:pPr eaLnBrk="1" hangingPunct="1"/>
            <a:r>
              <a:rPr lang="en-US" altLang="en-US" sz="1200" dirty="0">
                <a:latin typeface="Courier New" pitchFamily="49" charset="0"/>
                <a:cs typeface="Times New Roman" pitchFamily="18" charset="0"/>
              </a:rPr>
              <a:t>Test(</a:t>
            </a:r>
            <a:r>
              <a:rPr lang="en-US" altLang="en-US" sz="1200" dirty="0" err="1">
                <a:latin typeface="Courier New" pitchFamily="49" charset="0"/>
                <a:cs typeface="Times New Roman" pitchFamily="18" charset="0"/>
              </a:rPr>
              <a:t>config</a:t>
            </a:r>
            <a:r>
              <a:rPr lang="en-US" altLang="en-US" sz="1200" dirty="0">
                <a:latin typeface="Courier New" pitchFamily="49" charset="0"/>
                <a:cs typeface="Times New Roman" pitchFamily="18" charset="0"/>
              </a:rPr>
              <a:t>-router)#</a:t>
            </a:r>
            <a:r>
              <a:rPr lang="en-US" altLang="en-US" sz="1200" b="1" dirty="0">
                <a:latin typeface="Courier New" pitchFamily="49" charset="0"/>
                <a:cs typeface="Times New Roman" pitchFamily="18" charset="0"/>
              </a:rPr>
              <a:t>network 192.168.10.96 0.0.0.15 area 0</a:t>
            </a:r>
            <a:endParaRPr lang="en-US" altLang="en-US" sz="1200" dirty="0">
              <a:latin typeface="Courier New" pitchFamily="49" charset="0"/>
              <a:cs typeface="Times New Roman" pitchFamily="18" charset="0"/>
            </a:endParaRPr>
          </a:p>
          <a:p>
            <a:pPr eaLnBrk="1" hangingPunct="1">
              <a:spcAft>
                <a:spcPts val="600"/>
              </a:spcAft>
            </a:pPr>
            <a:r>
              <a:rPr lang="en-US" altLang="en-US" sz="1200" dirty="0">
                <a:latin typeface="Courier New" pitchFamily="49" charset="0"/>
                <a:cs typeface="Times New Roman" pitchFamily="18" charset="0"/>
              </a:rPr>
              <a:t>Test(</a:t>
            </a:r>
            <a:r>
              <a:rPr lang="en-US" altLang="en-US" sz="1200" dirty="0" err="1">
                <a:latin typeface="Courier New" pitchFamily="49" charset="0"/>
                <a:cs typeface="Times New Roman" pitchFamily="18" charset="0"/>
              </a:rPr>
              <a:t>config</a:t>
            </a:r>
            <a:r>
              <a:rPr lang="en-US" altLang="en-US" sz="1200" dirty="0">
                <a:latin typeface="Courier New" pitchFamily="49" charset="0"/>
                <a:cs typeface="Times New Roman" pitchFamily="18" charset="0"/>
              </a:rPr>
              <a:t>-router)#</a:t>
            </a:r>
            <a:r>
              <a:rPr lang="en-US" altLang="en-US" sz="1200" b="1" dirty="0">
                <a:latin typeface="Courier New" pitchFamily="49" charset="0"/>
                <a:cs typeface="Times New Roman" pitchFamily="18" charset="0"/>
              </a:rPr>
              <a:t>network 192.168.10.8 0.0.0.3 area 0</a:t>
            </a:r>
            <a:endParaRPr lang="en-US" altLang="en-US" sz="1200" dirty="0">
              <a:latin typeface="Courier New" pitchFamily="49"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Sample OSPF wildcard configuration</a:t>
            </a:r>
          </a:p>
        </p:txBody>
      </p:sp>
      <p:pic>
        <p:nvPicPr>
          <p:cNvPr id="10243"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066800" y="1828800"/>
            <a:ext cx="7162800" cy="2233613"/>
          </a:xfrm>
        </p:spPr>
      </p:pic>
      <p:sp>
        <p:nvSpPr>
          <p:cNvPr id="5" name="Rectangle 4"/>
          <p:cNvSpPr/>
          <p:nvPr/>
        </p:nvSpPr>
        <p:spPr>
          <a:xfrm>
            <a:off x="533400" y="4343400"/>
            <a:ext cx="8382000" cy="2446338"/>
          </a:xfrm>
          <a:prstGeom prst="rect">
            <a:avLst/>
          </a:prstGeom>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US" altLang="en-US" sz="2000">
                <a:latin typeface="Times New Roman" pitchFamily="18" charset="0"/>
                <a:cs typeface="Times New Roman" pitchFamily="18" charset="0"/>
              </a:rPr>
              <a:t>Here’s the OSPF configuration using wildcards:</a:t>
            </a:r>
          </a:p>
          <a:p>
            <a:pPr eaLnBrk="1" hangingPunct="1">
              <a:spcBef>
                <a:spcPts val="600"/>
              </a:spcBef>
            </a:pPr>
            <a:r>
              <a:rPr lang="en-US" altLang="en-US" sz="1100">
                <a:latin typeface="Courier New" pitchFamily="49" charset="0"/>
                <a:cs typeface="Times New Roman" pitchFamily="18" charset="0"/>
              </a:rPr>
              <a:t>Lab_A#</a:t>
            </a:r>
            <a:r>
              <a:rPr lang="en-US" altLang="en-US" sz="1100" b="1">
                <a:latin typeface="Courier New" pitchFamily="49" charset="0"/>
                <a:cs typeface="Times New Roman" pitchFamily="18" charset="0"/>
              </a:rPr>
              <a:t>config t</a:t>
            </a:r>
            <a:endParaRPr lang="en-US" altLang="en-US" sz="1100">
              <a:latin typeface="Courier New" pitchFamily="49" charset="0"/>
              <a:cs typeface="Times New Roman" pitchFamily="18" charset="0"/>
            </a:endParaRPr>
          </a:p>
          <a:p>
            <a:pPr eaLnBrk="1" hangingPunct="1"/>
            <a:r>
              <a:rPr lang="en-US" altLang="en-US" sz="1100">
                <a:latin typeface="Courier New" pitchFamily="49" charset="0"/>
                <a:cs typeface="Times New Roman" pitchFamily="18" charset="0"/>
              </a:rPr>
              <a:t>Lab_A(config)#</a:t>
            </a:r>
            <a:r>
              <a:rPr lang="en-US" altLang="en-US" sz="1100" b="1">
                <a:latin typeface="Courier New" pitchFamily="49" charset="0"/>
                <a:cs typeface="Times New Roman" pitchFamily="18" charset="0"/>
              </a:rPr>
              <a:t>router ospf 1</a:t>
            </a:r>
            <a:endParaRPr lang="en-US" altLang="en-US" sz="1100">
              <a:latin typeface="Courier New" pitchFamily="49" charset="0"/>
              <a:cs typeface="Times New Roman" pitchFamily="18" charset="0"/>
            </a:endParaRPr>
          </a:p>
          <a:p>
            <a:pPr eaLnBrk="1" hangingPunct="1"/>
            <a:r>
              <a:rPr lang="en-US" altLang="en-US" sz="1100">
                <a:latin typeface="Courier New" pitchFamily="49" charset="0"/>
                <a:cs typeface="Times New Roman" pitchFamily="18" charset="0"/>
              </a:rPr>
              <a:t>Lab_A(config-router)#</a:t>
            </a:r>
            <a:r>
              <a:rPr lang="en-US" altLang="en-US" sz="1100" b="1">
                <a:latin typeface="Courier New" pitchFamily="49" charset="0"/>
                <a:cs typeface="Times New Roman" pitchFamily="18" charset="0"/>
              </a:rPr>
              <a:t>network 192.168.10.64 0.0.0.7 area 0</a:t>
            </a:r>
            <a:endParaRPr lang="en-US" altLang="en-US" sz="1100">
              <a:latin typeface="Courier New" pitchFamily="49" charset="0"/>
              <a:cs typeface="Times New Roman" pitchFamily="18" charset="0"/>
            </a:endParaRPr>
          </a:p>
          <a:p>
            <a:pPr eaLnBrk="1" hangingPunct="1">
              <a:spcAft>
                <a:spcPts val="600"/>
              </a:spcAft>
            </a:pPr>
            <a:r>
              <a:rPr lang="en-US" altLang="en-US" sz="1100">
                <a:latin typeface="Courier New" pitchFamily="49" charset="0"/>
                <a:cs typeface="Times New Roman" pitchFamily="18" charset="0"/>
              </a:rPr>
              <a:t>Lab_A(config-router)#</a:t>
            </a:r>
            <a:r>
              <a:rPr lang="en-US" altLang="en-US" sz="1100" b="1">
                <a:latin typeface="Courier New" pitchFamily="49" charset="0"/>
                <a:cs typeface="Times New Roman" pitchFamily="18" charset="0"/>
              </a:rPr>
              <a:t>network 10.255.255.80 0.0.0.3 area 0</a:t>
            </a:r>
            <a:endParaRPr lang="en-US" altLang="en-US" sz="1100">
              <a:latin typeface="Courier New" pitchFamily="49" charset="0"/>
              <a:cs typeface="Times New Roman" pitchFamily="18" charset="0"/>
            </a:endParaRPr>
          </a:p>
          <a:p>
            <a:pPr eaLnBrk="1" hangingPunct="1"/>
            <a:r>
              <a:rPr lang="en-US" altLang="en-US">
                <a:latin typeface="Times New Roman" pitchFamily="18" charset="0"/>
                <a:cs typeface="Times New Roman" pitchFamily="18" charset="0"/>
              </a:rPr>
              <a:t>The Lab A router is using a /29, or 255.255.255.248, mask on the Fa0/0 interface. This is a block size of 8, which is a wildcard of 7. The G0/0 interface is a mask of 255.255.255.252—block size of 4, with a wildcard of 3. Notice that I typed in the subnet number, not the interface IP address. </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Our new network layout</a:t>
            </a:r>
          </a:p>
        </p:txBody>
      </p:sp>
      <p:pic>
        <p:nvPicPr>
          <p:cNvPr id="11267"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286000" y="1676400"/>
            <a:ext cx="5064125" cy="39624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Corp router's configuration</a:t>
            </a:r>
          </a:p>
        </p:txBody>
      </p:sp>
      <p:sp>
        <p:nvSpPr>
          <p:cNvPr id="4" name="Rectangle 3"/>
          <p:cNvSpPr/>
          <p:nvPr/>
        </p:nvSpPr>
        <p:spPr>
          <a:xfrm>
            <a:off x="304800" y="1536680"/>
            <a:ext cx="8610600" cy="3416320"/>
          </a:xfrm>
          <a:prstGeom prst="rect">
            <a:avLst/>
          </a:prstGeom>
        </p:spPr>
        <p:txBody>
          <a:bodyPr wrap="square">
            <a:spAutoFit/>
          </a:bodyPr>
          <a:lstStyle/>
          <a:p>
            <a:r>
              <a:rPr lang="en-US" dirty="0" err="1"/>
              <a:t>Corp#</a:t>
            </a:r>
            <a:r>
              <a:rPr lang="en-US" b="1" dirty="0" err="1"/>
              <a:t>sh</a:t>
            </a:r>
            <a:r>
              <a:rPr lang="en-US" b="1" dirty="0"/>
              <a:t> </a:t>
            </a:r>
            <a:r>
              <a:rPr lang="en-US" b="1" dirty="0" err="1"/>
              <a:t>ip</a:t>
            </a:r>
            <a:r>
              <a:rPr lang="en-US" b="1" dirty="0"/>
              <a:t> </a:t>
            </a:r>
            <a:r>
              <a:rPr lang="en-US" b="1" dirty="0" err="1"/>
              <a:t>int</a:t>
            </a:r>
            <a:r>
              <a:rPr lang="en-US" b="1" dirty="0"/>
              <a:t> brief</a:t>
            </a:r>
          </a:p>
          <a:p>
            <a:r>
              <a:rPr lang="en-US" dirty="0"/>
              <a:t>Interface IP-Address OK? Method Status Protocol</a:t>
            </a:r>
          </a:p>
          <a:p>
            <a:r>
              <a:rPr lang="en-US" dirty="0"/>
              <a:t>FastEthernet0/0 10.10.10.1 YES manual up </a:t>
            </a:r>
            <a:r>
              <a:rPr lang="en-US" dirty="0" err="1"/>
              <a:t>up</a:t>
            </a:r>
            <a:endParaRPr lang="en-US" dirty="0"/>
          </a:p>
          <a:p>
            <a:r>
              <a:rPr lang="en-US" dirty="0"/>
              <a:t>Serial0/0 172.16.10.1 YES manual up </a:t>
            </a:r>
            <a:r>
              <a:rPr lang="en-US" dirty="0" err="1"/>
              <a:t>up</a:t>
            </a:r>
            <a:endParaRPr lang="en-US" dirty="0"/>
          </a:p>
          <a:p>
            <a:r>
              <a:rPr lang="en-US" dirty="0"/>
              <a:t>FastEthernet0/1 unassigned YES unset administratively down </a:t>
            </a:r>
            <a:r>
              <a:rPr lang="en-US" dirty="0" err="1"/>
              <a:t>down</a:t>
            </a:r>
            <a:endParaRPr lang="en-US" dirty="0"/>
          </a:p>
          <a:p>
            <a:r>
              <a:rPr lang="en-US" dirty="0"/>
              <a:t>Serial0/1 172.16.10.5 YES manual up </a:t>
            </a:r>
            <a:r>
              <a:rPr lang="en-US" dirty="0" err="1"/>
              <a:t>up</a:t>
            </a:r>
            <a:endParaRPr lang="en-US" dirty="0"/>
          </a:p>
          <a:p>
            <a:r>
              <a:rPr lang="en-US" dirty="0" err="1"/>
              <a:t>Corp#</a:t>
            </a:r>
            <a:r>
              <a:rPr lang="en-US" b="1" dirty="0" err="1"/>
              <a:t>config</a:t>
            </a:r>
            <a:r>
              <a:rPr lang="en-US" b="1" dirty="0"/>
              <a:t> t</a:t>
            </a:r>
          </a:p>
          <a:p>
            <a:r>
              <a:rPr lang="en-US" dirty="0"/>
              <a:t>Corp(</a:t>
            </a:r>
            <a:r>
              <a:rPr lang="en-US" dirty="0" err="1"/>
              <a:t>config</a:t>
            </a:r>
            <a:r>
              <a:rPr lang="en-US" dirty="0"/>
              <a:t>)#</a:t>
            </a:r>
            <a:r>
              <a:rPr lang="en-US" b="1" dirty="0"/>
              <a:t>no router rip</a:t>
            </a:r>
          </a:p>
          <a:p>
            <a:r>
              <a:rPr lang="en-US" dirty="0"/>
              <a:t>Corp(</a:t>
            </a:r>
            <a:r>
              <a:rPr lang="en-US" dirty="0" err="1"/>
              <a:t>config</a:t>
            </a:r>
            <a:r>
              <a:rPr lang="en-US" dirty="0"/>
              <a:t>)#</a:t>
            </a:r>
            <a:r>
              <a:rPr lang="en-US" b="1" dirty="0"/>
              <a:t>router </a:t>
            </a:r>
            <a:r>
              <a:rPr lang="en-US" b="1" dirty="0" err="1"/>
              <a:t>ospf</a:t>
            </a:r>
            <a:r>
              <a:rPr lang="en-US" b="1" dirty="0"/>
              <a:t> 132</a:t>
            </a:r>
          </a:p>
          <a:p>
            <a:r>
              <a:rPr lang="en-US" dirty="0"/>
              <a:t>Corp(</a:t>
            </a:r>
            <a:r>
              <a:rPr lang="en-US" dirty="0" err="1"/>
              <a:t>config</a:t>
            </a:r>
            <a:r>
              <a:rPr lang="en-US" dirty="0"/>
              <a:t>-router)#</a:t>
            </a:r>
            <a:r>
              <a:rPr lang="en-US" b="1" dirty="0"/>
              <a:t>network 10.10.10.1 0.0.0.0 area 0</a:t>
            </a:r>
          </a:p>
          <a:p>
            <a:r>
              <a:rPr lang="en-US" dirty="0"/>
              <a:t>Corp(</a:t>
            </a:r>
            <a:r>
              <a:rPr lang="en-US" dirty="0" err="1"/>
              <a:t>config</a:t>
            </a:r>
            <a:r>
              <a:rPr lang="en-US" dirty="0"/>
              <a:t>-router)#</a:t>
            </a:r>
            <a:r>
              <a:rPr lang="en-US" b="1" dirty="0"/>
              <a:t>network 172.16.10.1 0.0.0.0 area 0</a:t>
            </a:r>
          </a:p>
          <a:p>
            <a:r>
              <a:rPr lang="en-US" dirty="0"/>
              <a:t>Corp(</a:t>
            </a:r>
            <a:r>
              <a:rPr lang="en-US" dirty="0" err="1"/>
              <a:t>config</a:t>
            </a:r>
            <a:r>
              <a:rPr lang="en-US" dirty="0"/>
              <a:t>-router)#</a:t>
            </a:r>
            <a:r>
              <a:rPr lang="en-US" b="1" dirty="0"/>
              <a:t>network 172.16.10.5 0.0.0.0 area 0</a:t>
            </a:r>
            <a:endParaRPr lang="en-US" dirty="0"/>
          </a:p>
        </p:txBody>
      </p:sp>
    </p:spTree>
    <p:extLst>
      <p:ext uri="{BB962C8B-B14F-4D97-AF65-F5344CB8AC3E}">
        <p14:creationId xmlns:p14="http://schemas.microsoft.com/office/powerpoint/2010/main" val="221385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OSPF design example. </a:t>
            </a:r>
          </a:p>
        </p:txBody>
      </p:sp>
      <p:pic>
        <p:nvPicPr>
          <p:cNvPr id="4099"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600200" y="1676400"/>
            <a:ext cx="5257800" cy="3235325"/>
          </a:xfrm>
        </p:spPr>
      </p:pic>
      <p:sp>
        <p:nvSpPr>
          <p:cNvPr id="4100" name="Rectangle 4"/>
          <p:cNvSpPr>
            <a:spLocks noChangeArrowheads="1"/>
          </p:cNvSpPr>
          <p:nvPr/>
        </p:nvSpPr>
        <p:spPr bwMode="auto">
          <a:xfrm>
            <a:off x="762000" y="5486400"/>
            <a:ext cx="792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Times New Roman" pitchFamily="18" charset="0"/>
                <a:cs typeface="Times New Roman" pitchFamily="18" charset="0"/>
              </a:rPr>
              <a:t>An OSPF hierarchical design minimizes routing table entries and keeps </a:t>
            </a:r>
            <a:r>
              <a:rPr lang="en-US" altLang="en-US">
                <a:solidFill>
                  <a:srgbClr val="000000"/>
                </a:solidFill>
                <a:latin typeface="Times New Roman" pitchFamily="18" charset="0"/>
                <a:ea typeface="Times New Roman" pitchFamily="18" charset="0"/>
                <a:cs typeface="Calibri" pitchFamily="34" charset="0"/>
              </a:rPr>
              <a:t>the impact of any topology changes contained within a specific area.</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Adding a non-OSPF network to LA router</a:t>
            </a:r>
          </a:p>
        </p:txBody>
      </p:sp>
      <p:pic>
        <p:nvPicPr>
          <p:cNvPr id="1229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286000" y="1544638"/>
            <a:ext cx="3886200" cy="2824162"/>
          </a:xfrm>
        </p:spPr>
      </p:pic>
      <p:sp>
        <p:nvSpPr>
          <p:cNvPr id="5" name="Rectangle 4"/>
          <p:cNvSpPr/>
          <p:nvPr/>
        </p:nvSpPr>
        <p:spPr>
          <a:xfrm>
            <a:off x="304800" y="4495800"/>
            <a:ext cx="8763000" cy="2032000"/>
          </a:xfrm>
          <a:prstGeom prst="rect">
            <a:avLst/>
          </a:prstGeom>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US" altLang="en-US" dirty="0">
                <a:latin typeface="Times New Roman" pitchFamily="18" charset="0"/>
                <a:cs typeface="Times New Roman" pitchFamily="18" charset="0"/>
              </a:rPr>
              <a:t>We can use the same command that we did under that routing process here as well! Take a look:</a:t>
            </a:r>
          </a:p>
          <a:p>
            <a:pPr eaLnBrk="1" hangingPunct="1">
              <a:spcBef>
                <a:spcPts val="600"/>
              </a:spcBef>
            </a:pPr>
            <a:r>
              <a:rPr lang="en-US" altLang="en-US" sz="1000" dirty="0">
                <a:latin typeface="Courier New" pitchFamily="49" charset="0"/>
                <a:cs typeface="Times New Roman" pitchFamily="18" charset="0"/>
              </a:rPr>
              <a:t>LA(</a:t>
            </a:r>
            <a:r>
              <a:rPr lang="en-US" altLang="en-US" sz="1000" dirty="0" err="1">
                <a:latin typeface="Courier New" pitchFamily="49" charset="0"/>
                <a:cs typeface="Times New Roman" pitchFamily="18" charset="0"/>
              </a:rPr>
              <a:t>config</a:t>
            </a:r>
            <a:r>
              <a:rPr lang="en-US" altLang="en-US" sz="1000" dirty="0">
                <a:latin typeface="Courier New" pitchFamily="49" charset="0"/>
                <a:cs typeface="Times New Roman" pitchFamily="18" charset="0"/>
              </a:rPr>
              <a:t>)#</a:t>
            </a:r>
            <a:r>
              <a:rPr lang="en-US" altLang="en-US" sz="1000" b="1" dirty="0">
                <a:latin typeface="Courier New" pitchFamily="49" charset="0"/>
                <a:cs typeface="Times New Roman" pitchFamily="18" charset="0"/>
              </a:rPr>
              <a:t>router </a:t>
            </a:r>
            <a:r>
              <a:rPr lang="en-US" altLang="en-US" sz="1000" b="1" dirty="0" err="1">
                <a:latin typeface="Courier New" pitchFamily="49" charset="0"/>
                <a:cs typeface="Times New Roman" pitchFamily="18" charset="0"/>
              </a:rPr>
              <a:t>ospf</a:t>
            </a:r>
            <a:r>
              <a:rPr lang="en-US" altLang="en-US" sz="1000" b="1" dirty="0">
                <a:latin typeface="Courier New" pitchFamily="49" charset="0"/>
                <a:cs typeface="Times New Roman" pitchFamily="18" charset="0"/>
              </a:rPr>
              <a:t> 100</a:t>
            </a:r>
            <a:endParaRPr lang="en-US" altLang="en-US" sz="1000" dirty="0">
              <a:latin typeface="Courier New" pitchFamily="49" charset="0"/>
              <a:cs typeface="Times New Roman" pitchFamily="18" charset="0"/>
            </a:endParaRPr>
          </a:p>
          <a:p>
            <a:pPr eaLnBrk="1" hangingPunct="1">
              <a:spcAft>
                <a:spcPts val="600"/>
              </a:spcAft>
            </a:pPr>
            <a:r>
              <a:rPr lang="en-US" altLang="en-US" sz="1000" dirty="0">
                <a:latin typeface="Courier New" pitchFamily="49" charset="0"/>
                <a:cs typeface="Times New Roman" pitchFamily="18" charset="0"/>
              </a:rPr>
              <a:t>LA(</a:t>
            </a:r>
            <a:r>
              <a:rPr lang="en-US" altLang="en-US" sz="1000" dirty="0" err="1">
                <a:latin typeface="Courier New" pitchFamily="49" charset="0"/>
                <a:cs typeface="Times New Roman" pitchFamily="18" charset="0"/>
              </a:rPr>
              <a:t>config</a:t>
            </a:r>
            <a:r>
              <a:rPr lang="en-US" altLang="en-US" sz="1000" dirty="0">
                <a:latin typeface="Courier New" pitchFamily="49" charset="0"/>
                <a:cs typeface="Times New Roman" pitchFamily="18" charset="0"/>
              </a:rPr>
              <a:t>-router)#</a:t>
            </a:r>
            <a:r>
              <a:rPr lang="en-US" altLang="en-US" sz="1000" b="1" dirty="0">
                <a:latin typeface="Courier New" pitchFamily="49" charset="0"/>
                <a:cs typeface="Times New Roman" pitchFamily="18" charset="0"/>
              </a:rPr>
              <a:t>passive-interface </a:t>
            </a:r>
            <a:r>
              <a:rPr lang="en-US" altLang="en-US" sz="1000" b="1" dirty="0" err="1">
                <a:latin typeface="Courier New" pitchFamily="49" charset="0"/>
                <a:cs typeface="Times New Roman" pitchFamily="18" charset="0"/>
              </a:rPr>
              <a:t>fastEthernet</a:t>
            </a:r>
            <a:r>
              <a:rPr lang="en-US" altLang="en-US" sz="1000" b="1" dirty="0">
                <a:latin typeface="Courier New" pitchFamily="49" charset="0"/>
                <a:cs typeface="Times New Roman" pitchFamily="18" charset="0"/>
              </a:rPr>
              <a:t> 0/1</a:t>
            </a:r>
            <a:endParaRPr lang="en-US" altLang="en-US" sz="1000" dirty="0">
              <a:latin typeface="Courier New" pitchFamily="49" charset="0"/>
              <a:cs typeface="Times New Roman" pitchFamily="18" charset="0"/>
            </a:endParaRPr>
          </a:p>
          <a:p>
            <a:pPr eaLnBrk="1" hangingPunct="1">
              <a:spcAft>
                <a:spcPts val="600"/>
              </a:spcAft>
            </a:pPr>
            <a:r>
              <a:rPr lang="en-US" altLang="en-US" dirty="0">
                <a:latin typeface="Times New Roman" pitchFamily="18" charset="0"/>
                <a:cs typeface="Times New Roman" pitchFamily="18" charset="0"/>
              </a:rPr>
              <a:t>I added this command as an example on interface Fa0/1, which happens to be an interface we’re not using in this network because I want OSPF to work on my other router’s interfaces.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OSPF router ID (RID)</a:t>
            </a:r>
          </a:p>
        </p:txBody>
      </p:sp>
      <p:pic>
        <p:nvPicPr>
          <p:cNvPr id="13315"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81200" y="1295400"/>
            <a:ext cx="4857750" cy="3429000"/>
          </a:xfrm>
        </p:spPr>
      </p:pic>
      <p:sp>
        <p:nvSpPr>
          <p:cNvPr id="13316" name="Rectangle 4"/>
          <p:cNvSpPr>
            <a:spLocks noChangeArrowheads="1"/>
          </p:cNvSpPr>
          <p:nvPr/>
        </p:nvSpPr>
        <p:spPr bwMode="auto">
          <a:xfrm>
            <a:off x="0" y="510540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US" altLang="en-US">
                <a:latin typeface="Times New Roman" pitchFamily="18" charset="0"/>
                <a:cs typeface="Times New Roman" pitchFamily="18" charset="0"/>
              </a:rPr>
              <a:t>The RID is not only used to advertise routes, it’s also used to elect the designated router (DR) and the backup designated router (BDR). These designated routers create adjacencies when a new router comes up and exchanges LSAs to build topological databases.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Configuring Loopback Interfaces</a:t>
            </a:r>
            <a:endParaRPr lang="en-US" dirty="0"/>
          </a:p>
        </p:txBody>
      </p:sp>
      <p:sp>
        <p:nvSpPr>
          <p:cNvPr id="4" name="Rectangle 3"/>
          <p:cNvSpPr/>
          <p:nvPr/>
        </p:nvSpPr>
        <p:spPr>
          <a:xfrm>
            <a:off x="152400" y="1183481"/>
            <a:ext cx="8763000" cy="5262979"/>
          </a:xfrm>
          <a:prstGeom prst="rect">
            <a:avLst/>
          </a:prstGeom>
        </p:spPr>
        <p:txBody>
          <a:bodyPr wrap="square">
            <a:spAutoFit/>
          </a:bodyPr>
          <a:lstStyle/>
          <a:p>
            <a:r>
              <a:rPr lang="en-US" sz="2400" dirty="0"/>
              <a:t>First, let’s see what the RID is on the Corp router with the show </a:t>
            </a:r>
            <a:r>
              <a:rPr lang="en-US" sz="2400" dirty="0" err="1"/>
              <a:t>ip</a:t>
            </a:r>
            <a:r>
              <a:rPr lang="en-US" sz="2400" dirty="0"/>
              <a:t> </a:t>
            </a:r>
            <a:r>
              <a:rPr lang="en-US" sz="2400" dirty="0" err="1"/>
              <a:t>ospf</a:t>
            </a:r>
            <a:r>
              <a:rPr lang="en-US" sz="2400" dirty="0"/>
              <a:t> command:</a:t>
            </a:r>
          </a:p>
          <a:p>
            <a:r>
              <a:rPr lang="en-US" sz="2400" dirty="0" err="1"/>
              <a:t>Corp#</a:t>
            </a:r>
            <a:r>
              <a:rPr lang="en-US" sz="2400" b="1" dirty="0" err="1"/>
              <a:t>sh</a:t>
            </a:r>
            <a:r>
              <a:rPr lang="en-US" sz="2400" b="1" dirty="0"/>
              <a:t> </a:t>
            </a:r>
            <a:r>
              <a:rPr lang="en-US" sz="2400" b="1" dirty="0" err="1"/>
              <a:t>ip</a:t>
            </a:r>
            <a:r>
              <a:rPr lang="en-US" sz="2400" b="1" dirty="0"/>
              <a:t> </a:t>
            </a:r>
            <a:r>
              <a:rPr lang="en-US" sz="2400" b="1" dirty="0" err="1"/>
              <a:t>ospf</a:t>
            </a:r>
            <a:endParaRPr lang="en-US" sz="2400" b="1" dirty="0"/>
          </a:p>
          <a:p>
            <a:r>
              <a:rPr lang="en-US" sz="2400" dirty="0"/>
              <a:t>Routing Process "</a:t>
            </a:r>
            <a:r>
              <a:rPr lang="en-US" sz="2400" dirty="0" err="1"/>
              <a:t>ospf</a:t>
            </a:r>
            <a:r>
              <a:rPr lang="en-US" sz="2400" dirty="0"/>
              <a:t> 1" with ID 172.16.10.5</a:t>
            </a:r>
          </a:p>
          <a:p>
            <a:r>
              <a:rPr lang="en-US" sz="2400" dirty="0"/>
              <a:t>[output cut]</a:t>
            </a:r>
          </a:p>
          <a:p>
            <a:r>
              <a:rPr lang="en-US" sz="2400" dirty="0"/>
              <a:t>Okay—we can see that the RID is 172.16.10.5—the Serial0/0 interface of the router. So</a:t>
            </a:r>
          </a:p>
          <a:p>
            <a:r>
              <a:rPr lang="en-US" sz="2400" dirty="0"/>
              <a:t>let’s configure a loopback interface using a completely different IP addressing scheme:</a:t>
            </a:r>
          </a:p>
          <a:p>
            <a:r>
              <a:rPr lang="en-US" sz="2400" dirty="0"/>
              <a:t>Corp(</a:t>
            </a:r>
            <a:r>
              <a:rPr lang="en-US" sz="2400" dirty="0" err="1"/>
              <a:t>config</a:t>
            </a:r>
            <a:r>
              <a:rPr lang="en-US" sz="2400" dirty="0"/>
              <a:t>)#</a:t>
            </a:r>
            <a:r>
              <a:rPr lang="en-US" sz="2400" b="1" dirty="0" err="1"/>
              <a:t>int</a:t>
            </a:r>
            <a:r>
              <a:rPr lang="en-US" sz="2400" b="1" dirty="0"/>
              <a:t> loopback 0</a:t>
            </a:r>
          </a:p>
          <a:p>
            <a:r>
              <a:rPr lang="en-US" sz="2400" dirty="0"/>
              <a:t>*Mar 22 01:23:14.206: %LINEPROTO-5-UPDOWN: Line protocol on Interface</a:t>
            </a:r>
          </a:p>
          <a:p>
            <a:r>
              <a:rPr lang="en-US" sz="2400" dirty="0"/>
              <a:t>Loopback0, changed state to up</a:t>
            </a:r>
          </a:p>
          <a:p>
            <a:r>
              <a:rPr lang="en-US" sz="2400" dirty="0"/>
              <a:t>Corp(</a:t>
            </a:r>
            <a:r>
              <a:rPr lang="en-US" sz="2400" dirty="0" err="1"/>
              <a:t>config</a:t>
            </a:r>
            <a:r>
              <a:rPr lang="en-US" sz="2400" dirty="0"/>
              <a:t>-if)#</a:t>
            </a:r>
            <a:r>
              <a:rPr lang="en-US" sz="2400" b="1" dirty="0" err="1"/>
              <a:t>ip</a:t>
            </a:r>
            <a:r>
              <a:rPr lang="en-US" sz="2400" b="1" dirty="0"/>
              <a:t> address 172.31.1.1 255.255.255.255</a:t>
            </a:r>
            <a:endParaRPr lang="en-US" sz="2400" dirty="0"/>
          </a:p>
        </p:txBody>
      </p:sp>
    </p:spTree>
    <p:extLst>
      <p:ext uri="{BB962C8B-B14F-4D97-AF65-F5344CB8AC3E}">
        <p14:creationId xmlns:p14="http://schemas.microsoft.com/office/powerpoint/2010/main" val="1548030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b="1" smtClean="0"/>
              <a:t>Verifying OSPF Configuration</a:t>
            </a:r>
            <a:br>
              <a:rPr lang="en-US" altLang="en-US" b="1" smtClean="0"/>
            </a:br>
            <a:endParaRPr lang="en-US" altLang="en-US" smtClean="0"/>
          </a:p>
        </p:txBody>
      </p:sp>
      <p:sp>
        <p:nvSpPr>
          <p:cNvPr id="14339" name="Content Placeholder 4"/>
          <p:cNvSpPr>
            <a:spLocks noGrp="1"/>
          </p:cNvSpPr>
          <p:nvPr>
            <p:ph idx="1"/>
          </p:nvPr>
        </p:nvSpPr>
        <p:spPr/>
        <p:txBody>
          <a:bodyPr/>
          <a:lstStyle/>
          <a:p>
            <a:r>
              <a:rPr lang="en-US" altLang="en-US" dirty="0" smtClean="0"/>
              <a:t>Show </a:t>
            </a:r>
            <a:r>
              <a:rPr lang="en-US" altLang="en-US" dirty="0" err="1" smtClean="0"/>
              <a:t>ip</a:t>
            </a:r>
            <a:r>
              <a:rPr lang="en-US" altLang="en-US" dirty="0" smtClean="0"/>
              <a:t> route</a:t>
            </a:r>
          </a:p>
          <a:p>
            <a:r>
              <a:rPr lang="en-US" altLang="en-US" dirty="0" smtClean="0"/>
              <a:t>Show </a:t>
            </a:r>
            <a:r>
              <a:rPr lang="en-US" altLang="en-US" dirty="0" err="1" smtClean="0"/>
              <a:t>ip</a:t>
            </a:r>
            <a:r>
              <a:rPr lang="en-US" altLang="en-US" dirty="0" smtClean="0"/>
              <a:t> </a:t>
            </a:r>
            <a:r>
              <a:rPr lang="en-US" altLang="en-US" dirty="0" err="1" smtClean="0"/>
              <a:t>ospf</a:t>
            </a:r>
            <a:r>
              <a:rPr lang="en-US" altLang="en-US" dirty="0" smtClean="0"/>
              <a:t> </a:t>
            </a:r>
          </a:p>
          <a:p>
            <a:r>
              <a:rPr lang="en-US" altLang="en-US" dirty="0" smtClean="0"/>
              <a:t>Show </a:t>
            </a:r>
            <a:r>
              <a:rPr lang="en-US" altLang="en-US" dirty="0" err="1" smtClean="0"/>
              <a:t>ip</a:t>
            </a:r>
            <a:r>
              <a:rPr lang="en-US" altLang="en-US" dirty="0" smtClean="0"/>
              <a:t> </a:t>
            </a:r>
            <a:r>
              <a:rPr lang="en-US" altLang="en-US" dirty="0" err="1" smtClean="0"/>
              <a:t>ospf</a:t>
            </a:r>
            <a:r>
              <a:rPr lang="en-US" altLang="en-US" dirty="0" smtClean="0"/>
              <a:t> database</a:t>
            </a:r>
          </a:p>
          <a:p>
            <a:r>
              <a:rPr lang="en-US" altLang="en-US" dirty="0" smtClean="0"/>
              <a:t>Show </a:t>
            </a:r>
            <a:r>
              <a:rPr lang="en-US" altLang="en-US" dirty="0" err="1" smtClean="0"/>
              <a:t>ip</a:t>
            </a:r>
            <a:r>
              <a:rPr lang="en-US" altLang="en-US" dirty="0" smtClean="0"/>
              <a:t> </a:t>
            </a:r>
            <a:r>
              <a:rPr lang="en-US" altLang="en-US" dirty="0" err="1" smtClean="0"/>
              <a:t>ospf</a:t>
            </a:r>
            <a:r>
              <a:rPr lang="en-US" altLang="en-US" dirty="0" smtClean="0"/>
              <a:t> interface</a:t>
            </a:r>
          </a:p>
          <a:p>
            <a:r>
              <a:rPr lang="en-US" altLang="en-US" dirty="0" smtClean="0"/>
              <a:t>Show </a:t>
            </a:r>
            <a:r>
              <a:rPr lang="en-US" altLang="en-US" dirty="0" err="1" smtClean="0"/>
              <a:t>ip</a:t>
            </a:r>
            <a:r>
              <a:rPr lang="en-US" altLang="en-US" dirty="0" smtClean="0"/>
              <a:t> </a:t>
            </a:r>
            <a:r>
              <a:rPr lang="en-US" altLang="en-US" dirty="0" err="1" smtClean="0"/>
              <a:t>ospf</a:t>
            </a:r>
            <a:r>
              <a:rPr lang="en-US" altLang="en-US" dirty="0" smtClean="0"/>
              <a:t> neighbor</a:t>
            </a:r>
          </a:p>
          <a:p>
            <a:r>
              <a:rPr lang="en-US" altLang="en-US" dirty="0" smtClean="0"/>
              <a:t>Show </a:t>
            </a:r>
            <a:r>
              <a:rPr lang="en-US" altLang="en-US" dirty="0" err="1" smtClean="0"/>
              <a:t>ip</a:t>
            </a:r>
            <a:r>
              <a:rPr lang="en-US" altLang="en-US" dirty="0" smtClean="0"/>
              <a:t> protocols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pic>
        <p:nvPicPr>
          <p:cNvPr id="1536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133600" y="274638"/>
            <a:ext cx="6553200" cy="1143000"/>
          </a:xfrm>
        </p:spPr>
        <p:txBody>
          <a:bodyPr/>
          <a:lstStyle/>
          <a:p>
            <a:pPr eaLnBrk="1" hangingPunct="1"/>
            <a:r>
              <a:rPr lang="en-US" altLang="en-US" smtClean="0"/>
              <a:t>Written Labs and Review Questions</a:t>
            </a:r>
          </a:p>
        </p:txBody>
      </p:sp>
      <p:sp>
        <p:nvSpPr>
          <p:cNvPr id="15367" name="Rectangle 9"/>
          <p:cNvSpPr>
            <a:spLocks noGrp="1" noChangeArrowheads="1"/>
          </p:cNvSpPr>
          <p:nvPr>
            <p:ph type="body" idx="1"/>
          </p:nvPr>
        </p:nvSpPr>
        <p:spPr>
          <a:xfrm>
            <a:off x="2362200" y="1600200"/>
            <a:ext cx="6324600" cy="4525963"/>
          </a:xfrm>
        </p:spPr>
        <p:txBody>
          <a:bodyPr/>
          <a:lstStyle/>
          <a:p>
            <a:pPr lvl="1" eaLnBrk="1" hangingPunct="1"/>
            <a:r>
              <a:rPr lang="en-US" altLang="en-US" sz="2400" smtClean="0"/>
              <a:t>Read through the Exam Essentials section together in class.</a:t>
            </a:r>
          </a:p>
          <a:p>
            <a:pPr lvl="1" eaLnBrk="1" hangingPunct="1"/>
            <a:r>
              <a:rPr lang="en-US" altLang="en-US" sz="2400" smtClean="0"/>
              <a:t>Open your books and go through all the written labs and the review questions.</a:t>
            </a:r>
          </a:p>
          <a:p>
            <a:pPr lvl="1" eaLnBrk="1" hangingPunct="1"/>
            <a:r>
              <a:rPr lang="en-US" altLang="en-US" sz="2400" smtClean="0"/>
              <a:t>Review the answers in class.</a:t>
            </a:r>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latin typeface="Times" pitchFamily="18" charset="0"/>
              </a:rPr>
              <a:pPr algn="r">
                <a:spcBef>
                  <a:spcPct val="0"/>
                </a:spcBef>
                <a:buFontTx/>
                <a:buNone/>
              </a:pPr>
              <a:t>24</a:t>
            </a:fld>
            <a:endParaRPr lang="en-US" altLang="en-US" sz="1400">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latin typeface="Times"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133600" y="0"/>
            <a:ext cx="6553200" cy="792162"/>
          </a:xfrm>
        </p:spPr>
        <p:txBody>
          <a:bodyPr/>
          <a:lstStyle/>
          <a:p>
            <a:r>
              <a:rPr lang="en-US" dirty="0"/>
              <a:t>OSPF Terminology </a:t>
            </a:r>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solidFill>
                  <a:srgbClr val="000000"/>
                </a:solidFill>
                <a:latin typeface="Times" pitchFamily="18" charset="0"/>
              </a:rPr>
              <a:pPr algn="r">
                <a:spcBef>
                  <a:spcPct val="0"/>
                </a:spcBef>
                <a:buFontTx/>
                <a:buNone/>
              </a:pPr>
              <a:t>3</a:t>
            </a:fld>
            <a:endParaRPr lang="en-US" altLang="en-US" sz="1400">
              <a:solidFill>
                <a:srgbClr val="000000"/>
              </a:solidFill>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solidFill>
                <a:srgbClr val="000000"/>
              </a:solidFill>
              <a:latin typeface="Times" pitchFamily="18" charset="0"/>
            </a:endParaRPr>
          </a:p>
        </p:txBody>
      </p:sp>
      <p:sp>
        <p:nvSpPr>
          <p:cNvPr id="3" name="Rectangle 2"/>
          <p:cNvSpPr/>
          <p:nvPr/>
        </p:nvSpPr>
        <p:spPr>
          <a:xfrm>
            <a:off x="2057400" y="775692"/>
            <a:ext cx="6858000" cy="5078313"/>
          </a:xfrm>
          <a:prstGeom prst="rect">
            <a:avLst/>
          </a:prstGeom>
        </p:spPr>
        <p:txBody>
          <a:bodyPr wrap="square">
            <a:spAutoFit/>
          </a:bodyPr>
          <a:lstStyle/>
          <a:p>
            <a:r>
              <a:rPr lang="en-US" b="1" dirty="0" smtClean="0"/>
              <a:t>Link</a:t>
            </a:r>
            <a:r>
              <a:rPr lang="en-US" b="1" dirty="0"/>
              <a:t>:</a:t>
            </a:r>
            <a:r>
              <a:rPr lang="en-US" dirty="0"/>
              <a:t> A </a:t>
            </a:r>
            <a:r>
              <a:rPr lang="en-US" b="1" dirty="0"/>
              <a:t>link</a:t>
            </a:r>
            <a:r>
              <a:rPr lang="en-US" dirty="0"/>
              <a:t> is a network or router interface assigned to any given network. When an interface is added to the OSPF process, it's considered to be a link. </a:t>
            </a:r>
            <a:endParaRPr lang="en-US" dirty="0" smtClean="0"/>
          </a:p>
          <a:p>
            <a:r>
              <a:rPr lang="en-US" dirty="0"/>
              <a:t/>
            </a:r>
            <a:br>
              <a:rPr lang="en-US" dirty="0"/>
            </a:br>
            <a:r>
              <a:rPr lang="en-US" b="1" dirty="0"/>
              <a:t>Router ID:</a:t>
            </a:r>
            <a:r>
              <a:rPr lang="en-US" dirty="0"/>
              <a:t> The </a:t>
            </a:r>
            <a:r>
              <a:rPr lang="en-US" b="1" dirty="0"/>
              <a:t>router ID (RID)</a:t>
            </a:r>
            <a:r>
              <a:rPr lang="en-US" dirty="0"/>
              <a:t> is an IP address used to identify the router. </a:t>
            </a:r>
            <a:endParaRPr lang="en-US" dirty="0" smtClean="0"/>
          </a:p>
          <a:p>
            <a:r>
              <a:rPr lang="en-US" dirty="0"/>
              <a:t/>
            </a:r>
            <a:br>
              <a:rPr lang="en-US" dirty="0"/>
            </a:br>
            <a:r>
              <a:rPr lang="en-US" b="1" dirty="0"/>
              <a:t>Neighbor:</a:t>
            </a:r>
            <a:r>
              <a:rPr lang="en-US" dirty="0"/>
              <a:t> </a:t>
            </a:r>
            <a:r>
              <a:rPr lang="en-US" b="1" dirty="0"/>
              <a:t>Neighbors</a:t>
            </a:r>
            <a:r>
              <a:rPr lang="en-US" dirty="0"/>
              <a:t> are two or more routers that have an interface on a common network, such as two routers connected on a point-to-point serial link. OSPF neighbors must have a number of common configuration options to be able to successfully establish a neighbor relationship, and all of these options must be configured exactly the same way: </a:t>
            </a:r>
            <a:endParaRPr lang="en-US" dirty="0" smtClean="0"/>
          </a:p>
          <a:p>
            <a:r>
              <a:rPr lang="en-US" dirty="0"/>
              <a:t/>
            </a:r>
            <a:br>
              <a:rPr lang="en-US" dirty="0"/>
            </a:br>
            <a:r>
              <a:rPr lang="en-US" dirty="0"/>
              <a:t>Area ID</a:t>
            </a:r>
          </a:p>
          <a:p>
            <a:r>
              <a:rPr lang="en-US" dirty="0"/>
              <a:t>Stub area flag</a:t>
            </a:r>
          </a:p>
          <a:p>
            <a:r>
              <a:rPr lang="en-US" dirty="0"/>
              <a:t>Authentication password (if using one)</a:t>
            </a:r>
          </a:p>
          <a:p>
            <a:r>
              <a:rPr lang="en-US" dirty="0"/>
              <a:t>Hello and Dead intervals</a:t>
            </a:r>
          </a:p>
        </p:txBody>
      </p:sp>
    </p:spTree>
    <p:extLst>
      <p:ext uri="{BB962C8B-B14F-4D97-AF65-F5344CB8AC3E}">
        <p14:creationId xmlns:p14="http://schemas.microsoft.com/office/powerpoint/2010/main" val="135004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133600" y="0"/>
            <a:ext cx="6553200" cy="792162"/>
          </a:xfrm>
        </p:spPr>
        <p:txBody>
          <a:bodyPr/>
          <a:lstStyle/>
          <a:p>
            <a:r>
              <a:rPr lang="en-US" dirty="0"/>
              <a:t>OSPF Terminology </a:t>
            </a:r>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solidFill>
                  <a:srgbClr val="000000"/>
                </a:solidFill>
                <a:latin typeface="Times" pitchFamily="18" charset="0"/>
              </a:rPr>
              <a:pPr algn="r">
                <a:spcBef>
                  <a:spcPct val="0"/>
                </a:spcBef>
                <a:buFontTx/>
                <a:buNone/>
              </a:pPr>
              <a:t>4</a:t>
            </a:fld>
            <a:endParaRPr lang="en-US" altLang="en-US" sz="1400">
              <a:solidFill>
                <a:srgbClr val="000000"/>
              </a:solidFill>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solidFill>
                <a:srgbClr val="000000"/>
              </a:solidFill>
              <a:latin typeface="Times" pitchFamily="18" charset="0"/>
            </a:endParaRPr>
          </a:p>
        </p:txBody>
      </p:sp>
      <p:sp>
        <p:nvSpPr>
          <p:cNvPr id="3" name="Rectangle 2"/>
          <p:cNvSpPr/>
          <p:nvPr/>
        </p:nvSpPr>
        <p:spPr>
          <a:xfrm>
            <a:off x="2057400" y="775692"/>
            <a:ext cx="7086600" cy="4708981"/>
          </a:xfrm>
          <a:prstGeom prst="rect">
            <a:avLst/>
          </a:prstGeom>
        </p:spPr>
        <p:txBody>
          <a:bodyPr wrap="square">
            <a:spAutoFit/>
          </a:bodyPr>
          <a:lstStyle/>
          <a:p>
            <a:r>
              <a:rPr lang="en-US" sz="2000" b="1" dirty="0"/>
              <a:t>Adjacency:</a:t>
            </a:r>
            <a:r>
              <a:rPr lang="en-US" sz="2000" dirty="0"/>
              <a:t> An </a:t>
            </a:r>
            <a:r>
              <a:rPr lang="en-US" sz="2000" b="1" dirty="0"/>
              <a:t>adjacency</a:t>
            </a:r>
            <a:r>
              <a:rPr lang="en-US" sz="2000" dirty="0"/>
              <a:t> is a relationship between two OSPF routers that permits the direct exchange of route updates. </a:t>
            </a:r>
            <a:endParaRPr lang="en-US" sz="2000" dirty="0" smtClean="0"/>
          </a:p>
          <a:p>
            <a:endParaRPr lang="en-US" sz="2000" dirty="0"/>
          </a:p>
          <a:p>
            <a:r>
              <a:rPr lang="en-US" sz="2000" dirty="0" smtClean="0"/>
              <a:t>Unlike </a:t>
            </a:r>
            <a:r>
              <a:rPr lang="en-US" sz="2000" dirty="0"/>
              <a:t>EIGRP, which directly shares routes with all of its neighbors, OSPF is really picky about sharing routing information and will directly share routes only with neighbors that have also established adjacencies. And not all neighbors will become adjacent—this depends upon both the type of network and the configuration of the routers. </a:t>
            </a:r>
            <a:endParaRPr lang="en-US" sz="2000" dirty="0" smtClean="0"/>
          </a:p>
          <a:p>
            <a:endParaRPr lang="en-US" sz="2000" dirty="0"/>
          </a:p>
          <a:p>
            <a:r>
              <a:rPr lang="en-US" sz="2000" dirty="0" smtClean="0"/>
              <a:t>In </a:t>
            </a:r>
            <a:r>
              <a:rPr lang="en-US" sz="2000" dirty="0"/>
              <a:t>multi-access networks, routers form adjacencies with designated and backup designated routers. In point-to-point and point-to-multipoint networks, routers form adjacencies with the router on the opposite side of the connection. </a:t>
            </a:r>
          </a:p>
        </p:txBody>
      </p:sp>
    </p:spTree>
    <p:extLst>
      <p:ext uri="{BB962C8B-B14F-4D97-AF65-F5344CB8AC3E}">
        <p14:creationId xmlns:p14="http://schemas.microsoft.com/office/powerpoint/2010/main" val="64084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133600" y="0"/>
            <a:ext cx="6553200" cy="792162"/>
          </a:xfrm>
        </p:spPr>
        <p:txBody>
          <a:bodyPr/>
          <a:lstStyle/>
          <a:p>
            <a:r>
              <a:rPr lang="en-US" dirty="0"/>
              <a:t>OSPF Terminology </a:t>
            </a:r>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solidFill>
                  <a:srgbClr val="000000"/>
                </a:solidFill>
                <a:latin typeface="Times" pitchFamily="18" charset="0"/>
              </a:rPr>
              <a:pPr algn="r">
                <a:spcBef>
                  <a:spcPct val="0"/>
                </a:spcBef>
                <a:buFontTx/>
                <a:buNone/>
              </a:pPr>
              <a:t>5</a:t>
            </a:fld>
            <a:endParaRPr lang="en-US" altLang="en-US" sz="1400">
              <a:solidFill>
                <a:srgbClr val="000000"/>
              </a:solidFill>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solidFill>
                <a:srgbClr val="000000"/>
              </a:solidFill>
              <a:latin typeface="Times" pitchFamily="18" charset="0"/>
            </a:endParaRPr>
          </a:p>
        </p:txBody>
      </p:sp>
      <p:sp>
        <p:nvSpPr>
          <p:cNvPr id="3" name="Rectangle 2"/>
          <p:cNvSpPr/>
          <p:nvPr/>
        </p:nvSpPr>
        <p:spPr>
          <a:xfrm>
            <a:off x="2057400" y="935772"/>
            <a:ext cx="7086600" cy="4401205"/>
          </a:xfrm>
          <a:prstGeom prst="rect">
            <a:avLst/>
          </a:prstGeom>
        </p:spPr>
        <p:txBody>
          <a:bodyPr wrap="square">
            <a:spAutoFit/>
          </a:bodyPr>
          <a:lstStyle/>
          <a:p>
            <a:r>
              <a:rPr lang="en-US" sz="2000" b="1" dirty="0"/>
              <a:t>Designated router:</a:t>
            </a:r>
            <a:r>
              <a:rPr lang="en-US" sz="2000" dirty="0"/>
              <a:t> A </a:t>
            </a:r>
            <a:r>
              <a:rPr lang="en-US" sz="2000" b="1" dirty="0"/>
              <a:t>designated router (DR)</a:t>
            </a:r>
            <a:r>
              <a:rPr lang="en-US" sz="2000" dirty="0"/>
              <a:t> is elected whenever OSPF routers are connected to the same broadcast </a:t>
            </a:r>
            <a:r>
              <a:rPr lang="en-US" sz="2000" dirty="0" smtClean="0"/>
              <a:t>network</a:t>
            </a:r>
            <a:r>
              <a:rPr lang="zh-CN" altLang="en-US" sz="2000" dirty="0" smtClean="0"/>
              <a:t>。 </a:t>
            </a:r>
            <a:r>
              <a:rPr lang="en-US" sz="2000" dirty="0" smtClean="0"/>
              <a:t>Elections </a:t>
            </a:r>
            <a:r>
              <a:rPr lang="en-US" sz="2000" dirty="0"/>
              <a:t>are won based upon a </a:t>
            </a:r>
            <a:r>
              <a:rPr lang="en-US" sz="2000" dirty="0" smtClean="0"/>
              <a:t>router‘s </a:t>
            </a:r>
            <a:r>
              <a:rPr lang="en-US" sz="2000" dirty="0"/>
              <a:t>priority level, with the one having the highest priority becoming the winner. If </a:t>
            </a:r>
            <a:r>
              <a:rPr lang="en-US" sz="2000" dirty="0" smtClean="0"/>
              <a:t>there’s </a:t>
            </a:r>
            <a:r>
              <a:rPr lang="en-US" sz="2000" dirty="0"/>
              <a:t>a tie, the router ID will be used to break it. All routers on the shared network will establish adjacencies with the DR and the BDR, which ensures that all </a:t>
            </a:r>
            <a:r>
              <a:rPr lang="en-US" sz="2000" dirty="0" smtClean="0"/>
              <a:t>routers‘ </a:t>
            </a:r>
            <a:r>
              <a:rPr lang="en-US" sz="2000" dirty="0"/>
              <a:t>topology tables are synchronized. </a:t>
            </a:r>
            <a:br>
              <a:rPr lang="en-US" sz="2000" dirty="0"/>
            </a:br>
            <a:r>
              <a:rPr lang="en-US" sz="2000" dirty="0"/>
              <a:t/>
            </a:r>
            <a:br>
              <a:rPr lang="en-US" sz="2000" dirty="0"/>
            </a:br>
            <a:r>
              <a:rPr lang="en-US" sz="2000" b="1" dirty="0"/>
              <a:t>Backup designated router:</a:t>
            </a:r>
            <a:r>
              <a:rPr lang="en-US" sz="2000" dirty="0"/>
              <a:t> A </a:t>
            </a:r>
            <a:r>
              <a:rPr lang="en-US" sz="2000" b="1" dirty="0"/>
              <a:t>backup designated router (BDR)</a:t>
            </a:r>
            <a:r>
              <a:rPr lang="en-US" sz="2000" dirty="0"/>
              <a:t> is a hot standby for the DR on broadcast, or multi-access, links. The BDR receives all routing updates from OSPF adjacent routers but does not disperse Link State </a:t>
            </a:r>
            <a:r>
              <a:rPr lang="en-US" sz="2000" dirty="0" smtClean="0"/>
              <a:t>Advertisements </a:t>
            </a:r>
            <a:r>
              <a:rPr lang="en-US" sz="2000" dirty="0"/>
              <a:t>(</a:t>
            </a:r>
            <a:r>
              <a:rPr lang="en-US" sz="2000" dirty="0" smtClean="0"/>
              <a:t>LSA) </a:t>
            </a:r>
            <a:r>
              <a:rPr lang="en-US" sz="2000" dirty="0"/>
              <a:t>updates. </a:t>
            </a:r>
          </a:p>
        </p:txBody>
      </p:sp>
    </p:spTree>
    <p:extLst>
      <p:ext uri="{BB962C8B-B14F-4D97-AF65-F5344CB8AC3E}">
        <p14:creationId xmlns:p14="http://schemas.microsoft.com/office/powerpoint/2010/main" val="191611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133600" y="0"/>
            <a:ext cx="6553200" cy="792162"/>
          </a:xfrm>
        </p:spPr>
        <p:txBody>
          <a:bodyPr/>
          <a:lstStyle/>
          <a:p>
            <a:r>
              <a:rPr lang="en-US" dirty="0"/>
              <a:t>OSPF Terminology </a:t>
            </a:r>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solidFill>
                  <a:srgbClr val="000000"/>
                </a:solidFill>
                <a:latin typeface="Times" pitchFamily="18" charset="0"/>
              </a:rPr>
              <a:pPr algn="r">
                <a:spcBef>
                  <a:spcPct val="0"/>
                </a:spcBef>
                <a:buFontTx/>
                <a:buNone/>
              </a:pPr>
              <a:t>6</a:t>
            </a:fld>
            <a:endParaRPr lang="en-US" altLang="en-US" sz="1400">
              <a:solidFill>
                <a:srgbClr val="000000"/>
              </a:solidFill>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solidFill>
                <a:srgbClr val="000000"/>
              </a:solidFill>
              <a:latin typeface="Times" pitchFamily="18" charset="0"/>
            </a:endParaRPr>
          </a:p>
        </p:txBody>
      </p:sp>
      <p:sp>
        <p:nvSpPr>
          <p:cNvPr id="3" name="Rectangle 2"/>
          <p:cNvSpPr/>
          <p:nvPr/>
        </p:nvSpPr>
        <p:spPr>
          <a:xfrm>
            <a:off x="2057400" y="935772"/>
            <a:ext cx="7086600" cy="4708981"/>
          </a:xfrm>
          <a:prstGeom prst="rect">
            <a:avLst/>
          </a:prstGeom>
        </p:spPr>
        <p:txBody>
          <a:bodyPr wrap="square">
            <a:spAutoFit/>
          </a:bodyPr>
          <a:lstStyle/>
          <a:p>
            <a:r>
              <a:rPr lang="en-US" sz="2000" b="1" dirty="0"/>
              <a:t>Hello protocol:</a:t>
            </a:r>
            <a:r>
              <a:rPr lang="en-US" sz="2000" dirty="0"/>
              <a:t> The OSPF Hello protocol provides dynamic neighbor discovery and maintains neighbor relationships. Hello packets and Link State Advertisements (LSAs) build and maintain the topological database. </a:t>
            </a:r>
            <a:br>
              <a:rPr lang="en-US" sz="2000" dirty="0"/>
            </a:br>
            <a:r>
              <a:rPr lang="en-US" sz="2000" dirty="0"/>
              <a:t/>
            </a:r>
            <a:br>
              <a:rPr lang="en-US" sz="2000" dirty="0"/>
            </a:br>
            <a:r>
              <a:rPr lang="en-US" sz="2000" b="1" dirty="0" err="1"/>
              <a:t>Neighborship</a:t>
            </a:r>
            <a:r>
              <a:rPr lang="en-US" sz="2000" b="1" dirty="0"/>
              <a:t> database:</a:t>
            </a:r>
            <a:r>
              <a:rPr lang="en-US" sz="2000" dirty="0"/>
              <a:t> The </a:t>
            </a:r>
            <a:r>
              <a:rPr lang="en-US" sz="2000" b="1" dirty="0" err="1"/>
              <a:t>neighborship</a:t>
            </a:r>
            <a:r>
              <a:rPr lang="en-US" sz="2000" b="1" dirty="0"/>
              <a:t> database</a:t>
            </a:r>
            <a:r>
              <a:rPr lang="en-US" sz="2000" dirty="0"/>
              <a:t> is a list of all OSPF routers for which Hello packets have been </a:t>
            </a:r>
            <a:r>
              <a:rPr lang="en-US" sz="2000" dirty="0" smtClean="0"/>
              <a:t>seen. </a:t>
            </a:r>
            <a:r>
              <a:rPr lang="en-US" sz="2000" dirty="0"/>
              <a:t/>
            </a:r>
            <a:br>
              <a:rPr lang="en-US" sz="2000" dirty="0"/>
            </a:br>
            <a:r>
              <a:rPr lang="en-US" sz="2000" dirty="0"/>
              <a:t/>
            </a:r>
            <a:br>
              <a:rPr lang="en-US" sz="2000" dirty="0"/>
            </a:br>
            <a:r>
              <a:rPr lang="en-US" sz="2000" b="1" dirty="0"/>
              <a:t>Topological database:</a:t>
            </a:r>
            <a:r>
              <a:rPr lang="en-US" sz="2000" dirty="0"/>
              <a:t> The </a:t>
            </a:r>
            <a:r>
              <a:rPr lang="en-US" sz="2000" b="1" dirty="0"/>
              <a:t>topological database</a:t>
            </a:r>
            <a:r>
              <a:rPr lang="en-US" sz="2000" dirty="0"/>
              <a:t> contains information from all of the Link State Advertisement packets that have been received for an area. The router uses the information from the topology database as input into the Dijkstra algorithm that computes the shortest path to every network. </a:t>
            </a:r>
          </a:p>
        </p:txBody>
      </p:sp>
    </p:spTree>
    <p:extLst>
      <p:ext uri="{BB962C8B-B14F-4D97-AF65-F5344CB8AC3E}">
        <p14:creationId xmlns:p14="http://schemas.microsoft.com/office/powerpoint/2010/main" val="233164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133600" y="0"/>
            <a:ext cx="6553200" cy="792162"/>
          </a:xfrm>
        </p:spPr>
        <p:txBody>
          <a:bodyPr/>
          <a:lstStyle/>
          <a:p>
            <a:r>
              <a:rPr lang="en-US" dirty="0"/>
              <a:t>OSPF Terminology </a:t>
            </a:r>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solidFill>
                  <a:srgbClr val="000000"/>
                </a:solidFill>
                <a:latin typeface="Times" pitchFamily="18" charset="0"/>
              </a:rPr>
              <a:pPr algn="r">
                <a:spcBef>
                  <a:spcPct val="0"/>
                </a:spcBef>
                <a:buFontTx/>
                <a:buNone/>
              </a:pPr>
              <a:t>7</a:t>
            </a:fld>
            <a:endParaRPr lang="en-US" altLang="en-US" sz="1400">
              <a:solidFill>
                <a:srgbClr val="000000"/>
              </a:solidFill>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solidFill>
                <a:srgbClr val="000000"/>
              </a:solidFill>
              <a:latin typeface="Times" pitchFamily="18" charset="0"/>
            </a:endParaRPr>
          </a:p>
        </p:txBody>
      </p:sp>
      <p:sp>
        <p:nvSpPr>
          <p:cNvPr id="3" name="Rectangle 2"/>
          <p:cNvSpPr/>
          <p:nvPr/>
        </p:nvSpPr>
        <p:spPr>
          <a:xfrm>
            <a:off x="2057400" y="935772"/>
            <a:ext cx="7086600" cy="3477875"/>
          </a:xfrm>
          <a:prstGeom prst="rect">
            <a:avLst/>
          </a:prstGeom>
        </p:spPr>
        <p:txBody>
          <a:bodyPr wrap="square">
            <a:spAutoFit/>
          </a:bodyPr>
          <a:lstStyle/>
          <a:p>
            <a:r>
              <a:rPr lang="en-US" sz="2000" b="1" dirty="0"/>
              <a:t>Link State Advertisement:</a:t>
            </a:r>
            <a:r>
              <a:rPr lang="en-US" sz="2000" dirty="0"/>
              <a:t> A </a:t>
            </a:r>
            <a:r>
              <a:rPr lang="en-US" sz="2000" b="1" dirty="0"/>
              <a:t>Link State Advertisement (LSA)</a:t>
            </a:r>
            <a:r>
              <a:rPr lang="en-US" sz="2000" dirty="0"/>
              <a:t> is an OSPF data packet containing link-state and routing information that's shared among OSPF routers. </a:t>
            </a:r>
            <a:r>
              <a:rPr lang="en-US" sz="2000" dirty="0" smtClean="0"/>
              <a:t>An </a:t>
            </a:r>
            <a:r>
              <a:rPr lang="en-US" sz="2000" dirty="0"/>
              <a:t>OSPF router will exchange LSA packets only with routers to which it has established adjacencies. </a:t>
            </a:r>
            <a:br>
              <a:rPr lang="en-US" sz="2000" dirty="0"/>
            </a:br>
            <a:r>
              <a:rPr lang="en-US" sz="2000" dirty="0"/>
              <a:t/>
            </a:r>
            <a:br>
              <a:rPr lang="en-US" sz="2000" dirty="0"/>
            </a:br>
            <a:r>
              <a:rPr lang="en-US" sz="2000" b="1" dirty="0"/>
              <a:t>OSPF areas:</a:t>
            </a:r>
            <a:r>
              <a:rPr lang="en-US" sz="2000" dirty="0"/>
              <a:t> An </a:t>
            </a:r>
            <a:r>
              <a:rPr lang="en-US" sz="2000" b="1" dirty="0"/>
              <a:t>OSPF area</a:t>
            </a:r>
            <a:r>
              <a:rPr lang="en-US" sz="2000" dirty="0"/>
              <a:t> is a grouping of contiguous networks and routers. All routers in the same area share a common area ID. Because a router can be a member of more than one area at a time, the area ID is associated with specific interfaces on the router. </a:t>
            </a:r>
          </a:p>
        </p:txBody>
      </p:sp>
    </p:spTree>
    <p:extLst>
      <p:ext uri="{BB962C8B-B14F-4D97-AF65-F5344CB8AC3E}">
        <p14:creationId xmlns:p14="http://schemas.microsoft.com/office/powerpoint/2010/main" val="288815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209800" y="198438"/>
            <a:ext cx="6553200" cy="792162"/>
          </a:xfrm>
        </p:spPr>
        <p:txBody>
          <a:bodyPr/>
          <a:lstStyle/>
          <a:p>
            <a:r>
              <a:rPr lang="en-US" dirty="0"/>
              <a:t>OSPF Terminology </a:t>
            </a:r>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solidFill>
                  <a:srgbClr val="000000"/>
                </a:solidFill>
                <a:latin typeface="Times" pitchFamily="18" charset="0"/>
              </a:rPr>
              <a:pPr algn="r">
                <a:spcBef>
                  <a:spcPct val="0"/>
                </a:spcBef>
                <a:buFontTx/>
                <a:buNone/>
              </a:pPr>
              <a:t>8</a:t>
            </a:fld>
            <a:endParaRPr lang="en-US" altLang="en-US" sz="1400">
              <a:solidFill>
                <a:srgbClr val="000000"/>
              </a:solidFill>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solidFill>
                <a:srgbClr val="000000"/>
              </a:solidFill>
              <a:latin typeface="Times" pitchFamily="18" charset="0"/>
            </a:endParaRPr>
          </a:p>
        </p:txBody>
      </p:sp>
      <p:sp>
        <p:nvSpPr>
          <p:cNvPr id="2" name="Rectangle 1"/>
          <p:cNvSpPr/>
          <p:nvPr/>
        </p:nvSpPr>
        <p:spPr>
          <a:xfrm>
            <a:off x="2209800" y="1287482"/>
            <a:ext cx="6858000" cy="3970318"/>
          </a:xfrm>
          <a:prstGeom prst="rect">
            <a:avLst/>
          </a:prstGeom>
        </p:spPr>
        <p:txBody>
          <a:bodyPr wrap="square">
            <a:spAutoFit/>
          </a:bodyPr>
          <a:lstStyle/>
          <a:p>
            <a:r>
              <a:rPr lang="en-US" b="1" dirty="0"/>
              <a:t>Broadcast (multi-access):</a:t>
            </a:r>
            <a:r>
              <a:rPr lang="en-US" dirty="0"/>
              <a:t> </a:t>
            </a:r>
            <a:r>
              <a:rPr lang="en-US" dirty="0" smtClean="0"/>
              <a:t>a </a:t>
            </a:r>
            <a:r>
              <a:rPr lang="en-US" dirty="0"/>
              <a:t>single packet is delivered to all nodes on the network. In OSPF, a DR and BDR must be elected for each broadcast multi-access network. </a:t>
            </a:r>
            <a:br>
              <a:rPr lang="en-US" dirty="0"/>
            </a:br>
            <a:r>
              <a:rPr lang="en-US" dirty="0"/>
              <a:t/>
            </a:r>
            <a:br>
              <a:rPr lang="en-US" dirty="0"/>
            </a:br>
            <a:r>
              <a:rPr lang="en-US" b="1" dirty="0" err="1"/>
              <a:t>Nonbroadcast</a:t>
            </a:r>
            <a:r>
              <a:rPr lang="en-US" b="1" dirty="0"/>
              <a:t> multi-access:</a:t>
            </a:r>
            <a:r>
              <a:rPr lang="en-US" dirty="0"/>
              <a:t> </a:t>
            </a:r>
            <a:r>
              <a:rPr lang="en-US" dirty="0" smtClean="0"/>
              <a:t>These </a:t>
            </a:r>
            <a:r>
              <a:rPr lang="en-US" dirty="0"/>
              <a:t>types of networks allow for multi-access without broadcast ability like Ethernet. </a:t>
            </a:r>
            <a:endParaRPr lang="en-US" dirty="0" smtClean="0"/>
          </a:p>
          <a:p>
            <a:endParaRPr lang="en-US" b="1" dirty="0"/>
          </a:p>
          <a:p>
            <a:r>
              <a:rPr lang="en-US" b="1" dirty="0" smtClean="0"/>
              <a:t>Point-to-point</a:t>
            </a:r>
            <a:r>
              <a:rPr lang="en-US" b="1" dirty="0"/>
              <a:t>:</a:t>
            </a:r>
            <a:r>
              <a:rPr lang="en-US" dirty="0"/>
              <a:t> </a:t>
            </a:r>
            <a:r>
              <a:rPr lang="en-US" b="1" dirty="0"/>
              <a:t>Point-to-point</a:t>
            </a:r>
            <a:r>
              <a:rPr lang="en-US" dirty="0"/>
              <a:t> refers to a type of network topology made up of a direct connection between two routers that provides a single communication path. </a:t>
            </a:r>
            <a:endParaRPr lang="en-US" dirty="0" smtClean="0"/>
          </a:p>
          <a:p>
            <a:r>
              <a:rPr lang="en-US" dirty="0"/>
              <a:t/>
            </a:r>
            <a:br>
              <a:rPr lang="en-US" dirty="0"/>
            </a:br>
            <a:r>
              <a:rPr lang="en-US" b="1" dirty="0"/>
              <a:t>Point-to-multipoint:</a:t>
            </a:r>
            <a:r>
              <a:rPr lang="en-US" dirty="0"/>
              <a:t> </a:t>
            </a:r>
            <a:r>
              <a:rPr lang="en-US" b="1" dirty="0"/>
              <a:t>Point-to-multipoint</a:t>
            </a:r>
            <a:r>
              <a:rPr lang="en-US" dirty="0"/>
              <a:t> refers to a type of network topology made up of a series of connections between a single interface on one router and multiple destination routers. </a:t>
            </a:r>
          </a:p>
        </p:txBody>
      </p:sp>
    </p:spTree>
    <p:extLst>
      <p:ext uri="{BB962C8B-B14F-4D97-AF65-F5344CB8AC3E}">
        <p14:creationId xmlns:p14="http://schemas.microsoft.com/office/powerpoint/2010/main" val="308235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000000"/>
              </a:solidFill>
            </a:endParaRPr>
          </a:p>
        </p:txBody>
      </p:sp>
      <p:pic>
        <p:nvPicPr>
          <p:cNvPr id="1536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8"/>
          <p:cNvSpPr>
            <a:spLocks noGrp="1" noChangeArrowheads="1"/>
          </p:cNvSpPr>
          <p:nvPr>
            <p:ph type="title"/>
          </p:nvPr>
        </p:nvSpPr>
        <p:spPr>
          <a:xfrm>
            <a:off x="2133600" y="0"/>
            <a:ext cx="6553200" cy="792162"/>
          </a:xfrm>
        </p:spPr>
        <p:txBody>
          <a:bodyPr/>
          <a:lstStyle/>
          <a:p>
            <a:r>
              <a:rPr lang="en-US" dirty="0" smtClean="0"/>
              <a:t>In-class practice</a:t>
            </a:r>
            <a:endParaRPr lang="en-US" dirty="0"/>
          </a:p>
        </p:txBody>
      </p:sp>
      <p:sp>
        <p:nvSpPr>
          <p:cNvPr id="1536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fld id="{27437F6C-A367-422A-AACE-E872AE178336}" type="slidenum">
              <a:rPr lang="en-US" altLang="en-US" sz="1400">
                <a:solidFill>
                  <a:srgbClr val="000000"/>
                </a:solidFill>
                <a:latin typeface="Times" pitchFamily="18" charset="0"/>
              </a:rPr>
              <a:pPr algn="r">
                <a:spcBef>
                  <a:spcPct val="0"/>
                </a:spcBef>
                <a:buFontTx/>
                <a:buNone/>
              </a:pPr>
              <a:t>9</a:t>
            </a:fld>
            <a:endParaRPr lang="en-US" altLang="en-US" sz="1400">
              <a:solidFill>
                <a:srgbClr val="000000"/>
              </a:solidFill>
              <a:latin typeface="Times" pitchFamily="18" charset="0"/>
            </a:endParaRPr>
          </a:p>
        </p:txBody>
      </p:sp>
      <p:sp>
        <p:nvSpPr>
          <p:cNvPr id="1536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400">
              <a:solidFill>
                <a:srgbClr val="000000"/>
              </a:solidFill>
              <a:latin typeface="Times" pitchFamily="18"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575" y="1409700"/>
            <a:ext cx="6931025" cy="3641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784071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1333</Words>
  <Application>Microsoft Office PowerPoint</Application>
  <PresentationFormat>On-screen Show (4:3)</PresentationFormat>
  <Paragraphs>175</Paragraphs>
  <Slides>24</Slides>
  <Notes>22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Design</vt:lpstr>
      <vt:lpstr>PowerPoint Presentation</vt:lpstr>
      <vt:lpstr>OSPF design example. </vt:lpstr>
      <vt:lpstr>OSPF Terminology </vt:lpstr>
      <vt:lpstr>OSPF Terminology </vt:lpstr>
      <vt:lpstr>OSPF Terminology </vt:lpstr>
      <vt:lpstr>OSPF Terminology </vt:lpstr>
      <vt:lpstr>OSPF Terminology </vt:lpstr>
      <vt:lpstr>OSPF Terminology </vt:lpstr>
      <vt:lpstr>In-class practice</vt:lpstr>
      <vt:lpstr>OSPF operation</vt:lpstr>
      <vt:lpstr>The Hello protocol</vt:lpstr>
      <vt:lpstr>LSA update multicast addresses </vt:lpstr>
      <vt:lpstr>SPF Tree Calculation</vt:lpstr>
      <vt:lpstr>Enbling OSPF</vt:lpstr>
      <vt:lpstr>Configuring OSPF areas</vt:lpstr>
      <vt:lpstr>Wildcard example </vt:lpstr>
      <vt:lpstr>Sample OSPF wildcard configuration</vt:lpstr>
      <vt:lpstr>Our new network layout</vt:lpstr>
      <vt:lpstr>Corp router's configuration</vt:lpstr>
      <vt:lpstr>Adding a non-OSPF network to LA router</vt:lpstr>
      <vt:lpstr>OSPF router ID (RID)</vt:lpstr>
      <vt:lpstr>Configuring Loopback Interfaces</vt:lpstr>
      <vt:lpstr>Verifying OSPF Configuration </vt:lpstr>
      <vt:lpstr>Written Labs and Review Questions</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Janet Chang</dc:creator>
  <cp:lastModifiedBy>senhuayu@gmail.com</cp:lastModifiedBy>
  <cp:revision>120</cp:revision>
  <dcterms:created xsi:type="dcterms:W3CDTF">2006-02-28T18:28:56Z</dcterms:created>
  <dcterms:modified xsi:type="dcterms:W3CDTF">2017-04-30T06:23:46Z</dcterms:modified>
</cp:coreProperties>
</file>