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318" r:id="rId3"/>
    <p:sldId id="257" r:id="rId4"/>
    <p:sldId id="308" r:id="rId5"/>
    <p:sldId id="315" r:id="rId6"/>
    <p:sldId id="322" r:id="rId7"/>
    <p:sldId id="323" r:id="rId8"/>
    <p:sldId id="324" r:id="rId9"/>
    <p:sldId id="325" r:id="rId10"/>
    <p:sldId id="326" r:id="rId11"/>
    <p:sldId id="334" r:id="rId12"/>
    <p:sldId id="319" r:id="rId13"/>
    <p:sldId id="309" r:id="rId14"/>
    <p:sldId id="321" r:id="rId15"/>
    <p:sldId id="310" r:id="rId16"/>
    <p:sldId id="317" r:id="rId17"/>
    <p:sldId id="311" r:id="rId18"/>
    <p:sldId id="327" r:id="rId19"/>
    <p:sldId id="328" r:id="rId20"/>
    <p:sldId id="329" r:id="rId21"/>
    <p:sldId id="312" r:id="rId22"/>
    <p:sldId id="330" r:id="rId23"/>
    <p:sldId id="331" r:id="rId24"/>
    <p:sldId id="332" r:id="rId25"/>
    <p:sldId id="333" r:id="rId26"/>
    <p:sldId id="313" r:id="rId27"/>
    <p:sldId id="30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85" autoAdjust="0"/>
  </p:normalViewPr>
  <p:slideViewPr>
    <p:cSldViewPr>
      <p:cViewPr varScale="1">
        <p:scale>
          <a:sx n="46" d="100"/>
          <a:sy n="46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61133-6D7B-4E5B-B409-58EFB42D313C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FE255-3B80-4E5B-BA20-A043D664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1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0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39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3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0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FE255-3B80-4E5B-BA20-A043D66483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63C94-BF01-4E91-B8DA-BE129168C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31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A2712-6305-4E75-AC4E-19172DC21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2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57BAE-AD57-4E89-810B-7D06A9651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0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3" y="228600"/>
            <a:ext cx="8686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96850" y="1255715"/>
            <a:ext cx="8686800" cy="7762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196850" y="2173113"/>
            <a:ext cx="8686800" cy="434622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C298352F-6989-481A-8DAC-64B94D0204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© 2016 Cisco and/or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071278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5667D7E-ED0E-4F2C-9FF1-46E40A8D9600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1DF6DD8-40CA-4BBF-A581-D07619433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39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8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54A1320-1550-4E77-956F-83B778303F07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83989B7-A105-4856-85E1-D1681D91B1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94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7EAE6D8-0F07-4F1D-A0BA-BC2640968C3E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FBCC74A-F1CC-4E7C-8441-FB02D9752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526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B1D304C8-2FE9-469A-A0D4-A63C513734FB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22CC863-F512-441C-9D76-8C1B0ED6C3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728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BFE6ADE-7C75-4A62-9930-147E1EB0D78A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DAACF15-38E8-4B80-A0B1-6766A71482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02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8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D0FA6BA-4248-44DC-8E64-A4B5B087BF01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F2FE38A-C261-4E5B-B2B1-E1B2FD3B55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5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75" y="0"/>
            <a:ext cx="2057400" cy="8382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C1A79-7995-4D26-A159-AF048148D3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884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6B82D28-5454-420D-ABA0-8CDF6A81A2A8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737EA71-8497-4C89-8016-852B5F469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413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094413"/>
            <a:ext cx="20605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4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6688"/>
            <a:ext cx="1371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3FEA652-8684-4982-BA00-AC3404A24443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2440CAA-F10F-406E-A303-EB3D13EB9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930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1086055-DED5-4B8C-A1E6-CD01520C6CEC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3A2A2FF-0D70-418E-8032-F75AE4A07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00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C1FB751E-ED3E-44F8-94B6-03CAE52575A0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CFBBDB65-8040-4A15-A842-2A8C08854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87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C70F2-CC69-47E1-8D34-73809D4AC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8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3AEA-B66D-47DB-AC4C-3DBBC357D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5D425-F412-4E41-A3A9-92E5B7090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97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78254-D908-4C01-BD27-A00248175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53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81D7E-AD6B-4A1B-96EC-6699A0949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98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7CE86-1950-46B1-BF41-4F88442CA3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0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1D40A-5734-4D5C-B337-ADC7E1683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1790144-118E-4C61-B912-A61F614443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54B6501-1B48-4F69-8CE3-BE65E16B0AA3}" type="datetimeFigureOut">
              <a:rPr lang="en-US" altLang="en-US"/>
              <a:pPr/>
              <a:t>5/6/2017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9A70052-6EB8-4E6C-9971-87AB9D27AE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1458913" y="1651000"/>
            <a:ext cx="7162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FFFF"/>
                </a:solidFill>
                <a:latin typeface="Arial" pitchFamily="34" charset="0"/>
              </a:rPr>
              <a:t>CCNA Routing and Switching Study Guide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>
              <a:solidFill>
                <a:srgbClr val="FFFFFF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FFFF"/>
                </a:solidFill>
                <a:latin typeface="Arial" pitchFamily="34" charset="0"/>
              </a:rPr>
              <a:t>Chapters 6 &amp; 20: Troubleshooting IP, IPv6, and VLANs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805488"/>
            <a:ext cx="5486400" cy="4270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i="1" dirty="0" smtClean="0">
                <a:ea typeface="+mn-ea"/>
              </a:rPr>
              <a:t>Instructor</a:t>
            </a:r>
            <a:r>
              <a:rPr lang="en-US" altLang="en-US" dirty="0" smtClean="0">
                <a:ea typeface="+mn-ea"/>
              </a:rPr>
              <a:t> &amp; Todd Lammle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sz="3200" dirty="0" smtClean="0"/>
              <a:t>Using IP SLA for Troubleshooting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162800" cy="4525963"/>
          </a:xfrm>
        </p:spPr>
        <p:txBody>
          <a:bodyPr/>
          <a:lstStyle/>
          <a:p>
            <a:r>
              <a:rPr lang="en-US" sz="2400" dirty="0" smtClean="0"/>
              <a:t>Reasons to use IP SLA:</a:t>
            </a:r>
          </a:p>
          <a:p>
            <a:pPr lvl="1"/>
            <a:r>
              <a:rPr lang="en-US" sz="2400" dirty="0" smtClean="0"/>
              <a:t>Edge-to-edge network availability monitoring</a:t>
            </a:r>
          </a:p>
          <a:p>
            <a:pPr lvl="1"/>
            <a:r>
              <a:rPr lang="en-US" sz="2400" dirty="0" smtClean="0"/>
              <a:t>Network performance monitoring and network performance visibility</a:t>
            </a:r>
          </a:p>
          <a:p>
            <a:pPr lvl="1"/>
            <a:r>
              <a:rPr lang="en-US" sz="2400" dirty="0" smtClean="0"/>
              <a:t>Troubleshooting basic network operation</a:t>
            </a:r>
          </a:p>
          <a:p>
            <a:r>
              <a:rPr lang="en-US" sz="2400" dirty="0" smtClean="0"/>
              <a:t>Configure IP SLA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Ip</a:t>
            </a:r>
            <a:r>
              <a:rPr lang="en-US" sz="2400" dirty="0" smtClean="0"/>
              <a:t> </a:t>
            </a:r>
            <a:r>
              <a:rPr lang="en-US" sz="2400" dirty="0" err="1" smtClean="0"/>
              <a:t>sla</a:t>
            </a:r>
            <a:r>
              <a:rPr lang="en-US" sz="2400" dirty="0" smtClean="0"/>
              <a:t> 1 </a:t>
            </a:r>
          </a:p>
          <a:p>
            <a:pPr marL="0" indent="0">
              <a:buNone/>
            </a:pPr>
            <a:r>
              <a:rPr lang="en-US" sz="2400" dirty="0" err="1" smtClean="0"/>
              <a:t>Icmp</a:t>
            </a:r>
            <a:r>
              <a:rPr lang="en-US" sz="2400" dirty="0" smtClean="0"/>
              <a:t>-echo 172.16.20.254</a:t>
            </a:r>
          </a:p>
          <a:p>
            <a:pPr marL="0" indent="0">
              <a:buNone/>
            </a:pPr>
            <a:r>
              <a:rPr lang="en-US" sz="2400" dirty="0" smtClean="0"/>
              <a:t>Frequency 10</a:t>
            </a:r>
          </a:p>
          <a:p>
            <a:pPr marL="0" indent="0">
              <a:buNone/>
            </a:pPr>
            <a:r>
              <a:rPr lang="en-US" sz="2400" dirty="0" err="1" smtClean="0"/>
              <a:t>Ip</a:t>
            </a:r>
            <a:r>
              <a:rPr lang="en-US" sz="2400" dirty="0" smtClean="0"/>
              <a:t> </a:t>
            </a:r>
            <a:r>
              <a:rPr lang="en-US" sz="2400" dirty="0" err="1" smtClean="0"/>
              <a:t>sla</a:t>
            </a:r>
            <a:r>
              <a:rPr lang="en-US" sz="2400" dirty="0" smtClean="0"/>
              <a:t> schedule 1 life for ever start-time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306513" y="1028700"/>
            <a:ext cx="6515100" cy="62865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Figure 6.2/20.2: Using SPAN for troubleshooting</a:t>
            </a:r>
          </a:p>
        </p:txBody>
      </p:sp>
      <p:pic>
        <p:nvPicPr>
          <p:cNvPr id="21507" name="Content Placeholder 5|0|0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638" y="2487613"/>
            <a:ext cx="6515100" cy="3021012"/>
          </a:xfrm>
        </p:spPr>
      </p:pic>
      <p:sp>
        <p:nvSpPr>
          <p:cNvPr id="2" name="TextBox 1"/>
          <p:cNvSpPr txBox="1"/>
          <p:nvPr/>
        </p:nvSpPr>
        <p:spPr>
          <a:xfrm>
            <a:off x="152400" y="420266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session 1 source interface Eth0/1</a:t>
            </a:r>
          </a:p>
          <a:p>
            <a:r>
              <a:rPr lang="en-US" dirty="0" smtClean="0"/>
              <a:t>Monitor session 1 </a:t>
            </a:r>
            <a:r>
              <a:rPr lang="en-US" dirty="0" err="1" smtClean="0"/>
              <a:t>dest</a:t>
            </a:r>
            <a:r>
              <a:rPr lang="en-US" dirty="0" smtClean="0"/>
              <a:t> interface Eth0/3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315200" cy="1143000"/>
          </a:xfrm>
        </p:spPr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IPv6 troubleshooting scenario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3438" y="2971800"/>
            <a:ext cx="6884987" cy="3124200"/>
          </a:xfrm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133600" y="1628775"/>
            <a:ext cx="632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Notice that I documented both the </a:t>
            </a:r>
            <a:r>
              <a:rPr lang="en-US" altLang="en-US" sz="1800" i="1">
                <a:latin typeface="Calibri" pitchFamily="34" charset="0"/>
                <a:cs typeface="Times New Roman" pitchFamily="18" charset="0"/>
              </a:rPr>
              <a:t>link-local</a:t>
            </a:r>
            <a:r>
              <a:rPr lang="en-US" altLang="en-US" sz="1800">
                <a:latin typeface="Calibri" pitchFamily="34" charset="0"/>
                <a:cs typeface="Times New Roman" pitchFamily="18" charset="0"/>
              </a:rPr>
              <a:t> and </a:t>
            </a:r>
            <a:r>
              <a:rPr lang="en-US" altLang="en-US" sz="1800" i="1">
                <a:latin typeface="Calibri" pitchFamily="34" charset="0"/>
                <a:cs typeface="Times New Roman" pitchFamily="18" charset="0"/>
              </a:rPr>
              <a:t>global addresses</a:t>
            </a:r>
            <a:r>
              <a:rPr lang="en-US" altLang="en-US" sz="1800">
                <a:latin typeface="Calibri" pitchFamily="34" charset="0"/>
                <a:cs typeface="Times New Roman" pitchFamily="18" charset="0"/>
              </a:rPr>
              <a:t> assigned to each router interface in the figure.</a:t>
            </a:r>
            <a:endParaRPr lang="en-US" altLang="en-US" sz="1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dirty="0" smtClean="0"/>
              <a:t>ICMPv6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162800" cy="4525963"/>
          </a:xfrm>
        </p:spPr>
        <p:txBody>
          <a:bodyPr/>
          <a:lstStyle/>
          <a:p>
            <a:r>
              <a:rPr lang="en-US" sz="2800" dirty="0" smtClean="0"/>
              <a:t>Like in IPv4, ICMPv6 is used for lots of tasks, including error messages like destination unreachable and troubleshooting functions like Ping and Traceroute.</a:t>
            </a:r>
          </a:p>
          <a:p>
            <a:endParaRPr lang="en-US" sz="2800" dirty="0" smtClean="0"/>
          </a:p>
          <a:p>
            <a:r>
              <a:rPr lang="en-US" sz="2800" dirty="0" smtClean="0"/>
              <a:t>Unlike in IPv4, ICMPv6 isn't a separate layer 3 protocol. Instead, it's an integrated part of IPv6 and is carried after the basic IPv6 header information as an extension header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02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/>
          <a:lstStyle/>
          <a:p>
            <a:r>
              <a:rPr lang="en-US" altLang="en-US" sz="4400" smtClean="0">
                <a:latin typeface="Calibri" pitchFamily="34" charset="0"/>
                <a:ea typeface="ＭＳ Ｐゴシック" pitchFamily="34" charset="-128"/>
              </a:rPr>
              <a:t>Neighbor Discovery Protocol (NDP)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1828800"/>
            <a:ext cx="6324600" cy="2832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Neighbor discovery enables these functions: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Determining the MAC address of neighbors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Router solicitation (RS) FF02::2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Router advertisements (RA) FF02::1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Neighbor solicitation (NS)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143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Neighbor advertisement (NA)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"/>
              <a:tabLst>
                <a:tab pos="1143000" algn="l"/>
              </a:tabLst>
              <a:defRPr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Duplicate address detection (DAD)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Router solicitation (RS) and router advertisement (RA)</a:t>
            </a:r>
          </a:p>
        </p:txBody>
      </p:sp>
      <p:pic>
        <p:nvPicPr>
          <p:cNvPr id="25603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9575" y="1828800"/>
            <a:ext cx="4919663" cy="2444750"/>
          </a:xfrm>
        </p:spPr>
      </p:pic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057400" y="4800600"/>
            <a:ext cx="6705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IPv6 hosts send a router solicitation (RS) onto their data link asking for all routers to respond, and they use the multicast address FF02::2 to achieve this. Routers on the same link respond with a unicast to the requesting host, or with a router advertisement (RA) using FF02::1.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altLang="en-US" sz="4000" smtClean="0">
                <a:latin typeface="Calibri" pitchFamily="34" charset="0"/>
                <a:ea typeface="ＭＳ Ｐゴシック" pitchFamily="34" charset="-128"/>
              </a:rPr>
              <a:t>Neighbor solicitation (NS) and neighbor advertisement (N)</a:t>
            </a:r>
          </a:p>
        </p:txBody>
      </p:sp>
      <p:pic>
        <p:nvPicPr>
          <p:cNvPr id="26627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3886200"/>
            <a:ext cx="3656013" cy="1636713"/>
          </a:xfrm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362200" y="1905000"/>
            <a:ext cx="541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Hosts also can send solicitations and advertisements between themselves using a neighbor solicitation (NS) and neighbor advertisement (NA).</a:t>
            </a:r>
            <a:endParaRPr lang="en-US" altLang="en-US" sz="1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086600" cy="685800"/>
          </a:xfrm>
        </p:spPr>
        <p:txBody>
          <a:bodyPr/>
          <a:lstStyle/>
          <a:p>
            <a:r>
              <a:rPr lang="en-US" sz="2800" dirty="0" smtClean="0"/>
              <a:t>Troubleshooting steps on IPv6 connectivity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1371600"/>
            <a:ext cx="670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With that foundation review in mind, here are the troubleshooting steps we'll progress through in our investigation: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Check the cables because there might be a faulty cable or interface. Verify </a:t>
            </a:r>
            <a:r>
              <a:rPr lang="en-US" sz="2000" dirty="0" err="1" smtClean="0"/>
              <a:t>interfacs</a:t>
            </a:r>
            <a:r>
              <a:rPr lang="en-US" sz="2000" dirty="0" smtClean="0"/>
              <a:t> statistics.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Make sure that devices are determining the correct path from the source to the destination. Manipulate the routing information if needed.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Verify that the default gateway is correct.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Verify that name resolution settings are correct, and especially for IPv6, make sure the DNS server is reachable via IPv4 and IPv6.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Verify that there are no ACLs that are blocking traffic.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8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6629400" cy="1143000"/>
          </a:xfrm>
        </p:spPr>
        <p:txBody>
          <a:bodyPr/>
          <a:lstStyle/>
          <a:p>
            <a:r>
              <a:rPr lang="en-US" sz="3200" dirty="0" smtClean="0"/>
              <a:t>Commands for troubleshooting IPv6 connectivity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7162800" cy="45259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ipv6 neighbors </a:t>
            </a:r>
            <a:r>
              <a:rPr lang="en-US" dirty="0" smtClean="0"/>
              <a:t>to see the neighbor resolution table</a:t>
            </a:r>
          </a:p>
          <a:p>
            <a:r>
              <a:rPr lang="en-US" dirty="0" smtClean="0"/>
              <a:t>v</a:t>
            </a:r>
            <a:r>
              <a:rPr lang="en-US" dirty="0" smtClean="0">
                <a:effectLst/>
              </a:rPr>
              <a:t>erify default gatew</a:t>
            </a:r>
            <a:r>
              <a:rPr lang="en-US" dirty="0" smtClean="0"/>
              <a:t>ay with IPv6 with the </a:t>
            </a:r>
            <a:r>
              <a:rPr lang="en-US" dirty="0" smtClean="0">
                <a:solidFill>
                  <a:srgbClr val="FF0000"/>
                </a:solidFill>
              </a:rPr>
              <a:t>ipconfig</a:t>
            </a:r>
            <a:r>
              <a:rPr lang="en-US" dirty="0" smtClean="0"/>
              <a:t> command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pv6 route </a:t>
            </a:r>
            <a:r>
              <a:rPr lang="en-US" dirty="0" smtClean="0"/>
              <a:t>to check routing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6629400" cy="1143000"/>
          </a:xfrm>
        </p:spPr>
        <p:txBody>
          <a:bodyPr/>
          <a:lstStyle/>
          <a:p>
            <a:r>
              <a:rPr lang="en-US" dirty="0" smtClean="0"/>
              <a:t>R1 routing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305342"/>
            <a:ext cx="68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R1#</a:t>
            </a:r>
            <a:r>
              <a:rPr lang="en-US" b="1" dirty="0"/>
              <a:t>sh ipv6 route</a:t>
            </a:r>
          </a:p>
          <a:p>
            <a:r>
              <a:rPr lang="en-US" dirty="0">
                <a:solidFill>
                  <a:srgbClr val="FF0000"/>
                </a:solidFill>
              </a:rPr>
              <a:t>C 2001:DB8:3C4D:2::/64 </a:t>
            </a:r>
            <a:r>
              <a:rPr lang="en-US" dirty="0"/>
              <a:t>[0/0]</a:t>
            </a:r>
          </a:p>
          <a:p>
            <a:r>
              <a:rPr lang="en-US" dirty="0"/>
              <a:t>via FastEthernet0/1, directly connected</a:t>
            </a:r>
          </a:p>
          <a:p>
            <a:r>
              <a:rPr lang="en-US" dirty="0"/>
              <a:t>L 2001:DB8:3C4D:2:21A:6DFF:FE37:A44F/128 [0/0]</a:t>
            </a:r>
          </a:p>
          <a:p>
            <a:r>
              <a:rPr lang="en-US" dirty="0"/>
              <a:t>via FastEthernet0/1, receive</a:t>
            </a:r>
          </a:p>
          <a:p>
            <a:r>
              <a:rPr lang="en-US" dirty="0">
                <a:solidFill>
                  <a:srgbClr val="FF0000"/>
                </a:solidFill>
              </a:rPr>
              <a:t>C 2001:DB8:3C4D:3::/64 </a:t>
            </a:r>
            <a:r>
              <a:rPr lang="en-US" dirty="0"/>
              <a:t>[0/0]</a:t>
            </a:r>
          </a:p>
          <a:p>
            <a:r>
              <a:rPr lang="en-US" dirty="0"/>
              <a:t>via FastEthernet0/0, directly connected</a:t>
            </a:r>
          </a:p>
          <a:p>
            <a:r>
              <a:rPr lang="en-US" dirty="0"/>
              <a:t>L 2001:DB8:3C4D:3:21A:6DFF:FE37:A44E/128 [0/0]</a:t>
            </a:r>
          </a:p>
          <a:p>
            <a:r>
              <a:rPr lang="en-US" dirty="0"/>
              <a:t>via FastEthernet0/0, receive</a:t>
            </a:r>
          </a:p>
          <a:p>
            <a:r>
              <a:rPr lang="en-US" dirty="0"/>
              <a:t>L FF00::/8 [0/0]</a:t>
            </a:r>
          </a:p>
          <a:p>
            <a:r>
              <a:rPr lang="en-US" dirty="0"/>
              <a:t>via Null0, </a:t>
            </a:r>
            <a:r>
              <a:rPr lang="en-US" dirty="0" smtClean="0"/>
              <a:t>receive</a:t>
            </a:r>
          </a:p>
          <a:p>
            <a:endParaRPr lang="en-US" dirty="0" smtClean="0"/>
          </a:p>
          <a:p>
            <a:r>
              <a:rPr lang="en-US" dirty="0"/>
              <a:t>Now let’s fix the route problem on R1 by adding a route that gives us </a:t>
            </a:r>
            <a:r>
              <a:rPr lang="en-US" dirty="0" smtClean="0"/>
              <a:t>access to </a:t>
            </a:r>
            <a:r>
              <a:rPr lang="en-US" dirty="0"/>
              <a:t>the Server1 </a:t>
            </a:r>
            <a:r>
              <a:rPr lang="en-US" dirty="0" smtClean="0"/>
              <a:t>network</a:t>
            </a:r>
          </a:p>
          <a:p>
            <a:endParaRPr lang="en-US" dirty="0"/>
          </a:p>
          <a:p>
            <a:r>
              <a:rPr lang="en-US" dirty="0"/>
              <a:t>R1(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b="1" dirty="0"/>
              <a:t>ipv6 route ::/0 </a:t>
            </a:r>
            <a:r>
              <a:rPr lang="en-US" b="1" dirty="0" err="1"/>
              <a:t>fastethernet</a:t>
            </a:r>
            <a:r>
              <a:rPr lang="en-US" b="1" dirty="0"/>
              <a:t> 0/1 FE80::21A:6DFF:FE64:9B3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Chapter 18 objectives</a:t>
            </a: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6324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400" dirty="0" smtClean="0">
                <a:ea typeface="+mn-ea"/>
              </a:rPr>
              <a:t>The ICND2 topics covered in this chapter include:</a:t>
            </a:r>
          </a:p>
          <a:p>
            <a:pPr>
              <a:defRPr/>
            </a:pPr>
            <a:r>
              <a:rPr lang="en-US" altLang="en-US" sz="2000" b="1" u="sng" dirty="0" smtClean="0">
                <a:latin typeface="Calibri" panose="020F0502020204030204" pitchFamily="34" charset="0"/>
                <a:ea typeface="+mn-ea"/>
              </a:rPr>
              <a:t>Troubleshooting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Identify and correct common network problems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Troubleshoot and resolve routing issues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Routing is enabled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Routing table is correct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Correct path selection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Troubleshoot and resolve </a:t>
            </a:r>
            <a:r>
              <a:rPr lang="en-US" altLang="en-US" sz="1800" b="1" u="sng" dirty="0" err="1" smtClean="0">
                <a:latin typeface="Calibri" panose="020F0502020204030204" pitchFamily="34" charset="0"/>
              </a:rPr>
              <a:t>interVLAN</a:t>
            </a:r>
            <a:r>
              <a:rPr lang="en-US" altLang="en-US" sz="1800" b="1" u="sng" dirty="0" smtClean="0">
                <a:latin typeface="Calibri" panose="020F0502020204030204" pitchFamily="34" charset="0"/>
              </a:rPr>
              <a:t> routing problems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Connectivity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Encapsulation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Subnet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Native VLAN</a:t>
            </a:r>
          </a:p>
          <a:p>
            <a:pPr lvl="1">
              <a:defRPr/>
            </a:pPr>
            <a:r>
              <a:rPr lang="en-US" altLang="en-US" sz="1800" b="1" u="sng" dirty="0" smtClean="0">
                <a:latin typeface="Calibri" panose="020F0502020204030204" pitchFamily="34" charset="0"/>
              </a:rPr>
              <a:t>Port mode trunk status</a:t>
            </a:r>
          </a:p>
        </p:txBody>
      </p: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4816025-1F2E-47A1-B0E7-D038A40C3A50}" type="slidenum">
              <a:rPr lang="en-US" altLang="en-US" sz="1400">
                <a:latin typeface="Times" pitchFamily="2" charset="0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639762"/>
          </a:xfrm>
        </p:spPr>
        <p:txBody>
          <a:bodyPr/>
          <a:lstStyle/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VLAN connectivity</a:t>
            </a:r>
          </a:p>
        </p:txBody>
      </p:sp>
      <p:pic>
        <p:nvPicPr>
          <p:cNvPr id="27651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4953000"/>
            <a:ext cx="3290888" cy="1676400"/>
          </a:xfrm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09800" y="10668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A couple of key times to troubleshoot VLANs are when and if you lose connectivity between hosts and when you</a:t>
            </a:r>
            <a:r>
              <a:rPr lang="ja-JP" altLang="en-US" sz="1800" dirty="0"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altLang="ja-JP" sz="1800" dirty="0">
                <a:latin typeface="Calibri" pitchFamily="34" charset="0"/>
                <a:cs typeface="Times New Roman" pitchFamily="18" charset="0"/>
              </a:rPr>
              <a:t>re configuring new hosts into a VLAN but they</a:t>
            </a:r>
            <a:r>
              <a:rPr lang="ja-JP" altLang="en-US" sz="1800" dirty="0"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altLang="ja-JP" sz="1800" dirty="0">
                <a:latin typeface="Calibri" pitchFamily="34" charset="0"/>
                <a:cs typeface="Times New Roman" pitchFamily="18" charset="0"/>
              </a:rPr>
              <a:t>re not working.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Here are the steps we</a:t>
            </a:r>
            <a:r>
              <a:rPr lang="ja-JP" altLang="en-US" sz="1800" dirty="0"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altLang="ja-JP" sz="1800" dirty="0" err="1">
                <a:latin typeface="Calibri" pitchFamily="34" charset="0"/>
                <a:cs typeface="Times New Roman" pitchFamily="18" charset="0"/>
              </a:rPr>
              <a:t>ll</a:t>
            </a:r>
            <a:r>
              <a:rPr lang="en-US" altLang="ja-JP" sz="1800" dirty="0">
                <a:latin typeface="Calibri" pitchFamily="34" charset="0"/>
                <a:cs typeface="Times New Roman" pitchFamily="18" charset="0"/>
              </a:rPr>
              <a:t> follow to troubleshoot VLANs: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1. Verify the VLAN database on all your switches.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2. Verify your </a:t>
            </a:r>
            <a:r>
              <a:rPr lang="en-US" altLang="en-US" sz="1800" i="1" dirty="0">
                <a:latin typeface="Calibri" pitchFamily="34" charset="0"/>
                <a:cs typeface="Times New Roman" pitchFamily="18" charset="0"/>
              </a:rPr>
              <a:t>content addressable memory (CAM)</a:t>
            </a: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 table.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3. Verify that your port VLAN assignments are configured correctly.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And here</a:t>
            </a:r>
            <a:r>
              <a:rPr lang="ja-JP" altLang="en-US" sz="1800" dirty="0"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altLang="ja-JP" sz="1800" dirty="0">
                <a:latin typeface="Calibri" pitchFamily="34" charset="0"/>
                <a:cs typeface="Times New Roman" pitchFamily="18" charset="0"/>
              </a:rPr>
              <a:t>s a list of the commands we</a:t>
            </a:r>
            <a:r>
              <a:rPr lang="ja-JP" altLang="en-US" sz="1800" dirty="0"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altLang="ja-JP" sz="1800" dirty="0" err="1">
                <a:latin typeface="Calibri" pitchFamily="34" charset="0"/>
                <a:cs typeface="Times New Roman" pitchFamily="18" charset="0"/>
              </a:rPr>
              <a:t>ll</a:t>
            </a:r>
            <a:r>
              <a:rPr lang="en-US" altLang="ja-JP" sz="1800" dirty="0">
                <a:latin typeface="Calibri" pitchFamily="34" charset="0"/>
                <a:cs typeface="Times New Roman" pitchFamily="18" charset="0"/>
              </a:rPr>
              <a:t> be using in the following sections: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Show </a:t>
            </a:r>
            <a:r>
              <a:rPr lang="en-US" altLang="en-US" sz="1000" dirty="0" err="1">
                <a:latin typeface="Courier New" pitchFamily="49" charset="0"/>
                <a:cs typeface="Times New Roman" pitchFamily="18" charset="0"/>
              </a:rPr>
              <a:t>vlan</a:t>
            </a:r>
            <a:endParaRPr lang="en-US" altLang="en-US" sz="10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Show mac address-table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Show interfaces </a:t>
            </a:r>
            <a:r>
              <a:rPr lang="en-US" altLang="en-US" sz="1000" i="1" dirty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000" dirty="0" err="1">
                <a:latin typeface="Courier New" pitchFamily="49" charset="0"/>
                <a:cs typeface="Times New Roman" pitchFamily="18" charset="0"/>
              </a:rPr>
              <a:t>switchport</a:t>
            </a:r>
            <a:endParaRPr lang="en-US" altLang="en-US" sz="10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000" dirty="0" err="1">
                <a:latin typeface="Courier New" pitchFamily="49" charset="0"/>
                <a:cs typeface="Times New Roman" pitchFamily="18" charset="0"/>
              </a:rPr>
              <a:t>switchport</a:t>
            </a: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 access </a:t>
            </a:r>
            <a:r>
              <a:rPr lang="en-US" altLang="en-US" sz="1000" dirty="0" err="1">
                <a:latin typeface="Courier New" pitchFamily="49" charset="0"/>
                <a:cs typeface="Times New Roman" pitchFamily="18" charset="0"/>
              </a:rPr>
              <a:t>vlan</a:t>
            </a:r>
            <a:r>
              <a:rPr lang="en-US" altLang="en-US" sz="1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000" i="1" dirty="0" err="1">
                <a:latin typeface="Courier New" pitchFamily="49" charset="0"/>
                <a:cs typeface="Times New Roman" pitchFamily="18" charset="0"/>
              </a:rPr>
              <a:t>vlan</a:t>
            </a:r>
            <a:endParaRPr lang="en-US" altLang="en-US" sz="1000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7010400" cy="1143000"/>
          </a:xfrm>
        </p:spPr>
        <p:txBody>
          <a:bodyPr/>
          <a:lstStyle/>
          <a:p>
            <a:r>
              <a:rPr lang="en-US" dirty="0" smtClean="0"/>
              <a:t>A list of commands for VLAN troubleshooting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551836"/>
            <a:ext cx="7086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here’s a list of the commands we’ll be using in the </a:t>
            </a:r>
            <a:r>
              <a:rPr lang="en-US" dirty="0" smtClean="0"/>
              <a:t>following sections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r>
              <a:rPr lang="en-US" sz="3200" dirty="0" smtClean="0"/>
              <a:t>Show </a:t>
            </a:r>
            <a:r>
              <a:rPr lang="en-US" sz="3200" dirty="0" err="1"/>
              <a:t>vlan</a:t>
            </a:r>
            <a:endParaRPr lang="en-US" sz="3200" dirty="0"/>
          </a:p>
          <a:p>
            <a:r>
              <a:rPr lang="en-US" sz="3200" dirty="0"/>
              <a:t>Show mac address-table</a:t>
            </a:r>
          </a:p>
          <a:p>
            <a:r>
              <a:rPr lang="en-US" sz="3200" dirty="0"/>
              <a:t>Show interfaces interface </a:t>
            </a:r>
            <a:r>
              <a:rPr lang="en-US" sz="3200" dirty="0" err="1" smtClean="0"/>
              <a:t>switchport</a:t>
            </a:r>
            <a:endParaRPr lang="en-US" sz="3200" dirty="0"/>
          </a:p>
          <a:p>
            <a:r>
              <a:rPr lang="en-US" sz="3200" dirty="0" err="1"/>
              <a:t>switchport</a:t>
            </a:r>
            <a:r>
              <a:rPr lang="en-US" sz="3200" dirty="0"/>
              <a:t> access </a:t>
            </a:r>
            <a:r>
              <a:rPr lang="en-US" sz="3200" dirty="0" err="1"/>
              <a:t>vlan</a:t>
            </a:r>
            <a:r>
              <a:rPr lang="en-US" sz="3200" dirty="0"/>
              <a:t> </a:t>
            </a:r>
            <a:r>
              <a:rPr lang="en-US" sz="3200" dirty="0" err="1"/>
              <a:t>vlan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96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switch S2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720840"/>
            <a:ext cx="5867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S2#</a:t>
            </a:r>
            <a:r>
              <a:rPr lang="en-US" sz="2400" b="1" dirty="0"/>
              <a:t>sh interfaces gi0/3 </a:t>
            </a:r>
            <a:r>
              <a:rPr lang="en-US" sz="2400" b="1" dirty="0" err="1"/>
              <a:t>switchport</a:t>
            </a:r>
            <a:endParaRPr lang="en-US" sz="2400" b="1" dirty="0"/>
          </a:p>
          <a:p>
            <a:r>
              <a:rPr lang="en-US" sz="2400" dirty="0"/>
              <a:t>Name: Gi0/3</a:t>
            </a:r>
          </a:p>
          <a:p>
            <a:r>
              <a:rPr lang="en-US" sz="2400" dirty="0" err="1"/>
              <a:t>Switchport</a:t>
            </a:r>
            <a:r>
              <a:rPr lang="en-US" sz="2400" dirty="0"/>
              <a:t>: Enabled</a:t>
            </a:r>
          </a:p>
          <a:p>
            <a:r>
              <a:rPr lang="en-US" sz="2400" dirty="0"/>
              <a:t>Administrative Mode: dynamic desirable</a:t>
            </a:r>
          </a:p>
          <a:p>
            <a:r>
              <a:rPr lang="en-US" sz="2400" dirty="0"/>
              <a:t>Operational Mode: static access</a:t>
            </a:r>
          </a:p>
          <a:p>
            <a:r>
              <a:rPr lang="en-US" sz="2400" dirty="0"/>
              <a:t>Administrative </a:t>
            </a:r>
            <a:r>
              <a:rPr lang="en-US" sz="2400" dirty="0" err="1"/>
              <a:t>Trunking</a:t>
            </a:r>
            <a:r>
              <a:rPr lang="en-US" sz="2400" dirty="0"/>
              <a:t> Encapsulation: negotiate</a:t>
            </a:r>
          </a:p>
          <a:p>
            <a:r>
              <a:rPr lang="en-US" sz="2400" dirty="0"/>
              <a:t>Operational </a:t>
            </a:r>
            <a:r>
              <a:rPr lang="en-US" sz="2400" dirty="0" err="1"/>
              <a:t>Trunking</a:t>
            </a:r>
            <a:r>
              <a:rPr lang="en-US" sz="2400" dirty="0"/>
              <a:t> Encapsulation: native</a:t>
            </a:r>
          </a:p>
          <a:p>
            <a:r>
              <a:rPr lang="en-US" sz="2400" dirty="0"/>
              <a:t>Negotiation of </a:t>
            </a:r>
            <a:r>
              <a:rPr lang="en-US" sz="2400" dirty="0" err="1"/>
              <a:t>Trunking</a:t>
            </a:r>
            <a:r>
              <a:rPr lang="en-US" sz="2400" dirty="0"/>
              <a:t>: On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Access Mode VLAN: 10 (Inactive)</a:t>
            </a:r>
          </a:p>
          <a:p>
            <a:r>
              <a:rPr lang="en-US" sz="2400" dirty="0" err="1"/>
              <a:t>Trunking</a:t>
            </a:r>
            <a:r>
              <a:rPr lang="en-US" sz="2400" dirty="0"/>
              <a:t> Native Mode VLAN: 1 (default)</a:t>
            </a:r>
          </a:p>
          <a:p>
            <a:r>
              <a:rPr lang="en-US" sz="2400" dirty="0"/>
              <a:t>[output cut]</a:t>
            </a:r>
          </a:p>
        </p:txBody>
      </p:sp>
    </p:spTree>
    <p:extLst>
      <p:ext uri="{BB962C8B-B14F-4D97-AF65-F5344CB8AC3E}">
        <p14:creationId xmlns:p14="http://schemas.microsoft.com/office/powerpoint/2010/main" val="3192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switch S2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582341"/>
            <a:ext cx="7010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latin typeface="HappenSourceCodePro-Regular"/>
              </a:rPr>
              <a:t>S2#</a:t>
            </a:r>
            <a:r>
              <a:rPr lang="en-US" sz="2400" b="1" i="0" u="none" strike="noStrike" baseline="0" dirty="0" smtClean="0">
                <a:latin typeface="HappenSourceCodePro-Bold"/>
              </a:rPr>
              <a:t>sh mac address-table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Mac Address Table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-------------------------------------------</a:t>
            </a:r>
          </a:p>
          <a:p>
            <a:r>
              <a:rPr lang="en-US" sz="2400" b="0" i="0" u="none" strike="noStrike" baseline="0" dirty="0" err="1" smtClean="0">
                <a:latin typeface="HappenSourceCodePro-Regular"/>
              </a:rPr>
              <a:t>Vlan</a:t>
            </a:r>
            <a:r>
              <a:rPr lang="en-US" sz="2400" b="0" i="0" u="none" strike="noStrike" baseline="0" dirty="0" smtClean="0">
                <a:latin typeface="HappenSourceCodePro-Regular"/>
              </a:rPr>
              <a:t> Mac Address Type Ports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---- ----------- -------- -----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All 0100.0ccc.cccc STATIC CPU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[output cut]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1 001b.d40a.0538 DYNAMIC Gi0/13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1 0021.1bee.a70d DYNAMIC Gi0/13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1 b414.89d9.1884 DYNAMIC Gi0/17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1 b414.89d9.1885 DYNAMIC Gi0/18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1 ecc8.8202.8285 DYNAMIC Gi0/16</a:t>
            </a:r>
          </a:p>
          <a:p>
            <a:r>
              <a:rPr lang="en-US" sz="2400" b="0" i="0" u="none" strike="noStrike" baseline="0" dirty="0" smtClean="0">
                <a:latin typeface="HappenSourceCodePro-Regular"/>
              </a:rPr>
              <a:t>Total Mac Addresses for this criterion: 26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0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Check switch S2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838200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S2#</a:t>
            </a:r>
            <a:r>
              <a:rPr lang="en-US" b="1" dirty="0"/>
              <a:t>sh </a:t>
            </a:r>
            <a:r>
              <a:rPr lang="en-US" b="1" dirty="0" err="1"/>
              <a:t>vlan</a:t>
            </a:r>
            <a:r>
              <a:rPr lang="en-US" b="1" dirty="0"/>
              <a:t> brief</a:t>
            </a:r>
          </a:p>
          <a:p>
            <a:r>
              <a:rPr lang="en-US" dirty="0"/>
              <a:t>VLAN Name Status Ports</a:t>
            </a:r>
          </a:p>
          <a:p>
            <a:r>
              <a:rPr lang="en-US" dirty="0"/>
              <a:t>---- -------------------------------- --------- -------------------------------</a:t>
            </a:r>
          </a:p>
          <a:p>
            <a:r>
              <a:rPr lang="nb-NO" dirty="0"/>
              <a:t>1 default active Gi0/1, Gi0/2, Gi0/4, Gi0/5</a:t>
            </a:r>
          </a:p>
          <a:p>
            <a:r>
              <a:rPr lang="en-US" dirty="0"/>
              <a:t>Gi0/6, Gi0/7, Gi0/8, Gi0/9</a:t>
            </a:r>
          </a:p>
          <a:p>
            <a:r>
              <a:rPr lang="en-US" dirty="0"/>
              <a:t>Gi0/10, Gi0/11, Gi0/12, Gi0/13</a:t>
            </a:r>
          </a:p>
          <a:p>
            <a:r>
              <a:rPr lang="en-US" dirty="0"/>
              <a:t>Gi0/14, Gi0/15, Gi0/16, Gi0/17</a:t>
            </a:r>
          </a:p>
          <a:p>
            <a:r>
              <a:rPr lang="en-US" dirty="0"/>
              <a:t>Gi0/18, Gi0/19, Gi0/20, Gi0/21</a:t>
            </a:r>
          </a:p>
          <a:p>
            <a:r>
              <a:rPr lang="en-US" dirty="0"/>
              <a:t>Gi0/22, Gi0/23, Gi0/24, Gi0/25</a:t>
            </a:r>
          </a:p>
          <a:p>
            <a:r>
              <a:rPr lang="en-US" dirty="0"/>
              <a:t>Gi0/26, Gi0/27, Gi0/28</a:t>
            </a:r>
          </a:p>
          <a:p>
            <a:r>
              <a:rPr lang="en-US" dirty="0"/>
              <a:t>26 Automation10 active</a:t>
            </a:r>
          </a:p>
          <a:p>
            <a:r>
              <a:rPr lang="en-US" dirty="0"/>
              <a:t>27 VLAN0027 active</a:t>
            </a:r>
          </a:p>
          <a:p>
            <a:r>
              <a:rPr lang="en-US" dirty="0"/>
              <a:t>30 Engineering active</a:t>
            </a:r>
          </a:p>
          <a:p>
            <a:r>
              <a:rPr lang="en-US" dirty="0"/>
              <a:t>170 VLAN0170 active</a:t>
            </a:r>
          </a:p>
          <a:p>
            <a:r>
              <a:rPr lang="en-US" dirty="0"/>
              <a:t>[output cut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Easy </a:t>
            </a:r>
            <a:r>
              <a:rPr lang="en-US" dirty="0"/>
              <a:t>one to fix by simply creating the VLAN in the database:</a:t>
            </a:r>
          </a:p>
          <a:p>
            <a:r>
              <a:rPr lang="en-US" dirty="0"/>
              <a:t>S2#</a:t>
            </a:r>
            <a:r>
              <a:rPr lang="en-US" b="1" dirty="0"/>
              <a:t>config t</a:t>
            </a:r>
          </a:p>
          <a:p>
            <a:r>
              <a:rPr lang="en-US" dirty="0"/>
              <a:t>S2(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b="1" dirty="0" err="1"/>
              <a:t>vlan</a:t>
            </a:r>
            <a:r>
              <a:rPr lang="en-US" b="1" dirty="0"/>
              <a:t> 10</a:t>
            </a:r>
          </a:p>
          <a:p>
            <a:r>
              <a:rPr lang="en-US" dirty="0"/>
              <a:t>S2(</a:t>
            </a:r>
            <a:r>
              <a:rPr lang="en-US" dirty="0" err="1"/>
              <a:t>config-vlan</a:t>
            </a:r>
            <a:r>
              <a:rPr lang="en-US" dirty="0"/>
              <a:t>)#</a:t>
            </a:r>
            <a:r>
              <a:rPr lang="en-US" b="1" dirty="0"/>
              <a:t>name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Trunk Troubleshooting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86000" y="1828800"/>
            <a:ext cx="57912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And here are the commands we</a:t>
            </a:r>
            <a:r>
              <a:rPr lang="ja-JP" altLang="en-US" sz="1800" dirty="0"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altLang="ja-JP" sz="1800" dirty="0" err="1">
                <a:latin typeface="Calibri" pitchFamily="34" charset="0"/>
                <a:cs typeface="Times New Roman" pitchFamily="18" charset="0"/>
              </a:rPr>
              <a:t>ll</a:t>
            </a:r>
            <a:r>
              <a:rPr lang="en-US" altLang="ja-JP" sz="1800" dirty="0">
                <a:latin typeface="Calibri" pitchFamily="34" charset="0"/>
                <a:cs typeface="Times New Roman" pitchFamily="18" charset="0"/>
              </a:rPr>
              <a:t> use to perform trunk troubleshooting: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Show interfaces trunk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Show 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vlan</a:t>
            </a: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Show interfaces </a:t>
            </a:r>
            <a:r>
              <a:rPr lang="en-US" altLang="en-US" sz="1800" i="1" dirty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trunk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Show interfaces </a:t>
            </a:r>
            <a:r>
              <a:rPr lang="en-US" altLang="en-US" sz="1800" i="1" dirty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switchport</a:t>
            </a: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Show 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dtp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interface </a:t>
            </a:r>
            <a:r>
              <a:rPr lang="en-US" altLang="en-US" sz="1800" i="1" dirty="0" err="1">
                <a:latin typeface="Courier New" pitchFamily="49" charset="0"/>
                <a:cs typeface="Times New Roman" pitchFamily="18" charset="0"/>
              </a:rPr>
              <a:t>interface</a:t>
            </a: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switchport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mode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switchport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mode dynamic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switchport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trunk native 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vlan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i="1" dirty="0" err="1">
                <a:latin typeface="Courier New" pitchFamily="49" charset="0"/>
                <a:cs typeface="Times New Roman" pitchFamily="18" charset="0"/>
              </a:rPr>
              <a:t>vlan</a:t>
            </a: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sz="4800" smtClean="0">
                <a:latin typeface="Calibri" pitchFamily="34" charset="0"/>
                <a:ea typeface="ＭＳ Ｐゴシック" pitchFamily="34" charset="-128"/>
              </a:rPr>
              <a:t>Written Labs and Review Questions</a:t>
            </a:r>
          </a:p>
        </p:txBody>
      </p:sp>
      <p:sp>
        <p:nvSpPr>
          <p:cNvPr id="296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62200" y="1866900"/>
            <a:ext cx="6324600" cy="4525963"/>
          </a:xfrm>
        </p:spPr>
        <p:txBody>
          <a:bodyPr/>
          <a:lstStyle/>
          <a:p>
            <a:pPr lvl="1" eaLnBrk="1" hangingPunct="1"/>
            <a:r>
              <a:rPr lang="en-US" altLang="en-US" sz="2400" smtClean="0">
                <a:latin typeface="Calibri" pitchFamily="34" charset="0"/>
                <a:ea typeface="ＭＳ Ｐゴシック" pitchFamily="34" charset="-128"/>
              </a:rPr>
              <a:t>Read through the Exam Essentials section together in class.</a:t>
            </a:r>
          </a:p>
          <a:p>
            <a:pPr lvl="1" eaLnBrk="1" hangingPunct="1"/>
            <a:r>
              <a:rPr lang="en-US" altLang="en-US" sz="2400" smtClean="0">
                <a:latin typeface="Calibri" pitchFamily="34" charset="0"/>
                <a:ea typeface="ＭＳ Ｐゴシック" pitchFamily="34" charset="-128"/>
              </a:rPr>
              <a:t>Open your books and go through all the written labs and the review questions.</a:t>
            </a:r>
          </a:p>
          <a:p>
            <a:pPr lvl="1" eaLnBrk="1" hangingPunct="1"/>
            <a:r>
              <a:rPr lang="en-US" altLang="en-US" sz="2400" smtClean="0">
                <a:latin typeface="Calibri" pitchFamily="34" charset="0"/>
                <a:ea typeface="ＭＳ Ｐゴシック" pitchFamily="34" charset="-128"/>
              </a:rPr>
              <a:t>Review the answers in class.</a:t>
            </a:r>
          </a:p>
        </p:txBody>
      </p:sp>
      <p:sp>
        <p:nvSpPr>
          <p:cNvPr id="29700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0BDEDA5-A1AF-4D89-8CF9-C5C1D908EDBF}" type="slidenum">
              <a:rPr lang="en-US" altLang="en-US" sz="1400">
                <a:latin typeface="Times" pitchFamily="2" charset="0"/>
              </a:rPr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" pitchFamily="2" charset="0"/>
            </a:endParaRPr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0" y="76200"/>
            <a:ext cx="6400800" cy="7620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Troubleshooting scenario</a:t>
            </a: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8938" y="2133600"/>
            <a:ext cx="3557587" cy="2057400"/>
          </a:xfrm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33600" y="1066800"/>
            <a:ext cx="34671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The Cisco objectives are clear on the troubleshooting steps you need to take when a problem has been reported, and here they are: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800" dirty="0" smtClean="0">
                <a:latin typeface="Calibri" pitchFamily="34" charset="0"/>
                <a:cs typeface="Times New Roman" pitchFamily="18" charset="0"/>
              </a:rPr>
              <a:t>1. Check </a:t>
            </a: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the cables to find out if there’s a faulty cable or interface in the mix and verify the interface’s statistics.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alibri" pitchFamily="34" charset="0"/>
                <a:cs typeface="Times New Roman" pitchFamily="18" charset="0"/>
              </a:rPr>
              <a:t>2. Make </a:t>
            </a:r>
            <a:r>
              <a:rPr lang="en-US" altLang="en-US" sz="1800" dirty="0">
                <a:latin typeface="Calibri" pitchFamily="34" charset="0"/>
                <a:cs typeface="Times New Roman" pitchFamily="18" charset="0"/>
              </a:rPr>
              <a:t>sure that devices are determining the correct path from the source to the destination. Manipulate the routing information if needed.</a:t>
            </a:r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2173288" y="4800600"/>
            <a:ext cx="678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3.	Verify that the default gateway is correct.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4.	Verify that name resolution settings are correct.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5.	Verify that there are no </a:t>
            </a:r>
            <a:r>
              <a:rPr lang="en-US" altLang="en-US" sz="1800" i="1">
                <a:latin typeface="Calibri" pitchFamily="34" charset="0"/>
                <a:cs typeface="Times New Roman" pitchFamily="18" charset="0"/>
              </a:rPr>
              <a:t>access control lists (ACLs)</a:t>
            </a:r>
            <a:r>
              <a:rPr lang="en-US" altLang="en-US" sz="1800">
                <a:latin typeface="Calibri" pitchFamily="34" charset="0"/>
                <a:cs typeface="Times New Roman" pitchFamily="18" charset="0"/>
              </a:rPr>
              <a:t> blocking traffic.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7086600" cy="1143000"/>
          </a:xfrm>
        </p:spPr>
        <p:txBody>
          <a:bodyPr/>
          <a:lstStyle/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There are four steps for checking the PC1 configuration: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743200" y="1676400"/>
            <a:ext cx="4572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1.	Test that the local IP stack is working by pinging the loopback address.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2.	Test that the local IP stack is talking to the Data Link layer (LAN driver) by pinging the local IP address.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3.	Test that the host is working on the LAN by pinging the default gateway.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sz="180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>
                <a:latin typeface="Calibri" pitchFamily="34" charset="0"/>
                <a:cs typeface="Times New Roman" pitchFamily="18" charset="0"/>
              </a:rPr>
              <a:t>4.	Test that the host can get to remote networks by pinging remote Server1.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-152400"/>
            <a:ext cx="7086600" cy="1143000"/>
          </a:xfrm>
        </p:spPr>
        <p:txBody>
          <a:bodyPr/>
          <a:lstStyle/>
          <a:p>
            <a:r>
              <a:rPr lang="en-US" sz="2800" dirty="0" smtClean="0"/>
              <a:t>Commands for checking PC1 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7162800" cy="4525963"/>
          </a:xfrm>
        </p:spPr>
        <p:txBody>
          <a:bodyPr/>
          <a:lstStyle/>
          <a:p>
            <a:r>
              <a:rPr lang="en-US" sz="2400" dirty="0" smtClean="0"/>
              <a:t>check out the PC1 configuration by using the </a:t>
            </a:r>
            <a:r>
              <a:rPr lang="en-US" sz="2400" dirty="0" smtClean="0">
                <a:solidFill>
                  <a:srgbClr val="FF0000"/>
                </a:solidFill>
              </a:rPr>
              <a:t>ipconfig</a:t>
            </a:r>
            <a:r>
              <a:rPr lang="en-US" sz="2400" dirty="0" smtClean="0"/>
              <a:t> command, or </a:t>
            </a:r>
            <a:r>
              <a:rPr lang="en-US" sz="2400" dirty="0" err="1" smtClean="0">
                <a:solidFill>
                  <a:srgbClr val="FF0000"/>
                </a:solidFill>
              </a:rPr>
              <a:t>ifconfig</a:t>
            </a:r>
            <a:r>
              <a:rPr lang="en-US" sz="2400" dirty="0" smtClean="0"/>
              <a:t> on a Mac</a:t>
            </a:r>
          </a:p>
          <a:p>
            <a:r>
              <a:rPr lang="en-US" sz="2400" dirty="0" smtClean="0"/>
              <a:t>check the route table on the host with the </a:t>
            </a:r>
            <a:r>
              <a:rPr lang="en-US" sz="2400" dirty="0" smtClean="0">
                <a:solidFill>
                  <a:srgbClr val="FF0000"/>
                </a:solidFill>
              </a:rPr>
              <a:t>route print </a:t>
            </a:r>
            <a:r>
              <a:rPr lang="en-US" sz="2400" dirty="0" smtClean="0"/>
              <a:t>command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ing 127.0.0.1 </a:t>
            </a:r>
            <a:r>
              <a:rPr lang="en-US" sz="2400" dirty="0" smtClean="0"/>
              <a:t>to verify that the local IP stack is initialized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ing the loopback address </a:t>
            </a:r>
            <a:r>
              <a:rPr lang="en-US" sz="2400" dirty="0" smtClean="0"/>
              <a:t>(PC1’s IP) to verify that the IP stack is talking to the LAN driver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ing default gateway </a:t>
            </a:r>
            <a:r>
              <a:rPr lang="en-US" sz="2400" dirty="0" smtClean="0"/>
              <a:t>to check LAN connectivity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ping the remote server </a:t>
            </a:r>
            <a:r>
              <a:rPr lang="en-US" sz="2400" dirty="0" smtClean="0"/>
              <a:t>next to see if our host is actually getting off the local LAN to communicate remotely. If failed, narrow the problem down further using the </a:t>
            </a:r>
            <a:r>
              <a:rPr lang="en-US" sz="2400" dirty="0" smtClean="0">
                <a:solidFill>
                  <a:srgbClr val="FF0000"/>
                </a:solidFill>
              </a:rPr>
              <a:t>traceroute </a:t>
            </a:r>
            <a:r>
              <a:rPr lang="en-US" sz="2400" dirty="0" smtClean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429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dirty="0" smtClean="0"/>
              <a:t>Check R2 and Server1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7086600" cy="4525963"/>
          </a:xfrm>
        </p:spPr>
        <p:txBody>
          <a:bodyPr/>
          <a:lstStyle/>
          <a:p>
            <a:r>
              <a:rPr lang="en-US" dirty="0" smtClean="0"/>
              <a:t>Traceroute from PC1 to Server1 reveals that we didn't get beyond our default gateway </a:t>
            </a:r>
          </a:p>
          <a:p>
            <a:r>
              <a:rPr lang="en-US" dirty="0" smtClean="0"/>
              <a:t>So, we ping server1 from R2 to see if we can talk locally to the server</a:t>
            </a:r>
          </a:p>
          <a:p>
            <a:r>
              <a:rPr lang="en-US" dirty="0" smtClean="0"/>
              <a:t>If ping successful, check Server1 IP configuration check R2 interface Fa0/0 that connects to Server1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dirty="0" smtClean="0"/>
              <a:t>Check R1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7315200" cy="45259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 route </a:t>
            </a:r>
            <a:r>
              <a:rPr lang="en-US" dirty="0" smtClean="0"/>
              <a:t>to check routing table to make sure both of our directly connected networks are in the table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brief </a:t>
            </a:r>
            <a:r>
              <a:rPr lang="en-US" dirty="0" smtClean="0"/>
              <a:t>to check status of R1’s interface and verify the connectivity to R2 </a:t>
            </a:r>
            <a:r>
              <a:rPr lang="en-US" dirty="0" err="1" smtClean="0"/>
              <a:t>frome</a:t>
            </a:r>
            <a:r>
              <a:rPr lang="en-US" dirty="0" smtClean="0"/>
              <a:t> R1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629400" cy="914400"/>
          </a:xfrm>
        </p:spPr>
        <p:txBody>
          <a:bodyPr/>
          <a:lstStyle/>
          <a:p>
            <a:r>
              <a:rPr lang="en-US" dirty="0" smtClean="0"/>
              <a:t>Check R2’s routing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914400"/>
            <a:ext cx="693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R2&gt;</a:t>
            </a:r>
            <a:r>
              <a:rPr lang="en-US" b="1" dirty="0" err="1"/>
              <a:t>sh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route</a:t>
            </a:r>
          </a:p>
          <a:p>
            <a:r>
              <a:rPr lang="en-US" dirty="0"/>
              <a:t>[output cut]</a:t>
            </a:r>
          </a:p>
          <a:p>
            <a:r>
              <a:rPr lang="en-US" dirty="0"/>
              <a:t>Gateway of last resort is not set</a:t>
            </a:r>
          </a:p>
          <a:p>
            <a:r>
              <a:rPr lang="en-US" dirty="0"/>
              <a:t>10.0.0.0/24 is </a:t>
            </a:r>
            <a:r>
              <a:rPr lang="en-US" dirty="0" err="1"/>
              <a:t>subnetted</a:t>
            </a:r>
            <a:r>
              <a:rPr lang="en-US" dirty="0"/>
              <a:t>, 1 </a:t>
            </a:r>
            <a:r>
              <a:rPr lang="en-US" dirty="0" smtClean="0"/>
              <a:t>subnets</a:t>
            </a:r>
          </a:p>
          <a:p>
            <a:r>
              <a:rPr lang="en-US" dirty="0">
                <a:solidFill>
                  <a:srgbClr val="FF0000"/>
                </a:solidFill>
              </a:rPr>
              <a:t>S 10.1.1.0 is directly connected, FastEthernet0/0</a:t>
            </a:r>
          </a:p>
          <a:p>
            <a:r>
              <a:rPr lang="en-US" dirty="0"/>
              <a:t>172.16.0.0/16 is variably </a:t>
            </a:r>
            <a:r>
              <a:rPr lang="en-US" dirty="0" err="1"/>
              <a:t>subnetted</a:t>
            </a:r>
            <a:r>
              <a:rPr lang="en-US" dirty="0"/>
              <a:t>, 2 subnets, 2 masks</a:t>
            </a:r>
          </a:p>
          <a:p>
            <a:r>
              <a:rPr lang="en-US" dirty="0"/>
              <a:t>C 172.16.20.0/24 is directly connected, FastEthernet0/0</a:t>
            </a:r>
          </a:p>
          <a:p>
            <a:r>
              <a:rPr lang="en-US" dirty="0"/>
              <a:t>L 172.16.20.1/32 is directly connected, FastEthernet0/0</a:t>
            </a:r>
          </a:p>
          <a:p>
            <a:r>
              <a:rPr lang="en-US" dirty="0"/>
              <a:t>192.168.10.0/24 is variably </a:t>
            </a:r>
            <a:r>
              <a:rPr lang="en-US" dirty="0" err="1"/>
              <a:t>subnetted</a:t>
            </a:r>
            <a:r>
              <a:rPr lang="en-US" dirty="0"/>
              <a:t>, 2 subnets, 2 masks</a:t>
            </a:r>
          </a:p>
          <a:p>
            <a:r>
              <a:rPr lang="en-US" dirty="0"/>
              <a:t>C 192.168.10.0/24 is directly connected, FastEthernet0/1</a:t>
            </a:r>
          </a:p>
          <a:p>
            <a:r>
              <a:rPr lang="en-US" dirty="0"/>
              <a:t>L 192.168.10.254/32 is directly connected, </a:t>
            </a:r>
            <a:r>
              <a:rPr lang="en-US" dirty="0" smtClean="0"/>
              <a:t>FastEthernet0/1</a:t>
            </a:r>
          </a:p>
          <a:p>
            <a:endParaRPr lang="en-US" dirty="0"/>
          </a:p>
          <a:p>
            <a:r>
              <a:rPr lang="en-US" dirty="0"/>
              <a:t>Let’s fix R2:</a:t>
            </a:r>
          </a:p>
          <a:p>
            <a:r>
              <a:rPr lang="en-US" dirty="0"/>
              <a:t>R2#</a:t>
            </a:r>
            <a:r>
              <a:rPr lang="en-US" b="1" dirty="0"/>
              <a:t>config t</a:t>
            </a:r>
          </a:p>
          <a:p>
            <a:r>
              <a:rPr lang="en-US" dirty="0"/>
              <a:t>R2(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b="1" dirty="0"/>
              <a:t>no </a:t>
            </a:r>
            <a:r>
              <a:rPr lang="en-US" b="1" dirty="0" err="1"/>
              <a:t>ip</a:t>
            </a:r>
            <a:r>
              <a:rPr lang="en-US" b="1" dirty="0"/>
              <a:t> route 10.1.1.0 255.255.255.0 fa0/0</a:t>
            </a:r>
          </a:p>
          <a:p>
            <a:r>
              <a:rPr lang="pt-BR" dirty="0"/>
              <a:t>R2(config)#</a:t>
            </a:r>
            <a:r>
              <a:rPr lang="pt-BR" b="1" dirty="0"/>
              <a:t>ip route 10.1.1.0 255.255.255.0 192.168.10.1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/>
          <a:lstStyle/>
          <a:p>
            <a:r>
              <a:rPr lang="en-US" dirty="0" smtClean="0"/>
              <a:t>Verify with a higher-level protocol like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828800"/>
            <a:ext cx="6629400" cy="4297363"/>
          </a:xfrm>
        </p:spPr>
        <p:txBody>
          <a:bodyPr/>
          <a:lstStyle/>
          <a:p>
            <a:r>
              <a:rPr lang="en-US" dirty="0" smtClean="0"/>
              <a:t>If telnet fails, run “</a:t>
            </a:r>
            <a:r>
              <a:rPr lang="en-US" dirty="0" err="1" smtClean="0"/>
              <a:t>sh</a:t>
            </a:r>
            <a:r>
              <a:rPr lang="en-US" dirty="0" smtClean="0"/>
              <a:t> access-lists” to see fi there’s an ACL on R2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can remove ACL with “no access-list”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ybexCer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1491</Words>
  <Application>Microsoft Office PowerPoint</Application>
  <PresentationFormat>On-screen Show (4:3)</PresentationFormat>
  <Paragraphs>232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ＭＳ Ｐゴシック</vt:lpstr>
      <vt:lpstr>Arial</vt:lpstr>
      <vt:lpstr>Calibri</vt:lpstr>
      <vt:lpstr>Courier New</vt:lpstr>
      <vt:lpstr>HappenSourceCodePro-Bold</vt:lpstr>
      <vt:lpstr>HappenSourceCodePro-Regular</vt:lpstr>
      <vt:lpstr>Times</vt:lpstr>
      <vt:lpstr>Times New Roman</vt:lpstr>
      <vt:lpstr>Wingdings</vt:lpstr>
      <vt:lpstr>Default Design</vt:lpstr>
      <vt:lpstr>SybexCertTemplate</vt:lpstr>
      <vt:lpstr>PowerPoint Presentation</vt:lpstr>
      <vt:lpstr>Chapter 18 objectives</vt:lpstr>
      <vt:lpstr>Troubleshooting scenario</vt:lpstr>
      <vt:lpstr>There are four steps for checking the PC1 configuration:</vt:lpstr>
      <vt:lpstr>Commands for checking PC1 configuration</vt:lpstr>
      <vt:lpstr>Check R2 and Server1</vt:lpstr>
      <vt:lpstr>Check R1 connectivity</vt:lpstr>
      <vt:lpstr>Check R2’s routing table</vt:lpstr>
      <vt:lpstr>Verify with a higher-level protocol like telnet</vt:lpstr>
      <vt:lpstr>Using IP SLA for Troubleshooting</vt:lpstr>
      <vt:lpstr>Figure 6.2/20.2: Using SPAN for troubleshooting</vt:lpstr>
      <vt:lpstr>IPv6 troubleshooting scenario</vt:lpstr>
      <vt:lpstr>ICMPv6</vt:lpstr>
      <vt:lpstr>Neighbor Discovery Protocol (NDP)</vt:lpstr>
      <vt:lpstr>Router solicitation (RS) and router advertisement (RA)</vt:lpstr>
      <vt:lpstr>Neighbor solicitation (NS) and neighbor advertisement (N)</vt:lpstr>
      <vt:lpstr>Troubleshooting steps on IPv6 connectivity</vt:lpstr>
      <vt:lpstr>Commands for troubleshooting IPv6 connectivity</vt:lpstr>
      <vt:lpstr>R1 routing table</vt:lpstr>
      <vt:lpstr>VLAN connectivity</vt:lpstr>
      <vt:lpstr>A list of commands for VLAN troubleshooting</vt:lpstr>
      <vt:lpstr>Check switch S2</vt:lpstr>
      <vt:lpstr>Check switch S2</vt:lpstr>
      <vt:lpstr>Check switch S2</vt:lpstr>
      <vt:lpstr>Trunk Troubleshooting</vt:lpstr>
      <vt:lpstr>Written Labs and Review Questions</vt:lpstr>
    </vt:vector>
  </TitlesOfParts>
  <Company>Wiley Publishing,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Janet Chang</dc:creator>
  <cp:lastModifiedBy>Yu, Senhua</cp:lastModifiedBy>
  <cp:revision>184</cp:revision>
  <dcterms:created xsi:type="dcterms:W3CDTF">2006-02-28T18:28:56Z</dcterms:created>
  <dcterms:modified xsi:type="dcterms:W3CDTF">2017-05-06T18:41:12Z</dcterms:modified>
</cp:coreProperties>
</file>