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335" r:id="rId3"/>
    <p:sldId id="308" r:id="rId4"/>
    <p:sldId id="347" r:id="rId5"/>
    <p:sldId id="348" r:id="rId6"/>
    <p:sldId id="349" r:id="rId7"/>
    <p:sldId id="350" r:id="rId8"/>
    <p:sldId id="309" r:id="rId9"/>
    <p:sldId id="310" r:id="rId10"/>
    <p:sldId id="311" r:id="rId11"/>
    <p:sldId id="312" r:id="rId12"/>
    <p:sldId id="313" r:id="rId13"/>
    <p:sldId id="314" r:id="rId14"/>
    <p:sldId id="351" r:id="rId15"/>
    <p:sldId id="316" r:id="rId16"/>
    <p:sldId id="352" r:id="rId17"/>
    <p:sldId id="317" r:id="rId18"/>
    <p:sldId id="318" r:id="rId19"/>
    <p:sldId id="353" r:id="rId20"/>
    <p:sldId id="320" r:id="rId21"/>
    <p:sldId id="321" r:id="rId22"/>
    <p:sldId id="322" r:id="rId23"/>
    <p:sldId id="354" r:id="rId24"/>
    <p:sldId id="355" r:id="rId25"/>
    <p:sldId id="346" r:id="rId26"/>
    <p:sldId id="356" r:id="rId27"/>
    <p:sldId id="357" r:id="rId28"/>
    <p:sldId id="307" r:id="rId2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cy carrasco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06" autoAdjust="0"/>
  </p:normalViewPr>
  <p:slideViewPr>
    <p:cSldViewPr>
      <p:cViewPr varScale="1">
        <p:scale>
          <a:sx n="54" d="100"/>
          <a:sy n="54" d="100"/>
        </p:scale>
        <p:origin x="9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26D3-A9EC-4469-B013-C49563B735F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64509-5299-4368-BCF5-41FF0EBB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9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6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3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4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9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5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5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5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7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0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5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6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6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6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6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69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64509-5299-4368-BCF5-41FF0EBB27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53EEF-61AF-4D75-9B6D-EDE0D7A50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4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425FB-6919-4F07-8E57-D8517686B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8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187CD-8A4C-4FFA-A3BD-B205AD982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7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DF8A50F-A1A9-42CE-8523-DCE1EE740C64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B6E2767A-0F49-4361-B704-0A6CA3FEC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23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6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E391CA4-F14A-4B3F-8F99-B753CA20A2F5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FE7DF53-1738-4910-8A75-2D5C19F723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83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2693FBF-E3B2-4372-A898-173E44F565D2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41A901C-6823-417B-946B-050584E6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818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32F9FCB-47F6-440D-9F6D-4E892A1EEC74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FE9A3454-6324-477B-B631-A8C69B2CC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71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71F7D88-97FE-48EC-BA48-C6A260E9942A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ABA4FFC-EA33-47B1-9F06-FA0E32FF9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154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8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BD5F68C-B211-44F2-A3C1-EC30B8A30E3F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12C339A-6998-4074-82E4-E8C168DC0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64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78E8F0-B300-4D12-8F47-2DF50BCF8496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929F294-00B5-403D-9EA3-2A4DCBD56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6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75" y="0"/>
            <a:ext cx="2057400" cy="838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0DC0C-2850-426F-ACEF-0DEACD720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776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4FD721C-7C6A-4C39-8DC6-E549B11F1764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B32A041-ADA8-4A92-A492-3D17A1933D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600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26D7975-E0DD-4518-8ED4-5A6080DB813B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C12A7D70-9F39-4AD8-83C6-147F5E44C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036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6E56982-940C-45D3-935F-C477E848C643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6C2AAB1-D968-41D3-94B8-D2F0B2D91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3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9D6C6-3D76-4C43-B088-F4B4CE15B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DCF36-A286-4D62-BC88-27BFA3A44F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2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246C0-1997-4DCD-A915-84836DD8D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05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22E08-CD1F-43A8-85AC-EE5369670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8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873A7-2D4C-493A-8EF2-A10D3BBBD3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01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CBD58-25AA-4261-BBF6-7168F84C1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4A807-6AA7-4ECD-B2BB-D9466CFEA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4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73AFBF0-6919-4C37-806F-ADB570A11C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1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75108D6-9163-43D2-A56D-C0A3336B59A1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B077643-BCB0-4BCB-908B-6065DE0301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1458913" y="1651000"/>
            <a:ext cx="7162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FFFF"/>
                </a:solidFill>
                <a:latin typeface="Arial" pitchFamily="34" charset="0"/>
              </a:rPr>
              <a:t>CCNA Routing and Switching Study Guide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FFFF"/>
                </a:solidFill>
                <a:latin typeface="Arial" pitchFamily="34" charset="0"/>
              </a:rPr>
              <a:t>Chapters 7 &amp; 21: Wide Area Networks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805488"/>
            <a:ext cx="5486400" cy="4270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i="1" dirty="0" smtClean="0">
                <a:ea typeface="+mn-ea"/>
              </a:rPr>
              <a:t>Instructor</a:t>
            </a:r>
            <a:r>
              <a:rPr lang="en-US" altLang="en-US" dirty="0" smtClean="0">
                <a:ea typeface="+mn-ea"/>
              </a:rPr>
              <a:t> &amp; Todd Lammle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6477000" cy="1143000"/>
          </a:xfrm>
        </p:spPr>
        <p:txBody>
          <a:bodyPr/>
          <a:lstStyle/>
          <a:p>
            <a:r>
              <a:rPr lang="en-US" altLang="en-US" sz="2400" dirty="0" err="1" smtClean="0">
                <a:latin typeface="Calibri" pitchFamily="34" charset="0"/>
                <a:ea typeface="ＭＳ Ｐゴシック" pitchFamily="34" charset="-128"/>
              </a:rPr>
              <a:t>xDSL</a:t>
            </a:r>
            <a:r>
              <a:rPr lang="en-US" altLang="en-US" sz="2400" dirty="0" smtClean="0">
                <a:latin typeface="Calibri" pitchFamily="34" charset="0"/>
                <a:ea typeface="ＭＳ Ｐゴシック" pitchFamily="34" charset="-128"/>
              </a:rPr>
              <a:t> connection from home user to central office. All types of DSL are layer 1 technologies.</a:t>
            </a:r>
          </a:p>
        </p:txBody>
      </p:sp>
      <p:pic>
        <p:nvPicPr>
          <p:cNvPr id="27651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19200"/>
            <a:ext cx="6740525" cy="2819400"/>
          </a:xfrm>
        </p:spPr>
      </p:pic>
      <p:sp>
        <p:nvSpPr>
          <p:cNvPr id="2" name="Rectangle 1"/>
          <p:cNvSpPr/>
          <p:nvPr/>
        </p:nvSpPr>
        <p:spPr>
          <a:xfrm>
            <a:off x="2057400" y="4847272"/>
            <a:ext cx="708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bonLTStd-Roman"/>
              </a:rPr>
              <a:t>The term </a:t>
            </a:r>
            <a:r>
              <a:rPr lang="en-US" sz="2000" i="1" dirty="0" err="1">
                <a:latin typeface="SabonLTStd-Italic"/>
              </a:rPr>
              <a:t>xDSL</a:t>
            </a:r>
            <a:r>
              <a:rPr lang="en-US" sz="2000" i="1" dirty="0">
                <a:latin typeface="SabonLTStd-Italic"/>
              </a:rPr>
              <a:t> </a:t>
            </a:r>
            <a:r>
              <a:rPr lang="en-US" sz="2000" dirty="0">
                <a:latin typeface="SabonLTStd-Roman"/>
              </a:rPr>
              <a:t>covers a number of DSL variations, such </a:t>
            </a:r>
            <a:r>
              <a:rPr lang="en-US" sz="2000" dirty="0" smtClean="0">
                <a:latin typeface="SabonLTStd-Roman"/>
              </a:rPr>
              <a:t>as Asymmetrical </a:t>
            </a:r>
            <a:r>
              <a:rPr lang="en-US" sz="2000" dirty="0">
                <a:latin typeface="SabonLTStd-Roman"/>
              </a:rPr>
              <a:t>DSL (ADSL</a:t>
            </a:r>
            <a:r>
              <a:rPr lang="en-US" sz="2000" dirty="0" smtClean="0">
                <a:latin typeface="SabonLTStd-Roman"/>
              </a:rPr>
              <a:t>), high-bit-rate </a:t>
            </a:r>
            <a:r>
              <a:rPr lang="en-US" sz="2000" dirty="0">
                <a:latin typeface="SabonLTStd-Roman"/>
              </a:rPr>
              <a:t>DSL (HDSL), </a:t>
            </a:r>
            <a:r>
              <a:rPr lang="en-US" sz="2000" dirty="0" smtClean="0">
                <a:latin typeface="SabonLTStd-Roman"/>
              </a:rPr>
              <a:t>Rate Adaptive </a:t>
            </a:r>
            <a:r>
              <a:rPr lang="en-US" sz="2000" dirty="0">
                <a:latin typeface="SabonLTStd-Roman"/>
              </a:rPr>
              <a:t>DSL (RADSL), Synchronous DSL (SDSL), </a:t>
            </a:r>
            <a:r>
              <a:rPr lang="en-US" sz="2000" dirty="0" smtClean="0">
                <a:latin typeface="SabonLTStd-Roman"/>
              </a:rPr>
              <a:t>ISDN DSL </a:t>
            </a:r>
            <a:r>
              <a:rPr lang="en-US" sz="2000" dirty="0">
                <a:latin typeface="SabonLTStd-Roman"/>
              </a:rPr>
              <a:t>(IDSL), and very-high-data-rate DSL (VDSL</a:t>
            </a:r>
            <a:r>
              <a:rPr lang="en-US" sz="2000" dirty="0" smtClean="0">
                <a:latin typeface="SabonLTStd-Roman"/>
              </a:rPr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553200" cy="762000"/>
          </a:xfrm>
        </p:spPr>
        <p:txBody>
          <a:bodyPr/>
          <a:lstStyle/>
          <a:p>
            <a:r>
              <a:rPr lang="en-US" altLang="en-US" sz="4400" dirty="0" err="1" smtClean="0">
                <a:latin typeface="Calibri" pitchFamily="34" charset="0"/>
                <a:ea typeface="ＭＳ Ｐゴシック" pitchFamily="34" charset="-128"/>
              </a:rPr>
              <a:t>PPPoE</a:t>
            </a:r>
            <a:r>
              <a:rPr lang="en-US" altLang="en-US" sz="4400" dirty="0" smtClean="0">
                <a:latin typeface="Calibri" pitchFamily="34" charset="0"/>
                <a:ea typeface="ＭＳ Ｐゴシック" pitchFamily="34" charset="-128"/>
              </a:rPr>
              <a:t> with ADSL</a:t>
            </a:r>
          </a:p>
        </p:txBody>
      </p:sp>
      <p:pic>
        <p:nvPicPr>
          <p:cNvPr id="2867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4183062"/>
            <a:ext cx="6577013" cy="2598738"/>
          </a:xfrm>
        </p:spPr>
      </p:pic>
      <p:sp>
        <p:nvSpPr>
          <p:cNvPr id="2" name="Rectangle 1"/>
          <p:cNvSpPr/>
          <p:nvPr/>
        </p:nvSpPr>
        <p:spPr>
          <a:xfrm>
            <a:off x="2057400" y="8382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SabonLTStd-Italic"/>
              </a:rPr>
              <a:t>Asymmetrical DSL (ADSL) </a:t>
            </a:r>
            <a:r>
              <a:rPr lang="en-US" sz="2400" dirty="0">
                <a:latin typeface="SabonLTStd-Roman"/>
              </a:rPr>
              <a:t>supports both voice and data at the same time, but it was </a:t>
            </a:r>
            <a:r>
              <a:rPr lang="en-US" sz="2400" dirty="0" smtClean="0">
                <a:latin typeface="SabonLTStd-Roman"/>
              </a:rPr>
              <a:t>created to </a:t>
            </a:r>
            <a:r>
              <a:rPr lang="en-US" sz="2400" dirty="0">
                <a:latin typeface="SabonLTStd-Roman"/>
              </a:rPr>
              <a:t>allot more bandwidth downstream than </a:t>
            </a:r>
            <a:r>
              <a:rPr lang="en-US" sz="2400" dirty="0" smtClean="0">
                <a:latin typeface="SabonLTStd-Roman"/>
              </a:rPr>
              <a:t>upstream</a:t>
            </a:r>
          </a:p>
          <a:p>
            <a:endParaRPr lang="en-US" sz="2400" dirty="0">
              <a:latin typeface="SabonLTStd-Roman"/>
            </a:endParaRPr>
          </a:p>
          <a:p>
            <a:r>
              <a:rPr lang="en-US" sz="2400" dirty="0"/>
              <a:t>Used with ADSL services, </a:t>
            </a:r>
            <a:r>
              <a:rPr lang="en-US" sz="2400" dirty="0" err="1">
                <a:solidFill>
                  <a:srgbClr val="FF0000"/>
                </a:solidFill>
              </a:rPr>
              <a:t>PPPoE</a:t>
            </a:r>
            <a:r>
              <a:rPr lang="en-US" sz="2400" dirty="0">
                <a:solidFill>
                  <a:srgbClr val="FF0000"/>
                </a:solidFill>
              </a:rPr>
              <a:t> (Point-to-Point Protocol </a:t>
            </a:r>
            <a:r>
              <a:rPr lang="en-US" sz="2400" dirty="0" smtClean="0">
                <a:solidFill>
                  <a:srgbClr val="FF0000"/>
                </a:solidFill>
              </a:rPr>
              <a:t>over Ethernet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encapsulates </a:t>
            </a:r>
            <a:r>
              <a:rPr lang="en-US" sz="2400" dirty="0" smtClean="0"/>
              <a:t>PPP frames </a:t>
            </a:r>
            <a:r>
              <a:rPr lang="en-US" sz="2400" dirty="0"/>
              <a:t>in Ethernet frames and uses common PPP features like authentication, encryption</a:t>
            </a:r>
            <a:r>
              <a:rPr lang="en-US" sz="2400" dirty="0" smtClean="0"/>
              <a:t>, and compression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6477000" cy="1143000"/>
          </a:xfrm>
        </p:spPr>
        <p:txBody>
          <a:bodyPr/>
          <a:lstStyle/>
          <a:p>
            <a:r>
              <a:rPr lang="en-US" altLang="en-US" sz="4400" dirty="0" smtClean="0">
                <a:latin typeface="Calibri" pitchFamily="34" charset="0"/>
                <a:ea typeface="ＭＳ Ｐゴシック" pitchFamily="34" charset="-128"/>
              </a:rPr>
              <a:t>DTE-DCE-DTE WAN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599" y="990600"/>
            <a:ext cx="6956425" cy="236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None/>
            </a:pPr>
            <a:r>
              <a:rPr lang="en-US" sz="1800" dirty="0"/>
              <a:t>The idea behind a WAN is to be able to connect </a:t>
            </a:r>
            <a:r>
              <a:rPr lang="en-US" sz="1800" dirty="0" smtClean="0"/>
              <a:t>two DTE </a:t>
            </a:r>
            <a:r>
              <a:rPr lang="en-US" sz="1800" dirty="0"/>
              <a:t>networks through a DCE </a:t>
            </a:r>
            <a:r>
              <a:rPr lang="en-US" sz="1800" dirty="0" smtClean="0"/>
              <a:t>network. The </a:t>
            </a:r>
            <a:r>
              <a:rPr lang="en-US" sz="1800" dirty="0"/>
              <a:t>DCE network includes the CSU/DSU, through the provider’s wiring and </a:t>
            </a:r>
            <a:r>
              <a:rPr lang="en-US" sz="1800" dirty="0" smtClean="0"/>
              <a:t>switches, all </a:t>
            </a:r>
            <a:r>
              <a:rPr lang="en-US" sz="1800" dirty="0"/>
              <a:t>the way to the CSU/DSU at the other end. </a:t>
            </a:r>
            <a:endParaRPr lang="en-US" sz="1800" dirty="0" smtClean="0"/>
          </a:p>
          <a:p>
            <a:pPr>
              <a:buNone/>
            </a:pPr>
            <a:endParaRPr lang="en-US" altLang="en-US" sz="1800" dirty="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alibri" pitchFamily="34" charset="0"/>
              </a:rPr>
              <a:t>DTE-DCE-DTE </a:t>
            </a:r>
            <a:r>
              <a:rPr lang="en-US" altLang="en-US" sz="1800" dirty="0">
                <a:latin typeface="Calibri" pitchFamily="34" charset="0"/>
              </a:rPr>
              <a:t>WAN connection: Clocking is typically provided by the DCE network to routers. In nonproduction environments, a DCE network is not always present.</a:t>
            </a: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3405187"/>
            <a:ext cx="6967537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6629400" cy="1143000"/>
          </a:xfrm>
        </p:spPr>
        <p:txBody>
          <a:bodyPr/>
          <a:lstStyle/>
          <a:p>
            <a:r>
              <a:rPr lang="en-US" sz="3200" dirty="0"/>
              <a:t>High-Level Data-Link Control</a:t>
            </a:r>
            <a:br>
              <a:rPr lang="en-US" sz="3200" dirty="0"/>
            </a:br>
            <a:r>
              <a:rPr lang="en-US" sz="3200" dirty="0"/>
              <a:t>(HDLC)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239000" cy="4525963"/>
          </a:xfrm>
        </p:spPr>
        <p:txBody>
          <a:bodyPr/>
          <a:lstStyle/>
          <a:p>
            <a:r>
              <a:rPr lang="en-US" dirty="0" smtClean="0"/>
              <a:t>A popular </a:t>
            </a:r>
            <a:r>
              <a:rPr lang="en-US" dirty="0"/>
              <a:t>ISO-standard, </a:t>
            </a:r>
            <a:r>
              <a:rPr lang="en-US" dirty="0" smtClean="0"/>
              <a:t>bit-oriented, Data </a:t>
            </a:r>
            <a:r>
              <a:rPr lang="en-US" dirty="0"/>
              <a:t>Link layer protocol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HDLC is the default encapsulation used by Cisco routers </a:t>
            </a:r>
            <a:r>
              <a:rPr lang="en-US" dirty="0" smtClean="0"/>
              <a:t>over synchronous </a:t>
            </a:r>
            <a:r>
              <a:rPr lang="en-US" dirty="0"/>
              <a:t>serial links.</a:t>
            </a:r>
          </a:p>
        </p:txBody>
      </p:sp>
    </p:spTree>
    <p:extLst>
      <p:ext uri="{BB962C8B-B14F-4D97-AF65-F5344CB8AC3E}">
        <p14:creationId xmlns:p14="http://schemas.microsoft.com/office/powerpoint/2010/main" val="8255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/>
          <a:lstStyle/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Configuring Cisco’s HDLC proprietary WAN encapsulation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600200"/>
            <a:ext cx="5024438" cy="2192338"/>
          </a:xfrm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090738" y="3505200"/>
            <a:ext cx="70485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Corp(config)#</a:t>
            </a:r>
            <a:r>
              <a:rPr lang="en-US" altLang="en-US" sz="1600" b="1">
                <a:latin typeface="Courier New" pitchFamily="49" charset="0"/>
              </a:rPr>
              <a:t>int s0/0</a:t>
            </a:r>
            <a:endParaRPr lang="en-US" altLang="en-US" sz="160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Corp(config-if)#</a:t>
            </a:r>
            <a:r>
              <a:rPr lang="en-US" altLang="en-US" sz="1600" b="1">
                <a:latin typeface="Courier New" pitchFamily="49" charset="0"/>
              </a:rPr>
              <a:t>ip address 172.16.10.1 255.255.255.252</a:t>
            </a:r>
            <a:endParaRPr lang="en-US" altLang="en-US" sz="160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Corp(config-if)#</a:t>
            </a:r>
            <a:r>
              <a:rPr lang="en-US" altLang="en-US" sz="1600" b="1">
                <a:latin typeface="Courier New" pitchFamily="49" charset="0"/>
              </a:rPr>
              <a:t>no shut</a:t>
            </a:r>
            <a:endParaRPr lang="en-US" altLang="en-US" sz="160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Corp#</a:t>
            </a:r>
            <a:r>
              <a:rPr lang="en-US" altLang="en-US" sz="1600" b="1">
                <a:latin typeface="Courier New" pitchFamily="49" charset="0"/>
              </a:rPr>
              <a:t>sh int s0/0</a:t>
            </a:r>
            <a:endParaRPr lang="en-US" altLang="en-US" sz="160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Serial0/0 is up, line protocol is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Hardware is PowerQUICC Serial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Internet address is 172.16.10.1/30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MTU 1500 bytes, BW 1544 Kbit, DLY 20000 usec,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reliability 255/255, txload 1/255, rxload 1/255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</a:t>
            </a:r>
            <a:r>
              <a:rPr lang="en-US" altLang="en-US" sz="1600" b="1" u="sng">
                <a:latin typeface="Courier New" pitchFamily="49" charset="0"/>
              </a:rPr>
              <a:t>Encapsulation HDLC</a:t>
            </a:r>
            <a:r>
              <a:rPr lang="en-US" altLang="en-US" sz="1600">
                <a:latin typeface="Courier New" pitchFamily="49" charset="0"/>
              </a:rPr>
              <a:t>, loopback not 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Keepalive set (10 sec)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dirty="0"/>
              <a:t>Point-to-Point Protocol (PPP)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7086600" cy="4525963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Data Link layer protocol that can be used over </a:t>
            </a:r>
            <a:r>
              <a:rPr lang="en-US" sz="2400" dirty="0" smtClean="0"/>
              <a:t>either asynchronous </a:t>
            </a:r>
            <a:r>
              <a:rPr lang="en-US" sz="2400" dirty="0"/>
              <a:t>serial (dial-up) or synchronous serial (ISDN) media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PPP is </a:t>
            </a:r>
            <a:r>
              <a:rPr lang="en-US" sz="2400" dirty="0" smtClean="0"/>
              <a:t>to transport </a:t>
            </a:r>
            <a:r>
              <a:rPr lang="en-US" sz="2400" dirty="0"/>
              <a:t>layer 3 packets across a Data Link layer point-to-point </a:t>
            </a:r>
            <a:r>
              <a:rPr lang="en-US" sz="2400" dirty="0" smtClean="0"/>
              <a:t>link</a:t>
            </a:r>
          </a:p>
          <a:p>
            <a:endParaRPr lang="en-US" sz="2400" dirty="0"/>
          </a:p>
          <a:p>
            <a:r>
              <a:rPr lang="en-US" sz="2400" dirty="0"/>
              <a:t>U</a:t>
            </a:r>
            <a:r>
              <a:rPr lang="en-US" sz="2400" dirty="0" smtClean="0"/>
              <a:t>nless </a:t>
            </a:r>
            <a:r>
              <a:rPr lang="en-US" sz="2400" dirty="0"/>
              <a:t>you have all Cisco routers, you need PPP on your serial interfaces </a:t>
            </a:r>
            <a:r>
              <a:rPr lang="en-US" sz="2400" dirty="0" smtClean="0"/>
              <a:t>because the </a:t>
            </a:r>
            <a:r>
              <a:rPr lang="en-US" sz="2400" dirty="0"/>
              <a:t>HDLC encapsulation is Cisco proprietary</a:t>
            </a:r>
          </a:p>
        </p:txBody>
      </p:sp>
    </p:spTree>
    <p:extLst>
      <p:ext uri="{BB962C8B-B14F-4D97-AF65-F5344CB8AC3E}">
        <p14:creationId xmlns:p14="http://schemas.microsoft.com/office/powerpoint/2010/main" val="7907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/>
          <a:lstStyle/>
          <a:p>
            <a:r>
              <a:rPr lang="en-US" altLang="en-US" sz="4000" smtClean="0">
                <a:latin typeface="Calibri" pitchFamily="34" charset="0"/>
                <a:ea typeface="ＭＳ Ｐゴシック" pitchFamily="34" charset="-128"/>
              </a:rPr>
              <a:t>PPP protocol stack compared to the OSI reference model.</a:t>
            </a:r>
          </a:p>
        </p:txBody>
      </p:sp>
      <p:pic>
        <p:nvPicPr>
          <p:cNvPr id="32771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2514600"/>
            <a:ext cx="4648200" cy="32369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PPP session establishment</a:t>
            </a:r>
          </a:p>
        </p:txBody>
      </p:sp>
      <p:pic>
        <p:nvPicPr>
          <p:cNvPr id="3379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590800"/>
            <a:ext cx="6248400" cy="2555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629400" cy="1143000"/>
          </a:xfrm>
        </p:spPr>
        <p:txBody>
          <a:bodyPr/>
          <a:lstStyle/>
          <a:p>
            <a:r>
              <a:rPr lang="en-US" dirty="0" smtClean="0"/>
              <a:t>Configuring PPP Authentication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8178" y="1447800"/>
            <a:ext cx="69358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Router(</a:t>
            </a:r>
            <a:r>
              <a:rPr lang="en-US" sz="2000" dirty="0" err="1"/>
              <a:t>config</a:t>
            </a:r>
            <a:r>
              <a:rPr lang="en-US" sz="2000" dirty="0"/>
              <a:t>)#</a:t>
            </a:r>
            <a:r>
              <a:rPr lang="en-US" sz="2000" b="1" dirty="0" err="1"/>
              <a:t>int</a:t>
            </a:r>
            <a:r>
              <a:rPr lang="en-US" sz="2000" b="1" dirty="0"/>
              <a:t> s0</a:t>
            </a:r>
          </a:p>
          <a:p>
            <a:r>
              <a:rPr lang="en-US" sz="2000" dirty="0"/>
              <a:t>Router(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b="1" dirty="0"/>
              <a:t>encapsulation </a:t>
            </a:r>
            <a:r>
              <a:rPr lang="en-US" sz="2000" b="1" dirty="0" err="1" smtClean="0"/>
              <a:t>ppp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dirty="0" err="1"/>
              <a:t>Router#</a:t>
            </a:r>
            <a:r>
              <a:rPr lang="en-US" sz="2000" b="1" dirty="0" err="1"/>
              <a:t>config</a:t>
            </a:r>
            <a:r>
              <a:rPr lang="en-US" sz="2000" b="1" dirty="0"/>
              <a:t> t</a:t>
            </a:r>
          </a:p>
          <a:p>
            <a:r>
              <a:rPr lang="en-US" sz="2000" dirty="0"/>
              <a:t>Router(</a:t>
            </a:r>
            <a:r>
              <a:rPr lang="en-US" sz="2000" dirty="0" err="1"/>
              <a:t>config</a:t>
            </a:r>
            <a:r>
              <a:rPr lang="en-US" sz="2000" dirty="0"/>
              <a:t>)#</a:t>
            </a:r>
            <a:r>
              <a:rPr lang="en-US" sz="2000" b="1" dirty="0"/>
              <a:t>hostname </a:t>
            </a:r>
            <a:r>
              <a:rPr lang="en-US" sz="2000" b="1" dirty="0" err="1"/>
              <a:t>RouterA</a:t>
            </a:r>
            <a:endParaRPr lang="en-US" sz="2000" b="1" dirty="0"/>
          </a:p>
          <a:p>
            <a:r>
              <a:rPr lang="fr-FR" sz="2000" dirty="0" err="1"/>
              <a:t>RouterA</a:t>
            </a:r>
            <a:r>
              <a:rPr lang="fr-FR" sz="2000" dirty="0"/>
              <a:t>(config)#</a:t>
            </a:r>
            <a:r>
              <a:rPr lang="fr-FR" sz="2000" b="1" dirty="0" err="1"/>
              <a:t>username</a:t>
            </a:r>
            <a:r>
              <a:rPr lang="fr-FR" sz="2000" b="1" dirty="0"/>
              <a:t> </a:t>
            </a:r>
            <a:r>
              <a:rPr lang="fr-FR" sz="2000" b="1" dirty="0" err="1"/>
              <a:t>RouterB</a:t>
            </a:r>
            <a:r>
              <a:rPr lang="fr-FR" sz="2000" b="1" dirty="0"/>
              <a:t> </a:t>
            </a:r>
            <a:r>
              <a:rPr lang="fr-FR" sz="2000" b="1" dirty="0" err="1"/>
              <a:t>password</a:t>
            </a:r>
            <a:r>
              <a:rPr lang="fr-FR" sz="2000" b="1" dirty="0"/>
              <a:t> </a:t>
            </a:r>
            <a:r>
              <a:rPr lang="fr-FR" sz="2000" b="1" dirty="0" err="1" smtClean="0"/>
              <a:t>cisco</a:t>
            </a:r>
            <a:endParaRPr lang="fr-FR" sz="2000" b="1" dirty="0" smtClean="0"/>
          </a:p>
          <a:p>
            <a:endParaRPr lang="fr-FR" sz="2000" b="1" dirty="0"/>
          </a:p>
          <a:p>
            <a:r>
              <a:rPr lang="en-US" sz="2000" dirty="0" err="1"/>
              <a:t>RouterA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)#</a:t>
            </a:r>
            <a:r>
              <a:rPr lang="en-US" sz="2000" b="1" dirty="0" err="1"/>
              <a:t>int</a:t>
            </a:r>
            <a:r>
              <a:rPr lang="en-US" sz="2000" b="1" dirty="0"/>
              <a:t> s0</a:t>
            </a:r>
          </a:p>
          <a:p>
            <a:r>
              <a:rPr lang="en-US" sz="2000" dirty="0" err="1"/>
              <a:t>RouterA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b="1" dirty="0" err="1">
                <a:solidFill>
                  <a:srgbClr val="FF0000"/>
                </a:solidFill>
              </a:rPr>
              <a:t>ppp</a:t>
            </a:r>
            <a:r>
              <a:rPr lang="en-US" sz="2000" b="1" dirty="0">
                <a:solidFill>
                  <a:srgbClr val="FF0000"/>
                </a:solidFill>
              </a:rPr>
              <a:t> authentication chap pap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Failed PPP authentication</a:t>
            </a:r>
          </a:p>
        </p:txBody>
      </p:sp>
      <p:pic>
        <p:nvPicPr>
          <p:cNvPr id="35843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227388"/>
            <a:ext cx="7010400" cy="2422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WAN terms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438" y="2513012"/>
            <a:ext cx="6662737" cy="1982788"/>
          </a:xfrm>
        </p:spPr>
      </p:pic>
      <p:sp>
        <p:nvSpPr>
          <p:cNvPr id="2" name="TextBox 1"/>
          <p:cNvSpPr txBox="1"/>
          <p:nvPr/>
        </p:nvSpPr>
        <p:spPr>
          <a:xfrm>
            <a:off x="2133600" y="1447800"/>
            <a:ext cx="547877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Customer premises equipment (CPE) </a:t>
            </a:r>
            <a:r>
              <a:rPr lang="en-US" dirty="0"/>
              <a:t>is </a:t>
            </a:r>
            <a:r>
              <a:rPr lang="en-US" dirty="0" smtClean="0"/>
              <a:t>equipment that’s </a:t>
            </a:r>
            <a:r>
              <a:rPr lang="en-US" dirty="0"/>
              <a:t>typically owned by the subscriber and located on the subscriber’s premises.</a:t>
            </a: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4872990" y="2371130"/>
            <a:ext cx="2739389" cy="75307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Mismatched WAN encapsulations</a:t>
            </a:r>
          </a:p>
        </p:txBody>
      </p:sp>
      <p:pic>
        <p:nvPicPr>
          <p:cNvPr id="36867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352800"/>
            <a:ext cx="6800850" cy="2163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133600" y="-152400"/>
            <a:ext cx="6781800" cy="1143000"/>
          </a:xfrm>
        </p:spPr>
        <p:txBody>
          <a:bodyPr/>
          <a:lstStyle/>
          <a:p>
            <a:r>
              <a:rPr lang="en-US" altLang="en-US" sz="4400" dirty="0" smtClean="0">
                <a:latin typeface="Calibri" pitchFamily="34" charset="0"/>
                <a:ea typeface="ＭＳ Ｐゴシック" pitchFamily="34" charset="-128"/>
              </a:rPr>
              <a:t>Mismatched IP addresses</a:t>
            </a:r>
          </a:p>
        </p:txBody>
      </p:sp>
      <p:pic>
        <p:nvPicPr>
          <p:cNvPr id="37891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363" y="914400"/>
            <a:ext cx="6999287" cy="2417763"/>
          </a:xfrm>
        </p:spPr>
      </p:pic>
      <p:sp>
        <p:nvSpPr>
          <p:cNvPr id="2" name="Rectangle 1"/>
          <p:cNvSpPr/>
          <p:nvPr/>
        </p:nvSpPr>
        <p:spPr>
          <a:xfrm>
            <a:off x="2209800" y="3733800"/>
            <a:ext cx="563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Pod1R1#sh </a:t>
            </a:r>
            <a:r>
              <a:rPr lang="en-US" dirty="0" err="1"/>
              <a:t>int</a:t>
            </a:r>
            <a:r>
              <a:rPr lang="en-US" dirty="0"/>
              <a:t> s0/0</a:t>
            </a:r>
          </a:p>
          <a:p>
            <a:r>
              <a:rPr lang="en-US" dirty="0">
                <a:solidFill>
                  <a:srgbClr val="FF0000"/>
                </a:solidFill>
              </a:rPr>
              <a:t>Serial0/0 is up, line protocol is up</a:t>
            </a:r>
          </a:p>
          <a:p>
            <a:r>
              <a:rPr lang="en-US" dirty="0"/>
              <a:t>Hardware is </a:t>
            </a:r>
            <a:r>
              <a:rPr lang="en-US" dirty="0" err="1"/>
              <a:t>PowerQUICC</a:t>
            </a:r>
            <a:r>
              <a:rPr lang="en-US" dirty="0"/>
              <a:t> Serial</a:t>
            </a:r>
          </a:p>
          <a:p>
            <a:r>
              <a:rPr lang="en-US" dirty="0"/>
              <a:t>Internet address is 10.0.1.1/24</a:t>
            </a:r>
          </a:p>
          <a:p>
            <a:r>
              <a:rPr lang="en-US" dirty="0"/>
              <a:t>MTU 1500 bytes, BW 1544 Kbit, DLY 20000 </a:t>
            </a:r>
            <a:r>
              <a:rPr lang="en-US" dirty="0" err="1"/>
              <a:t>usec</a:t>
            </a:r>
            <a:r>
              <a:rPr lang="en-US" dirty="0"/>
              <a:t>,</a:t>
            </a:r>
          </a:p>
          <a:p>
            <a:r>
              <a:rPr lang="en-US" dirty="0"/>
              <a:t>reliability 255/255, </a:t>
            </a:r>
            <a:r>
              <a:rPr lang="en-US" dirty="0" err="1"/>
              <a:t>txload</a:t>
            </a:r>
            <a:r>
              <a:rPr lang="en-US" dirty="0"/>
              <a:t> 1/255, </a:t>
            </a:r>
            <a:r>
              <a:rPr lang="en-US" dirty="0" err="1"/>
              <a:t>rxload</a:t>
            </a:r>
            <a:r>
              <a:rPr lang="en-US" dirty="0"/>
              <a:t> 1/255</a:t>
            </a:r>
          </a:p>
          <a:p>
            <a:r>
              <a:rPr lang="en-US" dirty="0"/>
              <a:t>Encapsulation PPP, loopback not set</a:t>
            </a:r>
          </a:p>
          <a:p>
            <a:r>
              <a:rPr lang="en-US" dirty="0" err="1"/>
              <a:t>Keepalive</a:t>
            </a:r>
            <a:r>
              <a:rPr lang="en-US" dirty="0"/>
              <a:t> set (10 sec)</a:t>
            </a:r>
          </a:p>
          <a:p>
            <a:r>
              <a:rPr lang="en-US" dirty="0"/>
              <a:t>LCP Open</a:t>
            </a:r>
          </a:p>
          <a:p>
            <a:r>
              <a:rPr lang="en-US" dirty="0"/>
              <a:t>Open: IPCP, CDPCP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dirty="0" smtClean="0"/>
              <a:t>Single-Homed EBGP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7086600" cy="4525963"/>
          </a:xfrm>
        </p:spPr>
        <p:txBody>
          <a:bodyPr/>
          <a:lstStyle/>
          <a:p>
            <a:r>
              <a:rPr lang="en-US" sz="2800" dirty="0" smtClean="0"/>
              <a:t>Border Gateway Protocol (BGP) is perhaps one of the most well-known routing protocols in the world of networking</a:t>
            </a:r>
          </a:p>
          <a:p>
            <a:r>
              <a:rPr lang="en-US" sz="2800" dirty="0" smtClean="0"/>
              <a:t>BGP powers the Internet and makes possible connecting to remote systems on the other side of the country or planet.</a:t>
            </a:r>
          </a:p>
          <a:p>
            <a:r>
              <a:rPr lang="en-US" sz="2800" dirty="0" smtClean="0"/>
              <a:t>If you’re configuring BGP between a customer network and an ISP, this process is called </a:t>
            </a:r>
            <a:r>
              <a:rPr lang="en-US" sz="2800" dirty="0" smtClean="0">
                <a:solidFill>
                  <a:srgbClr val="FF0000"/>
                </a:solidFill>
              </a:rPr>
              <a:t>external BGP (EBGP)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838200"/>
          </a:xfrm>
        </p:spPr>
        <p:txBody>
          <a:bodyPr/>
          <a:lstStyle/>
          <a:p>
            <a:r>
              <a:rPr lang="en-US" dirty="0" smtClean="0"/>
              <a:t>Configuring and Verifying EBGP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60437"/>
            <a:ext cx="7086600" cy="5364163"/>
          </a:xfrm>
        </p:spPr>
        <p:txBody>
          <a:bodyPr/>
          <a:lstStyle/>
          <a:p>
            <a:r>
              <a:rPr lang="en-US" sz="3600" dirty="0" smtClean="0"/>
              <a:t>Basic information to configure EBGP</a:t>
            </a:r>
          </a:p>
          <a:p>
            <a:pPr lvl="1"/>
            <a:r>
              <a:rPr lang="en-US" sz="3200" dirty="0" smtClean="0"/>
              <a:t>AS numbers (your own, and all remote AS numbers)</a:t>
            </a:r>
          </a:p>
          <a:p>
            <a:pPr lvl="1"/>
            <a:r>
              <a:rPr lang="en-US" sz="3200" dirty="0" smtClean="0"/>
              <a:t>All the neighbors (peers) that are involved in BGP, and IP addressing that is used among the BGP neighbors</a:t>
            </a:r>
          </a:p>
          <a:p>
            <a:pPr lvl="1"/>
            <a:r>
              <a:rPr lang="en-US" sz="3200" dirty="0" smtClean="0"/>
              <a:t>Networks that need to be advertised into BGP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36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41338" y="2154238"/>
            <a:ext cx="2638425" cy="31940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98875" y="3897313"/>
            <a:ext cx="3717925" cy="1930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52850" y="1630363"/>
            <a:ext cx="3590925" cy="2103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974725"/>
            <a:ext cx="7886700" cy="5159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EBGP network layout</a:t>
            </a:r>
            <a:endParaRPr lang="en-US" dirty="0">
              <a:ea typeface="+mj-ea"/>
            </a:endParaRPr>
          </a:p>
        </p:txBody>
      </p:sp>
      <p:sp>
        <p:nvSpPr>
          <p:cNvPr id="48134" name="TextBox 3"/>
          <p:cNvSpPr txBox="1">
            <a:spLocks noChangeArrowheads="1"/>
          </p:cNvSpPr>
          <p:nvPr/>
        </p:nvSpPr>
        <p:spPr bwMode="auto">
          <a:xfrm>
            <a:off x="1374775" y="2381250"/>
            <a:ext cx="75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AS=1</a:t>
            </a:r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806950" y="1852613"/>
            <a:ext cx="1012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AS=100</a:t>
            </a:r>
          </a:p>
        </p:txBody>
      </p:sp>
      <p:sp>
        <p:nvSpPr>
          <p:cNvPr id="48136" name="TextBox 5"/>
          <p:cNvSpPr txBox="1">
            <a:spLocks noChangeArrowheads="1"/>
          </p:cNvSpPr>
          <p:nvPr/>
        </p:nvSpPr>
        <p:spPr bwMode="auto">
          <a:xfrm>
            <a:off x="4770438" y="4084638"/>
            <a:ext cx="1011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AS=200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1662113" y="2974975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192.168.1.1 </a:t>
            </a:r>
            <a:endParaRPr lang="en-US" altLang="en-US" sz="1800"/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1654175" y="3867150"/>
            <a:ext cx="1357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itchFamily="34" charset="0"/>
                <a:cs typeface="Calibri" pitchFamily="34" charset="0"/>
              </a:rPr>
              <a:t>192.168.2.1 </a:t>
            </a:r>
            <a:endParaRPr lang="en-US" altLang="en-US" sz="1800">
              <a:cs typeface="Calibri" pitchFamily="34" charset="0"/>
            </a:endParaRP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3471863" y="457835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192.168.2.2 </a:t>
            </a:r>
            <a:endParaRPr lang="en-US" altLang="en-US" sz="1800"/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3452813" y="2559050"/>
            <a:ext cx="1468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192.168.1.2 </a:t>
            </a:r>
            <a:endParaRPr lang="en-US" altLang="en-US" sz="1800"/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01650" y="3449638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itchFamily="34" charset="0"/>
                <a:cs typeface="Calibri" pitchFamily="34" charset="0"/>
              </a:rPr>
              <a:t>Lo0: 10.0.0.0 </a:t>
            </a:r>
            <a:endParaRPr lang="en-US" altLang="en-US" sz="1800">
              <a:cs typeface="Calibri" pitchFamily="34" charset="0"/>
            </a:endParaRP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5648325" y="2730500"/>
            <a:ext cx="1460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itchFamily="34" charset="0"/>
                <a:cs typeface="Calibri" pitchFamily="34" charset="0"/>
              </a:rPr>
              <a:t>Lo0: 10.0.1.0 </a:t>
            </a:r>
            <a:endParaRPr lang="en-US" altLang="en-US" sz="1800">
              <a:cs typeface="Calibri" pitchFamily="34" charset="0"/>
            </a:endParaRP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5695950" y="4586288"/>
            <a:ext cx="146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itchFamily="34" charset="0"/>
                <a:cs typeface="Calibri" pitchFamily="34" charset="0"/>
              </a:rPr>
              <a:t>Lo0: 10.0.2.0 </a:t>
            </a:r>
            <a:endParaRPr lang="en-US" altLang="en-US" sz="1800">
              <a:cs typeface="Calibri" pitchFamily="34" charset="0"/>
            </a:endParaRPr>
          </a:p>
        </p:txBody>
      </p:sp>
      <p:pic>
        <p:nvPicPr>
          <p:cNvPr id="48144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308350"/>
            <a:ext cx="87788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4440238"/>
            <a:ext cx="8778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2649538"/>
            <a:ext cx="8778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662238" y="3751263"/>
            <a:ext cx="2160587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  <a:endCxn id="48146" idx="1"/>
          </p:cNvCxnSpPr>
          <p:nvPr/>
        </p:nvCxnSpPr>
        <p:spPr bwMode="auto">
          <a:xfrm flipV="1">
            <a:off x="2671763" y="2946400"/>
            <a:ext cx="2098675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TextBox 2"/>
          <p:cNvSpPr txBox="1">
            <a:spLocks noChangeArrowheads="1"/>
          </p:cNvSpPr>
          <p:nvPr/>
        </p:nvSpPr>
        <p:spPr bwMode="auto">
          <a:xfrm>
            <a:off x="2058988" y="3616325"/>
            <a:ext cx="55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48150" name="TextBox 7"/>
          <p:cNvSpPr txBox="1">
            <a:spLocks noChangeArrowheads="1"/>
          </p:cNvSpPr>
          <p:nvPr/>
        </p:nvSpPr>
        <p:spPr bwMode="auto">
          <a:xfrm>
            <a:off x="5046663" y="296703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151" name="TextBox 6"/>
          <p:cNvSpPr txBox="1">
            <a:spLocks noChangeArrowheads="1"/>
          </p:cNvSpPr>
          <p:nvPr/>
        </p:nvSpPr>
        <p:spPr bwMode="auto">
          <a:xfrm>
            <a:off x="5110163" y="475615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steps to configure BGP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85487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the BGP Process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example: </a:t>
            </a:r>
            <a:r>
              <a:rPr lang="en-US" sz="2400" b="1" dirty="0" smtClean="0">
                <a:solidFill>
                  <a:srgbClr val="FF0000"/>
                </a:solidFill>
              </a:rPr>
              <a:t>router </a:t>
            </a:r>
            <a:r>
              <a:rPr lang="en-US" sz="2400" b="1" dirty="0" err="1" smtClean="0">
                <a:solidFill>
                  <a:srgbClr val="FF0000"/>
                </a:solidFill>
              </a:rPr>
              <a:t>bgp</a:t>
            </a:r>
            <a:r>
              <a:rPr lang="en-US" sz="2400" b="1" dirty="0" smtClean="0">
                <a:solidFill>
                  <a:srgbClr val="FF0000"/>
                </a:solidFill>
              </a:rPr>
              <a:t> 1</a:t>
            </a:r>
          </a:p>
          <a:p>
            <a:endParaRPr lang="en-US" sz="2400" dirty="0" smtClean="0"/>
          </a:p>
          <a:p>
            <a:r>
              <a:rPr lang="en-US" sz="2400" dirty="0" smtClean="0"/>
              <a:t>Establish one or more neighbor relationships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example: </a:t>
            </a:r>
            <a:r>
              <a:rPr lang="en-US" sz="2400" b="1" dirty="0" smtClean="0">
                <a:solidFill>
                  <a:srgbClr val="FF0000"/>
                </a:solidFill>
              </a:rPr>
              <a:t>neighbor 192.168.1.2 remote-as 100 </a:t>
            </a:r>
          </a:p>
          <a:p>
            <a:r>
              <a:rPr lang="en-US" sz="2400" dirty="0" smtClean="0"/>
              <a:t>		  </a:t>
            </a:r>
            <a:r>
              <a:rPr lang="en-US" sz="2400" b="1" dirty="0" smtClean="0">
                <a:solidFill>
                  <a:srgbClr val="FF0000"/>
                </a:solidFill>
              </a:rPr>
              <a:t>neighbor 192.168.2.2 </a:t>
            </a:r>
            <a:r>
              <a:rPr lang="en-US" sz="2400" b="1" dirty="0">
                <a:solidFill>
                  <a:srgbClr val="FF0000"/>
                </a:solidFill>
              </a:rPr>
              <a:t>remote-as </a:t>
            </a:r>
            <a:r>
              <a:rPr lang="en-US" sz="2400" b="1" dirty="0" smtClean="0">
                <a:solidFill>
                  <a:srgbClr val="FF0000"/>
                </a:solidFill>
              </a:rPr>
              <a:t>200</a:t>
            </a:r>
          </a:p>
          <a:p>
            <a:endParaRPr lang="en-US" sz="2400" dirty="0"/>
          </a:p>
          <a:p>
            <a:r>
              <a:rPr lang="en-US" sz="2400" dirty="0" smtClean="0"/>
              <a:t>Advertise the local networks into BGP</a:t>
            </a:r>
          </a:p>
          <a:p>
            <a:r>
              <a:rPr lang="en-US" sz="2400" dirty="0" smtClean="0"/>
              <a:t>              example</a:t>
            </a:r>
            <a:r>
              <a:rPr lang="en-US" sz="2400" dirty="0"/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network 10.0.0.0 mask 255.255.255.0</a:t>
            </a:r>
            <a:endParaRPr lang="en-US" sz="2400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838200"/>
          </a:xfrm>
        </p:spPr>
        <p:txBody>
          <a:bodyPr/>
          <a:lstStyle/>
          <a:p>
            <a:r>
              <a:rPr lang="en-US" dirty="0" smtClean="0"/>
              <a:t>Verifying EBGP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60437"/>
            <a:ext cx="7086600" cy="5364163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Show </a:t>
            </a:r>
            <a:r>
              <a:rPr lang="en-US" sz="2800" dirty="0" err="1" smtClean="0">
                <a:solidFill>
                  <a:srgbClr val="FF0000"/>
                </a:solidFill>
              </a:rPr>
              <a:t>ip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bgp</a:t>
            </a:r>
            <a:r>
              <a:rPr lang="en-US" sz="2800" dirty="0" smtClean="0">
                <a:solidFill>
                  <a:srgbClr val="FF0000"/>
                </a:solidFill>
              </a:rPr>
              <a:t> summary</a:t>
            </a:r>
            <a:r>
              <a:rPr lang="en-US" sz="2800" dirty="0" smtClean="0"/>
              <a:t> gives you an overview of the BGP status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Show </a:t>
            </a:r>
            <a:r>
              <a:rPr lang="en-US" sz="2800" dirty="0" err="1" smtClean="0">
                <a:solidFill>
                  <a:srgbClr val="FF0000"/>
                </a:solidFill>
              </a:rPr>
              <a:t>ip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bgp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displays the entire BGP table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Show </a:t>
            </a:r>
            <a:r>
              <a:rPr lang="en-US" sz="2800" dirty="0" err="1" smtClean="0">
                <a:solidFill>
                  <a:srgbClr val="FF0000"/>
                </a:solidFill>
              </a:rPr>
              <a:t>ip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bgp</a:t>
            </a:r>
            <a:r>
              <a:rPr lang="en-US" sz="2800" dirty="0" smtClean="0">
                <a:solidFill>
                  <a:srgbClr val="FF0000"/>
                </a:solidFill>
              </a:rPr>
              <a:t> neighbors </a:t>
            </a:r>
            <a:r>
              <a:rPr lang="en-US" sz="2800" dirty="0" smtClean="0"/>
              <a:t>provides more information about BGP connections to neighbors.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92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Written Labs and Review Questions</a:t>
            </a:r>
          </a:p>
        </p:txBody>
      </p:sp>
      <p:sp>
        <p:nvSpPr>
          <p:cNvPr id="491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6324600" cy="4525963"/>
          </a:xfrm>
        </p:spPr>
        <p:txBody>
          <a:bodyPr/>
          <a:lstStyle/>
          <a:p>
            <a:pPr lvl="1" eaLnBrk="1" hangingPunct="1"/>
            <a:r>
              <a:rPr lang="en-US" altLang="en-US" sz="2400" smtClean="0">
                <a:latin typeface="Calibri" pitchFamily="34" charset="0"/>
                <a:ea typeface="ＭＳ Ｐゴシック" pitchFamily="34" charset="-128"/>
              </a:rPr>
              <a:t>Read through the Exam Essentials section together in class.</a:t>
            </a:r>
          </a:p>
          <a:p>
            <a:pPr lvl="1" eaLnBrk="1" hangingPunct="1"/>
            <a:r>
              <a:rPr lang="en-US" altLang="en-US" sz="2400" smtClean="0">
                <a:latin typeface="Calibri" pitchFamily="34" charset="0"/>
                <a:ea typeface="ＭＳ Ｐゴシック" pitchFamily="34" charset="-128"/>
              </a:rPr>
              <a:t>Open your books and go through all the written labs and the review questions.</a:t>
            </a:r>
          </a:p>
          <a:p>
            <a:pPr lvl="1" eaLnBrk="1" hangingPunct="1"/>
            <a:r>
              <a:rPr lang="en-US" altLang="en-US" sz="2400" smtClean="0">
                <a:latin typeface="Calibri" pitchFamily="34" charset="0"/>
                <a:ea typeface="ＭＳ Ｐゴシック" pitchFamily="34" charset="-128"/>
              </a:rPr>
              <a:t>Review the answers in class.</a:t>
            </a:r>
          </a:p>
        </p:txBody>
      </p:sp>
      <p:sp>
        <p:nvSpPr>
          <p:cNvPr id="49156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C5853CD-71BB-4F63-AD27-74F9063B1FBA}" type="slidenum">
              <a:rPr lang="en-US" altLang="en-US" sz="1400">
                <a:latin typeface="Times" pitchFamily="2" charset="0"/>
              </a:rPr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" pitchFamily="2" charset="0"/>
            </a:endParaRPr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WAN terms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438" y="2513012"/>
            <a:ext cx="6662737" cy="1982788"/>
          </a:xfrm>
        </p:spPr>
      </p:pic>
      <p:sp>
        <p:nvSpPr>
          <p:cNvPr id="2" name="TextBox 1"/>
          <p:cNvSpPr txBox="1"/>
          <p:nvPr/>
        </p:nvSpPr>
        <p:spPr>
          <a:xfrm>
            <a:off x="2133600" y="1447800"/>
            <a:ext cx="547877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Demarcation </a:t>
            </a:r>
            <a:r>
              <a:rPr lang="en-US" dirty="0" smtClean="0"/>
              <a:t>(</a:t>
            </a:r>
            <a:r>
              <a:rPr lang="en-US" dirty="0" err="1"/>
              <a:t>demarc</a:t>
            </a:r>
            <a:r>
              <a:rPr lang="en-US" dirty="0"/>
              <a:t> for short) is the precise spot </a:t>
            </a:r>
            <a:r>
              <a:rPr lang="en-US" dirty="0" smtClean="0"/>
              <a:t>where the </a:t>
            </a:r>
            <a:r>
              <a:rPr lang="en-US" dirty="0"/>
              <a:t>service provider’s responsibility ends and the CPE begins.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6794">
            <a:off x="4523243" y="2481296"/>
            <a:ext cx="969802" cy="88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3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WAN terms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438" y="2513012"/>
            <a:ext cx="6662737" cy="1982788"/>
          </a:xfrm>
        </p:spPr>
      </p:pic>
      <p:sp>
        <p:nvSpPr>
          <p:cNvPr id="2" name="TextBox 1"/>
          <p:cNvSpPr txBox="1"/>
          <p:nvPr/>
        </p:nvSpPr>
        <p:spPr>
          <a:xfrm>
            <a:off x="2133600" y="1447800"/>
            <a:ext cx="5029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Local loop </a:t>
            </a:r>
            <a:r>
              <a:rPr lang="en-US" dirty="0" smtClean="0"/>
              <a:t>connects </a:t>
            </a:r>
            <a:r>
              <a:rPr lang="en-US" dirty="0"/>
              <a:t>the </a:t>
            </a:r>
            <a:r>
              <a:rPr lang="en-US" dirty="0" err="1"/>
              <a:t>demarc</a:t>
            </a:r>
            <a:r>
              <a:rPr lang="en-US" dirty="0"/>
              <a:t> to the </a:t>
            </a:r>
            <a:r>
              <a:rPr lang="en-US" dirty="0" smtClean="0"/>
              <a:t>closest switching </a:t>
            </a:r>
            <a:r>
              <a:rPr lang="en-US" dirty="0"/>
              <a:t>office, referred </a:t>
            </a:r>
            <a:r>
              <a:rPr lang="en-US" dirty="0" smtClean="0"/>
              <a:t>to as </a:t>
            </a:r>
            <a:r>
              <a:rPr lang="en-US" dirty="0"/>
              <a:t>the central office.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0067">
            <a:off x="4035036" y="2413104"/>
            <a:ext cx="1234687" cy="64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5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WAN terms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438" y="2513012"/>
            <a:ext cx="6662737" cy="1982788"/>
          </a:xfrm>
        </p:spPr>
      </p:pic>
      <p:sp>
        <p:nvSpPr>
          <p:cNvPr id="2" name="TextBox 1"/>
          <p:cNvSpPr txBox="1"/>
          <p:nvPr/>
        </p:nvSpPr>
        <p:spPr>
          <a:xfrm>
            <a:off x="3810000" y="4953000"/>
            <a:ext cx="4953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Central office (CO) </a:t>
            </a:r>
            <a:r>
              <a:rPr lang="en-US" dirty="0" smtClean="0"/>
              <a:t>connects </a:t>
            </a:r>
            <a:r>
              <a:rPr lang="en-US" dirty="0"/>
              <a:t>the customer’s network to the provider’s </a:t>
            </a:r>
            <a:r>
              <a:rPr lang="en-US" dirty="0" smtClean="0"/>
              <a:t>switching network, also </a:t>
            </a:r>
            <a:r>
              <a:rPr lang="en-US" dirty="0"/>
              <a:t>referred to </a:t>
            </a:r>
            <a:r>
              <a:rPr lang="en-US" dirty="0" smtClean="0"/>
              <a:t>as a </a:t>
            </a:r>
            <a:r>
              <a:rPr lang="en-US" i="1" dirty="0"/>
              <a:t>point of presence (POP</a:t>
            </a:r>
            <a:r>
              <a:rPr lang="en-US" i="1" dirty="0" smtClean="0"/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72071">
            <a:off x="2734955" y="3796240"/>
            <a:ext cx="1385377" cy="100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8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WAN terms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438" y="2513012"/>
            <a:ext cx="6662737" cy="1982788"/>
          </a:xfrm>
        </p:spPr>
      </p:pic>
      <p:sp>
        <p:nvSpPr>
          <p:cNvPr id="2" name="TextBox 1"/>
          <p:cNvSpPr txBox="1"/>
          <p:nvPr/>
        </p:nvSpPr>
        <p:spPr>
          <a:xfrm>
            <a:off x="3352800" y="4953000"/>
            <a:ext cx="56388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Toll network </a:t>
            </a:r>
            <a:r>
              <a:rPr lang="en-US" dirty="0" smtClean="0"/>
              <a:t>is </a:t>
            </a:r>
            <a:r>
              <a:rPr lang="en-US" dirty="0"/>
              <a:t>a trunk line inside a </a:t>
            </a:r>
            <a:r>
              <a:rPr lang="en-US" dirty="0" smtClean="0"/>
              <a:t>WAN provider’s </a:t>
            </a:r>
            <a:r>
              <a:rPr lang="en-US" dirty="0"/>
              <a:t>network. This </a:t>
            </a:r>
            <a:r>
              <a:rPr lang="en-US" dirty="0" smtClean="0"/>
              <a:t>network is </a:t>
            </a:r>
            <a:r>
              <a:rPr lang="en-US" dirty="0"/>
              <a:t>a collection of switches and facilities owned by the Internet service provider (ISP).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88694">
            <a:off x="2914584" y="3532921"/>
            <a:ext cx="3106580" cy="114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5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WAN connection types</a:t>
            </a:r>
          </a:p>
        </p:txBody>
      </p:sp>
      <p:pic>
        <p:nvPicPr>
          <p:cNvPr id="24579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528888"/>
            <a:ext cx="5829300" cy="3500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Broadband access using cable or DSL</a:t>
            </a:r>
          </a:p>
        </p:txBody>
      </p:sp>
      <p:pic>
        <p:nvPicPr>
          <p:cNvPr id="25603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048000"/>
            <a:ext cx="6330950" cy="21097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Cable network and terms</a:t>
            </a:r>
          </a:p>
        </p:txBody>
      </p:sp>
      <p:pic>
        <p:nvPicPr>
          <p:cNvPr id="26627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0900" y="3200400"/>
            <a:ext cx="7023100" cy="2297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ybexCer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823</Words>
  <Application>Microsoft Office PowerPoint</Application>
  <PresentationFormat>On-screen Show (4:3)</PresentationFormat>
  <Paragraphs>153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SabonLTStd-Italic</vt:lpstr>
      <vt:lpstr>SabonLTStd-Roman</vt:lpstr>
      <vt:lpstr>Times</vt:lpstr>
      <vt:lpstr>Default Design</vt:lpstr>
      <vt:lpstr>SybexCertTemplate</vt:lpstr>
      <vt:lpstr>PowerPoint Presentation</vt:lpstr>
      <vt:lpstr>WAN terms</vt:lpstr>
      <vt:lpstr>WAN terms</vt:lpstr>
      <vt:lpstr>WAN terms</vt:lpstr>
      <vt:lpstr>WAN terms</vt:lpstr>
      <vt:lpstr>WAN terms</vt:lpstr>
      <vt:lpstr>WAN connection types</vt:lpstr>
      <vt:lpstr>Broadband access using cable or DSL</vt:lpstr>
      <vt:lpstr>Cable network and terms</vt:lpstr>
      <vt:lpstr>xDSL connection from home user to central office. All types of DSL are layer 1 technologies.</vt:lpstr>
      <vt:lpstr>PPPoE with ADSL</vt:lpstr>
      <vt:lpstr>DTE-DCE-DTE WAN</vt:lpstr>
      <vt:lpstr>High-Level Data-Link Control (HDLC) Protocol</vt:lpstr>
      <vt:lpstr>Configuring Cisco’s HDLC proprietary WAN encapsulation</vt:lpstr>
      <vt:lpstr>Point-to-Point Protocol (PPP)</vt:lpstr>
      <vt:lpstr>PPP protocol stack compared to the OSI reference model.</vt:lpstr>
      <vt:lpstr>PPP session establishment</vt:lpstr>
      <vt:lpstr>Configuring PPP Authentication</vt:lpstr>
      <vt:lpstr>Failed PPP authentication</vt:lpstr>
      <vt:lpstr>Mismatched WAN encapsulations</vt:lpstr>
      <vt:lpstr>Mismatched IP addresses</vt:lpstr>
      <vt:lpstr>Single-Homed EBGP</vt:lpstr>
      <vt:lpstr>Configuring and Verifying EBGP</vt:lpstr>
      <vt:lpstr>EBGP network layout</vt:lpstr>
      <vt:lpstr>Three main steps to configure BGP</vt:lpstr>
      <vt:lpstr>Verifying EBGP</vt:lpstr>
      <vt:lpstr>Written Labs and Review Questions</vt:lpstr>
    </vt:vector>
  </TitlesOfParts>
  <Company>Wiley Publishing,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Janet Chang</dc:creator>
  <cp:lastModifiedBy>Yu, Senhua</cp:lastModifiedBy>
  <cp:revision>208</cp:revision>
  <cp:lastPrinted>2017-05-06T15:23:31Z</cp:lastPrinted>
  <dcterms:created xsi:type="dcterms:W3CDTF">2006-02-28T18:28:56Z</dcterms:created>
  <dcterms:modified xsi:type="dcterms:W3CDTF">2017-05-13T18:42:38Z</dcterms:modified>
</cp:coreProperties>
</file>