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88" r:id="rId2"/>
    <p:sldId id="293" r:id="rId3"/>
    <p:sldId id="258" r:id="rId4"/>
    <p:sldId id="260" r:id="rId5"/>
    <p:sldId id="261" r:id="rId6"/>
    <p:sldId id="262" r:id="rId7"/>
    <p:sldId id="294" r:id="rId8"/>
    <p:sldId id="296" r:id="rId9"/>
    <p:sldId id="297" r:id="rId10"/>
    <p:sldId id="264" r:id="rId11"/>
    <p:sldId id="265" r:id="rId12"/>
    <p:sldId id="287" r:id="rId13"/>
    <p:sldId id="266" r:id="rId14"/>
    <p:sldId id="285" r:id="rId15"/>
    <p:sldId id="286" r:id="rId16"/>
    <p:sldId id="284" r:id="rId17"/>
    <p:sldId id="298" r:id="rId18"/>
    <p:sldId id="299" r:id="rId19"/>
    <p:sldId id="281" r:id="rId20"/>
    <p:sldId id="282" r:id="rId21"/>
    <p:sldId id="283" r:id="rId22"/>
    <p:sldId id="291" r:id="rId2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7" autoAdjust="0"/>
    <p:restoredTop sz="78826" autoAdjust="0"/>
  </p:normalViewPr>
  <p:slideViewPr>
    <p:cSldViewPr snapToGrid="0">
      <p:cViewPr varScale="1">
        <p:scale>
          <a:sx n="52" d="100"/>
          <a:sy n="52" d="100"/>
        </p:scale>
        <p:origin x="43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3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3CF16-B5B2-4A91-A4EE-34CE2D04B281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37646-32C8-4C11-86C3-C7FA066A9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74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37646-32C8-4C11-86C3-C7FA066A9D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71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37646-32C8-4C11-86C3-C7FA066A9DB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71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37646-32C8-4C11-86C3-C7FA066A9DB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62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37646-32C8-4C11-86C3-C7FA066A9DB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553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37646-32C8-4C11-86C3-C7FA066A9DB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21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37646-32C8-4C11-86C3-C7FA066A9DB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79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37646-32C8-4C11-86C3-C7FA066A9DB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852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37646-32C8-4C11-86C3-C7FA066A9DB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075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37646-32C8-4C11-86C3-C7FA066A9DB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207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37646-32C8-4C11-86C3-C7FA066A9DB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500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37646-32C8-4C11-86C3-C7FA066A9DB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87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37646-32C8-4C11-86C3-C7FA066A9D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110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37646-32C8-4C11-86C3-C7FA066A9DB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81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37646-32C8-4C11-86C3-C7FA066A9D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32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37646-32C8-4C11-86C3-C7FA066A9D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89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37646-32C8-4C11-86C3-C7FA066A9D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22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37646-32C8-4C11-86C3-C7FA066A9D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22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37646-32C8-4C11-86C3-C7FA066A9D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22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37646-32C8-4C11-86C3-C7FA066A9D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22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37646-32C8-4C11-86C3-C7FA066A9DB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33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sson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bottom ba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6477000"/>
            <a:ext cx="11303000" cy="16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cisco_pptgree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290513"/>
            <a:ext cx="116363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252728"/>
            <a:ext cx="10814304" cy="2907792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Subtitle 2"/>
          <p:cNvSpPr>
            <a:spLocks noGrp="1"/>
          </p:cNvSpPr>
          <p:nvPr>
            <p:ph type="subTitle" idx="1"/>
          </p:nvPr>
        </p:nvSpPr>
        <p:spPr>
          <a:xfrm>
            <a:off x="315177" y="4464067"/>
            <a:ext cx="10816168" cy="384175"/>
          </a:xfrm>
        </p:spPr>
        <p:txBody>
          <a:bodyPr>
            <a:normAutofit/>
          </a:bodyPr>
          <a:lstStyle>
            <a:lvl1pPr marL="0" indent="0" algn="l">
              <a:buNone/>
              <a:defRPr lang="en-US" sz="200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lnSpc>
                <a:spcPct val="100000"/>
              </a:lnSpc>
              <a:defRPr/>
            </a:lvl1pPr>
          </a:lstStyle>
          <a:p>
            <a:fld id="{CE89F8CF-9CC9-468F-896E-6B842E46AED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" b="0" dirty="0" smtClean="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© 2016 Cisco and/or its affiliates.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90585541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CChalleng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VC-Template-challen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152400"/>
            <a:ext cx="11803062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269" y="411480"/>
            <a:ext cx="10016793" cy="83820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0"/>
          </p:nvPr>
        </p:nvSpPr>
        <p:spPr>
          <a:xfrm>
            <a:off x="312576" y="1342102"/>
            <a:ext cx="11576051" cy="1119645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>
          <a:xfrm>
            <a:off x="304800" y="2602864"/>
            <a:ext cx="11582400" cy="3998377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lnSpc>
                <a:spcPct val="100000"/>
              </a:lnSpc>
              <a:defRPr/>
            </a:lvl1pPr>
          </a:lstStyle>
          <a:p>
            <a:fld id="{51050AC5-F329-4C38-9F33-5F4AB55B94D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" b="0" dirty="0" smtClean="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© 2016 Cisco and/or its affiliates.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09707346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CDiscussion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VC-Template-discussi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152400"/>
            <a:ext cx="11803062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269" y="411480"/>
            <a:ext cx="10016793" cy="83820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0"/>
          </p:nvPr>
        </p:nvSpPr>
        <p:spPr>
          <a:xfrm>
            <a:off x="312576" y="1342102"/>
            <a:ext cx="11576051" cy="1119645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>
          <a:xfrm>
            <a:off x="304800" y="2602864"/>
            <a:ext cx="11582400" cy="3998377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lnSpc>
                <a:spcPct val="100000"/>
              </a:lnSpc>
              <a:defRPr/>
            </a:lvl1pPr>
          </a:lstStyle>
          <a:p>
            <a:fld id="{3FEC1D4B-A5D5-4011-93BB-7C639760E97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" b="0" dirty="0" smtClean="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© 2016 Cisco and/or its affiliates.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27931029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TwoCo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12576" y="1188975"/>
            <a:ext cx="5602416" cy="5350184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4"/>
            <a:endParaRPr lang="en-US" dirty="0" smtClean="0"/>
          </a:p>
          <a:p>
            <a:pPr lvl="4"/>
            <a:endParaRPr lang="en-US" dirty="0" smtClean="0"/>
          </a:p>
          <a:p>
            <a:pPr lvl="4"/>
            <a:endParaRPr lang="en-US" dirty="0" smtClean="0"/>
          </a:p>
          <a:p>
            <a:pPr lvl="4"/>
            <a:endParaRPr lang="en-US" dirty="0" smtClean="0"/>
          </a:p>
          <a:p>
            <a:pPr lvl="4"/>
            <a:endParaRPr lang="en-US" dirty="0" smtClean="0"/>
          </a:p>
          <a:p>
            <a:pPr lvl="4"/>
            <a:endParaRPr lang="en-US" dirty="0" smtClean="0"/>
          </a:p>
          <a:p>
            <a:pPr lvl="4"/>
            <a:endParaRPr lang="en-US" dirty="0" smtClean="0"/>
          </a:p>
          <a:p>
            <a:pPr lvl="4"/>
            <a:endParaRPr lang="en-US" dirty="0" smtClean="0"/>
          </a:p>
          <a:p>
            <a:pPr lvl="4"/>
            <a:endParaRPr lang="en-US" dirty="0" smtClean="0"/>
          </a:p>
          <a:p>
            <a:pPr lvl="4"/>
            <a:endParaRPr lang="en-US" dirty="0" smtClean="0"/>
          </a:p>
          <a:p>
            <a:pPr lvl="4"/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/>
          </p:nvPr>
        </p:nvSpPr>
        <p:spPr>
          <a:xfrm>
            <a:off x="6160892" y="1188975"/>
            <a:ext cx="5691856" cy="5350184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4"/>
            <a:endParaRPr lang="en-US" dirty="0" smtClean="0"/>
          </a:p>
          <a:p>
            <a:pPr lvl="4"/>
            <a:endParaRPr lang="en-US" dirty="0" smtClean="0"/>
          </a:p>
          <a:p>
            <a:pPr lvl="4"/>
            <a:endParaRPr lang="en-US" dirty="0" smtClean="0"/>
          </a:p>
          <a:p>
            <a:pPr lvl="4"/>
            <a:endParaRPr lang="en-US" dirty="0" smtClean="0"/>
          </a:p>
          <a:p>
            <a:pPr lvl="4"/>
            <a:endParaRPr lang="en-US" dirty="0" smtClean="0"/>
          </a:p>
          <a:p>
            <a:pPr lvl="4"/>
            <a:endParaRPr lang="en-US" dirty="0" smtClean="0"/>
          </a:p>
          <a:p>
            <a:pPr lvl="4"/>
            <a:endParaRPr lang="en-US" dirty="0" smtClean="0"/>
          </a:p>
          <a:p>
            <a:pPr lvl="4"/>
            <a:endParaRPr lang="en-US" dirty="0" smtClean="0"/>
          </a:p>
          <a:p>
            <a:pPr lvl="4"/>
            <a:endParaRPr lang="en-US" dirty="0" smtClean="0"/>
          </a:p>
          <a:p>
            <a:pPr lvl="4"/>
            <a:endParaRPr lang="en-US" dirty="0" smtClean="0"/>
          </a:p>
          <a:p>
            <a:pPr lvl="4"/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lnSpc>
                <a:spcPct val="100000"/>
              </a:lnSpc>
              <a:defRPr/>
            </a:lvl1pPr>
          </a:lstStyle>
          <a:p>
            <a:fld id="{D6B66706-EEF3-4C09-92DB-B908F2CA2DB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" b="0" dirty="0" smtClean="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© 2016 Cisco and/or its affiliates.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82639627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1st2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12576" y="1188975"/>
            <a:ext cx="5691856" cy="2651760"/>
          </a:xfrm>
        </p:spPr>
        <p:txBody>
          <a:bodyPr>
            <a:noAutofit/>
          </a:bodyPr>
          <a:lstStyle>
            <a:lvl5pPr marL="1497013" indent="-285750">
              <a:buFont typeface="Arial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4"/>
            <a:endParaRPr lang="en-US" dirty="0" smtClean="0"/>
          </a:p>
          <a:p>
            <a:pPr lvl="4"/>
            <a:endParaRPr lang="en-US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2"/>
          </p:nvPr>
        </p:nvSpPr>
        <p:spPr>
          <a:xfrm>
            <a:off x="312576" y="3946957"/>
            <a:ext cx="5691856" cy="2651760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4"/>
            <a:endParaRPr lang="en-US" dirty="0" smtClean="0"/>
          </a:p>
          <a:p>
            <a:pPr lvl="4"/>
            <a:endParaRPr lang="en-US" dirty="0" smtClean="0"/>
          </a:p>
          <a:p>
            <a:pPr lvl="4"/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6160892" y="1188975"/>
            <a:ext cx="5691856" cy="5417282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4"/>
            <a:endParaRPr lang="en-US" dirty="0" smtClean="0"/>
          </a:p>
          <a:p>
            <a:pPr lvl="4"/>
            <a:endParaRPr lang="en-US" dirty="0" smtClean="0"/>
          </a:p>
          <a:p>
            <a:pPr lvl="4"/>
            <a:endParaRPr lang="en-US" dirty="0" smtClean="0"/>
          </a:p>
          <a:p>
            <a:pPr lvl="4"/>
            <a:endParaRPr lang="en-US" dirty="0" smtClean="0"/>
          </a:p>
          <a:p>
            <a:pPr lvl="4"/>
            <a:endParaRPr lang="en-US" dirty="0" smtClean="0"/>
          </a:p>
          <a:p>
            <a:pPr lvl="4"/>
            <a:endParaRPr lang="en-US" dirty="0" smtClean="0"/>
          </a:p>
          <a:p>
            <a:pPr lvl="4"/>
            <a:endParaRPr lang="en-US" dirty="0" smtClean="0"/>
          </a:p>
          <a:p>
            <a:pPr lvl="4"/>
            <a:endParaRPr lang="en-US" dirty="0" smtClean="0"/>
          </a:p>
          <a:p>
            <a:pPr lvl="4"/>
            <a:endParaRPr lang="en-US" dirty="0" smtClean="0"/>
          </a:p>
          <a:p>
            <a:pPr lvl="4"/>
            <a:endParaRPr lang="en-US" dirty="0" smtClean="0"/>
          </a:p>
          <a:p>
            <a:pPr lvl="4"/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eaLnBrk="1" hangingPunct="1">
              <a:lnSpc>
                <a:spcPct val="100000"/>
              </a:lnSpc>
              <a:defRPr/>
            </a:lvl1pPr>
          </a:lstStyle>
          <a:p>
            <a:fld id="{1E960D3B-944F-4668-B0AE-5977245B1A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" b="0" dirty="0" smtClean="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© 2016 Cisco and/or its affiliates.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44433167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rows2ndTwo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12573" y="1188975"/>
            <a:ext cx="11582400" cy="2620769"/>
          </a:xfrm>
        </p:spPr>
        <p:txBody>
          <a:bodyPr>
            <a:noAutofit/>
          </a:bodyPr>
          <a:lstStyle>
            <a:lvl5pPr marL="1497013" indent="-285750">
              <a:buFont typeface="Arial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4"/>
            <a:endParaRPr lang="en-US" dirty="0" smtClean="0"/>
          </a:p>
          <a:p>
            <a:pPr lvl="4"/>
            <a:endParaRPr lang="en-US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2"/>
          </p:nvPr>
        </p:nvSpPr>
        <p:spPr>
          <a:xfrm>
            <a:off x="312576" y="3946957"/>
            <a:ext cx="5691856" cy="2651760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4"/>
            <a:endParaRPr lang="en-US" dirty="0" smtClean="0"/>
          </a:p>
          <a:p>
            <a:pPr lvl="4"/>
            <a:endParaRPr lang="en-US" dirty="0" smtClean="0"/>
          </a:p>
          <a:p>
            <a:pPr lvl="4"/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3"/>
          </p:nvPr>
        </p:nvSpPr>
        <p:spPr>
          <a:xfrm>
            <a:off x="6160892" y="3946957"/>
            <a:ext cx="5730240" cy="2651760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4"/>
            <a:endParaRPr lang="en-US" dirty="0" smtClean="0"/>
          </a:p>
          <a:p>
            <a:pPr lvl="4"/>
            <a:endParaRPr lang="en-US" dirty="0" smtClean="0"/>
          </a:p>
          <a:p>
            <a:pPr lvl="4"/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eaLnBrk="1" hangingPunct="1">
              <a:lnSpc>
                <a:spcPct val="100000"/>
              </a:lnSpc>
              <a:defRPr/>
            </a:lvl1pPr>
          </a:lstStyle>
          <a:p>
            <a:fld id="{D84E4048-6038-4B62-989C-D61B6742903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" b="0" dirty="0" smtClean="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© 2016 Cisco and/or its affiliates.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99095103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12576" y="1188975"/>
            <a:ext cx="5691856" cy="2651760"/>
          </a:xfrm>
        </p:spPr>
        <p:txBody>
          <a:bodyPr>
            <a:noAutofit/>
          </a:bodyPr>
          <a:lstStyle>
            <a:lvl5pPr marL="1497013" indent="-285750">
              <a:buFont typeface="Arial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4"/>
            <a:endParaRPr lang="en-US" dirty="0" smtClean="0"/>
          </a:p>
          <a:p>
            <a:pPr lvl="4"/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/>
          </p:nvPr>
        </p:nvSpPr>
        <p:spPr>
          <a:xfrm>
            <a:off x="6160892" y="1188975"/>
            <a:ext cx="5730240" cy="2651760"/>
          </a:xfrm>
        </p:spPr>
        <p:txBody>
          <a:bodyPr>
            <a:noAutofit/>
          </a:bodyPr>
          <a:lstStyle>
            <a:lvl5pPr marL="1430338" indent="-2190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-"/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4"/>
            <a:endParaRPr lang="en-US" dirty="0" smtClean="0"/>
          </a:p>
          <a:p>
            <a:pPr lvl="4"/>
            <a:endParaRPr lang="en-US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2"/>
          </p:nvPr>
        </p:nvSpPr>
        <p:spPr>
          <a:xfrm>
            <a:off x="312576" y="3946957"/>
            <a:ext cx="5691856" cy="2651760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4"/>
            <a:endParaRPr lang="en-US" dirty="0" smtClean="0"/>
          </a:p>
          <a:p>
            <a:pPr lvl="4"/>
            <a:endParaRPr lang="en-US" dirty="0" smtClean="0"/>
          </a:p>
          <a:p>
            <a:pPr lvl="4"/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3"/>
          </p:nvPr>
        </p:nvSpPr>
        <p:spPr>
          <a:xfrm>
            <a:off x="6160892" y="3946957"/>
            <a:ext cx="5730240" cy="2651760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4"/>
            <a:endParaRPr lang="en-US" dirty="0" smtClean="0"/>
          </a:p>
          <a:p>
            <a:pPr lvl="4"/>
            <a:endParaRPr lang="en-US" dirty="0" smtClean="0"/>
          </a:p>
          <a:p>
            <a:pPr lvl="4"/>
            <a:endParaRPr 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eaLnBrk="1" hangingPunct="1">
              <a:lnSpc>
                <a:spcPct val="100000"/>
              </a:lnSpc>
              <a:defRPr/>
            </a:lvl1pPr>
          </a:lstStyle>
          <a:p>
            <a:fld id="{CDA40521-FE8E-4B99-9215-0B8B50E6C0B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" b="0" dirty="0" smtClean="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© 2016 Cisco and/or its affiliates.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62839727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0-40TwoCo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88720"/>
            <a:ext cx="6178061" cy="5350184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4"/>
          </p:nvPr>
        </p:nvSpPr>
        <p:spPr>
          <a:xfrm>
            <a:off x="6752491" y="1188720"/>
            <a:ext cx="5120640" cy="5350184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eaLnBrk="1" hangingPunct="1">
              <a:lnSpc>
                <a:spcPct val="100000"/>
              </a:lnSpc>
              <a:defRPr/>
            </a:lvl1pPr>
          </a:lstStyle>
          <a:p>
            <a:fld id="{3791DC2C-E708-46C0-BFF2-54F0018AED6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" b="0" dirty="0" smtClean="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© 2016 Cisco and/or its affiliates.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87653629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0-30TwoCo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88720"/>
            <a:ext cx="7022123" cy="5350184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4"/>
          </p:nvPr>
        </p:nvSpPr>
        <p:spPr>
          <a:xfrm>
            <a:off x="7584832" y="1188720"/>
            <a:ext cx="4302369" cy="5350184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eaLnBrk="1" hangingPunct="1">
              <a:lnSpc>
                <a:spcPct val="100000"/>
              </a:lnSpc>
              <a:defRPr/>
            </a:lvl1pPr>
          </a:lstStyle>
          <a:p>
            <a:fld id="{FEB86193-2825-4325-A04C-6DFD583E8AA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" b="0" dirty="0" smtClean="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© 2016 Cisco and/or its affiliates.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219140041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12576" y="1197982"/>
            <a:ext cx="11576051" cy="2277547"/>
          </a:xfrm>
        </p:spPr>
        <p:txBody>
          <a:bodyPr>
            <a:spAutoFit/>
          </a:bodyPr>
          <a:lstStyle>
            <a:lvl5pPr marL="1211263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4"/>
            <a:endParaRPr lang="en-US" dirty="0" smtClean="0"/>
          </a:p>
          <a:p>
            <a:pPr lvl="4"/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1"/>
          </p:nvPr>
        </p:nvSpPr>
        <p:spPr>
          <a:xfrm>
            <a:off x="312576" y="3823314"/>
            <a:ext cx="11576051" cy="2600712"/>
          </a:xfrm>
        </p:spPr>
        <p:txBody>
          <a:bodyPr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4"/>
            <a:endParaRPr lang="en-US" dirty="0" smtClean="0"/>
          </a:p>
          <a:p>
            <a:pPr lvl="4"/>
            <a:endParaRPr lang="en-US" dirty="0" smtClean="0"/>
          </a:p>
          <a:p>
            <a:pPr lvl="4"/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lnSpc>
                <a:spcPct val="100000"/>
              </a:lnSpc>
              <a:defRPr/>
            </a:lvl1pPr>
          </a:lstStyle>
          <a:p>
            <a:fld id="{4B5E8CAE-E0EC-4A24-A1CB-72316FAC77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" b="0" dirty="0" smtClean="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© 2016 Cisco and/or its affiliates.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9015308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/>
          </p:nvPr>
        </p:nvSpPr>
        <p:spPr>
          <a:xfrm>
            <a:off x="312576" y="1188978"/>
            <a:ext cx="11576051" cy="1631216"/>
          </a:xfrm>
        </p:spPr>
        <p:txBody>
          <a:bodyPr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1"/>
          </p:nvPr>
        </p:nvSpPr>
        <p:spPr>
          <a:xfrm>
            <a:off x="312576" y="3016904"/>
            <a:ext cx="11576051" cy="1631216"/>
          </a:xfrm>
        </p:spPr>
        <p:txBody>
          <a:bodyPr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12"/>
          </p:nvPr>
        </p:nvSpPr>
        <p:spPr>
          <a:xfrm>
            <a:off x="312576" y="4849906"/>
            <a:ext cx="11576051" cy="1631216"/>
          </a:xfrm>
        </p:spPr>
        <p:txBody>
          <a:bodyPr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eaLnBrk="1" hangingPunct="1">
              <a:lnSpc>
                <a:spcPct val="100000"/>
              </a:lnSpc>
              <a:defRPr/>
            </a:lvl1pPr>
          </a:lstStyle>
          <a:p>
            <a:fld id="{81047211-A8AA-4B95-AE81-4486B48F33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" b="0" dirty="0" smtClean="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© 2016 Cisco and/or its affiliates.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72510402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isco_w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295275"/>
            <a:ext cx="1233487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252728"/>
            <a:ext cx="10814304" cy="2907792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Subtitle 2"/>
          <p:cNvSpPr>
            <a:spLocks noGrp="1"/>
          </p:cNvSpPr>
          <p:nvPr>
            <p:ph type="subTitle" idx="1"/>
          </p:nvPr>
        </p:nvSpPr>
        <p:spPr>
          <a:xfrm>
            <a:off x="315177" y="4464067"/>
            <a:ext cx="10816168" cy="384175"/>
          </a:xfrm>
        </p:spPr>
        <p:txBody>
          <a:bodyPr>
            <a:normAutofit/>
          </a:bodyPr>
          <a:lstStyle>
            <a:lvl1pPr marL="0" indent="0" algn="l"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lnSpc>
                <a:spcPct val="100000"/>
              </a:lnSpc>
              <a:defRPr/>
            </a:lvl1pPr>
          </a:lstStyle>
          <a:p>
            <a:fld id="{370A41FE-A359-4599-AB68-448D0376971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" b="0" dirty="0" smtClean="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© 2016 Cisco and/or its affiliates.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637924231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>
          <a:xfrm>
            <a:off x="300645" y="1185337"/>
            <a:ext cx="11598707" cy="1410643"/>
          </a:xfrm>
        </p:spPr>
        <p:txBody>
          <a:bodyPr>
            <a:spAutoFit/>
          </a:bodyPr>
          <a:lstStyle>
            <a:lvl2pPr>
              <a:spcAft>
                <a:spcPts val="400"/>
              </a:spcAft>
              <a:defRPr/>
            </a:lvl2pPr>
            <a:lvl3pPr>
              <a:spcAft>
                <a:spcPts val="400"/>
              </a:spcAft>
              <a:defRPr/>
            </a:lvl3pPr>
            <a:lvl4pPr>
              <a:spcAft>
                <a:spcPts val="400"/>
              </a:spcAft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300645" y="2559248"/>
            <a:ext cx="11598707" cy="1410643"/>
          </a:xfrm>
        </p:spPr>
        <p:txBody>
          <a:bodyPr>
            <a:spAutoFit/>
          </a:bodyPr>
          <a:lstStyle>
            <a:lvl2pPr>
              <a:spcAft>
                <a:spcPts val="400"/>
              </a:spcAft>
              <a:defRPr/>
            </a:lvl2pPr>
            <a:lvl3pPr>
              <a:spcAft>
                <a:spcPts val="400"/>
              </a:spcAft>
              <a:defRPr/>
            </a:lvl3pPr>
            <a:lvl4pPr>
              <a:spcAft>
                <a:spcPts val="400"/>
              </a:spcAft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300645" y="3933157"/>
            <a:ext cx="11598707" cy="1410643"/>
          </a:xfrm>
        </p:spPr>
        <p:txBody>
          <a:bodyPr>
            <a:spAutoFit/>
          </a:bodyPr>
          <a:lstStyle>
            <a:lvl2pPr>
              <a:spcAft>
                <a:spcPts val="400"/>
              </a:spcAft>
              <a:defRPr/>
            </a:lvl2pPr>
            <a:lvl3pPr>
              <a:spcAft>
                <a:spcPts val="400"/>
              </a:spcAft>
              <a:defRPr/>
            </a:lvl3pPr>
            <a:lvl4pPr>
              <a:spcAft>
                <a:spcPts val="400"/>
              </a:spcAft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5"/>
          </p:nvPr>
        </p:nvSpPr>
        <p:spPr>
          <a:xfrm>
            <a:off x="300645" y="5307068"/>
            <a:ext cx="11598707" cy="1410643"/>
          </a:xfrm>
        </p:spPr>
        <p:txBody>
          <a:bodyPr>
            <a:spAutoFit/>
          </a:bodyPr>
          <a:lstStyle>
            <a:lvl2pPr>
              <a:spcAft>
                <a:spcPts val="400"/>
              </a:spcAft>
              <a:defRPr/>
            </a:lvl2pPr>
            <a:lvl3pPr>
              <a:spcAft>
                <a:spcPts val="400"/>
              </a:spcAft>
              <a:defRPr/>
            </a:lvl3pPr>
            <a:lvl4pPr>
              <a:spcAft>
                <a:spcPts val="400"/>
              </a:spcAft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1" hangingPunct="1">
              <a:lnSpc>
                <a:spcPct val="100000"/>
              </a:lnSpc>
              <a:defRPr/>
            </a:lvl1pPr>
          </a:lstStyle>
          <a:p>
            <a:fld id="{805A905F-3B37-4C01-9E10-DBE2D0521CA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" b="0" dirty="0" smtClean="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© 2016 Cisco and/or its affiliates.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878494743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TallShort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>
          <a:xfrm>
            <a:off x="300645" y="1185337"/>
            <a:ext cx="11582400" cy="661720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4"/>
          </p:nvPr>
        </p:nvSpPr>
        <p:spPr>
          <a:xfrm>
            <a:off x="300645" y="2037579"/>
            <a:ext cx="11586163" cy="1631216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300645" y="3938134"/>
            <a:ext cx="11582400" cy="661720"/>
          </a:xfrm>
        </p:spPr>
        <p:txBody>
          <a:bodyPr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300646" y="4782191"/>
            <a:ext cx="11563279" cy="1631216"/>
          </a:xfrm>
        </p:spPr>
        <p:txBody>
          <a:bodyPr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hangingPunct="1">
              <a:lnSpc>
                <a:spcPct val="100000"/>
              </a:lnSpc>
              <a:defRPr/>
            </a:lvl1pPr>
          </a:lstStyle>
          <a:p>
            <a:fld id="{840C0DDA-E06D-4D09-8675-E9E52BAEF69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" b="0" dirty="0" smtClean="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© 2016 Cisco and/or its affiliates.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95535450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lShortTall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>
          <a:xfrm>
            <a:off x="300645" y="3058178"/>
            <a:ext cx="11582400" cy="661720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4"/>
          </p:nvPr>
        </p:nvSpPr>
        <p:spPr>
          <a:xfrm>
            <a:off x="300645" y="1165296"/>
            <a:ext cx="11586163" cy="1631216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300645" y="5810975"/>
            <a:ext cx="11582400" cy="661720"/>
          </a:xfrm>
        </p:spPr>
        <p:txBody>
          <a:bodyPr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300644" y="3909908"/>
            <a:ext cx="11582400" cy="1631216"/>
          </a:xfrm>
        </p:spPr>
        <p:txBody>
          <a:bodyPr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hangingPunct="1">
              <a:lnSpc>
                <a:spcPct val="100000"/>
              </a:lnSpc>
              <a:defRPr/>
            </a:lvl1pPr>
          </a:lstStyle>
          <a:p>
            <a:fld id="{9A017183-A810-4142-8FCB-7E02730B9E1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" b="0" dirty="0" smtClean="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© 2016 Cisco and/or its affiliates.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244412537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671" y="228600"/>
            <a:ext cx="11582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62467" y="1255714"/>
            <a:ext cx="11582400" cy="7762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262467" y="2173112"/>
            <a:ext cx="11582400" cy="434622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eaLnBrk="1" hangingPunct="1">
              <a:lnSpc>
                <a:spcPct val="100000"/>
              </a:lnSpc>
              <a:defRPr/>
            </a:lvl1pPr>
          </a:lstStyle>
          <a:p>
            <a:fld id="{920247C2-46F7-415A-A3D4-9118AF3B59A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© 2016 Cisco and/or its affiliates.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580405949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l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671" y="228600"/>
            <a:ext cx="11582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62467" y="5709617"/>
            <a:ext cx="11582400" cy="776287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262467" y="1234479"/>
            <a:ext cx="11582400" cy="434622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eaLnBrk="1" hangingPunct="1">
              <a:lnSpc>
                <a:spcPct val="100000"/>
              </a:lnSpc>
              <a:defRPr/>
            </a:lvl1pPr>
          </a:lstStyle>
          <a:p>
            <a:fld id="{54224825-7F60-4F89-9CE8-63817574E31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© 2016 Cisco and/or its affiliates.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186030386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lShort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671" y="228600"/>
            <a:ext cx="11582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62467" y="5464594"/>
            <a:ext cx="11582400" cy="1026215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262467" y="1234479"/>
            <a:ext cx="11582400" cy="2998657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4"/>
          </p:nvPr>
        </p:nvSpPr>
        <p:spPr>
          <a:xfrm>
            <a:off x="262467" y="4337055"/>
            <a:ext cx="11582400" cy="1024916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eaLnBrk="1" hangingPunct="1">
              <a:lnSpc>
                <a:spcPct val="100000"/>
              </a:lnSpc>
              <a:defRPr/>
            </a:lvl1pPr>
          </a:lstStyle>
          <a:p>
            <a:fld id="{50813509-FDCC-4EE3-A4BC-4E2D47F2F7F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© 2016 Cisco and/or its affiliates.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355591751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lnSpc>
                <a:spcPct val="100000"/>
              </a:lnSpc>
              <a:defRPr/>
            </a:lvl1pPr>
          </a:lstStyle>
          <a:p>
            <a:fld id="{7E8CC4C9-97AE-431E-BF91-A08645C35CC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" b="0" dirty="0" smtClean="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© 2016 Cisco and/or its affiliates.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16287326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 hidden="1"/>
          <p:cNvSpPr>
            <a:spLocks noGrp="1"/>
          </p:cNvSpPr>
          <p:nvPr>
            <p:ph sz="quarter" idx="10"/>
          </p:nvPr>
        </p:nvSpPr>
        <p:spPr>
          <a:xfrm>
            <a:off x="2016370" y="1081455"/>
            <a:ext cx="7280031" cy="41938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0"/>
                  </a:srgb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1" hangingPunct="1">
              <a:lnSpc>
                <a:spcPct val="100000"/>
              </a:lnSpc>
              <a:defRPr/>
            </a:lvl1pPr>
          </a:lstStyle>
          <a:p>
            <a:fld id="{AC323698-DB98-4C2D-A52F-CF3C2A0A258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" b="0" dirty="0" smtClean="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© 2016 Cisco and/or its affiliates.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056327875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0"/>
            <a:ext cx="122094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cisco_w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525" y="5624513"/>
            <a:ext cx="1233488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Content Placeholder 18" hidden="1"/>
          <p:cNvSpPr>
            <a:spLocks noGrp="1"/>
          </p:cNvSpPr>
          <p:nvPr>
            <p:ph sz="quarter" idx="10"/>
          </p:nvPr>
        </p:nvSpPr>
        <p:spPr>
          <a:xfrm>
            <a:off x="1016000" y="752476"/>
            <a:ext cx="10473267" cy="28416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972218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sz="quarter" idx="17"/>
          </p:nvPr>
        </p:nvSpPr>
        <p:spPr>
          <a:xfrm>
            <a:off x="287964" y="5742473"/>
            <a:ext cx="11582400" cy="838128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1800"/>
            </a:lvl1pPr>
            <a:lvl2pPr>
              <a:lnSpc>
                <a:spcPct val="90000"/>
              </a:lnSpc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87964" y="1202515"/>
            <a:ext cx="11582400" cy="838128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1800"/>
            </a:lvl1pPr>
            <a:lvl2pPr>
              <a:lnSpc>
                <a:spcPct val="90000"/>
              </a:lnSpc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287964" y="2110507"/>
            <a:ext cx="11582400" cy="838128"/>
          </a:xfrm>
        </p:spPr>
        <p:txBody>
          <a:bodyPr>
            <a:noAutofit/>
          </a:bodyPr>
          <a:lstStyle>
            <a:lvl1pPr marL="285750" indent="-285750">
              <a:lnSpc>
                <a:spcPct val="90000"/>
              </a:lnSpc>
              <a:buFont typeface="Arial"/>
              <a:buChar char="•"/>
              <a:defRPr sz="1800"/>
            </a:lvl1pPr>
            <a:lvl2pPr>
              <a:lnSpc>
                <a:spcPct val="90000"/>
              </a:lnSpc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287964" y="3018499"/>
            <a:ext cx="11582400" cy="838128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1800"/>
            </a:lvl1pPr>
            <a:lvl2pPr>
              <a:lnSpc>
                <a:spcPct val="90000"/>
              </a:lnSpc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5"/>
          </p:nvPr>
        </p:nvSpPr>
        <p:spPr>
          <a:xfrm>
            <a:off x="287964" y="3926491"/>
            <a:ext cx="11582400" cy="838128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1800"/>
            </a:lvl1pPr>
            <a:lvl2pPr>
              <a:lnSpc>
                <a:spcPct val="90000"/>
              </a:lnSpc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6"/>
          </p:nvPr>
        </p:nvSpPr>
        <p:spPr>
          <a:xfrm>
            <a:off x="287964" y="4834483"/>
            <a:ext cx="11582400" cy="838128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1800"/>
            </a:lvl1pPr>
            <a:lvl2pPr>
              <a:lnSpc>
                <a:spcPct val="90000"/>
              </a:lnSpc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eaLnBrk="1" hangingPunct="1">
              <a:lnSpc>
                <a:spcPct val="100000"/>
              </a:lnSpc>
              <a:defRPr/>
            </a:lvl1pPr>
          </a:lstStyle>
          <a:p>
            <a:fld id="{8EEC839D-FCBC-420B-8F44-5380986B78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© 2016 Cisco and/or its affiliates.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91403330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63"/>
          <p:cNvSpPr>
            <a:spLocks noGrp="1" noChangeArrowheads="1"/>
          </p:cNvSpPr>
          <p:nvPr>
            <p:ph type="subTitle" idx="1"/>
          </p:nvPr>
        </p:nvSpPr>
        <p:spPr>
          <a:xfrm>
            <a:off x="292608" y="402336"/>
            <a:ext cx="10814304" cy="2404872"/>
          </a:xfrm>
          <a:ln/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spcBef>
                <a:spcPct val="0"/>
              </a:spcBef>
              <a:buNone/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lnSpc>
                <a:spcPct val="100000"/>
              </a:lnSpc>
              <a:defRPr/>
            </a:lvl1pPr>
          </a:lstStyle>
          <a:p>
            <a:fld id="{C12C64E6-C4AD-4558-BF69-0FA57D85A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" b="0" dirty="0" smtClean="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© 2016 Cisco and/or its affiliates.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875163765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13267" y="5973238"/>
            <a:ext cx="11578167" cy="640080"/>
          </a:xfrm>
        </p:spPr>
        <p:txBody>
          <a:bodyPr/>
          <a:lstStyle>
            <a:lvl1pPr>
              <a:lnSpc>
                <a:spcPct val="90000"/>
              </a:lnSpc>
              <a:spcAft>
                <a:spcPts val="400"/>
              </a:spcAft>
              <a:defRPr sz="1800"/>
            </a:lvl1pPr>
            <a:lvl2pPr>
              <a:lnSpc>
                <a:spcPct val="90000"/>
              </a:lnSpc>
              <a:spcAft>
                <a:spcPts val="400"/>
              </a:spcAft>
              <a:defRPr sz="1600"/>
            </a:lvl2pPr>
            <a:lvl3pPr>
              <a:lnSpc>
                <a:spcPct val="90000"/>
              </a:lnSpc>
              <a:defRPr sz="1400"/>
            </a:lvl3pPr>
            <a:lvl4pPr>
              <a:lnSpc>
                <a:spcPct val="90000"/>
              </a:lnSpc>
              <a:defRPr sz="1400"/>
            </a:lvl4pPr>
            <a:lvl5pPr>
              <a:lnSpc>
                <a:spcPct val="90000"/>
              </a:lnSpc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13267" y="1150108"/>
            <a:ext cx="11578167" cy="640080"/>
          </a:xfrm>
        </p:spPr>
        <p:txBody>
          <a:bodyPr/>
          <a:lstStyle>
            <a:lvl1pPr>
              <a:lnSpc>
                <a:spcPct val="90000"/>
              </a:lnSpc>
              <a:spcAft>
                <a:spcPts val="400"/>
              </a:spcAft>
              <a:defRPr sz="1800"/>
            </a:lvl1pPr>
            <a:lvl2pPr>
              <a:lnSpc>
                <a:spcPct val="90000"/>
              </a:lnSpc>
              <a:spcAft>
                <a:spcPts val="400"/>
              </a:spcAft>
              <a:defRPr sz="1600"/>
            </a:lvl2pPr>
            <a:lvl3pPr>
              <a:lnSpc>
                <a:spcPct val="90000"/>
              </a:lnSpc>
              <a:defRPr sz="1400"/>
            </a:lvl3pPr>
            <a:lvl4pPr>
              <a:lnSpc>
                <a:spcPct val="90000"/>
              </a:lnSpc>
              <a:defRPr sz="1400"/>
            </a:lvl4pPr>
            <a:lvl5pPr>
              <a:lnSpc>
                <a:spcPct val="90000"/>
              </a:lnSpc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313267" y="1839127"/>
            <a:ext cx="11578167" cy="640080"/>
          </a:xfrm>
        </p:spPr>
        <p:txBody>
          <a:bodyPr/>
          <a:lstStyle>
            <a:lvl1pPr>
              <a:lnSpc>
                <a:spcPct val="90000"/>
              </a:lnSpc>
              <a:spcAft>
                <a:spcPts val="400"/>
              </a:spcAft>
              <a:defRPr sz="1800"/>
            </a:lvl1pPr>
            <a:lvl2pPr>
              <a:lnSpc>
                <a:spcPct val="90000"/>
              </a:lnSpc>
              <a:spcAft>
                <a:spcPts val="400"/>
              </a:spcAft>
              <a:defRPr sz="1600"/>
            </a:lvl2pPr>
            <a:lvl3pPr>
              <a:lnSpc>
                <a:spcPct val="90000"/>
              </a:lnSpc>
              <a:defRPr sz="1400"/>
            </a:lvl3pPr>
            <a:lvl4pPr>
              <a:lnSpc>
                <a:spcPct val="90000"/>
              </a:lnSpc>
              <a:defRPr sz="1400"/>
            </a:lvl4pPr>
            <a:lvl5pPr>
              <a:lnSpc>
                <a:spcPct val="90000"/>
              </a:lnSpc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4"/>
          </p:nvPr>
        </p:nvSpPr>
        <p:spPr>
          <a:xfrm>
            <a:off x="313267" y="2528146"/>
            <a:ext cx="11578167" cy="640080"/>
          </a:xfrm>
        </p:spPr>
        <p:txBody>
          <a:bodyPr/>
          <a:lstStyle>
            <a:lvl1pPr>
              <a:lnSpc>
                <a:spcPct val="90000"/>
              </a:lnSpc>
              <a:spcAft>
                <a:spcPts val="400"/>
              </a:spcAft>
              <a:defRPr sz="1800"/>
            </a:lvl1pPr>
            <a:lvl2pPr>
              <a:lnSpc>
                <a:spcPct val="90000"/>
              </a:lnSpc>
              <a:spcAft>
                <a:spcPts val="400"/>
              </a:spcAft>
              <a:defRPr sz="1600"/>
            </a:lvl2pPr>
            <a:lvl3pPr>
              <a:lnSpc>
                <a:spcPct val="90000"/>
              </a:lnSpc>
              <a:defRPr sz="1400"/>
            </a:lvl3pPr>
            <a:lvl4pPr>
              <a:lnSpc>
                <a:spcPct val="90000"/>
              </a:lnSpc>
              <a:defRPr sz="1400"/>
            </a:lvl4pPr>
            <a:lvl5pPr>
              <a:lnSpc>
                <a:spcPct val="90000"/>
              </a:lnSpc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5"/>
          </p:nvPr>
        </p:nvSpPr>
        <p:spPr>
          <a:xfrm>
            <a:off x="313267" y="3217165"/>
            <a:ext cx="11578167" cy="640080"/>
          </a:xfrm>
        </p:spPr>
        <p:txBody>
          <a:bodyPr/>
          <a:lstStyle>
            <a:lvl1pPr>
              <a:lnSpc>
                <a:spcPct val="90000"/>
              </a:lnSpc>
              <a:spcAft>
                <a:spcPts val="400"/>
              </a:spcAft>
              <a:defRPr sz="1800"/>
            </a:lvl1pPr>
            <a:lvl2pPr>
              <a:lnSpc>
                <a:spcPct val="90000"/>
              </a:lnSpc>
              <a:spcAft>
                <a:spcPts val="400"/>
              </a:spcAft>
              <a:defRPr sz="1600"/>
            </a:lvl2pPr>
            <a:lvl3pPr>
              <a:lnSpc>
                <a:spcPct val="90000"/>
              </a:lnSpc>
              <a:defRPr sz="1400"/>
            </a:lvl3pPr>
            <a:lvl4pPr>
              <a:lnSpc>
                <a:spcPct val="90000"/>
              </a:lnSpc>
              <a:defRPr sz="1400"/>
            </a:lvl4pPr>
            <a:lvl5pPr>
              <a:lnSpc>
                <a:spcPct val="90000"/>
              </a:lnSpc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16"/>
          </p:nvPr>
        </p:nvSpPr>
        <p:spPr>
          <a:xfrm>
            <a:off x="313267" y="3906184"/>
            <a:ext cx="11578167" cy="640080"/>
          </a:xfrm>
        </p:spPr>
        <p:txBody>
          <a:bodyPr/>
          <a:lstStyle>
            <a:lvl1pPr>
              <a:lnSpc>
                <a:spcPct val="90000"/>
              </a:lnSpc>
              <a:spcAft>
                <a:spcPts val="400"/>
              </a:spcAft>
              <a:defRPr sz="1800"/>
            </a:lvl1pPr>
            <a:lvl2pPr>
              <a:lnSpc>
                <a:spcPct val="90000"/>
              </a:lnSpc>
              <a:spcAft>
                <a:spcPts val="400"/>
              </a:spcAft>
              <a:defRPr sz="1600"/>
            </a:lvl2pPr>
            <a:lvl3pPr>
              <a:lnSpc>
                <a:spcPct val="90000"/>
              </a:lnSpc>
              <a:defRPr sz="1400"/>
            </a:lvl3pPr>
            <a:lvl4pPr>
              <a:lnSpc>
                <a:spcPct val="90000"/>
              </a:lnSpc>
              <a:defRPr sz="1400"/>
            </a:lvl4pPr>
            <a:lvl5pPr>
              <a:lnSpc>
                <a:spcPct val="90000"/>
              </a:lnSpc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7"/>
          </p:nvPr>
        </p:nvSpPr>
        <p:spPr>
          <a:xfrm>
            <a:off x="313267" y="4595203"/>
            <a:ext cx="11578167" cy="640080"/>
          </a:xfrm>
        </p:spPr>
        <p:txBody>
          <a:bodyPr/>
          <a:lstStyle>
            <a:lvl1pPr>
              <a:lnSpc>
                <a:spcPct val="90000"/>
              </a:lnSpc>
              <a:spcAft>
                <a:spcPts val="400"/>
              </a:spcAft>
              <a:defRPr sz="1800"/>
            </a:lvl1pPr>
            <a:lvl2pPr>
              <a:lnSpc>
                <a:spcPct val="90000"/>
              </a:lnSpc>
              <a:spcAft>
                <a:spcPts val="400"/>
              </a:spcAft>
              <a:defRPr sz="1600"/>
            </a:lvl2pPr>
            <a:lvl3pPr>
              <a:lnSpc>
                <a:spcPct val="90000"/>
              </a:lnSpc>
              <a:defRPr sz="1400"/>
            </a:lvl3pPr>
            <a:lvl4pPr>
              <a:lnSpc>
                <a:spcPct val="90000"/>
              </a:lnSpc>
              <a:defRPr sz="1400"/>
            </a:lvl4pPr>
            <a:lvl5pPr>
              <a:lnSpc>
                <a:spcPct val="90000"/>
              </a:lnSpc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/>
          </p:nvPr>
        </p:nvSpPr>
        <p:spPr>
          <a:xfrm>
            <a:off x="313267" y="5284222"/>
            <a:ext cx="11578167" cy="640080"/>
          </a:xfrm>
        </p:spPr>
        <p:txBody>
          <a:bodyPr/>
          <a:lstStyle>
            <a:lvl1pPr>
              <a:lnSpc>
                <a:spcPct val="90000"/>
              </a:lnSpc>
              <a:spcAft>
                <a:spcPts val="400"/>
              </a:spcAft>
              <a:defRPr sz="1800"/>
            </a:lvl1pPr>
            <a:lvl2pPr>
              <a:lnSpc>
                <a:spcPct val="90000"/>
              </a:lnSpc>
              <a:spcAft>
                <a:spcPts val="400"/>
              </a:spcAft>
              <a:defRPr sz="1600"/>
            </a:lvl2pPr>
            <a:lvl3pPr>
              <a:lnSpc>
                <a:spcPct val="90000"/>
              </a:lnSpc>
              <a:defRPr sz="1400"/>
            </a:lvl3pPr>
            <a:lvl4pPr>
              <a:lnSpc>
                <a:spcPct val="90000"/>
              </a:lnSpc>
              <a:defRPr sz="1400"/>
            </a:lvl4pPr>
            <a:lvl5pPr>
              <a:lnSpc>
                <a:spcPct val="90000"/>
              </a:lnSpc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eaLnBrk="1" hangingPunct="1">
              <a:lnSpc>
                <a:spcPct val="100000"/>
              </a:lnSpc>
              <a:defRPr/>
            </a:lvl1pPr>
          </a:lstStyle>
          <a:p>
            <a:fld id="{BA756E5F-1050-4E90-BE5B-E446D12741D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© 2016 Cisco and/or its affiliates.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644007499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Short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708" y="228600"/>
            <a:ext cx="11582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17708" y="2373638"/>
            <a:ext cx="11582400" cy="1026215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317708" y="3540799"/>
            <a:ext cx="11582400" cy="2998657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4"/>
          </p:nvPr>
        </p:nvSpPr>
        <p:spPr>
          <a:xfrm>
            <a:off x="317708" y="1187455"/>
            <a:ext cx="11582400" cy="1024916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eaLnBrk="1" hangingPunct="1">
              <a:lnSpc>
                <a:spcPct val="100000"/>
              </a:lnSpc>
              <a:defRPr/>
            </a:lvl1pPr>
          </a:lstStyle>
          <a:p>
            <a:fld id="{692A4E0E-EC6A-450A-9CEC-A2EFB1C3296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© 2016 Cisco and/or its affiliates.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792476765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-12700" y="0"/>
            <a:ext cx="121920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5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65088"/>
            <a:ext cx="2235200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2427288" cy="67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442CB9C-4DB5-43E5-9FD7-B131E4B5F16C}" type="datetimeFigureOut">
              <a:rPr lang="en-US" altLang="en-US"/>
              <a:pPr/>
              <a:t>5/13/2017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>
                <a:solidFill>
                  <a:srgbClr val="898989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lnSpc>
                <a:spcPct val="100000"/>
              </a:lnSpc>
              <a:defRPr/>
            </a:lvl1pPr>
          </a:lstStyle>
          <a:p>
            <a:fld id="{0482AFEE-1BD5-4C4B-9F11-E5E953757D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2716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4763" y="0"/>
            <a:ext cx="27432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4413"/>
            <a:ext cx="2747963" cy="76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4763" y="0"/>
            <a:ext cx="2743200" cy="8382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166688"/>
            <a:ext cx="18288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>
                <a:solidFill>
                  <a:srgbClr val="898989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lnSpc>
                <a:spcPct val="100000"/>
              </a:lnSpc>
              <a:defRPr/>
            </a:lvl1pPr>
          </a:lstStyle>
          <a:p>
            <a:fld id="{13518435-0D27-4D6B-B5F3-56ECBCC8D7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512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41"/>
          <p:cNvSpPr>
            <a:spLocks noGrp="1"/>
          </p:cNvSpPr>
          <p:nvPr>
            <p:ph type="body" sz="quarter" idx="10"/>
          </p:nvPr>
        </p:nvSpPr>
        <p:spPr bwMode="white">
          <a:xfrm>
            <a:off x="316992" y="484632"/>
            <a:ext cx="11679936" cy="4370832"/>
          </a:xfrm>
        </p:spPr>
        <p:txBody>
          <a:bodyPr anchor="b">
            <a:noAutofit/>
          </a:bodyPr>
          <a:lstStyle>
            <a:lvl1pPr marL="114300" indent="-118872" algn="l" defTabSz="814388" eaLnBrk="1" hangingPunct="1">
              <a:lnSpc>
                <a:spcPct val="95000"/>
              </a:lnSpc>
              <a:buNone/>
              <a:defRPr sz="3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43"/>
          <p:cNvSpPr>
            <a:spLocks noGrp="1"/>
          </p:cNvSpPr>
          <p:nvPr>
            <p:ph type="body" sz="quarter" idx="12"/>
          </p:nvPr>
        </p:nvSpPr>
        <p:spPr>
          <a:xfrm>
            <a:off x="573024" y="5358384"/>
            <a:ext cx="11436096" cy="612648"/>
          </a:xfrm>
        </p:spPr>
        <p:txBody>
          <a:bodyPr anchor="ctr">
            <a:noAutofit/>
          </a:bodyPr>
          <a:lstStyle>
            <a:lvl1pPr marL="0" indent="0" algn="l" defTabSz="814388">
              <a:spcBef>
                <a:spcPct val="30000"/>
              </a:spcBef>
              <a:buClr>
                <a:schemeClr val="tx2"/>
              </a:buClr>
              <a:buSzPct val="100000"/>
              <a:buFont typeface="Wingdings" pitchFamily="2" charset="2"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eaLnBrk="1" hangingPunct="1">
              <a:lnSpc>
                <a:spcPct val="100000"/>
              </a:lnSpc>
              <a:defRPr/>
            </a:lvl1pPr>
          </a:lstStyle>
          <a:p>
            <a:fld id="{ED365EB8-F30C-4808-A721-03308C5DDB7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" b="0" dirty="0" smtClean="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© 2016 Cisco and/or its affiliates.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07593898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Go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verticalb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700" y="777875"/>
            <a:ext cx="119063" cy="528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269" y="1082842"/>
            <a:ext cx="3818640" cy="4692316"/>
          </a:xfrm>
        </p:spPr>
        <p:txBody>
          <a:bodyPr anchor="ctr"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864100" y="342353"/>
            <a:ext cx="6927851" cy="6172862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0096D6"/>
                </a:solidFill>
              </a:defRPr>
            </a:lvl1pPr>
            <a:lvl2pPr>
              <a:defRPr>
                <a:solidFill>
                  <a:srgbClr val="0096D6"/>
                </a:solidFill>
              </a:defRPr>
            </a:lvl2pPr>
            <a:lvl3pPr>
              <a:defRPr>
                <a:solidFill>
                  <a:srgbClr val="0096D6"/>
                </a:solidFill>
              </a:defRPr>
            </a:lvl3pPr>
            <a:lvl4pPr>
              <a:defRPr>
                <a:solidFill>
                  <a:srgbClr val="0096D6"/>
                </a:solidFill>
              </a:defRPr>
            </a:lvl4pPr>
            <a:lvl5pPr>
              <a:defRPr>
                <a:solidFill>
                  <a:srgbClr val="0096D6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1" hangingPunct="1">
              <a:lnSpc>
                <a:spcPct val="100000"/>
              </a:lnSpc>
              <a:defRPr/>
            </a:lvl1pPr>
          </a:lstStyle>
          <a:p>
            <a:fld id="{B57C7C07-9129-46C9-A3AB-DDABBB22F00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" b="0" dirty="0" smtClean="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© 2016 Cisco and/or its affiliates.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18762383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12576" y="1162050"/>
            <a:ext cx="11576051" cy="5322888"/>
          </a:xfrm>
        </p:spPr>
        <p:txBody>
          <a:bodyPr>
            <a:noAutofit/>
          </a:bodyPr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1" hangingPunct="1">
              <a:lnSpc>
                <a:spcPct val="100000"/>
              </a:lnSpc>
              <a:defRPr/>
            </a:lvl1pPr>
          </a:lstStyle>
          <a:p>
            <a:fld id="{0650548C-F48D-4B78-8F60-101585713B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" b="0" dirty="0" smtClean="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© 2016 Cisco and/or its affiliates.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11784769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With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96333" y="1195389"/>
            <a:ext cx="11582400" cy="485814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296334" y="6164263"/>
            <a:ext cx="11588751" cy="419100"/>
          </a:xfrm>
          <a:ln>
            <a:solidFill>
              <a:schemeClr val="accent1"/>
            </a:solidFill>
          </a:ln>
        </p:spPr>
        <p:txBody>
          <a:bodyPr anchor="ctr">
            <a:noAutofit/>
          </a:bodyPr>
          <a:lstStyle>
            <a:lvl1pPr marL="0" indent="0">
              <a:buFont typeface="Arial"/>
              <a:buNone/>
              <a:defRPr sz="1200"/>
            </a:lvl1pPr>
            <a:lvl2pPr marL="285750" indent="-171450">
              <a:buFont typeface="Arial"/>
              <a:buChar char="•"/>
              <a:defRPr sz="1200"/>
            </a:lvl2pPr>
            <a:lvl3pPr marL="512763" indent="-171450">
              <a:buFont typeface="Arial"/>
              <a:buChar char="•"/>
              <a:defRPr sz="1200"/>
            </a:lvl3pPr>
            <a:lvl4pPr marL="744538" indent="-171450">
              <a:buFont typeface="Arial"/>
              <a:buChar char="•"/>
              <a:defRPr sz="1200"/>
            </a:lvl4pPr>
            <a:lvl5pPr marL="976313" indent="-171450">
              <a:buFont typeface="Arial"/>
              <a:buChar char="•"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eaLnBrk="1" hangingPunct="1">
              <a:lnSpc>
                <a:spcPct val="100000"/>
              </a:lnSpc>
              <a:defRPr/>
            </a:lvl1pPr>
          </a:lstStyle>
          <a:p>
            <a:fld id="{65AC9ECD-662A-4994-881A-FEBE1606463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© 2016 Cisco and/or its affiliates.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9410213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CPolling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VC-Template-pol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152400"/>
            <a:ext cx="11803062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269" y="411480"/>
            <a:ext cx="10016793" cy="83820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12576" y="1342102"/>
            <a:ext cx="11576051" cy="1119645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1"/>
          </p:nvPr>
        </p:nvSpPr>
        <p:spPr>
          <a:xfrm>
            <a:off x="304800" y="2602864"/>
            <a:ext cx="11582400" cy="3998377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lnSpc>
                <a:spcPct val="100000"/>
              </a:lnSpc>
              <a:defRPr/>
            </a:lvl1pPr>
          </a:lstStyle>
          <a:p>
            <a:fld id="{00EC89CA-E383-4738-8661-AF54B1B01B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" b="0" dirty="0" smtClean="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© 2016 Cisco and/or its affiliates.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60696011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CActivity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VC-Template-activit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152400"/>
            <a:ext cx="11803062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269" y="411480"/>
            <a:ext cx="10016793" cy="83820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/>
          </p:nvPr>
        </p:nvSpPr>
        <p:spPr>
          <a:xfrm>
            <a:off x="312576" y="1342102"/>
            <a:ext cx="11576051" cy="1119645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1"/>
          </p:nvPr>
        </p:nvSpPr>
        <p:spPr>
          <a:xfrm>
            <a:off x="304800" y="2602864"/>
            <a:ext cx="11582400" cy="3998377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lnSpc>
                <a:spcPct val="100000"/>
              </a:lnSpc>
              <a:defRPr/>
            </a:lvl1pPr>
          </a:lstStyle>
          <a:p>
            <a:fld id="{E50F618C-08C0-41A4-852B-14C8124350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" b="0" dirty="0" smtClean="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© 2016 Cisco and/or its affiliates.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50011442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6388" y="228600"/>
            <a:ext cx="11582400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1189038"/>
            <a:ext cx="11582400" cy="534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Body Text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  <a:p>
            <a:pPr lvl="4"/>
            <a:endParaRPr lang="en-US" altLang="en-US" smtClean="0"/>
          </a:p>
          <a:p>
            <a:pPr lvl="4"/>
            <a:endParaRPr lang="en-US" altLang="en-US" smtClean="0"/>
          </a:p>
          <a:p>
            <a:pPr lvl="4"/>
            <a:endParaRPr lang="en-US" altLang="en-US" smtClean="0"/>
          </a:p>
          <a:p>
            <a:pPr lvl="4"/>
            <a:endParaRPr lang="en-US" altLang="en-US" smtClean="0"/>
          </a:p>
          <a:p>
            <a:pPr lvl="4"/>
            <a:endParaRPr lang="en-US" altLang="en-US" smtClean="0"/>
          </a:p>
          <a:p>
            <a:pPr lvl="4"/>
            <a:endParaRPr lang="en-US" altLang="en-US" smtClean="0"/>
          </a:p>
          <a:p>
            <a:pPr lvl="4"/>
            <a:endParaRPr lang="en-US" altLang="en-US" smtClean="0"/>
          </a:p>
          <a:p>
            <a:pPr lvl="4"/>
            <a:endParaRPr lang="en-US" altLang="en-US" smtClean="0"/>
          </a:p>
          <a:p>
            <a:pPr lvl="4"/>
            <a:endParaRPr lang="en-US" altLang="en-US" smtClean="0"/>
          </a:p>
          <a:p>
            <a:pPr lvl="4"/>
            <a:endParaRPr lang="en-US" altLang="en-US" smtClean="0"/>
          </a:p>
          <a:p>
            <a:pPr lvl="4"/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026525" y="6688138"/>
            <a:ext cx="2844800" cy="15557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90000"/>
              </a:lnSpc>
              <a:defRPr sz="600">
                <a:solidFill>
                  <a:srgbClr val="898989"/>
                </a:solidFill>
              </a:defRPr>
            </a:lvl1pPr>
          </a:lstStyle>
          <a:p>
            <a:fld id="{E8EA89AD-9B61-41B5-8BE5-3527AAB396B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1625" y="6688138"/>
            <a:ext cx="7750175" cy="15557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eaLnBrk="0" hangingPunct="0">
              <a:lnSpc>
                <a:spcPct val="90000"/>
              </a:lnSpc>
              <a:defRPr sz="600" b="0" dirty="0" smtClean="0">
                <a:solidFill>
                  <a:srgbClr val="000000">
                    <a:tint val="75000"/>
                  </a:srgb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2016 Cisco and/or its affiliates.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  <p:sldLayoutId id="2147483744" r:id="rId18"/>
    <p:sldLayoutId id="2147483745" r:id="rId19"/>
    <p:sldLayoutId id="2147483746" r:id="rId20"/>
    <p:sldLayoutId id="2147483747" r:id="rId21"/>
    <p:sldLayoutId id="2147483748" r:id="rId22"/>
    <p:sldLayoutId id="2147483749" r:id="rId23"/>
    <p:sldLayoutId id="2147483750" r:id="rId24"/>
    <p:sldLayoutId id="2147483751" r:id="rId25"/>
    <p:sldLayoutId id="2147483752" r:id="rId26"/>
    <p:sldLayoutId id="2147483753" r:id="rId27"/>
    <p:sldLayoutId id="2147483754" r:id="rId28"/>
    <p:sldLayoutId id="2147483755" r:id="rId29"/>
    <p:sldLayoutId id="2147483756" r:id="rId30"/>
    <p:sldLayoutId id="2147483757" r:id="rId31"/>
    <p:sldLayoutId id="2147483758" r:id="rId32"/>
    <p:sldLayoutId id="2147483759" r:id="rId33"/>
  </p:sldLayoutIdLst>
  <p:transition/>
  <p:timing>
    <p:tnLst>
      <p:par>
        <p:cTn id="1" dur="indefinite" restart="never" nodeType="tmRoot"/>
      </p:par>
    </p:tnLst>
  </p:timing>
  <p:hf sldNum="0" hdr="0" dt="0"/>
  <p:txStyles>
    <p:titleStyle>
      <a:lvl1pPr algn="l" rtl="0" fontAlgn="base">
        <a:spcBef>
          <a:spcPct val="0"/>
        </a:spcBef>
        <a:spcAft>
          <a:spcPct val="0"/>
        </a:spcAft>
        <a:defRPr lang="en-US" sz="2800" kern="1200" spc="-100" dirty="0">
          <a:gradFill>
            <a:gsLst>
              <a:gs pos="0">
                <a:schemeClr val="accent1"/>
              </a:gs>
              <a:gs pos="44000">
                <a:srgbClr val="01BBBB"/>
              </a:gs>
              <a:gs pos="100000">
                <a:srgbClr val="468041"/>
              </a:gs>
            </a:gsLst>
            <a:lin ang="4800000" scaled="0"/>
          </a:gra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9pPr>
    </p:titleStyle>
    <p:bodyStyle>
      <a:lvl1pPr marL="341313" indent="-341313" algn="l" rtl="0" fontAlgn="base">
        <a:spcBef>
          <a:spcPts val="600"/>
        </a:spcBef>
        <a:spcAft>
          <a:spcPct val="0"/>
        </a:spcAft>
        <a:buClr>
          <a:srgbClr val="46A040"/>
        </a:buClr>
        <a:buSzPct val="90000"/>
        <a:buFont typeface="Arial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90513" algn="l" rtl="0" fontAlgn="base">
        <a:spcBef>
          <a:spcPts val="600"/>
        </a:spcBef>
        <a:spcAft>
          <a:spcPct val="0"/>
        </a:spcAft>
        <a:buClr>
          <a:srgbClr val="46A040"/>
        </a:buClr>
        <a:buFont typeface="Arial" charset="0"/>
        <a:buChar char="•"/>
        <a:defRPr lang="en-US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65200" indent="-231775" algn="l" defTabSz="806450" rtl="0" fontAlgn="base">
        <a:spcBef>
          <a:spcPts val="600"/>
        </a:spcBef>
        <a:spcAft>
          <a:spcPct val="0"/>
        </a:spcAft>
        <a:buClr>
          <a:srgbClr val="46A040"/>
        </a:buClr>
        <a:buFont typeface="Arial" charset="0"/>
        <a:buChar char="-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231775" algn="l" rtl="0" fontAlgn="base">
        <a:spcBef>
          <a:spcPts val="600"/>
        </a:spcBef>
        <a:spcAft>
          <a:spcPct val="0"/>
        </a:spcAft>
        <a:buClr>
          <a:srgbClr val="46A040"/>
        </a:buClr>
        <a:buFont typeface="Arial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430338" indent="-219075" algn="l" rtl="0" fontAlgn="base">
        <a:spcBef>
          <a:spcPts val="600"/>
        </a:spcBef>
        <a:spcAft>
          <a:spcPct val="0"/>
        </a:spcAft>
        <a:buClr>
          <a:srgbClr val="46A040"/>
        </a:buClr>
        <a:buFont typeface="Arial" charset="0"/>
        <a:buChar char="-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8"/>
          <p:cNvSpPr>
            <a:spLocks noChangeArrowheads="1"/>
          </p:cNvSpPr>
          <p:nvPr/>
        </p:nvSpPr>
        <p:spPr bwMode="auto">
          <a:xfrm>
            <a:off x="2982913" y="1651000"/>
            <a:ext cx="71628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rgbClr val="46A040"/>
              </a:buClr>
              <a:buSzPct val="90000"/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ts val="600"/>
              </a:spcBef>
              <a:buClr>
                <a:srgbClr val="46A040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06450">
              <a:spcBef>
                <a:spcPts val="600"/>
              </a:spcBef>
              <a:buClr>
                <a:srgbClr val="46A040"/>
              </a:buClr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ts val="600"/>
              </a:spcBef>
              <a:buClr>
                <a:srgbClr val="46A040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ts val="600"/>
              </a:spcBef>
              <a:buClr>
                <a:srgbClr val="46A040"/>
              </a:buClr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ts val="600"/>
              </a:spcBef>
              <a:spcAft>
                <a:spcPct val="0"/>
              </a:spcAft>
              <a:buClr>
                <a:srgbClr val="46A040"/>
              </a:buClr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ts val="600"/>
              </a:spcBef>
              <a:spcAft>
                <a:spcPct val="0"/>
              </a:spcAft>
              <a:buClr>
                <a:srgbClr val="46A040"/>
              </a:buClr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ts val="600"/>
              </a:spcBef>
              <a:spcAft>
                <a:spcPct val="0"/>
              </a:spcAft>
              <a:buClr>
                <a:srgbClr val="46A040"/>
              </a:buClr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ts val="600"/>
              </a:spcBef>
              <a:spcAft>
                <a:spcPct val="0"/>
              </a:spcAft>
              <a:buClr>
                <a:srgbClr val="46A040"/>
              </a:buClr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rgbClr val="FFFFFF"/>
                </a:solidFill>
              </a:rPr>
              <a:t>CCNA Routing and Switching Study Guide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b="1">
                <a:solidFill>
                  <a:srgbClr val="FFFFFF"/>
                </a:solidFill>
              </a:rPr>
              <a:t>Chapters 8 &amp; 22: Intelligent Networks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 b="1">
              <a:solidFill>
                <a:srgbClr val="FFFFFF"/>
              </a:solidFill>
            </a:endParaRPr>
          </a:p>
        </p:txBody>
      </p:sp>
      <p:sp>
        <p:nvSpPr>
          <p:cNvPr id="35843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3657600" y="5805488"/>
            <a:ext cx="5486400" cy="4270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altLang="en-US" i="1" smtClean="0"/>
              <a:t>Instructor</a:t>
            </a:r>
            <a:r>
              <a:rPr altLang="en-US" smtClean="0"/>
              <a:t> &amp; Todd Lammle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268" y="228600"/>
            <a:ext cx="11582400" cy="8382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Software Defined Networking (SDN)</a:t>
            </a:r>
            <a:endParaRPr dirty="0"/>
          </a:p>
        </p:txBody>
      </p:sp>
      <p:pic>
        <p:nvPicPr>
          <p:cNvPr id="43011" name="BodyMarginPlaceholder|0|0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8950" y="1162050"/>
            <a:ext cx="8682038" cy="44180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268" y="228600"/>
            <a:ext cx="11582400" cy="8382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Southbound APIs</a:t>
            </a:r>
            <a:endParaRPr dirty="0"/>
          </a:p>
        </p:txBody>
      </p:sp>
      <p:pic>
        <p:nvPicPr>
          <p:cNvPr id="44035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674" y="1505417"/>
            <a:ext cx="4935538" cy="363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48218" y="720804"/>
            <a:ext cx="522335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0" dirty="0" smtClean="0"/>
              <a:t>Southbound APIs have many standards:</a:t>
            </a:r>
          </a:p>
          <a:p>
            <a:endParaRPr lang="en-US" sz="2200" dirty="0"/>
          </a:p>
          <a:p>
            <a:r>
              <a:rPr lang="en-US" sz="2200" b="1" dirty="0" err="1" smtClean="0"/>
              <a:t>OpenFlow</a:t>
            </a:r>
            <a:endParaRPr lang="en-US" sz="2200" b="1" dirty="0" smtClean="0"/>
          </a:p>
          <a:p>
            <a:r>
              <a:rPr lang="en-US" sz="2200" b="1" dirty="0" smtClean="0"/>
              <a:t>NETCONF</a:t>
            </a:r>
          </a:p>
          <a:p>
            <a:r>
              <a:rPr lang="en-US" sz="2200" b="1" dirty="0" err="1" smtClean="0"/>
              <a:t>onePK</a:t>
            </a:r>
            <a:endParaRPr lang="en-US" sz="2200" b="1" dirty="0" smtClean="0"/>
          </a:p>
          <a:p>
            <a:r>
              <a:rPr lang="en-US" sz="2200" b="1" dirty="0" err="1" smtClean="0"/>
              <a:t>OpFlex</a:t>
            </a:r>
            <a:endParaRPr lang="en-US" sz="2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268" y="228600"/>
            <a:ext cx="11582400" cy="8382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Northbound APIs</a:t>
            </a:r>
            <a:endParaRPr dirty="0"/>
          </a:p>
        </p:txBody>
      </p:sp>
      <p:pic>
        <p:nvPicPr>
          <p:cNvPr id="45059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575" y="1993900"/>
            <a:ext cx="5026025" cy="353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962" y="159874"/>
            <a:ext cx="11582400" cy="8382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Cisco APIC-EM: Cisco SDN controller</a:t>
            </a:r>
            <a:endParaRPr dirty="0"/>
          </a:p>
        </p:txBody>
      </p:sp>
      <p:pic>
        <p:nvPicPr>
          <p:cNvPr id="46083" name="Content Placeholder 6|0|0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92250" y="1225550"/>
            <a:ext cx="9602788" cy="3535363"/>
          </a:xfrm>
        </p:spPr>
      </p:pic>
      <p:sp>
        <p:nvSpPr>
          <p:cNvPr id="4" name="TextBox 3"/>
          <p:cNvSpPr txBox="1"/>
          <p:nvPr/>
        </p:nvSpPr>
        <p:spPr>
          <a:xfrm>
            <a:off x="519947" y="5540479"/>
            <a:ext cx="11134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/>
              <a:t>Cisco APIC-EM is used for policy-based management and security through a single controller, abstracting the network and making network services simpler.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7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88" y="107575"/>
            <a:ext cx="10103388" cy="6619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268" y="85168"/>
            <a:ext cx="11582400" cy="8382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Using APIC-EM for Path Tracing</a:t>
            </a:r>
            <a:endParaRPr dirty="0"/>
          </a:p>
        </p:txBody>
      </p:sp>
      <p:pic>
        <p:nvPicPr>
          <p:cNvPr id="48131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4374"/>
            <a:ext cx="12177713" cy="482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267" y="68356"/>
            <a:ext cx="11582400" cy="66675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Cisco Intelligent WAN (Cisco IWAN)</a:t>
            </a:r>
            <a:endParaRPr dirty="0"/>
          </a:p>
        </p:txBody>
      </p:sp>
      <p:pic>
        <p:nvPicPr>
          <p:cNvPr id="4915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00" y="968967"/>
            <a:ext cx="10858100" cy="5835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388" y="49310"/>
            <a:ext cx="11582400" cy="838200"/>
          </a:xfrm>
        </p:spPr>
        <p:txBody>
          <a:bodyPr/>
          <a:lstStyle/>
          <a:p>
            <a:r>
              <a:rPr lang="en-US" sz="4000" dirty="0" smtClean="0"/>
              <a:t>Quality of Service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0" y="1162050"/>
            <a:ext cx="12192000" cy="5322888"/>
          </a:xfrm>
        </p:spPr>
        <p:txBody>
          <a:bodyPr/>
          <a:lstStyle/>
          <a:p>
            <a:r>
              <a:rPr lang="en-US" sz="2800" dirty="0" smtClean="0"/>
              <a:t>Quality of Service (</a:t>
            </a:r>
            <a:r>
              <a:rPr lang="en-US" sz="2800" dirty="0" err="1" smtClean="0"/>
              <a:t>QoS</a:t>
            </a:r>
            <a:r>
              <a:rPr lang="en-US" sz="2800" dirty="0" smtClean="0"/>
              <a:t>) is used to manage contention for network resources for better end user experience.</a:t>
            </a:r>
          </a:p>
          <a:p>
            <a:r>
              <a:rPr lang="en-US" sz="2800" dirty="0" err="1" smtClean="0"/>
              <a:t>QoS</a:t>
            </a:r>
            <a:r>
              <a:rPr lang="en-US" sz="2800" dirty="0" smtClean="0"/>
              <a:t> methods focus on</a:t>
            </a:r>
          </a:p>
          <a:p>
            <a:pPr lvl="1"/>
            <a:r>
              <a:rPr lang="en-US" sz="2600" dirty="0" smtClean="0">
                <a:solidFill>
                  <a:srgbClr val="FF0000"/>
                </a:solidFill>
              </a:rPr>
              <a:t>Delay</a:t>
            </a:r>
            <a:r>
              <a:rPr lang="en-US" sz="2600" dirty="0" smtClean="0"/>
              <a:t>: make real-time applications, such as VoIP, fail</a:t>
            </a:r>
          </a:p>
          <a:p>
            <a:pPr lvl="1"/>
            <a:r>
              <a:rPr lang="en-US" sz="2600" dirty="0" smtClean="0">
                <a:solidFill>
                  <a:srgbClr val="FF0000"/>
                </a:solidFill>
              </a:rPr>
              <a:t>Dropped Packets</a:t>
            </a:r>
            <a:r>
              <a:rPr lang="en-US" sz="2600" dirty="0" smtClean="0"/>
              <a:t>: with </a:t>
            </a:r>
            <a:r>
              <a:rPr lang="en-US" sz="2600" dirty="0" err="1" smtClean="0"/>
              <a:t>QoS</a:t>
            </a:r>
            <a:r>
              <a:rPr lang="en-US" sz="2600" dirty="0" smtClean="0"/>
              <a:t>, when there is a contention on a link, less important traffic is delayed or dropped</a:t>
            </a:r>
          </a:p>
          <a:p>
            <a:pPr lvl="1"/>
            <a:r>
              <a:rPr lang="en-US" sz="2600" dirty="0" smtClean="0">
                <a:solidFill>
                  <a:srgbClr val="FF0000"/>
                </a:solidFill>
              </a:rPr>
              <a:t>Error</a:t>
            </a:r>
            <a:r>
              <a:rPr lang="en-US" sz="2600" dirty="0" smtClean="0"/>
              <a:t>: packets can be corrupted in transit and arrives at the destination in an unaccepted format</a:t>
            </a:r>
          </a:p>
          <a:p>
            <a:pPr lvl="1"/>
            <a:r>
              <a:rPr lang="en-US" sz="2600" dirty="0" smtClean="0">
                <a:solidFill>
                  <a:srgbClr val="FF0000"/>
                </a:solidFill>
              </a:rPr>
              <a:t>Jitter</a:t>
            </a:r>
            <a:r>
              <a:rPr lang="en-US" sz="2600" dirty="0" smtClean="0"/>
              <a:t>: Variation in packet delay is called jitter, “packet loss” in video streaming</a:t>
            </a:r>
          </a:p>
          <a:p>
            <a:pPr lvl="1"/>
            <a:r>
              <a:rPr lang="en-US" sz="2600" dirty="0" smtClean="0">
                <a:solidFill>
                  <a:srgbClr val="FF0000"/>
                </a:solidFill>
              </a:rPr>
              <a:t>Out-of-Order Delivery</a:t>
            </a:r>
            <a:r>
              <a:rPr lang="en-US" sz="2600" dirty="0" smtClean="0"/>
              <a:t>: receiving packets are reassembled out of order, user will probably notice degradation of an application quality</a:t>
            </a:r>
          </a:p>
          <a:p>
            <a:pPr lvl="1"/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 Cisco and/or its affiliates. All rights reserved.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099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388" y="49310"/>
            <a:ext cx="11582400" cy="838200"/>
          </a:xfrm>
        </p:spPr>
        <p:txBody>
          <a:bodyPr/>
          <a:lstStyle/>
          <a:p>
            <a:r>
              <a:rPr lang="en-US" sz="3600" dirty="0" err="1" smtClean="0"/>
              <a:t>QoS</a:t>
            </a:r>
            <a:r>
              <a:rPr lang="en-US" sz="3600" dirty="0" smtClean="0"/>
              <a:t> Mechanisms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800" dirty="0" err="1" smtClean="0"/>
              <a:t>QoS</a:t>
            </a:r>
            <a:r>
              <a:rPr lang="en-US" sz="2800" dirty="0" smtClean="0"/>
              <a:t> uses the classifier to determine which traffic class the packets belong to and determine how they should be treated</a:t>
            </a:r>
          </a:p>
          <a:p>
            <a:pPr lvl="1"/>
            <a:r>
              <a:rPr lang="en-US" sz="2600" dirty="0" smtClean="0"/>
              <a:t>Classify traffic using Markings, Addressing, and Application signatures</a:t>
            </a:r>
          </a:p>
          <a:p>
            <a:endParaRPr lang="en-US" sz="2800" dirty="0" smtClean="0"/>
          </a:p>
          <a:p>
            <a:r>
              <a:rPr lang="en-US" sz="2800" dirty="0" smtClean="0"/>
              <a:t>Traffic is then directed to a policy-enforcement mechanism for its specific type</a:t>
            </a:r>
          </a:p>
          <a:p>
            <a:endParaRPr lang="en-US" sz="2800" dirty="0" smtClean="0"/>
          </a:p>
          <a:p>
            <a:r>
              <a:rPr lang="en-US" sz="2800" dirty="0" smtClean="0"/>
              <a:t>Policy-enforcement mechanisms include marking, queuing, policing, and shaping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 Cisco and/or its affiliates. All rights reserved.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506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1" name="Content Placeholder 6|0|0"/>
          <p:cNvPicPr>
            <a:picLocks noGrp="1" noChangeAspect="1"/>
          </p:cNvPicPr>
          <p:nvPr>
            <p:ph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4338" y="650061"/>
            <a:ext cx="11369675" cy="269875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6388" y="13452"/>
            <a:ext cx="11582400" cy="542365"/>
          </a:xfrm>
        </p:spPr>
        <p:txBody>
          <a:bodyPr/>
          <a:lstStyle/>
          <a:p>
            <a:r>
              <a:rPr lang="en-US" dirty="0" smtClean="0"/>
              <a:t>Tools for Managing Congestion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44706" y="3478313"/>
            <a:ext cx="3271793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Scheduling:</a:t>
            </a:r>
          </a:p>
          <a:p>
            <a:endParaRPr lang="en-US" sz="2200" dirty="0" smtClean="0"/>
          </a:p>
          <a:p>
            <a:r>
              <a:rPr lang="en-US" sz="2200" b="0" dirty="0" smtClean="0"/>
              <a:t>Priority scheduling</a:t>
            </a:r>
          </a:p>
          <a:p>
            <a:r>
              <a:rPr lang="en-US" sz="2200" dirty="0" smtClean="0"/>
              <a:t>Round-robin scheduling</a:t>
            </a:r>
          </a:p>
          <a:p>
            <a:r>
              <a:rPr lang="en-US" sz="2200" b="0" dirty="0" smtClean="0"/>
              <a:t>Weighted fair scheduling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66220" y="3505210"/>
            <a:ext cx="4517583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Queuing:</a:t>
            </a:r>
          </a:p>
          <a:p>
            <a:endParaRPr lang="en-US" sz="2200" dirty="0" smtClean="0"/>
          </a:p>
          <a:p>
            <a:r>
              <a:rPr lang="en-US" sz="2200" dirty="0" smtClean="0"/>
              <a:t>First in, first out</a:t>
            </a:r>
            <a:endParaRPr lang="en-US" sz="2200" b="0" dirty="0" smtClean="0"/>
          </a:p>
          <a:p>
            <a:r>
              <a:rPr lang="en-US" sz="2200" b="0" dirty="0" smtClean="0"/>
              <a:t>Priority queuing</a:t>
            </a:r>
          </a:p>
          <a:p>
            <a:r>
              <a:rPr lang="en-US" sz="2200" dirty="0" smtClean="0"/>
              <a:t>Custom queuing</a:t>
            </a:r>
          </a:p>
          <a:p>
            <a:r>
              <a:rPr lang="en-US" sz="2200" b="0" dirty="0" smtClean="0"/>
              <a:t>Weighted fair queuing</a:t>
            </a:r>
          </a:p>
          <a:p>
            <a:r>
              <a:rPr lang="en-US" sz="2200" dirty="0" smtClean="0"/>
              <a:t>Class-based weighted fair queuing</a:t>
            </a:r>
          </a:p>
          <a:p>
            <a:r>
              <a:rPr lang="en-US" sz="2200" b="0" dirty="0" smtClean="0"/>
              <a:t>Low latency queuing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Switch Stacking – Cisco </a:t>
            </a:r>
            <a:r>
              <a:rPr lang="en-US" sz="3600" dirty="0" err="1" smtClean="0"/>
              <a:t>StackWise</a:t>
            </a:r>
            <a:r>
              <a:rPr lang="en-US" sz="3600" dirty="0" smtClean="0"/>
              <a:t> technology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12576" y="2040645"/>
            <a:ext cx="11576051" cy="1862048"/>
          </a:xfrm>
        </p:spPr>
        <p:txBody>
          <a:bodyPr/>
          <a:lstStyle/>
          <a:p>
            <a:r>
              <a:rPr lang="en-US" sz="2800" dirty="0" smtClean="0"/>
              <a:t>Three big drawbacks to a typical switch topology:</a:t>
            </a:r>
          </a:p>
          <a:p>
            <a:pPr lvl="1"/>
            <a:r>
              <a:rPr lang="en-US" sz="2600" dirty="0" smtClean="0"/>
              <a:t>Management overhead is high</a:t>
            </a:r>
          </a:p>
          <a:p>
            <a:pPr lvl="1"/>
            <a:r>
              <a:rPr lang="en-US" sz="2600" dirty="0" smtClean="0"/>
              <a:t>STP will block half of the uplinks</a:t>
            </a:r>
          </a:p>
          <a:p>
            <a:pPr lvl="1"/>
            <a:r>
              <a:rPr lang="en-US" sz="2600" dirty="0" smtClean="0"/>
              <a:t>There is no direct communication between switches </a:t>
            </a:r>
            <a:endParaRPr lang="en-US" sz="2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 Cisco and/or its affiliates. All rights reserved.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649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833" y="0"/>
            <a:ext cx="11582400" cy="8382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Low latency queuing (LLQ) and Class-based weighted fair queuing (CBWFQ)</a:t>
            </a:r>
            <a:endParaRPr dirty="0"/>
          </a:p>
        </p:txBody>
      </p:sp>
      <p:pic>
        <p:nvPicPr>
          <p:cNvPr id="54275" name="Content Placeholder 6|0|0"/>
          <p:cNvPicPr>
            <a:picLocks noGrp="1" noChangeAspect="1"/>
          </p:cNvPicPr>
          <p:nvPr>
            <p:ph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3588" y="1887538"/>
            <a:ext cx="11288712" cy="331628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268" y="13452"/>
            <a:ext cx="11582400" cy="649936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 smtClean="0"/>
              <a:t>Tools for Congestion Avoidance</a:t>
            </a:r>
            <a:endParaRPr sz="3600" dirty="0"/>
          </a:p>
        </p:txBody>
      </p:sp>
      <p:pic>
        <p:nvPicPr>
          <p:cNvPr id="55299" name="Content Placeholder 6|0|0"/>
          <p:cNvPicPr>
            <a:picLocks noGrp="1" noChangeAspect="1"/>
          </p:cNvPicPr>
          <p:nvPr>
            <p:ph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6388" y="834204"/>
            <a:ext cx="11506200" cy="3370262"/>
          </a:xfrm>
        </p:spPr>
      </p:pic>
      <p:sp>
        <p:nvSpPr>
          <p:cNvPr id="3" name="TextBox 2"/>
          <p:cNvSpPr txBox="1"/>
          <p:nvPr/>
        </p:nvSpPr>
        <p:spPr>
          <a:xfrm>
            <a:off x="358589" y="4446495"/>
            <a:ext cx="1149275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Congestion avoidance starts dropping packets before a queue fills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It drops the packets by using traffic weights instead randomness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Cisco use weighted random early detection (WRED) to ensure that high-precedence traffic has lower loss rates during congestion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8"/>
          <p:cNvSpPr>
            <a:spLocks noGrp="1" noChangeArrowheads="1"/>
          </p:cNvSpPr>
          <p:nvPr>
            <p:ph type="title"/>
          </p:nvPr>
        </p:nvSpPr>
        <p:spPr>
          <a:xfrm>
            <a:off x="3657600" y="274638"/>
            <a:ext cx="65532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altLang="en-US" smtClean="0">
                <a:latin typeface="Calibri" panose="020F0502020204030204" pitchFamily="34" charset="0"/>
              </a:rPr>
              <a:t>Written Labs and Review Questions</a:t>
            </a:r>
          </a:p>
        </p:txBody>
      </p:sp>
      <p:sp>
        <p:nvSpPr>
          <p:cNvPr id="56323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886200" y="1600200"/>
            <a:ext cx="6324600" cy="4525963"/>
          </a:xfrm>
        </p:spPr>
        <p:txBody>
          <a:bodyPr/>
          <a:lstStyle/>
          <a:p>
            <a:pPr lvl="1"/>
            <a:r>
              <a:rPr altLang="en-US" sz="2400">
                <a:latin typeface="Calibri" pitchFamily="34" charset="0"/>
              </a:rPr>
              <a:t>Read through the Exam Essentials section together in class.</a:t>
            </a:r>
          </a:p>
          <a:p>
            <a:pPr lvl="1"/>
            <a:r>
              <a:rPr altLang="en-US" sz="2400">
                <a:latin typeface="Calibri" pitchFamily="34" charset="0"/>
              </a:rPr>
              <a:t>Open your books and go through all the written labs and the review questions.</a:t>
            </a:r>
          </a:p>
          <a:p>
            <a:pPr lvl="1"/>
            <a:r>
              <a:rPr altLang="en-US" sz="2400">
                <a:latin typeface="Calibri" pitchFamily="34" charset="0"/>
              </a:rPr>
              <a:t>Review the answers in class.</a:t>
            </a:r>
          </a:p>
        </p:txBody>
      </p:sp>
      <p:sp>
        <p:nvSpPr>
          <p:cNvPr id="56324" name="Rectangle 11"/>
          <p:cNvSpPr>
            <a:spLocks noChangeArrowheads="1"/>
          </p:cNvSpPr>
          <p:nvPr/>
        </p:nvSpPr>
        <p:spPr bwMode="auto">
          <a:xfrm>
            <a:off x="9220200" y="62484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980E13D1-0FFE-4698-A486-16C7DE8D16AA}" type="slidenum">
              <a:rPr lang="en-US" altLang="en-US" sz="1400">
                <a:latin typeface="Times" pitchFamily="18" charset="0"/>
              </a:rPr>
              <a:pPr algn="r"/>
              <a:t>22</a:t>
            </a:fld>
            <a:endParaRPr lang="en-US" altLang="en-US" sz="1400">
              <a:latin typeface="Times" pitchFamily="18" charset="0"/>
            </a:endParaRPr>
          </a:p>
        </p:txBody>
      </p:sp>
      <p:sp>
        <p:nvSpPr>
          <p:cNvPr id="56325" name="Rectangle 12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en-US" altLang="en-US" sz="1400">
              <a:latin typeface="Times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Content Placeholder 6|0|0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06788" y="1484313"/>
            <a:ext cx="4572000" cy="2441575"/>
          </a:xfrm>
        </p:spPr>
      </p:pic>
      <p:sp>
        <p:nvSpPr>
          <p:cNvPr id="3" name="Rectangle 2"/>
          <p:cNvSpPr/>
          <p:nvPr/>
        </p:nvSpPr>
        <p:spPr>
          <a:xfrm>
            <a:off x="7923213" y="3079750"/>
            <a:ext cx="155575" cy="84613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6388" y="228600"/>
            <a:ext cx="11582400" cy="838200"/>
          </a:xfrm>
        </p:spPr>
        <p:txBody>
          <a:bodyPr/>
          <a:lstStyle/>
          <a:p>
            <a:r>
              <a:rPr lang="en-US" sz="3600" dirty="0" smtClean="0"/>
              <a:t>Switch Stacking – Cisco </a:t>
            </a:r>
            <a:r>
              <a:rPr lang="en-US" sz="3600" dirty="0" err="1" smtClean="0"/>
              <a:t>StackWise</a:t>
            </a:r>
            <a:r>
              <a:rPr lang="en-US" sz="3600" dirty="0" smtClean="0"/>
              <a:t> technology</a:t>
            </a:r>
            <a:endParaRPr lang="en-US" sz="3600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>
          <a:xfrm>
            <a:off x="143435" y="4138338"/>
            <a:ext cx="11851341" cy="2308324"/>
          </a:xfrm>
        </p:spPr>
        <p:txBody>
          <a:bodyPr/>
          <a:lstStyle/>
          <a:p>
            <a:r>
              <a:rPr lang="en-US" sz="2800" dirty="0" smtClean="0"/>
              <a:t>Cisco </a:t>
            </a:r>
            <a:r>
              <a:rPr lang="en-US" sz="2800" dirty="0" err="1" smtClean="0"/>
              <a:t>StackWise</a:t>
            </a:r>
            <a:r>
              <a:rPr lang="en-US" sz="2800" dirty="0" smtClean="0"/>
              <a:t> technology connects switches that are mounted in the same rack together so that they basically become one larger switch</a:t>
            </a:r>
          </a:p>
          <a:p>
            <a:r>
              <a:rPr lang="en-US" sz="2800" dirty="0" smtClean="0"/>
              <a:t>All switches in a stack share configuration and routing information</a:t>
            </a:r>
          </a:p>
          <a:p>
            <a:r>
              <a:rPr lang="en-US" sz="2800" dirty="0" smtClean="0"/>
              <a:t>To </a:t>
            </a:r>
            <a:r>
              <a:rPr lang="en-US" sz="2800" dirty="0"/>
              <a:t>create a </a:t>
            </a:r>
            <a:r>
              <a:rPr lang="en-US" sz="2800" dirty="0" err="1"/>
              <a:t>StackWise</a:t>
            </a:r>
            <a:r>
              <a:rPr lang="en-US" sz="2800" dirty="0"/>
              <a:t> unit, we combine individual switches into a single, logical </a:t>
            </a:r>
            <a:r>
              <a:rPr lang="en-US" sz="2800" dirty="0" smtClean="0"/>
              <a:t>unit </a:t>
            </a:r>
            <a:r>
              <a:rPr lang="en-US" sz="2800" dirty="0"/>
              <a:t>using special stack interconnect cables.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Content Placeholder 5|0|0"/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92763" y="2373313"/>
            <a:ext cx="1025525" cy="1027112"/>
          </a:xfrm>
        </p:spPr>
      </p:pic>
      <p:pic>
        <p:nvPicPr>
          <p:cNvPr id="39939" name="Content Placeholder 5|0|0"/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74988" y="2640013"/>
            <a:ext cx="5630862" cy="2998787"/>
          </a:xfrm>
        </p:spPr>
      </p:pic>
      <p:sp>
        <p:nvSpPr>
          <p:cNvPr id="39940" name="Content Placeholder 4"/>
          <p:cNvSpPr>
            <a:spLocks noGrp="1"/>
          </p:cNvSpPr>
          <p:nvPr>
            <p:ph sz="quarter" idx="14"/>
          </p:nvPr>
        </p:nvSpPr>
        <p:spPr>
          <a:xfrm>
            <a:off x="317500" y="1277095"/>
            <a:ext cx="11582400" cy="102552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dirty="0" smtClean="0"/>
              <a:t>Cloud computing can provide virtualized processing, storage, and computing resources to users remotely</a:t>
            </a:r>
            <a:endParaRPr altLang="en-US" sz="28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17500" y="103097"/>
            <a:ext cx="11582400" cy="838200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en-US" sz="3600" dirty="0" smtClean="0">
                <a:solidFill>
                  <a:srgbClr val="0070C0"/>
                </a:solidFill>
              </a:rPr>
              <a:t>Cloud Computing and Its Effect on the Enterprise Network</a:t>
            </a:r>
            <a:endParaRPr altLang="en-US" sz="36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3" name="Content Placeholder 2|0|0"/>
          <p:cNvPicPr>
            <a:picLocks noGrp="1" noChangeAspect="1"/>
          </p:cNvPicPr>
          <p:nvPr>
            <p:ph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90963" y="1296988"/>
            <a:ext cx="3227387" cy="5165725"/>
          </a:xfrm>
        </p:spPr>
      </p:pic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306388" y="121026"/>
            <a:ext cx="11582400" cy="838200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sz="3600" dirty="0" smtClean="0"/>
              <a:t>The </a:t>
            </a:r>
            <a:r>
              <a:rPr lang="en-US" sz="3600" dirty="0"/>
              <a:t>big benefits cloud services offer</a:t>
            </a:r>
            <a:endParaRPr altLang="en-US" sz="36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268" y="228600"/>
            <a:ext cx="11582400" cy="8382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Service Models</a:t>
            </a:r>
            <a:endParaRPr dirty="0"/>
          </a:p>
        </p:txBody>
      </p:sp>
      <p:pic>
        <p:nvPicPr>
          <p:cNvPr id="41987" name="BodyMarginPlaceholder|0|0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14513" y="1162050"/>
            <a:ext cx="8569325" cy="5322888"/>
          </a:xfrm>
        </p:spPr>
      </p:pic>
      <p:sp>
        <p:nvSpPr>
          <p:cNvPr id="3" name="TextBox 2"/>
          <p:cNvSpPr txBox="1"/>
          <p:nvPr/>
        </p:nvSpPr>
        <p:spPr>
          <a:xfrm>
            <a:off x="2599738" y="2420480"/>
            <a:ext cx="7659469" cy="76944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200" b="0" dirty="0" smtClean="0">
                <a:solidFill>
                  <a:schemeClr val="bg1"/>
                </a:solidFill>
              </a:rPr>
              <a:t>Provides only the network</a:t>
            </a:r>
          </a:p>
          <a:p>
            <a:r>
              <a:rPr lang="en-US" sz="2200" b="0" dirty="0" smtClean="0">
                <a:solidFill>
                  <a:schemeClr val="bg1"/>
                </a:solidFill>
              </a:rPr>
              <a:t>Delivers computer infrastructure (virtualization environment)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231342" y="1685374"/>
            <a:ext cx="2198130" cy="735106"/>
          </a:xfrm>
          <a:prstGeom prst="straightConnector1">
            <a:avLst/>
          </a:prstGeom>
          <a:ln w="698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268" y="228600"/>
            <a:ext cx="11582400" cy="8382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Service Models</a:t>
            </a:r>
            <a:endParaRPr dirty="0"/>
          </a:p>
        </p:txBody>
      </p:sp>
      <p:pic>
        <p:nvPicPr>
          <p:cNvPr id="41987" name="BodyMarginPlaceholder|0|0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14513" y="1162050"/>
            <a:ext cx="8569325" cy="5322888"/>
          </a:xfrm>
        </p:spPr>
      </p:pic>
      <p:sp>
        <p:nvSpPr>
          <p:cNvPr id="3" name="TextBox 2"/>
          <p:cNvSpPr txBox="1"/>
          <p:nvPr/>
        </p:nvSpPr>
        <p:spPr>
          <a:xfrm>
            <a:off x="2599738" y="2420480"/>
            <a:ext cx="7659469" cy="110799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Provides </a:t>
            </a:r>
            <a:r>
              <a:rPr lang="en-US" sz="2200" u="sng" dirty="0" smtClean="0">
                <a:solidFill>
                  <a:schemeClr val="bg1"/>
                </a:solidFill>
              </a:rPr>
              <a:t>OS</a:t>
            </a:r>
            <a:r>
              <a:rPr lang="en-US" sz="2200" dirty="0" smtClean="0">
                <a:solidFill>
                  <a:schemeClr val="bg1"/>
                </a:solidFill>
              </a:rPr>
              <a:t> and the network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 smtClean="0">
                <a:solidFill>
                  <a:schemeClr val="bg1"/>
                </a:solidFill>
              </a:rPr>
              <a:t>Delivers a computing platform and solution stack, allowing customers to develop, run, and manage applications</a:t>
            </a:r>
            <a:endParaRPr lang="en-US" sz="2200" b="0" dirty="0" smtClean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429472" y="1864659"/>
            <a:ext cx="0" cy="555821"/>
          </a:xfrm>
          <a:prstGeom prst="straightConnector1">
            <a:avLst/>
          </a:prstGeom>
          <a:ln w="698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29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268" y="228600"/>
            <a:ext cx="11582400" cy="8382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Service Models</a:t>
            </a:r>
            <a:endParaRPr dirty="0"/>
          </a:p>
        </p:txBody>
      </p:sp>
      <p:pic>
        <p:nvPicPr>
          <p:cNvPr id="41987" name="BodyMarginPlaceholder|0|0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14513" y="1162050"/>
            <a:ext cx="8569325" cy="5322888"/>
          </a:xfrm>
        </p:spPr>
      </p:pic>
      <p:sp>
        <p:nvSpPr>
          <p:cNvPr id="3" name="TextBox 2"/>
          <p:cNvSpPr txBox="1"/>
          <p:nvPr/>
        </p:nvSpPr>
        <p:spPr>
          <a:xfrm>
            <a:off x="2599738" y="2420480"/>
            <a:ext cx="7659469" cy="110799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Provides </a:t>
            </a:r>
            <a:r>
              <a:rPr lang="en-US" sz="2200" u="sng" dirty="0" smtClean="0">
                <a:solidFill>
                  <a:schemeClr val="bg1"/>
                </a:solidFill>
              </a:rPr>
              <a:t>the required software, OS </a:t>
            </a:r>
            <a:r>
              <a:rPr lang="en-US" sz="2200" dirty="0" smtClean="0">
                <a:solidFill>
                  <a:schemeClr val="bg1"/>
                </a:solidFill>
              </a:rPr>
              <a:t>and network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 smtClean="0">
                <a:solidFill>
                  <a:schemeClr val="bg1"/>
                </a:solidFill>
              </a:rPr>
              <a:t>SaaS is common application software such as databases, web servers, and email software hosted by SaaS vendors</a:t>
            </a:r>
            <a:endParaRPr lang="en-US" sz="2200" b="0" dirty="0" smtClean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429472" y="1864659"/>
            <a:ext cx="2391799" cy="555822"/>
          </a:xfrm>
          <a:prstGeom prst="straightConnector1">
            <a:avLst/>
          </a:prstGeom>
          <a:ln w="698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78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268" y="228600"/>
            <a:ext cx="11582400" cy="8382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Service Models</a:t>
            </a:r>
            <a:endParaRPr dirty="0"/>
          </a:p>
        </p:txBody>
      </p:sp>
      <p:pic>
        <p:nvPicPr>
          <p:cNvPr id="41987" name="BodyMarginPlaceholder|0|0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14513" y="1162050"/>
            <a:ext cx="8569325" cy="5322888"/>
          </a:xfrm>
        </p:spPr>
      </p:pic>
      <p:sp>
        <p:nvSpPr>
          <p:cNvPr id="4" name="Rounded Rectangle 3"/>
          <p:cNvSpPr/>
          <p:nvPr/>
        </p:nvSpPr>
        <p:spPr>
          <a:xfrm>
            <a:off x="1721224" y="3424518"/>
            <a:ext cx="8892988" cy="328108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1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MP-DEV-PPT-v11.2">
  <a:themeElements>
    <a:clrScheme name="Cisco 2011 Color Palette">
      <a:dk1>
        <a:srgbClr val="000000"/>
      </a:dk1>
      <a:lt1>
        <a:srgbClr val="FFFFFF"/>
      </a:lt1>
      <a:dk2>
        <a:srgbClr val="2F2E7E"/>
      </a:dk2>
      <a:lt2>
        <a:srgbClr val="C1CD23"/>
      </a:lt2>
      <a:accent1>
        <a:srgbClr val="0096D6"/>
      </a:accent1>
      <a:accent2>
        <a:srgbClr val="F58025"/>
      </a:accent2>
      <a:accent3>
        <a:srgbClr val="FFE14F"/>
      </a:accent3>
      <a:accent4>
        <a:srgbClr val="46A040"/>
      </a:accent4>
      <a:accent5>
        <a:srgbClr val="652D89"/>
      </a:accent5>
      <a:accent6>
        <a:srgbClr val="C41230"/>
      </a:accent6>
      <a:hlink>
        <a:srgbClr val="3CBADC"/>
      </a:hlink>
      <a:folHlink>
        <a:srgbClr val="A6A8AB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28575">
          <a:solidFill>
            <a:schemeClr val="tx1"/>
          </a:solidFill>
        </a:ln>
        <a:effectLst/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200" b="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3437</TotalTime>
  <Words>619</Words>
  <Application>Microsoft Office PowerPoint</Application>
  <PresentationFormat>Widescreen</PresentationFormat>
  <Paragraphs>101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Times</vt:lpstr>
      <vt:lpstr>Wingdings</vt:lpstr>
      <vt:lpstr>TMP-DEV-PPT-v11.2</vt:lpstr>
      <vt:lpstr>PowerPoint Presentation</vt:lpstr>
      <vt:lpstr>Switch Stacking – Cisco StackWise technology</vt:lpstr>
      <vt:lpstr>Switch Stacking – Cisco StackWise technology</vt:lpstr>
      <vt:lpstr>Cloud Computing and Its Effect on the Enterprise Network</vt:lpstr>
      <vt:lpstr>The big benefits cloud services offer</vt:lpstr>
      <vt:lpstr>Service Models</vt:lpstr>
      <vt:lpstr>Service Models</vt:lpstr>
      <vt:lpstr>Service Models</vt:lpstr>
      <vt:lpstr>Service Models</vt:lpstr>
      <vt:lpstr>Software Defined Networking (SDN)</vt:lpstr>
      <vt:lpstr>Southbound APIs</vt:lpstr>
      <vt:lpstr>Northbound APIs</vt:lpstr>
      <vt:lpstr>Cisco APIC-EM: Cisco SDN controller</vt:lpstr>
      <vt:lpstr>PowerPoint Presentation</vt:lpstr>
      <vt:lpstr>Using APIC-EM for Path Tracing</vt:lpstr>
      <vt:lpstr>Cisco Intelligent WAN (Cisco IWAN)</vt:lpstr>
      <vt:lpstr>Quality of Service</vt:lpstr>
      <vt:lpstr>QoS Mechanisms</vt:lpstr>
      <vt:lpstr>Tools for Managing Congestion</vt:lpstr>
      <vt:lpstr>Low latency queuing (LLQ) and Class-based weighted fair queuing (CBWFQ)</vt:lpstr>
      <vt:lpstr>Tools for Congestion Avoidance</vt:lpstr>
      <vt:lpstr>Written Labs and Review 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Switch Stacking</dc:title>
  <dc:creator>Todd Lammle</dc:creator>
  <cp:lastModifiedBy>Yu, Senhua</cp:lastModifiedBy>
  <cp:revision>85</cp:revision>
  <dcterms:created xsi:type="dcterms:W3CDTF">2016-06-26T11:02:08Z</dcterms:created>
  <dcterms:modified xsi:type="dcterms:W3CDTF">2017-05-13T18:44:14Z</dcterms:modified>
</cp:coreProperties>
</file>