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3" r:id="rId4"/>
    <p:sldId id="284" r:id="rId5"/>
    <p:sldId id="285" r:id="rId6"/>
    <p:sldId id="286" r:id="rId7"/>
    <p:sldId id="288" r:id="rId8"/>
    <p:sldId id="289" r:id="rId9"/>
    <p:sldId id="290" r:id="rId10"/>
    <p:sldId id="291" r:id="rId11"/>
    <p:sldId id="292" r:id="rId12"/>
    <p:sldId id="293" r:id="rId13"/>
    <p:sldId id="294" r:id="rId14"/>
    <p:sldId id="316" r:id="rId15"/>
    <p:sldId id="296" r:id="rId16"/>
    <p:sldId id="298" r:id="rId17"/>
    <p:sldId id="299" r:id="rId18"/>
    <p:sldId id="300" r:id="rId19"/>
    <p:sldId id="322" r:id="rId20"/>
    <p:sldId id="301" r:id="rId21"/>
    <p:sldId id="317" r:id="rId22"/>
    <p:sldId id="318" r:id="rId23"/>
    <p:sldId id="319" r:id="rId24"/>
    <p:sldId id="320" r:id="rId25"/>
    <p:sldId id="32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281"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54661" autoAdjust="0"/>
  </p:normalViewPr>
  <p:slideViewPr>
    <p:cSldViewPr>
      <p:cViewPr>
        <p:scale>
          <a:sx n="42" d="100"/>
          <a:sy n="42" d="100"/>
        </p:scale>
        <p:origin x="-219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F56A3-1775-429C-8DE2-CF3DD3B482F0}" type="datetimeFigureOut">
              <a:rPr lang="en-US" smtClean="0"/>
              <a:t>2/11/2017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87DDE-6DBD-427B-B613-C2FE438E9BA5}" type="slidenum">
              <a:rPr lang="en-US" smtClean="0"/>
              <a:t>‹#›</a:t>
            </a:fld>
            <a:endParaRPr lang="en-US"/>
          </a:p>
        </p:txBody>
      </p:sp>
    </p:spTree>
    <p:extLst>
      <p:ext uri="{BB962C8B-B14F-4D97-AF65-F5344CB8AC3E}">
        <p14:creationId xmlns:p14="http://schemas.microsoft.com/office/powerpoint/2010/main" val="217821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3</a:t>
            </a:fld>
            <a:endParaRPr lang="en-US"/>
          </a:p>
        </p:txBody>
      </p:sp>
    </p:spTree>
    <p:extLst>
      <p:ext uri="{BB962C8B-B14F-4D97-AF65-F5344CB8AC3E}">
        <p14:creationId xmlns:p14="http://schemas.microsoft.com/office/powerpoint/2010/main" val="353372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12</a:t>
            </a:fld>
            <a:endParaRPr lang="en-US"/>
          </a:p>
        </p:txBody>
      </p:sp>
    </p:spTree>
    <p:extLst>
      <p:ext uri="{BB962C8B-B14F-4D97-AF65-F5344CB8AC3E}">
        <p14:creationId xmlns:p14="http://schemas.microsoft.com/office/powerpoint/2010/main" val="161944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13</a:t>
            </a:fld>
            <a:endParaRPr lang="en-US"/>
          </a:p>
        </p:txBody>
      </p:sp>
    </p:spTree>
    <p:extLst>
      <p:ext uri="{BB962C8B-B14F-4D97-AF65-F5344CB8AC3E}">
        <p14:creationId xmlns:p14="http://schemas.microsoft.com/office/powerpoint/2010/main" val="216599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14</a:t>
            </a:fld>
            <a:endParaRPr lang="en-US"/>
          </a:p>
        </p:txBody>
      </p:sp>
    </p:spTree>
    <p:extLst>
      <p:ext uri="{BB962C8B-B14F-4D97-AF65-F5344CB8AC3E}">
        <p14:creationId xmlns:p14="http://schemas.microsoft.com/office/powerpoint/2010/main" val="82049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15</a:t>
            </a:fld>
            <a:endParaRPr lang="en-US"/>
          </a:p>
        </p:txBody>
      </p:sp>
    </p:spTree>
    <p:extLst>
      <p:ext uri="{BB962C8B-B14F-4D97-AF65-F5344CB8AC3E}">
        <p14:creationId xmlns:p14="http://schemas.microsoft.com/office/powerpoint/2010/main" val="202696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16</a:t>
            </a:fld>
            <a:endParaRPr lang="en-US"/>
          </a:p>
        </p:txBody>
      </p:sp>
    </p:spTree>
    <p:extLst>
      <p:ext uri="{BB962C8B-B14F-4D97-AF65-F5344CB8AC3E}">
        <p14:creationId xmlns:p14="http://schemas.microsoft.com/office/powerpoint/2010/main" val="1826231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17</a:t>
            </a:fld>
            <a:endParaRPr lang="en-US"/>
          </a:p>
        </p:txBody>
      </p:sp>
    </p:spTree>
    <p:extLst>
      <p:ext uri="{BB962C8B-B14F-4D97-AF65-F5344CB8AC3E}">
        <p14:creationId xmlns:p14="http://schemas.microsoft.com/office/powerpoint/2010/main" val="1625386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18</a:t>
            </a:fld>
            <a:endParaRPr lang="en-US"/>
          </a:p>
        </p:txBody>
      </p:sp>
    </p:spTree>
    <p:extLst>
      <p:ext uri="{BB962C8B-B14F-4D97-AF65-F5344CB8AC3E}">
        <p14:creationId xmlns:p14="http://schemas.microsoft.com/office/powerpoint/2010/main" val="3661282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19</a:t>
            </a:fld>
            <a:endParaRPr lang="en-US"/>
          </a:p>
        </p:txBody>
      </p:sp>
    </p:spTree>
    <p:extLst>
      <p:ext uri="{BB962C8B-B14F-4D97-AF65-F5344CB8AC3E}">
        <p14:creationId xmlns:p14="http://schemas.microsoft.com/office/powerpoint/2010/main" val="183354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20</a:t>
            </a:fld>
            <a:endParaRPr lang="en-US"/>
          </a:p>
        </p:txBody>
      </p:sp>
    </p:spTree>
    <p:extLst>
      <p:ext uri="{BB962C8B-B14F-4D97-AF65-F5344CB8AC3E}">
        <p14:creationId xmlns:p14="http://schemas.microsoft.com/office/powerpoint/2010/main" val="1024642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21</a:t>
            </a:fld>
            <a:endParaRPr lang="en-US"/>
          </a:p>
        </p:txBody>
      </p:sp>
    </p:spTree>
    <p:extLst>
      <p:ext uri="{BB962C8B-B14F-4D97-AF65-F5344CB8AC3E}">
        <p14:creationId xmlns:p14="http://schemas.microsoft.com/office/powerpoint/2010/main" val="48918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4</a:t>
            </a:fld>
            <a:endParaRPr lang="en-US"/>
          </a:p>
        </p:txBody>
      </p:sp>
    </p:spTree>
    <p:extLst>
      <p:ext uri="{BB962C8B-B14F-4D97-AF65-F5344CB8AC3E}">
        <p14:creationId xmlns:p14="http://schemas.microsoft.com/office/powerpoint/2010/main" val="194967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22</a:t>
            </a:fld>
            <a:endParaRPr lang="en-US"/>
          </a:p>
        </p:txBody>
      </p:sp>
    </p:spTree>
    <p:extLst>
      <p:ext uri="{BB962C8B-B14F-4D97-AF65-F5344CB8AC3E}">
        <p14:creationId xmlns:p14="http://schemas.microsoft.com/office/powerpoint/2010/main" val="977075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7487DDE-6DBD-427B-B613-C2FE438E9BA5}" type="slidenum">
              <a:rPr lang="en-US" smtClean="0"/>
              <a:t>23</a:t>
            </a:fld>
            <a:endParaRPr lang="en-US"/>
          </a:p>
        </p:txBody>
      </p:sp>
    </p:spTree>
    <p:extLst>
      <p:ext uri="{BB962C8B-B14F-4D97-AF65-F5344CB8AC3E}">
        <p14:creationId xmlns:p14="http://schemas.microsoft.com/office/powerpoint/2010/main" val="87657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24</a:t>
            </a:fld>
            <a:endParaRPr lang="en-US"/>
          </a:p>
        </p:txBody>
      </p:sp>
    </p:spTree>
    <p:extLst>
      <p:ext uri="{BB962C8B-B14F-4D97-AF65-F5344CB8AC3E}">
        <p14:creationId xmlns:p14="http://schemas.microsoft.com/office/powerpoint/2010/main" val="3846936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25</a:t>
            </a:fld>
            <a:endParaRPr lang="en-US"/>
          </a:p>
        </p:txBody>
      </p:sp>
    </p:spTree>
    <p:extLst>
      <p:ext uri="{BB962C8B-B14F-4D97-AF65-F5344CB8AC3E}">
        <p14:creationId xmlns:p14="http://schemas.microsoft.com/office/powerpoint/2010/main" val="4207306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26</a:t>
            </a:fld>
            <a:endParaRPr lang="en-US"/>
          </a:p>
        </p:txBody>
      </p:sp>
    </p:spTree>
    <p:extLst>
      <p:ext uri="{BB962C8B-B14F-4D97-AF65-F5344CB8AC3E}">
        <p14:creationId xmlns:p14="http://schemas.microsoft.com/office/powerpoint/2010/main" val="1301625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29</a:t>
            </a:fld>
            <a:endParaRPr lang="en-US"/>
          </a:p>
        </p:txBody>
      </p:sp>
    </p:spTree>
    <p:extLst>
      <p:ext uri="{BB962C8B-B14F-4D97-AF65-F5344CB8AC3E}">
        <p14:creationId xmlns:p14="http://schemas.microsoft.com/office/powerpoint/2010/main" val="959326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32</a:t>
            </a:fld>
            <a:endParaRPr lang="en-US"/>
          </a:p>
        </p:txBody>
      </p:sp>
    </p:spTree>
    <p:extLst>
      <p:ext uri="{BB962C8B-B14F-4D97-AF65-F5344CB8AC3E}">
        <p14:creationId xmlns:p14="http://schemas.microsoft.com/office/powerpoint/2010/main" val="1409565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33</a:t>
            </a:fld>
            <a:endParaRPr lang="en-US"/>
          </a:p>
        </p:txBody>
      </p:sp>
    </p:spTree>
    <p:extLst>
      <p:ext uri="{BB962C8B-B14F-4D97-AF65-F5344CB8AC3E}">
        <p14:creationId xmlns:p14="http://schemas.microsoft.com/office/powerpoint/2010/main" val="1807471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38</a:t>
            </a:fld>
            <a:endParaRPr lang="en-US"/>
          </a:p>
        </p:txBody>
      </p:sp>
    </p:spTree>
    <p:extLst>
      <p:ext uri="{BB962C8B-B14F-4D97-AF65-F5344CB8AC3E}">
        <p14:creationId xmlns:p14="http://schemas.microsoft.com/office/powerpoint/2010/main" val="4050409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39</a:t>
            </a:fld>
            <a:endParaRPr lang="en-US"/>
          </a:p>
        </p:txBody>
      </p:sp>
    </p:spTree>
    <p:extLst>
      <p:ext uri="{BB962C8B-B14F-4D97-AF65-F5344CB8AC3E}">
        <p14:creationId xmlns:p14="http://schemas.microsoft.com/office/powerpoint/2010/main" val="32017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5</a:t>
            </a:fld>
            <a:endParaRPr lang="en-US"/>
          </a:p>
        </p:txBody>
      </p:sp>
    </p:spTree>
    <p:extLst>
      <p:ext uri="{BB962C8B-B14F-4D97-AF65-F5344CB8AC3E}">
        <p14:creationId xmlns:p14="http://schemas.microsoft.com/office/powerpoint/2010/main" val="318863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7487DDE-6DBD-427B-B613-C2FE438E9BA5}" type="slidenum">
              <a:rPr lang="en-US" smtClean="0"/>
              <a:t>6</a:t>
            </a:fld>
            <a:endParaRPr lang="en-US"/>
          </a:p>
        </p:txBody>
      </p:sp>
    </p:spTree>
    <p:extLst>
      <p:ext uri="{BB962C8B-B14F-4D97-AF65-F5344CB8AC3E}">
        <p14:creationId xmlns:p14="http://schemas.microsoft.com/office/powerpoint/2010/main" val="158168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7</a:t>
            </a:fld>
            <a:endParaRPr lang="en-US"/>
          </a:p>
        </p:txBody>
      </p:sp>
    </p:spTree>
    <p:extLst>
      <p:ext uri="{BB962C8B-B14F-4D97-AF65-F5344CB8AC3E}">
        <p14:creationId xmlns:p14="http://schemas.microsoft.com/office/powerpoint/2010/main" val="3606617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8</a:t>
            </a:fld>
            <a:endParaRPr lang="en-US"/>
          </a:p>
        </p:txBody>
      </p:sp>
    </p:spTree>
    <p:extLst>
      <p:ext uri="{BB962C8B-B14F-4D97-AF65-F5344CB8AC3E}">
        <p14:creationId xmlns:p14="http://schemas.microsoft.com/office/powerpoint/2010/main" val="390670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9</a:t>
            </a:fld>
            <a:endParaRPr lang="en-US"/>
          </a:p>
        </p:txBody>
      </p:sp>
    </p:spTree>
    <p:extLst>
      <p:ext uri="{BB962C8B-B14F-4D97-AF65-F5344CB8AC3E}">
        <p14:creationId xmlns:p14="http://schemas.microsoft.com/office/powerpoint/2010/main" val="405436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10</a:t>
            </a:fld>
            <a:endParaRPr lang="en-US"/>
          </a:p>
        </p:txBody>
      </p:sp>
    </p:spTree>
    <p:extLst>
      <p:ext uri="{BB962C8B-B14F-4D97-AF65-F5344CB8AC3E}">
        <p14:creationId xmlns:p14="http://schemas.microsoft.com/office/powerpoint/2010/main" val="301791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87DDE-6DBD-427B-B613-C2FE438E9BA5}" type="slidenum">
              <a:rPr lang="en-US" smtClean="0"/>
              <a:t>11</a:t>
            </a:fld>
            <a:endParaRPr lang="en-US"/>
          </a:p>
        </p:txBody>
      </p:sp>
    </p:spTree>
    <p:extLst>
      <p:ext uri="{BB962C8B-B14F-4D97-AF65-F5344CB8AC3E}">
        <p14:creationId xmlns:p14="http://schemas.microsoft.com/office/powerpoint/2010/main" val="169337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C90831-46C7-4C7E-BD50-2DEAE2D190B3}" type="slidenum">
              <a:rPr lang="en-US"/>
              <a:pPr/>
              <a:t>‹#›</a:t>
            </a:fld>
            <a:endParaRPr lang="en-US"/>
          </a:p>
        </p:txBody>
      </p:sp>
    </p:spTree>
    <p:extLst>
      <p:ext uri="{BB962C8B-B14F-4D97-AF65-F5344CB8AC3E}">
        <p14:creationId xmlns:p14="http://schemas.microsoft.com/office/powerpoint/2010/main" val="150896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B82B75-7126-4F52-B655-F7352FB04972}" type="slidenum">
              <a:rPr lang="en-US"/>
              <a:pPr/>
              <a:t>‹#›</a:t>
            </a:fld>
            <a:endParaRPr lang="en-US"/>
          </a:p>
        </p:txBody>
      </p:sp>
    </p:spTree>
    <p:extLst>
      <p:ext uri="{BB962C8B-B14F-4D97-AF65-F5344CB8AC3E}">
        <p14:creationId xmlns:p14="http://schemas.microsoft.com/office/powerpoint/2010/main" val="117183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7D9130-C866-418E-9536-6DF67012FF9D}" type="slidenum">
              <a:rPr lang="en-US"/>
              <a:pPr/>
              <a:t>‹#›</a:t>
            </a:fld>
            <a:endParaRPr lang="en-US"/>
          </a:p>
        </p:txBody>
      </p:sp>
    </p:spTree>
    <p:extLst>
      <p:ext uri="{BB962C8B-B14F-4D97-AF65-F5344CB8AC3E}">
        <p14:creationId xmlns:p14="http://schemas.microsoft.com/office/powerpoint/2010/main" val="331779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1CABA-E4F1-4806-9F77-46BC833E8E65}" type="slidenum">
              <a:rPr lang="en-US"/>
              <a:pPr/>
              <a:t>‹#›</a:t>
            </a:fld>
            <a:endParaRPr lang="en-US"/>
          </a:p>
        </p:txBody>
      </p:sp>
    </p:spTree>
    <p:extLst>
      <p:ext uri="{BB962C8B-B14F-4D97-AF65-F5344CB8AC3E}">
        <p14:creationId xmlns:p14="http://schemas.microsoft.com/office/powerpoint/2010/main" val="296182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A7D87C-5402-41A0-AAA3-71F03F31A977}" type="slidenum">
              <a:rPr lang="en-US"/>
              <a:pPr/>
              <a:t>‹#›</a:t>
            </a:fld>
            <a:endParaRPr lang="en-US"/>
          </a:p>
        </p:txBody>
      </p:sp>
    </p:spTree>
    <p:extLst>
      <p:ext uri="{BB962C8B-B14F-4D97-AF65-F5344CB8AC3E}">
        <p14:creationId xmlns:p14="http://schemas.microsoft.com/office/powerpoint/2010/main" val="270180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431D67F-A671-4566-B6DE-06FF053D7912}" type="slidenum">
              <a:rPr lang="en-US"/>
              <a:pPr/>
              <a:t>‹#›</a:t>
            </a:fld>
            <a:endParaRPr lang="en-US"/>
          </a:p>
        </p:txBody>
      </p:sp>
    </p:spTree>
    <p:extLst>
      <p:ext uri="{BB962C8B-B14F-4D97-AF65-F5344CB8AC3E}">
        <p14:creationId xmlns:p14="http://schemas.microsoft.com/office/powerpoint/2010/main" val="20112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A6D060B-8999-484A-8E80-BFEE6B9F3641}" type="slidenum">
              <a:rPr lang="en-US"/>
              <a:pPr/>
              <a:t>‹#›</a:t>
            </a:fld>
            <a:endParaRPr lang="en-US"/>
          </a:p>
        </p:txBody>
      </p:sp>
    </p:spTree>
    <p:extLst>
      <p:ext uri="{BB962C8B-B14F-4D97-AF65-F5344CB8AC3E}">
        <p14:creationId xmlns:p14="http://schemas.microsoft.com/office/powerpoint/2010/main" val="18851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546596-528B-472A-A504-B78F74BFEE9E}" type="slidenum">
              <a:rPr lang="en-US"/>
              <a:pPr/>
              <a:t>‹#›</a:t>
            </a:fld>
            <a:endParaRPr lang="en-US"/>
          </a:p>
        </p:txBody>
      </p:sp>
    </p:spTree>
    <p:extLst>
      <p:ext uri="{BB962C8B-B14F-4D97-AF65-F5344CB8AC3E}">
        <p14:creationId xmlns:p14="http://schemas.microsoft.com/office/powerpoint/2010/main" val="8394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CE4761E-76E1-4FC7-8AB1-B795A49DA7E9}" type="slidenum">
              <a:rPr lang="en-US"/>
              <a:pPr/>
              <a:t>‹#›</a:t>
            </a:fld>
            <a:endParaRPr lang="en-US"/>
          </a:p>
        </p:txBody>
      </p:sp>
    </p:spTree>
    <p:extLst>
      <p:ext uri="{BB962C8B-B14F-4D97-AF65-F5344CB8AC3E}">
        <p14:creationId xmlns:p14="http://schemas.microsoft.com/office/powerpoint/2010/main" val="200035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59FF0D-B1FE-48D0-BD05-49FC16085B09}" type="slidenum">
              <a:rPr lang="en-US"/>
              <a:pPr/>
              <a:t>‹#›</a:t>
            </a:fld>
            <a:endParaRPr lang="en-US"/>
          </a:p>
        </p:txBody>
      </p:sp>
    </p:spTree>
    <p:extLst>
      <p:ext uri="{BB962C8B-B14F-4D97-AF65-F5344CB8AC3E}">
        <p14:creationId xmlns:p14="http://schemas.microsoft.com/office/powerpoint/2010/main" val="196516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069FB51-0B4E-48F3-A085-DFAAB7237FDE}" type="slidenum">
              <a:rPr lang="en-US"/>
              <a:pPr/>
              <a:t>‹#›</a:t>
            </a:fld>
            <a:endParaRPr lang="en-US"/>
          </a:p>
        </p:txBody>
      </p:sp>
    </p:spTree>
    <p:extLst>
      <p:ext uri="{BB962C8B-B14F-4D97-AF65-F5344CB8AC3E}">
        <p14:creationId xmlns:p14="http://schemas.microsoft.com/office/powerpoint/2010/main" val="89218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4E859E6-F2C0-4623-A284-26FC62227F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endParaRPr lang="en-US"/>
          </a:p>
        </p:txBody>
      </p:sp>
      <p:sp>
        <p:nvSpPr>
          <p:cNvPr id="2051" name="Rectangle 3"/>
          <p:cNvSpPr>
            <a:spLocks noGrp="1" noChangeArrowheads="1"/>
          </p:cNvSpPr>
          <p:nvPr>
            <p:ph type="subTitle" idx="1"/>
          </p:nvPr>
        </p:nvSpPr>
        <p:spPr/>
        <p:txBody>
          <a:bodyPr/>
          <a:lstStyle/>
          <a:p>
            <a:pPr eaLnBrk="1" hangingPunct="1"/>
            <a:endParaRPr lang="en-US"/>
          </a:p>
        </p:txBody>
      </p:sp>
      <p:sp>
        <p:nvSpPr>
          <p:cNvPr id="2052" name="Rectangle 4"/>
          <p:cNvSpPr>
            <a:spLocks noChangeArrowheads="1"/>
          </p:cNvSpPr>
          <p:nvPr/>
        </p:nvSpPr>
        <p:spPr bwMode="auto">
          <a:xfrm>
            <a:off x="0" y="0"/>
            <a:ext cx="9140825" cy="6858000"/>
          </a:xfrm>
          <a:prstGeom prst="rect">
            <a:avLst/>
          </a:prstGeom>
          <a:solidFill>
            <a:srgbClr val="CC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Rectangle 5"/>
          <p:cNvSpPr>
            <a:spLocks noChangeArrowheads="1"/>
          </p:cNvSpPr>
          <p:nvPr/>
        </p:nvSpPr>
        <p:spPr bwMode="auto">
          <a:xfrm>
            <a:off x="0" y="0"/>
            <a:ext cx="9144000" cy="6858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0175"/>
            <a:ext cx="1828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0013" y="1900238"/>
            <a:ext cx="640238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8"/>
          <p:cNvSpPr>
            <a:spLocks noChangeArrowheads="1"/>
          </p:cNvSpPr>
          <p:nvPr/>
        </p:nvSpPr>
        <p:spPr bwMode="auto">
          <a:xfrm>
            <a:off x="304800" y="4267200"/>
            <a:ext cx="81534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000" b="1" dirty="0" err="1">
                <a:solidFill>
                  <a:schemeClr val="bg1"/>
                </a:solidFill>
              </a:rPr>
              <a:t>Sybex</a:t>
            </a:r>
            <a:r>
              <a:rPr lang="en-US" sz="4000" b="1" dirty="0">
                <a:solidFill>
                  <a:schemeClr val="bg1"/>
                </a:solidFill>
              </a:rPr>
              <a:t> CCENT 100-101</a:t>
            </a:r>
          </a:p>
          <a:p>
            <a:pPr algn="ctr" eaLnBrk="1" hangingPunct="1"/>
            <a:r>
              <a:rPr lang="en-US" sz="3600" b="1" dirty="0">
                <a:solidFill>
                  <a:schemeClr val="bg1"/>
                </a:solidFill>
              </a:rPr>
              <a:t>Chapter 3: </a:t>
            </a:r>
            <a:r>
              <a:rPr lang="en-US" sz="3600" dirty="0">
                <a:solidFill>
                  <a:schemeClr val="bg1"/>
                </a:solidFill>
              </a:rPr>
              <a:t>Introduction to TCP/IP</a:t>
            </a:r>
            <a:endParaRPr lang="en-US" sz="3600" b="1" dirty="0">
              <a:solidFill>
                <a:schemeClr val="bg1"/>
              </a:solidFill>
            </a:endParaRPr>
          </a:p>
        </p:txBody>
      </p:sp>
      <p:sp>
        <p:nvSpPr>
          <p:cNvPr id="2057" name="Rectangle 9"/>
          <p:cNvSpPr>
            <a:spLocks noGrp="1" noChangeArrowheads="1"/>
          </p:cNvSpPr>
          <p:nvPr>
            <p:ph type="subTitle" idx="1"/>
          </p:nvPr>
        </p:nvSpPr>
        <p:spPr>
          <a:xfrm>
            <a:off x="1905000" y="6288977"/>
            <a:ext cx="5486400" cy="427038"/>
          </a:xfrm>
          <a:noFill/>
        </p:spPr>
        <p:txBody>
          <a:bodyPr/>
          <a:lstStyle/>
          <a:p>
            <a:pPr eaLnBrk="1" hangingPunct="1">
              <a:lnSpc>
                <a:spcPct val="90000"/>
              </a:lnSpc>
            </a:pPr>
            <a:r>
              <a:rPr lang="en-US" i="1" dirty="0"/>
              <a:t>Instructor</a:t>
            </a:r>
            <a:r>
              <a:rPr lang="en-US" dirty="0"/>
              <a:t> &amp; Todd Lammle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3.10: </a:t>
            </a:r>
            <a:r>
              <a:rPr lang="en-US" dirty="0" smtClean="0"/>
              <a:t>DNS (Port 53)</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600200"/>
            <a:ext cx="6324600" cy="2933950"/>
          </a:xfrm>
        </p:spPr>
      </p:pic>
      <p:sp>
        <p:nvSpPr>
          <p:cNvPr id="5" name="Rectangle 4"/>
          <p:cNvSpPr/>
          <p:nvPr/>
        </p:nvSpPr>
        <p:spPr>
          <a:xfrm>
            <a:off x="-17206" y="4876799"/>
            <a:ext cx="8932606" cy="1477328"/>
          </a:xfrm>
          <a:prstGeom prst="rect">
            <a:avLst/>
          </a:prstGeom>
        </p:spPr>
        <p:txBody>
          <a:bodyPr wrap="square">
            <a:spAutoFit/>
          </a:bodyPr>
          <a:lstStyle/>
          <a:p>
            <a:pPr marL="457200" marR="0" indent="457200">
              <a:spcBef>
                <a:spcPts val="0"/>
              </a:spcBef>
              <a:spcAft>
                <a:spcPts val="600"/>
              </a:spcAft>
            </a:pPr>
            <a:r>
              <a:rPr lang="en-US" i="1" dirty="0">
                <a:latin typeface="Times New Roman" panose="02020603050405020304" pitchFamily="18" charset="0"/>
                <a:ea typeface="Times New Roman" panose="02020603050405020304" pitchFamily="18" charset="0"/>
              </a:rPr>
              <a:t>Domain Name Service (DNS)</a:t>
            </a:r>
            <a:r>
              <a:rPr lang="en-US" dirty="0">
                <a:latin typeface="Times New Roman" panose="02020603050405020304" pitchFamily="18" charset="0"/>
                <a:ea typeface="Times New Roman" panose="02020603050405020304" pitchFamily="18" charset="0"/>
              </a:rPr>
              <a:t> resolves hostnames—specifically, Internet names, such as </a:t>
            </a:r>
            <a:r>
              <a:rPr lang="en-US" dirty="0">
                <a:latin typeface="Courier New" panose="02070309020205020404" pitchFamily="49" charset="0"/>
                <a:ea typeface="Times New Roman" panose="02020603050405020304" pitchFamily="18" charset="0"/>
                <a:cs typeface="Times New Roman" panose="02020603050405020304" pitchFamily="18" charset="0"/>
              </a:rPr>
              <a:t>www.lammle.com</a:t>
            </a:r>
            <a:r>
              <a:rPr lang="en-US" dirty="0">
                <a:latin typeface="Times New Roman" panose="02020603050405020304" pitchFamily="18" charset="0"/>
                <a:ea typeface="Times New Roman" panose="02020603050405020304" pitchFamily="18" charset="0"/>
              </a:rPr>
              <a:t>. But you don’t have to actually use DNS. You just type in the IP address of any device you want to communicate with and find the IP address of a URL by using the Ping program. For example, &gt;</a:t>
            </a:r>
            <a:r>
              <a:rPr lang="en-US" dirty="0">
                <a:latin typeface="Courier New" panose="02070309020205020404" pitchFamily="49" charset="0"/>
                <a:ea typeface="Times New Roman" panose="02020603050405020304" pitchFamily="18" charset="0"/>
                <a:cs typeface="Times New Roman" panose="02020603050405020304" pitchFamily="18" charset="0"/>
              </a:rPr>
              <a:t>ping www.cisco.com</a:t>
            </a:r>
            <a:r>
              <a:rPr lang="en-US" dirty="0">
                <a:latin typeface="Times New Roman" panose="02020603050405020304" pitchFamily="18" charset="0"/>
                <a:ea typeface="Times New Roman" panose="02020603050405020304" pitchFamily="18" charset="0"/>
              </a:rPr>
              <a:t> will return the IP address resolved by DNS.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5170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3.11: DHCP client four-step process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57400" y="1600200"/>
            <a:ext cx="4495800" cy="4903186"/>
          </a:xfrm>
        </p:spPr>
      </p:pic>
      <p:sp>
        <p:nvSpPr>
          <p:cNvPr id="5" name="TextBox 4"/>
          <p:cNvSpPr txBox="1"/>
          <p:nvPr/>
        </p:nvSpPr>
        <p:spPr>
          <a:xfrm>
            <a:off x="7162800" y="3867127"/>
            <a:ext cx="1159292" cy="461665"/>
          </a:xfrm>
          <a:prstGeom prst="rect">
            <a:avLst/>
          </a:prstGeom>
          <a:noFill/>
        </p:spPr>
        <p:txBody>
          <a:bodyPr wrap="none" rtlCol="0">
            <a:spAutoFit/>
          </a:bodyPr>
          <a:lstStyle/>
          <a:p>
            <a:r>
              <a:rPr lang="en-US" sz="2400" dirty="0"/>
              <a:t>DORA!</a:t>
            </a:r>
          </a:p>
        </p:txBody>
      </p:sp>
    </p:spTree>
    <p:extLst>
      <p:ext uri="{BB962C8B-B14F-4D97-AF65-F5344CB8AC3E}">
        <p14:creationId xmlns:p14="http://schemas.microsoft.com/office/powerpoint/2010/main" val="361437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3.12: TCP segment format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8800" y="1828800"/>
            <a:ext cx="5177707" cy="2209800"/>
          </a:xfrm>
        </p:spPr>
      </p:pic>
      <p:sp>
        <p:nvSpPr>
          <p:cNvPr id="5" name="Rectangle 4"/>
          <p:cNvSpPr/>
          <p:nvPr/>
        </p:nvSpPr>
        <p:spPr>
          <a:xfrm>
            <a:off x="685800" y="4800600"/>
            <a:ext cx="8305800" cy="646331"/>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Figure 3.12 shows the TCP segment format and shows the different fields within the TCP header. </a:t>
            </a:r>
            <a:endParaRPr lang="en-US" dirty="0"/>
          </a:p>
        </p:txBody>
      </p:sp>
    </p:spTree>
    <p:extLst>
      <p:ext uri="{BB962C8B-B14F-4D97-AF65-F5344CB8AC3E}">
        <p14:creationId xmlns:p14="http://schemas.microsoft.com/office/powerpoint/2010/main" val="83519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3.13: UDP segment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600" y="1828800"/>
            <a:ext cx="7217229" cy="1295400"/>
          </a:xfrm>
        </p:spPr>
      </p:pic>
      <p:sp>
        <p:nvSpPr>
          <p:cNvPr id="5" name="Rectangle 4"/>
          <p:cNvSpPr/>
          <p:nvPr/>
        </p:nvSpPr>
        <p:spPr>
          <a:xfrm>
            <a:off x="685800" y="3581400"/>
            <a:ext cx="7391400" cy="1233882"/>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Figure 3.13 clearly illustrates UDP’s markedly lean overhead as compared to TCP’s hungry requirements. Look at the figure carefully—can you see that UDP doesn’t use windowing or provide for acknowledgments in the UDP header?</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431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protocols that use TCP and UDP</a:t>
            </a:r>
          </a:p>
        </p:txBody>
      </p:sp>
      <p:graphicFrame>
        <p:nvGraphicFramePr>
          <p:cNvPr id="4" name="Table 3"/>
          <p:cNvGraphicFramePr>
            <a:graphicFrameLocks noGrp="1"/>
          </p:cNvGraphicFramePr>
          <p:nvPr>
            <p:extLst>
              <p:ext uri="{D42A27DB-BD31-4B8C-83A1-F6EECF244321}">
                <p14:modId xmlns:p14="http://schemas.microsoft.com/office/powerpoint/2010/main" val="1661894985"/>
              </p:ext>
            </p:extLst>
          </p:nvPr>
        </p:nvGraphicFramePr>
        <p:xfrm>
          <a:off x="1524000" y="1397000"/>
          <a:ext cx="6248400" cy="4775200"/>
        </p:xfrm>
        <a:graphic>
          <a:graphicData uri="http://schemas.openxmlformats.org/drawingml/2006/table">
            <a:tbl>
              <a:tblPr firstRow="1" bandRow="1">
                <a:tableStyleId>{5C22544A-7EE6-4342-B048-85BDC9FD1C3A}</a:tableStyleId>
              </a:tblPr>
              <a:tblGrid>
                <a:gridCol w="3124200">
                  <a:extLst>
                    <a:ext uri="{9D8B030D-6E8A-4147-A177-3AD203B41FA5}">
                      <a16:colId xmlns="" xmlns:a16="http://schemas.microsoft.com/office/drawing/2014/main" val="496748618"/>
                    </a:ext>
                  </a:extLst>
                </a:gridCol>
                <a:gridCol w="3124200">
                  <a:extLst>
                    <a:ext uri="{9D8B030D-6E8A-4147-A177-3AD203B41FA5}">
                      <a16:colId xmlns="" xmlns:a16="http://schemas.microsoft.com/office/drawing/2014/main" val="1818587071"/>
                    </a:ext>
                  </a:extLst>
                </a:gridCol>
              </a:tblGrid>
              <a:tr h="477520">
                <a:tc>
                  <a:txBody>
                    <a:bodyPr/>
                    <a:lstStyle/>
                    <a:p>
                      <a:r>
                        <a:rPr lang="en-US" dirty="0"/>
                        <a:t>TCP</a:t>
                      </a:r>
                    </a:p>
                  </a:txBody>
                  <a:tcPr/>
                </a:tc>
                <a:tc>
                  <a:txBody>
                    <a:bodyPr/>
                    <a:lstStyle/>
                    <a:p>
                      <a:r>
                        <a:rPr lang="en-US" dirty="0"/>
                        <a:t>UDP</a:t>
                      </a:r>
                    </a:p>
                  </a:txBody>
                  <a:tcPr/>
                </a:tc>
                <a:extLst>
                  <a:ext uri="{0D108BD9-81ED-4DB2-BD59-A6C34878D82A}">
                    <a16:rowId xmlns="" xmlns:a16="http://schemas.microsoft.com/office/drawing/2014/main" val="2508140504"/>
                  </a:ext>
                </a:extLst>
              </a:tr>
              <a:tr h="477520">
                <a:tc>
                  <a:txBody>
                    <a:bodyPr/>
                    <a:lstStyle/>
                    <a:p>
                      <a:r>
                        <a:rPr lang="en-US" dirty="0"/>
                        <a:t>Telnet:</a:t>
                      </a:r>
                      <a:r>
                        <a:rPr lang="en-US" baseline="0" dirty="0"/>
                        <a:t> 23</a:t>
                      </a:r>
                      <a:endParaRPr lang="en-US" dirty="0"/>
                    </a:p>
                  </a:txBody>
                  <a:tcPr/>
                </a:tc>
                <a:tc>
                  <a:txBody>
                    <a:bodyPr/>
                    <a:lstStyle/>
                    <a:p>
                      <a:r>
                        <a:rPr lang="en-US" dirty="0"/>
                        <a:t>SNMP: 161</a:t>
                      </a:r>
                    </a:p>
                  </a:txBody>
                  <a:tcPr/>
                </a:tc>
                <a:extLst>
                  <a:ext uri="{0D108BD9-81ED-4DB2-BD59-A6C34878D82A}">
                    <a16:rowId xmlns="" xmlns:a16="http://schemas.microsoft.com/office/drawing/2014/main" val="1136171162"/>
                  </a:ext>
                </a:extLst>
              </a:tr>
              <a:tr h="477520">
                <a:tc>
                  <a:txBody>
                    <a:bodyPr/>
                    <a:lstStyle/>
                    <a:p>
                      <a:r>
                        <a:rPr lang="en-US" dirty="0"/>
                        <a:t>SMTP: 25</a:t>
                      </a:r>
                    </a:p>
                  </a:txBody>
                  <a:tcPr/>
                </a:tc>
                <a:tc>
                  <a:txBody>
                    <a:bodyPr/>
                    <a:lstStyle/>
                    <a:p>
                      <a:r>
                        <a:rPr lang="en-US" dirty="0"/>
                        <a:t>TFTP: 69</a:t>
                      </a:r>
                    </a:p>
                  </a:txBody>
                  <a:tcPr/>
                </a:tc>
                <a:extLst>
                  <a:ext uri="{0D108BD9-81ED-4DB2-BD59-A6C34878D82A}">
                    <a16:rowId xmlns="" xmlns:a16="http://schemas.microsoft.com/office/drawing/2014/main" val="1141188554"/>
                  </a:ext>
                </a:extLst>
              </a:tr>
              <a:tr h="477520">
                <a:tc>
                  <a:txBody>
                    <a:bodyPr/>
                    <a:lstStyle/>
                    <a:p>
                      <a:r>
                        <a:rPr lang="en-US" dirty="0"/>
                        <a:t>HTTP: 80</a:t>
                      </a:r>
                    </a:p>
                  </a:txBody>
                  <a:tcPr/>
                </a:tc>
                <a:tc>
                  <a:txBody>
                    <a:bodyPr/>
                    <a:lstStyle/>
                    <a:p>
                      <a:r>
                        <a:rPr lang="en-US" dirty="0"/>
                        <a:t>DNS: 53</a:t>
                      </a:r>
                    </a:p>
                  </a:txBody>
                  <a:tcPr/>
                </a:tc>
                <a:extLst>
                  <a:ext uri="{0D108BD9-81ED-4DB2-BD59-A6C34878D82A}">
                    <a16:rowId xmlns="" xmlns:a16="http://schemas.microsoft.com/office/drawing/2014/main" val="2093558058"/>
                  </a:ext>
                </a:extLst>
              </a:tr>
              <a:tr h="477520">
                <a:tc>
                  <a:txBody>
                    <a:bodyPr/>
                    <a:lstStyle/>
                    <a:p>
                      <a:r>
                        <a:rPr lang="en-US" dirty="0"/>
                        <a:t>FTP: 20 (data), 21 (control)</a:t>
                      </a:r>
                    </a:p>
                  </a:txBody>
                  <a:tcPr/>
                </a:tc>
                <a:tc>
                  <a:txBody>
                    <a:bodyPr/>
                    <a:lstStyle/>
                    <a:p>
                      <a:r>
                        <a:rPr lang="en-US" dirty="0"/>
                        <a:t>DHCP: 67</a:t>
                      </a:r>
                    </a:p>
                  </a:txBody>
                  <a:tcPr/>
                </a:tc>
                <a:extLst>
                  <a:ext uri="{0D108BD9-81ED-4DB2-BD59-A6C34878D82A}">
                    <a16:rowId xmlns="" xmlns:a16="http://schemas.microsoft.com/office/drawing/2014/main" val="3049741725"/>
                  </a:ext>
                </a:extLst>
              </a:tr>
              <a:tr h="477520">
                <a:tc>
                  <a:txBody>
                    <a:bodyPr/>
                    <a:lstStyle/>
                    <a:p>
                      <a:r>
                        <a:rPr lang="en-US" dirty="0"/>
                        <a:t>DNS: 53</a:t>
                      </a:r>
                    </a:p>
                  </a:txBody>
                  <a:tcPr/>
                </a:tc>
                <a:tc>
                  <a:txBody>
                    <a:bodyPr/>
                    <a:lstStyle/>
                    <a:p>
                      <a:r>
                        <a:rPr lang="en-US" dirty="0"/>
                        <a:t>NTP:123</a:t>
                      </a:r>
                    </a:p>
                  </a:txBody>
                  <a:tcPr/>
                </a:tc>
                <a:extLst>
                  <a:ext uri="{0D108BD9-81ED-4DB2-BD59-A6C34878D82A}">
                    <a16:rowId xmlns="" xmlns:a16="http://schemas.microsoft.com/office/drawing/2014/main" val="135195520"/>
                  </a:ext>
                </a:extLst>
              </a:tr>
              <a:tr h="477520">
                <a:tc>
                  <a:txBody>
                    <a:bodyPr/>
                    <a:lstStyle/>
                    <a:p>
                      <a:r>
                        <a:rPr lang="en-US" dirty="0"/>
                        <a:t>HTTPS: 443</a:t>
                      </a:r>
                    </a:p>
                  </a:txBody>
                  <a:tcPr/>
                </a:tc>
                <a:tc>
                  <a:txBody>
                    <a:bodyPr/>
                    <a:lstStyle/>
                    <a:p>
                      <a:endParaRPr lang="en-US" dirty="0"/>
                    </a:p>
                  </a:txBody>
                  <a:tcPr/>
                </a:tc>
                <a:extLst>
                  <a:ext uri="{0D108BD9-81ED-4DB2-BD59-A6C34878D82A}">
                    <a16:rowId xmlns="" xmlns:a16="http://schemas.microsoft.com/office/drawing/2014/main" val="1193644038"/>
                  </a:ext>
                </a:extLst>
              </a:tr>
              <a:tr h="477520">
                <a:tc>
                  <a:txBody>
                    <a:bodyPr/>
                    <a:lstStyle/>
                    <a:p>
                      <a:r>
                        <a:rPr lang="en-US" dirty="0"/>
                        <a:t>SSH: 22</a:t>
                      </a:r>
                    </a:p>
                  </a:txBody>
                  <a:tcPr/>
                </a:tc>
                <a:tc>
                  <a:txBody>
                    <a:bodyPr/>
                    <a:lstStyle/>
                    <a:p>
                      <a:endParaRPr lang="en-US" dirty="0"/>
                    </a:p>
                  </a:txBody>
                  <a:tcPr/>
                </a:tc>
                <a:extLst>
                  <a:ext uri="{0D108BD9-81ED-4DB2-BD59-A6C34878D82A}">
                    <a16:rowId xmlns="" xmlns:a16="http://schemas.microsoft.com/office/drawing/2014/main" val="3415571956"/>
                  </a:ext>
                </a:extLst>
              </a:tr>
              <a:tr h="477520">
                <a:tc>
                  <a:txBody>
                    <a:bodyPr/>
                    <a:lstStyle/>
                    <a:p>
                      <a:r>
                        <a:rPr lang="en-US" dirty="0"/>
                        <a:t>POP3: 110</a:t>
                      </a:r>
                    </a:p>
                  </a:txBody>
                  <a:tcPr/>
                </a:tc>
                <a:tc>
                  <a:txBody>
                    <a:bodyPr/>
                    <a:lstStyle/>
                    <a:p>
                      <a:endParaRPr lang="en-US" dirty="0"/>
                    </a:p>
                  </a:txBody>
                  <a:tcPr/>
                </a:tc>
                <a:extLst>
                  <a:ext uri="{0D108BD9-81ED-4DB2-BD59-A6C34878D82A}">
                    <a16:rowId xmlns="" xmlns:a16="http://schemas.microsoft.com/office/drawing/2014/main" val="731659335"/>
                  </a:ext>
                </a:extLst>
              </a:tr>
              <a:tr h="477520">
                <a:tc>
                  <a:txBody>
                    <a:bodyPr/>
                    <a:lstStyle/>
                    <a:p>
                      <a:r>
                        <a:rPr lang="en-US" dirty="0"/>
                        <a:t>IMAP4: 143</a:t>
                      </a:r>
                    </a:p>
                  </a:txBody>
                  <a:tcPr/>
                </a:tc>
                <a:tc>
                  <a:txBody>
                    <a:bodyPr/>
                    <a:lstStyle/>
                    <a:p>
                      <a:endParaRPr lang="en-US" dirty="0"/>
                    </a:p>
                  </a:txBody>
                  <a:tcPr/>
                </a:tc>
                <a:extLst>
                  <a:ext uri="{0D108BD9-81ED-4DB2-BD59-A6C34878D82A}">
                    <a16:rowId xmlns="" xmlns:a16="http://schemas.microsoft.com/office/drawing/2014/main" val="3127194819"/>
                  </a:ext>
                </a:extLst>
              </a:tr>
            </a:tbl>
          </a:graphicData>
        </a:graphic>
      </p:graphicFrame>
    </p:spTree>
    <p:extLst>
      <p:ext uri="{BB962C8B-B14F-4D97-AF65-F5344CB8AC3E}">
        <p14:creationId xmlns:p14="http://schemas.microsoft.com/office/powerpoint/2010/main" val="1778281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Figure 3.15: IP header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1981200"/>
            <a:ext cx="6929266" cy="2438400"/>
          </a:xfrm>
        </p:spPr>
      </p:pic>
      <p:sp>
        <p:nvSpPr>
          <p:cNvPr id="5" name="Rectangle 4"/>
          <p:cNvSpPr/>
          <p:nvPr/>
        </p:nvSpPr>
        <p:spPr>
          <a:xfrm>
            <a:off x="990600" y="5105400"/>
            <a:ext cx="7543800"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Figure 3.15 shows an IP header. This will give you a picture of what the IP protocol has to go through every time user data that is destined for a remote network is sent from the upper layers</a:t>
            </a:r>
            <a:endParaRPr lang="en-US" dirty="0"/>
          </a:p>
        </p:txBody>
      </p:sp>
    </p:spTree>
    <p:extLst>
      <p:ext uri="{BB962C8B-B14F-4D97-AF65-F5344CB8AC3E}">
        <p14:creationId xmlns:p14="http://schemas.microsoft.com/office/powerpoint/2010/main" val="150041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3.17: ICMP error message is sent to the sending host from the remote </a:t>
            </a:r>
            <a:r>
              <a:rPr lang="en-US" sz="2800" dirty="0" smtClean="0"/>
              <a:t>router</a:t>
            </a:r>
            <a:r>
              <a:rPr lang="en-US" dirty="0"/>
              <a:t>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3600" y="1447800"/>
            <a:ext cx="4953000" cy="3823368"/>
          </a:xfrm>
        </p:spPr>
      </p:pic>
      <p:sp>
        <p:nvSpPr>
          <p:cNvPr id="5" name="Title 1"/>
          <p:cNvSpPr txBox="1">
            <a:spLocks/>
          </p:cNvSpPr>
          <p:nvPr/>
        </p:nvSpPr>
        <p:spPr bwMode="auto">
          <a:xfrm>
            <a:off x="609600" y="5486400"/>
            <a:ext cx="8077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pPr marL="457200" indent="-457200" algn="l">
              <a:buFont typeface="Arial" panose="020B0604020202020204" pitchFamily="34" charset="0"/>
              <a:buChar char="•"/>
            </a:pPr>
            <a:r>
              <a:rPr lang="en-US" sz="2400" kern="0" dirty="0" smtClean="0"/>
              <a:t>provide </a:t>
            </a:r>
            <a:r>
              <a:rPr lang="en-US" sz="2400" kern="0" dirty="0"/>
              <a:t>hosts with information about network </a:t>
            </a:r>
            <a:r>
              <a:rPr lang="en-US" sz="2400" kern="0" dirty="0" smtClean="0"/>
              <a:t>problems</a:t>
            </a:r>
          </a:p>
          <a:p>
            <a:pPr marL="457200" indent="-457200" algn="l">
              <a:buFont typeface="Arial" panose="020B0604020202020204" pitchFamily="34" charset="0"/>
              <a:buChar char="•"/>
            </a:pPr>
            <a:r>
              <a:rPr lang="en-US" sz="2400" dirty="0" smtClean="0"/>
              <a:t>encapsulated </a:t>
            </a:r>
            <a:r>
              <a:rPr lang="en-US" sz="2400" dirty="0"/>
              <a:t>within IP datagrams</a:t>
            </a:r>
            <a:endParaRPr lang="en-US" sz="2400" kern="0" dirty="0" smtClean="0"/>
          </a:p>
          <a:p>
            <a:pPr marL="457200" indent="-457200">
              <a:buFont typeface="Arial" panose="020B0604020202020204" pitchFamily="34" charset="0"/>
              <a:buChar char="•"/>
            </a:pPr>
            <a:endParaRPr lang="en-US" kern="0" dirty="0"/>
          </a:p>
        </p:txBody>
      </p:sp>
    </p:spTree>
    <p:extLst>
      <p:ext uri="{BB962C8B-B14F-4D97-AF65-F5344CB8AC3E}">
        <p14:creationId xmlns:p14="http://schemas.microsoft.com/office/powerpoint/2010/main" val="229425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3.18: ICMP in action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81200" y="1905000"/>
            <a:ext cx="5257800" cy="3403664"/>
          </a:xfrm>
        </p:spPr>
      </p:pic>
    </p:spTree>
    <p:extLst>
      <p:ext uri="{BB962C8B-B14F-4D97-AF65-F5344CB8AC3E}">
        <p14:creationId xmlns:p14="http://schemas.microsoft.com/office/powerpoint/2010/main" val="121077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3.19: Local ARP broadcast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5000" y="1905000"/>
            <a:ext cx="4876800" cy="3501292"/>
          </a:xfrm>
        </p:spPr>
      </p:pic>
      <p:sp>
        <p:nvSpPr>
          <p:cNvPr id="5" name="Rectangle 4"/>
          <p:cNvSpPr/>
          <p:nvPr/>
        </p:nvSpPr>
        <p:spPr>
          <a:xfrm>
            <a:off x="1143000" y="5791200"/>
            <a:ext cx="7543800" cy="369332"/>
          </a:xfrm>
          <a:prstGeom prst="rect">
            <a:avLst/>
          </a:prstGeom>
        </p:spPr>
        <p:txBody>
          <a:bodyPr wrap="square">
            <a:spAutoFit/>
          </a:bodyPr>
          <a:lstStyle/>
          <a:p>
            <a:pPr marL="0" marR="0" indent="91440">
              <a:spcBef>
                <a:spcPts val="0"/>
              </a:spcBef>
              <a:spcAft>
                <a:spcPts val="600"/>
              </a:spcAft>
            </a:pPr>
            <a:r>
              <a:rPr lang="en-US" dirty="0">
                <a:ea typeface="Times New Roman" panose="02020603050405020304" pitchFamily="18" charset="0"/>
                <a:cs typeface="Times New Roman" panose="02020603050405020304" pitchFamily="18" charset="0"/>
              </a:rPr>
              <a:t>ARP resolves IP addresses to Ethernet (MAC) addresses.</a:t>
            </a:r>
          </a:p>
        </p:txBody>
      </p:sp>
    </p:spTree>
    <p:extLst>
      <p:ext uri="{BB962C8B-B14F-4D97-AF65-F5344CB8AC3E}">
        <p14:creationId xmlns:p14="http://schemas.microsoft.com/office/powerpoint/2010/main" val="424964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a:t>
            </a:r>
            <a:endParaRPr lang="en-US" dirty="0"/>
          </a:p>
        </p:txBody>
      </p:sp>
      <p:sp>
        <p:nvSpPr>
          <p:cNvPr id="3" name="Content Placeholder 2"/>
          <p:cNvSpPr>
            <a:spLocks noGrp="1"/>
          </p:cNvSpPr>
          <p:nvPr>
            <p:ph idx="1"/>
          </p:nvPr>
        </p:nvSpPr>
        <p:spPr>
          <a:xfrm>
            <a:off x="457200" y="1447800"/>
            <a:ext cx="8229600" cy="4525963"/>
          </a:xfrm>
        </p:spPr>
        <p:txBody>
          <a:bodyPr/>
          <a:lstStyle/>
          <a:p>
            <a:r>
              <a:rPr lang="en-US" sz="2400" dirty="0" smtClean="0"/>
              <a:t>IPv4: 32 bits; IPv6: 128 bits</a:t>
            </a:r>
          </a:p>
          <a:p>
            <a:r>
              <a:rPr lang="en-US" sz="2400" dirty="0" smtClean="0"/>
              <a:t>IP address is divided into </a:t>
            </a:r>
            <a:r>
              <a:rPr lang="en-US" sz="2400" dirty="0" smtClean="0">
                <a:solidFill>
                  <a:srgbClr val="FF0000"/>
                </a:solidFill>
              </a:rPr>
              <a:t>subnet part </a:t>
            </a:r>
            <a:r>
              <a:rPr lang="en-US" sz="2400" dirty="0" smtClean="0"/>
              <a:t>(high order bits) and </a:t>
            </a:r>
            <a:r>
              <a:rPr lang="en-US" sz="2400" dirty="0" smtClean="0">
                <a:solidFill>
                  <a:srgbClr val="FF0000"/>
                </a:solidFill>
              </a:rPr>
              <a:t>host part </a:t>
            </a:r>
            <a:r>
              <a:rPr lang="en-US" sz="2400" dirty="0" smtClean="0"/>
              <a:t>(low order bits)</a:t>
            </a:r>
          </a:p>
          <a:p>
            <a:r>
              <a:rPr lang="en-US" sz="2400" dirty="0" smtClean="0"/>
              <a:t>The </a:t>
            </a:r>
            <a:r>
              <a:rPr lang="en-US" sz="2400" dirty="0"/>
              <a:t>address used by applications and hosts to send information to </a:t>
            </a:r>
            <a:r>
              <a:rPr lang="en-US" sz="2400" dirty="0" smtClean="0"/>
              <a:t>all nodes </a:t>
            </a:r>
            <a:r>
              <a:rPr lang="en-US" sz="2400" dirty="0"/>
              <a:t>on a network is called the broadcast address. </a:t>
            </a:r>
            <a:endParaRPr lang="en-US" sz="2400" dirty="0" smtClean="0"/>
          </a:p>
          <a:p>
            <a:pPr lvl="1"/>
            <a:r>
              <a:rPr lang="en-US" sz="2400" dirty="0" smtClean="0"/>
              <a:t>255.255.255.255: any network, all nodes</a:t>
            </a:r>
          </a:p>
          <a:p>
            <a:pPr lvl="1"/>
            <a:r>
              <a:rPr lang="en-US" sz="2400" dirty="0" smtClean="0"/>
              <a:t>172.16.255.255: all subnets and hosts </a:t>
            </a:r>
            <a:r>
              <a:rPr lang="en-US" sz="2400" dirty="0"/>
              <a:t>on network 172.16.0.0; </a:t>
            </a:r>
            <a:endParaRPr lang="en-US" sz="2400" dirty="0" smtClean="0"/>
          </a:p>
          <a:p>
            <a:pPr lvl="1"/>
            <a:r>
              <a:rPr lang="en-US" sz="2400" dirty="0" smtClean="0"/>
              <a:t>10.255.255.255: broadcasts </a:t>
            </a:r>
            <a:r>
              <a:rPr lang="en-US" sz="2400" dirty="0"/>
              <a:t>to all subnets and </a:t>
            </a:r>
            <a:r>
              <a:rPr lang="en-US" sz="2400" dirty="0" smtClean="0"/>
              <a:t>hosts on </a:t>
            </a:r>
            <a:r>
              <a:rPr lang="en-US" sz="2400" dirty="0"/>
              <a:t>network 10.0.0.0.</a:t>
            </a:r>
          </a:p>
        </p:txBody>
      </p:sp>
    </p:spTree>
    <p:extLst>
      <p:ext uri="{BB962C8B-B14F-4D97-AF65-F5344CB8AC3E}">
        <p14:creationId xmlns:p14="http://schemas.microsoft.com/office/powerpoint/2010/main" val="313435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Grp="1" noChangeArrowheads="1"/>
          </p:cNvSpPr>
          <p:nvPr>
            <p:ph type="title"/>
          </p:nvPr>
        </p:nvSpPr>
        <p:spPr>
          <a:xfrm>
            <a:off x="2133600" y="61452"/>
            <a:ext cx="6553200" cy="1143000"/>
          </a:xfrm>
          <a:noFill/>
        </p:spPr>
        <p:txBody>
          <a:bodyPr/>
          <a:lstStyle/>
          <a:p>
            <a:pPr eaLnBrk="1" hangingPunct="1"/>
            <a:r>
              <a:rPr lang="en-US" dirty="0"/>
              <a:t>Chapter 3 Objectives</a:t>
            </a:r>
          </a:p>
        </p:txBody>
      </p:sp>
      <p:sp>
        <p:nvSpPr>
          <p:cNvPr id="3079" name="Rectangle 9"/>
          <p:cNvSpPr>
            <a:spLocks noGrp="1" noChangeArrowheads="1"/>
          </p:cNvSpPr>
          <p:nvPr>
            <p:ph type="body" idx="1"/>
          </p:nvPr>
        </p:nvSpPr>
        <p:spPr>
          <a:xfrm>
            <a:off x="2362200" y="1219200"/>
            <a:ext cx="6629400" cy="4754563"/>
          </a:xfrm>
          <a:noFill/>
        </p:spPr>
        <p:txBody>
          <a:bodyPr/>
          <a:lstStyle/>
          <a:p>
            <a:pPr eaLnBrk="1" hangingPunct="1"/>
            <a:r>
              <a:rPr lang="en-US" sz="2400" dirty="0"/>
              <a:t>The CCENT Topics Covered in this chapter include:</a:t>
            </a:r>
          </a:p>
          <a:p>
            <a:r>
              <a:rPr lang="en-US" sz="2800" b="1" u="sng" dirty="0"/>
              <a:t>Operation of IP Data Networks</a:t>
            </a:r>
          </a:p>
          <a:p>
            <a:pPr lvl="1"/>
            <a:r>
              <a:rPr lang="en-US" sz="2400" b="1" u="sng" dirty="0"/>
              <a:t>Identify common applications and their impact on the network</a:t>
            </a:r>
          </a:p>
          <a:p>
            <a:pPr lvl="1"/>
            <a:r>
              <a:rPr lang="en-US" sz="2400" b="1" u="sng" dirty="0"/>
              <a:t>Describe the purpose and basic operation of the protocols in the OSI and TCP/IP models.</a:t>
            </a:r>
          </a:p>
          <a:p>
            <a:r>
              <a:rPr lang="en-US" sz="2800" b="1" u="sng" dirty="0"/>
              <a:t>IP addressing (IPv4 / IPv6)</a:t>
            </a:r>
          </a:p>
          <a:p>
            <a:pPr lvl="1"/>
            <a:r>
              <a:rPr lang="en-US" sz="2400" b="1" u="sng" dirty="0"/>
              <a:t>Describe the operation and necessity of using private and public IP addresses for IPv4 addressing</a:t>
            </a:r>
          </a:p>
          <a:p>
            <a:pPr eaLnBrk="1" hangingPunct="1"/>
            <a:endParaRPr lang="en-US" dirty="0"/>
          </a:p>
        </p:txBody>
      </p:sp>
      <p:sp>
        <p:nvSpPr>
          <p:cNvPr id="3080"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AB83955-4442-4294-BF27-38EC711BBB92}" type="slidenum">
              <a:rPr lang="en-US" sz="1400">
                <a:latin typeface="Times" panose="02020603050405020304" pitchFamily="18" charset="0"/>
              </a:rPr>
              <a:pPr algn="r"/>
              <a:t>2</a:t>
            </a:fld>
            <a:endParaRPr 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3.20: Summary of the three classes of networks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2057400"/>
            <a:ext cx="5410200" cy="3079652"/>
          </a:xfrm>
        </p:spPr>
      </p:pic>
      <p:sp>
        <p:nvSpPr>
          <p:cNvPr id="5" name="Rectangle 4"/>
          <p:cNvSpPr/>
          <p:nvPr/>
        </p:nvSpPr>
        <p:spPr>
          <a:xfrm>
            <a:off x="1066800" y="5486400"/>
            <a:ext cx="7848600"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Figure 3.20 summarizes the three classes of networks used to address hosts</a:t>
            </a:r>
            <a:endParaRPr lang="en-US" dirty="0"/>
          </a:p>
        </p:txBody>
      </p:sp>
    </p:spTree>
    <p:extLst>
      <p:ext uri="{BB962C8B-B14F-4D97-AF65-F5344CB8AC3E}">
        <p14:creationId xmlns:p14="http://schemas.microsoft.com/office/powerpoint/2010/main" val="338247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Class A Network</a:t>
            </a:r>
          </a:p>
        </p:txBody>
      </p:sp>
      <p:sp>
        <p:nvSpPr>
          <p:cNvPr id="3" name="Content Placeholder 2"/>
          <p:cNvSpPr>
            <a:spLocks noGrp="1"/>
          </p:cNvSpPr>
          <p:nvPr>
            <p:ph idx="1"/>
          </p:nvPr>
        </p:nvSpPr>
        <p:spPr>
          <a:xfrm>
            <a:off x="457200" y="990600"/>
            <a:ext cx="8229600" cy="4525963"/>
          </a:xfrm>
        </p:spPr>
        <p:txBody>
          <a:bodyPr/>
          <a:lstStyle/>
          <a:p>
            <a:r>
              <a:rPr lang="en-US" dirty="0"/>
              <a:t>The first bit turns off, e.g., 0xxxxxxx</a:t>
            </a:r>
          </a:p>
          <a:p>
            <a:r>
              <a:rPr lang="en-US" dirty="0"/>
              <a:t>Range: 1~126</a:t>
            </a:r>
          </a:p>
          <a:p>
            <a:pPr lvl="1"/>
            <a:r>
              <a:rPr lang="en-US" dirty="0"/>
              <a:t>00000000 ~ 01111111</a:t>
            </a:r>
          </a:p>
          <a:p>
            <a:pPr lvl="1"/>
            <a:r>
              <a:rPr lang="en-US" dirty="0"/>
              <a:t>0 and 127 have been reserved</a:t>
            </a:r>
          </a:p>
          <a:p>
            <a:r>
              <a:rPr lang="en-US" dirty="0"/>
              <a:t>Subnet mask: 255.0.0.0</a:t>
            </a:r>
          </a:p>
          <a:p>
            <a:r>
              <a:rPr lang="en-US" dirty="0"/>
              <a:t>The max number of Class A network available: 126, where the 7 bits can be either 0 or 1, so 2^7 - 2 = 128 – 2 = 126 because 0 and 127 have been reserved;</a:t>
            </a:r>
          </a:p>
          <a:p>
            <a:r>
              <a:rPr lang="en-US" dirty="0"/>
              <a:t>Each Class A network can have 2^24 – 2 available IP addresses;</a:t>
            </a:r>
          </a:p>
        </p:txBody>
      </p:sp>
    </p:spTree>
    <p:extLst>
      <p:ext uri="{BB962C8B-B14F-4D97-AF65-F5344CB8AC3E}">
        <p14:creationId xmlns:p14="http://schemas.microsoft.com/office/powerpoint/2010/main" val="373525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Class B Network</a:t>
            </a:r>
          </a:p>
        </p:txBody>
      </p:sp>
      <p:sp>
        <p:nvSpPr>
          <p:cNvPr id="3" name="Content Placeholder 2"/>
          <p:cNvSpPr>
            <a:spLocks noGrp="1"/>
          </p:cNvSpPr>
          <p:nvPr>
            <p:ph idx="1"/>
          </p:nvPr>
        </p:nvSpPr>
        <p:spPr>
          <a:xfrm>
            <a:off x="457200" y="1325562"/>
            <a:ext cx="8229600" cy="4525963"/>
          </a:xfrm>
        </p:spPr>
        <p:txBody>
          <a:bodyPr/>
          <a:lstStyle/>
          <a:p>
            <a:r>
              <a:rPr lang="en-US" dirty="0"/>
              <a:t>The first bit turns on while the second bit turns off, e.g., 10xxxxxx</a:t>
            </a:r>
          </a:p>
          <a:p>
            <a:r>
              <a:rPr lang="en-US" dirty="0"/>
              <a:t>Range: 128~191</a:t>
            </a:r>
          </a:p>
          <a:p>
            <a:pPr lvl="1"/>
            <a:r>
              <a:rPr lang="en-US" dirty="0"/>
              <a:t>10000000 ~ 10111111</a:t>
            </a:r>
          </a:p>
          <a:p>
            <a:r>
              <a:rPr lang="en-US" dirty="0"/>
              <a:t>Subnet mask: 255.255.0.0</a:t>
            </a:r>
          </a:p>
          <a:p>
            <a:r>
              <a:rPr lang="en-US" dirty="0"/>
              <a:t>The max number of Class B subnets are 2^14 because the first 2 bits have been used;</a:t>
            </a:r>
          </a:p>
          <a:p>
            <a:r>
              <a:rPr lang="en-US" dirty="0"/>
              <a:t>Each Class B has 2^16 – 2 = 65534 available IP addresses;</a:t>
            </a:r>
          </a:p>
        </p:txBody>
      </p:sp>
    </p:spTree>
    <p:extLst>
      <p:ext uri="{BB962C8B-B14F-4D97-AF65-F5344CB8AC3E}">
        <p14:creationId xmlns:p14="http://schemas.microsoft.com/office/powerpoint/2010/main" val="3280238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Class C Network</a:t>
            </a:r>
          </a:p>
        </p:txBody>
      </p:sp>
      <p:sp>
        <p:nvSpPr>
          <p:cNvPr id="3" name="Content Placeholder 2"/>
          <p:cNvSpPr>
            <a:spLocks noGrp="1"/>
          </p:cNvSpPr>
          <p:nvPr>
            <p:ph idx="1"/>
          </p:nvPr>
        </p:nvSpPr>
        <p:spPr>
          <a:xfrm>
            <a:off x="457200" y="1325562"/>
            <a:ext cx="8229600" cy="4525963"/>
          </a:xfrm>
        </p:spPr>
        <p:txBody>
          <a:bodyPr/>
          <a:lstStyle/>
          <a:p>
            <a:r>
              <a:rPr lang="en-US" dirty="0"/>
              <a:t>The first two bits turns on while the third bit turns off, e.g., 110xxxxxx</a:t>
            </a:r>
          </a:p>
          <a:p>
            <a:r>
              <a:rPr lang="en-US" dirty="0"/>
              <a:t>Range: 192~223</a:t>
            </a:r>
          </a:p>
          <a:p>
            <a:pPr lvl="1"/>
            <a:r>
              <a:rPr lang="en-US" dirty="0"/>
              <a:t>11000000 ~ 11011111</a:t>
            </a:r>
          </a:p>
          <a:p>
            <a:r>
              <a:rPr lang="en-US" dirty="0"/>
              <a:t>Subnet mask: 255.255.255.0</a:t>
            </a:r>
          </a:p>
          <a:p>
            <a:r>
              <a:rPr lang="en-US" dirty="0"/>
              <a:t>The max number of Class C networks are 2^21 because the first 3 bits have been used;</a:t>
            </a:r>
          </a:p>
          <a:p>
            <a:r>
              <a:rPr lang="en-US" dirty="0"/>
              <a:t>Each Class C network can have 2^8 – 2 = 254 available IP addresses;</a:t>
            </a:r>
          </a:p>
        </p:txBody>
      </p:sp>
    </p:spTree>
    <p:extLst>
      <p:ext uri="{BB962C8B-B14F-4D97-AF65-F5344CB8AC3E}">
        <p14:creationId xmlns:p14="http://schemas.microsoft.com/office/powerpoint/2010/main" val="411855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Reserved IP Addresses</a:t>
            </a:r>
          </a:p>
        </p:txBody>
      </p:sp>
      <p:graphicFrame>
        <p:nvGraphicFramePr>
          <p:cNvPr id="4" name="Table 3"/>
          <p:cNvGraphicFramePr>
            <a:graphicFrameLocks noGrp="1"/>
          </p:cNvGraphicFramePr>
          <p:nvPr>
            <p:extLst>
              <p:ext uri="{D42A27DB-BD31-4B8C-83A1-F6EECF244321}">
                <p14:modId xmlns:p14="http://schemas.microsoft.com/office/powerpoint/2010/main" val="784294985"/>
              </p:ext>
            </p:extLst>
          </p:nvPr>
        </p:nvGraphicFramePr>
        <p:xfrm>
          <a:off x="1066800" y="762000"/>
          <a:ext cx="7162800" cy="5918200"/>
        </p:xfrm>
        <a:graphic>
          <a:graphicData uri="http://schemas.openxmlformats.org/drawingml/2006/table">
            <a:tbl>
              <a:tblPr firstRow="1" bandRow="1">
                <a:tableStyleId>{5C22544A-7EE6-4342-B048-85BDC9FD1C3A}</a:tableStyleId>
              </a:tblPr>
              <a:tblGrid>
                <a:gridCol w="3581400">
                  <a:extLst>
                    <a:ext uri="{9D8B030D-6E8A-4147-A177-3AD203B41FA5}">
                      <a16:colId xmlns="" xmlns:a16="http://schemas.microsoft.com/office/drawing/2014/main" val="1420150759"/>
                    </a:ext>
                  </a:extLst>
                </a:gridCol>
                <a:gridCol w="3581400">
                  <a:extLst>
                    <a:ext uri="{9D8B030D-6E8A-4147-A177-3AD203B41FA5}">
                      <a16:colId xmlns="" xmlns:a16="http://schemas.microsoft.com/office/drawing/2014/main" val="3515160192"/>
                    </a:ext>
                  </a:extLst>
                </a:gridCol>
              </a:tblGrid>
              <a:tr h="739775">
                <a:tc>
                  <a:txBody>
                    <a:bodyPr/>
                    <a:lstStyle/>
                    <a:p>
                      <a:r>
                        <a:rPr lang="en-US" dirty="0"/>
                        <a:t>Address</a:t>
                      </a:r>
                    </a:p>
                  </a:txBody>
                  <a:tcPr/>
                </a:tc>
                <a:tc>
                  <a:txBody>
                    <a:bodyPr/>
                    <a:lstStyle/>
                    <a:p>
                      <a:r>
                        <a:rPr lang="en-US" dirty="0"/>
                        <a:t>Function</a:t>
                      </a:r>
                    </a:p>
                  </a:txBody>
                  <a:tcPr/>
                </a:tc>
                <a:extLst>
                  <a:ext uri="{0D108BD9-81ED-4DB2-BD59-A6C34878D82A}">
                    <a16:rowId xmlns="" xmlns:a16="http://schemas.microsoft.com/office/drawing/2014/main" val="784078722"/>
                  </a:ext>
                </a:extLst>
              </a:tr>
              <a:tr h="739775">
                <a:tc>
                  <a:txBody>
                    <a:bodyPr/>
                    <a:lstStyle/>
                    <a:p>
                      <a:r>
                        <a:rPr lang="en-US" dirty="0"/>
                        <a:t>Network address all 0s</a:t>
                      </a:r>
                    </a:p>
                  </a:txBody>
                  <a:tcPr/>
                </a:tc>
                <a:tc>
                  <a:txBody>
                    <a:bodyPr/>
                    <a:lstStyle/>
                    <a:p>
                      <a:r>
                        <a:rPr lang="en-US" dirty="0"/>
                        <a:t>This network or segment</a:t>
                      </a:r>
                    </a:p>
                  </a:txBody>
                  <a:tcPr/>
                </a:tc>
                <a:extLst>
                  <a:ext uri="{0D108BD9-81ED-4DB2-BD59-A6C34878D82A}">
                    <a16:rowId xmlns="" xmlns:a16="http://schemas.microsoft.com/office/drawing/2014/main" val="1497685788"/>
                  </a:ext>
                </a:extLst>
              </a:tr>
              <a:tr h="739775">
                <a:tc>
                  <a:txBody>
                    <a:bodyPr/>
                    <a:lstStyle/>
                    <a:p>
                      <a:r>
                        <a:rPr lang="en-US" dirty="0"/>
                        <a:t>Network address all</a:t>
                      </a:r>
                      <a:r>
                        <a:rPr lang="en-US" baseline="0" dirty="0"/>
                        <a:t> 1s</a:t>
                      </a:r>
                      <a:endParaRPr lang="en-US" dirty="0"/>
                    </a:p>
                  </a:txBody>
                  <a:tcPr/>
                </a:tc>
                <a:tc>
                  <a:txBody>
                    <a:bodyPr/>
                    <a:lstStyle/>
                    <a:p>
                      <a:r>
                        <a:rPr lang="en-US" dirty="0"/>
                        <a:t>All networks</a:t>
                      </a:r>
                    </a:p>
                  </a:txBody>
                  <a:tcPr/>
                </a:tc>
                <a:extLst>
                  <a:ext uri="{0D108BD9-81ED-4DB2-BD59-A6C34878D82A}">
                    <a16:rowId xmlns="" xmlns:a16="http://schemas.microsoft.com/office/drawing/2014/main" val="2728814955"/>
                  </a:ext>
                </a:extLst>
              </a:tr>
              <a:tr h="739775">
                <a:tc>
                  <a:txBody>
                    <a:bodyPr/>
                    <a:lstStyle/>
                    <a:p>
                      <a:r>
                        <a:rPr lang="en-US" dirty="0"/>
                        <a:t>Network 127.0.0.1</a:t>
                      </a:r>
                    </a:p>
                  </a:txBody>
                  <a:tcPr/>
                </a:tc>
                <a:tc>
                  <a:txBody>
                    <a:bodyPr/>
                    <a:lstStyle/>
                    <a:p>
                      <a:r>
                        <a:rPr lang="en-US" dirty="0"/>
                        <a:t>Loopback</a:t>
                      </a:r>
                      <a:r>
                        <a:rPr lang="en-US" baseline="0" dirty="0"/>
                        <a:t> test at localhost</a:t>
                      </a:r>
                      <a:endParaRPr lang="en-US" dirty="0"/>
                    </a:p>
                  </a:txBody>
                  <a:tcPr/>
                </a:tc>
                <a:extLst>
                  <a:ext uri="{0D108BD9-81ED-4DB2-BD59-A6C34878D82A}">
                    <a16:rowId xmlns="" xmlns:a16="http://schemas.microsoft.com/office/drawing/2014/main" val="934831502"/>
                  </a:ext>
                </a:extLst>
              </a:tr>
              <a:tr h="739775">
                <a:tc>
                  <a:txBody>
                    <a:bodyPr/>
                    <a:lstStyle/>
                    <a:p>
                      <a:r>
                        <a:rPr lang="en-US" dirty="0"/>
                        <a:t>Node address all 0s</a:t>
                      </a:r>
                    </a:p>
                  </a:txBody>
                  <a:tcPr/>
                </a:tc>
                <a:tc>
                  <a:txBody>
                    <a:bodyPr/>
                    <a:lstStyle/>
                    <a:p>
                      <a:r>
                        <a:rPr lang="en-US" dirty="0"/>
                        <a:t>Network address</a:t>
                      </a:r>
                    </a:p>
                  </a:txBody>
                  <a:tcPr/>
                </a:tc>
                <a:extLst>
                  <a:ext uri="{0D108BD9-81ED-4DB2-BD59-A6C34878D82A}">
                    <a16:rowId xmlns="" xmlns:a16="http://schemas.microsoft.com/office/drawing/2014/main" val="2772053392"/>
                  </a:ext>
                </a:extLst>
              </a:tr>
              <a:tr h="739775">
                <a:tc>
                  <a:txBody>
                    <a:bodyPr/>
                    <a:lstStyle/>
                    <a:p>
                      <a:r>
                        <a:rPr lang="en-US" dirty="0"/>
                        <a:t>Node address all 1s</a:t>
                      </a:r>
                    </a:p>
                  </a:txBody>
                  <a:tcPr/>
                </a:tc>
                <a:tc>
                  <a:txBody>
                    <a:bodyPr/>
                    <a:lstStyle/>
                    <a:p>
                      <a:r>
                        <a:rPr lang="en-US" dirty="0"/>
                        <a:t>All nodes in the network</a:t>
                      </a:r>
                    </a:p>
                  </a:txBody>
                  <a:tcPr/>
                </a:tc>
                <a:extLst>
                  <a:ext uri="{0D108BD9-81ED-4DB2-BD59-A6C34878D82A}">
                    <a16:rowId xmlns="" xmlns:a16="http://schemas.microsoft.com/office/drawing/2014/main" val="3774162843"/>
                  </a:ext>
                </a:extLst>
              </a:tr>
              <a:tr h="739775">
                <a:tc>
                  <a:txBody>
                    <a:bodyPr/>
                    <a:lstStyle/>
                    <a:p>
                      <a:r>
                        <a:rPr lang="en-US" dirty="0"/>
                        <a:t>Entire IP all 0s</a:t>
                      </a:r>
                    </a:p>
                  </a:txBody>
                  <a:tcPr/>
                </a:tc>
                <a:tc>
                  <a:txBody>
                    <a:bodyPr/>
                    <a:lstStyle/>
                    <a:p>
                      <a:r>
                        <a:rPr lang="en-US" dirty="0"/>
                        <a:t>Any network</a:t>
                      </a:r>
                    </a:p>
                  </a:txBody>
                  <a:tcPr/>
                </a:tc>
                <a:extLst>
                  <a:ext uri="{0D108BD9-81ED-4DB2-BD59-A6C34878D82A}">
                    <a16:rowId xmlns="" xmlns:a16="http://schemas.microsoft.com/office/drawing/2014/main" val="812067412"/>
                  </a:ext>
                </a:extLst>
              </a:tr>
              <a:tr h="739775">
                <a:tc>
                  <a:txBody>
                    <a:bodyPr/>
                    <a:lstStyle/>
                    <a:p>
                      <a:r>
                        <a:rPr lang="en-US" dirty="0"/>
                        <a:t>Entire IP all 1s </a:t>
                      </a:r>
                    </a:p>
                  </a:txBody>
                  <a:tcPr/>
                </a:tc>
                <a:tc>
                  <a:txBody>
                    <a:bodyPr/>
                    <a:lstStyle/>
                    <a:p>
                      <a:r>
                        <a:rPr lang="en-US" dirty="0"/>
                        <a:t>Broadcast </a:t>
                      </a:r>
                    </a:p>
                  </a:txBody>
                  <a:tcPr/>
                </a:tc>
                <a:extLst>
                  <a:ext uri="{0D108BD9-81ED-4DB2-BD59-A6C34878D82A}">
                    <a16:rowId xmlns="" xmlns:a16="http://schemas.microsoft.com/office/drawing/2014/main" val="1127192078"/>
                  </a:ext>
                </a:extLst>
              </a:tr>
            </a:tbl>
          </a:graphicData>
        </a:graphic>
      </p:graphicFrame>
    </p:spTree>
    <p:extLst>
      <p:ext uri="{BB962C8B-B14F-4D97-AF65-F5344CB8AC3E}">
        <p14:creationId xmlns:p14="http://schemas.microsoft.com/office/powerpoint/2010/main" val="110709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Reserved Private IP addresses</a:t>
            </a:r>
          </a:p>
        </p:txBody>
      </p:sp>
      <p:sp>
        <p:nvSpPr>
          <p:cNvPr id="3" name="Content Placeholder 2"/>
          <p:cNvSpPr>
            <a:spLocks noGrp="1"/>
          </p:cNvSpPr>
          <p:nvPr>
            <p:ph idx="1"/>
          </p:nvPr>
        </p:nvSpPr>
        <p:spPr>
          <a:xfrm>
            <a:off x="457200" y="1600201"/>
            <a:ext cx="8229600" cy="1752600"/>
          </a:xfrm>
        </p:spPr>
        <p:txBody>
          <a:bodyPr/>
          <a:lstStyle/>
          <a:p>
            <a:r>
              <a:rPr lang="en-US" dirty="0"/>
              <a:t>NAT: network address translation protocol, which translate private IP to public IP and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8366966"/>
              </p:ext>
            </p:extLst>
          </p:nvPr>
        </p:nvGraphicFramePr>
        <p:xfrm>
          <a:off x="1066800" y="3535364"/>
          <a:ext cx="7010400" cy="2560636"/>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3827587241"/>
                    </a:ext>
                  </a:extLst>
                </a:gridCol>
                <a:gridCol w="3505200">
                  <a:extLst>
                    <a:ext uri="{9D8B030D-6E8A-4147-A177-3AD203B41FA5}">
                      <a16:colId xmlns="" xmlns:a16="http://schemas.microsoft.com/office/drawing/2014/main" val="2479879024"/>
                    </a:ext>
                  </a:extLst>
                </a:gridCol>
              </a:tblGrid>
              <a:tr h="624867">
                <a:tc>
                  <a:txBody>
                    <a:bodyPr/>
                    <a:lstStyle/>
                    <a:p>
                      <a:r>
                        <a:rPr lang="en-US" dirty="0"/>
                        <a:t>Address class</a:t>
                      </a:r>
                    </a:p>
                  </a:txBody>
                  <a:tcPr/>
                </a:tc>
                <a:tc>
                  <a:txBody>
                    <a:bodyPr/>
                    <a:lstStyle/>
                    <a:p>
                      <a:r>
                        <a:rPr lang="en-US" dirty="0"/>
                        <a:t>Reserved private address</a:t>
                      </a:r>
                    </a:p>
                  </a:txBody>
                  <a:tcPr/>
                </a:tc>
                <a:extLst>
                  <a:ext uri="{0D108BD9-81ED-4DB2-BD59-A6C34878D82A}">
                    <a16:rowId xmlns="" xmlns:a16="http://schemas.microsoft.com/office/drawing/2014/main" val="2236884988"/>
                  </a:ext>
                </a:extLst>
              </a:tr>
              <a:tr h="624867">
                <a:tc>
                  <a:txBody>
                    <a:bodyPr/>
                    <a:lstStyle/>
                    <a:p>
                      <a:r>
                        <a:rPr lang="en-US" dirty="0"/>
                        <a:t>Class A</a:t>
                      </a:r>
                    </a:p>
                  </a:txBody>
                  <a:tcPr/>
                </a:tc>
                <a:tc>
                  <a:txBody>
                    <a:bodyPr/>
                    <a:lstStyle/>
                    <a:p>
                      <a:r>
                        <a:rPr lang="en-US" dirty="0"/>
                        <a:t>10.0.0.0 to 10.255.255.255</a:t>
                      </a:r>
                    </a:p>
                  </a:txBody>
                  <a:tcPr/>
                </a:tc>
                <a:extLst>
                  <a:ext uri="{0D108BD9-81ED-4DB2-BD59-A6C34878D82A}">
                    <a16:rowId xmlns="" xmlns:a16="http://schemas.microsoft.com/office/drawing/2014/main" val="1953333126"/>
                  </a:ext>
                </a:extLst>
              </a:tr>
              <a:tr h="624867">
                <a:tc>
                  <a:txBody>
                    <a:bodyPr/>
                    <a:lstStyle/>
                    <a:p>
                      <a:r>
                        <a:rPr lang="en-US" dirty="0"/>
                        <a:t>Class B</a:t>
                      </a:r>
                    </a:p>
                  </a:txBody>
                  <a:tcPr/>
                </a:tc>
                <a:tc>
                  <a:txBody>
                    <a:bodyPr/>
                    <a:lstStyle/>
                    <a:p>
                      <a:r>
                        <a:rPr lang="en-US" dirty="0"/>
                        <a:t>172.16.0.0 to 172.31.255.255</a:t>
                      </a:r>
                    </a:p>
                  </a:txBody>
                  <a:tcPr/>
                </a:tc>
                <a:extLst>
                  <a:ext uri="{0D108BD9-81ED-4DB2-BD59-A6C34878D82A}">
                    <a16:rowId xmlns="" xmlns:a16="http://schemas.microsoft.com/office/drawing/2014/main" val="2046397766"/>
                  </a:ext>
                </a:extLst>
              </a:tr>
              <a:tr h="686035">
                <a:tc>
                  <a:txBody>
                    <a:bodyPr/>
                    <a:lstStyle/>
                    <a:p>
                      <a:r>
                        <a:rPr lang="en-US" dirty="0"/>
                        <a:t>Class C</a:t>
                      </a:r>
                    </a:p>
                  </a:txBody>
                  <a:tcPr/>
                </a:tc>
                <a:tc>
                  <a:txBody>
                    <a:bodyPr/>
                    <a:lstStyle/>
                    <a:p>
                      <a:r>
                        <a:rPr lang="en-US" dirty="0"/>
                        <a:t>192.168.0.0 to 192.168.255.255</a:t>
                      </a:r>
                    </a:p>
                  </a:txBody>
                  <a:tcPr/>
                </a:tc>
                <a:extLst>
                  <a:ext uri="{0D108BD9-81ED-4DB2-BD59-A6C34878D82A}">
                    <a16:rowId xmlns="" xmlns:a16="http://schemas.microsoft.com/office/drawing/2014/main" val="3136428879"/>
                  </a:ext>
                </a:extLst>
              </a:tr>
            </a:tbl>
          </a:graphicData>
        </a:graphic>
      </p:graphicFrame>
    </p:spTree>
    <p:extLst>
      <p:ext uri="{BB962C8B-B14F-4D97-AF65-F5344CB8AC3E}">
        <p14:creationId xmlns:p14="http://schemas.microsoft.com/office/powerpoint/2010/main" val="1080053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228600"/>
            <a:ext cx="7681913" cy="4395124"/>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B C D are the correct answers</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533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0" y="685800"/>
            <a:ext cx="7624763" cy="3451798"/>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575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 y="609600"/>
            <a:ext cx="8424863" cy="3265511"/>
          </a:xfrm>
          <a:prstGeom prst="rect">
            <a:avLst/>
          </a:prstGeom>
        </p:spPr>
      </p:pic>
      <p:sp>
        <p:nvSpPr>
          <p:cNvPr id="6" name="Rectangle 5"/>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D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485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457200"/>
            <a:ext cx="8181975" cy="4124325"/>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08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3.2: The TCP/IP protocol suite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8800" y="1417638"/>
            <a:ext cx="5410200" cy="2864224"/>
          </a:xfrm>
        </p:spPr>
      </p:pic>
      <p:sp>
        <p:nvSpPr>
          <p:cNvPr id="5" name="Rectangle 4"/>
          <p:cNvSpPr/>
          <p:nvPr/>
        </p:nvSpPr>
        <p:spPr>
          <a:xfrm>
            <a:off x="381000" y="5105399"/>
            <a:ext cx="8229600" cy="923330"/>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The </a:t>
            </a:r>
            <a:r>
              <a:rPr lang="en-US" dirty="0" err="1">
                <a:latin typeface="Times New Roman" panose="02020603050405020304" pitchFamily="18" charset="0"/>
                <a:ea typeface="Times New Roman" panose="02020603050405020304" pitchFamily="18" charset="0"/>
              </a:rPr>
              <a:t>DoD</a:t>
            </a:r>
            <a:r>
              <a:rPr lang="en-US" dirty="0">
                <a:latin typeface="Times New Roman" panose="02020603050405020304" pitchFamily="18" charset="0"/>
                <a:ea typeface="Times New Roman" panose="02020603050405020304" pitchFamily="18" charset="0"/>
              </a:rPr>
              <a:t> and OSI models are alike in design and concept and have similar functions in similar layers. Figure 3.2 shows the TCP/IP protocol suite and how its protocols relate to the </a:t>
            </a:r>
            <a:r>
              <a:rPr lang="en-US" dirty="0" err="1">
                <a:latin typeface="Times New Roman" panose="02020603050405020304" pitchFamily="18" charset="0"/>
                <a:ea typeface="Times New Roman" panose="02020603050405020304" pitchFamily="18" charset="0"/>
              </a:rPr>
              <a:t>DoD</a:t>
            </a:r>
            <a:r>
              <a:rPr lang="en-US" dirty="0">
                <a:latin typeface="Times New Roman" panose="02020603050405020304" pitchFamily="18" charset="0"/>
                <a:ea typeface="Times New Roman" panose="02020603050405020304" pitchFamily="18" charset="0"/>
              </a:rPr>
              <a:t> model layers.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34913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762000"/>
            <a:ext cx="6753225" cy="2505075"/>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4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066800"/>
            <a:ext cx="8796338" cy="2865093"/>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C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033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609600"/>
            <a:ext cx="8139113" cy="2441134"/>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B D are the correct answers</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9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400" y="609600"/>
            <a:ext cx="8048625" cy="4391025"/>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611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0062" y="990600"/>
            <a:ext cx="8143875" cy="4048125"/>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278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112" y="381000"/>
            <a:ext cx="8867775" cy="5057775"/>
          </a:xfrm>
          <a:prstGeom prst="rect">
            <a:avLst/>
          </a:prstGeom>
        </p:spPr>
      </p:pic>
      <p:sp>
        <p:nvSpPr>
          <p:cNvPr id="6" name="Rectangle 5"/>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E are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877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447800"/>
            <a:ext cx="8748713" cy="2247329"/>
          </a:xfrm>
          <a:prstGeom prst="rect">
            <a:avLst/>
          </a:prstGeom>
        </p:spPr>
      </p:pic>
      <p:sp>
        <p:nvSpPr>
          <p:cNvPr id="5" name="Rectangle 4"/>
          <p:cNvSpPr/>
          <p:nvPr/>
        </p:nvSpPr>
        <p:spPr>
          <a:xfrm>
            <a:off x="-304800" y="5562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C are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704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76200"/>
            <a:ext cx="7543800" cy="6210300"/>
          </a:xfrm>
          <a:prstGeom prst="rect">
            <a:avLst/>
          </a:prstGeom>
        </p:spPr>
      </p:pic>
      <p:sp>
        <p:nvSpPr>
          <p:cNvPr id="5" name="Rectangle 4"/>
          <p:cNvSpPr/>
          <p:nvPr/>
        </p:nvSpPr>
        <p:spPr>
          <a:xfrm>
            <a:off x="-228600" y="6086445"/>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Class B network</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53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600" y="990600"/>
            <a:ext cx="7839075" cy="3114675"/>
          </a:xfrm>
          <a:prstGeom prst="rect">
            <a:avLst/>
          </a:prstGeom>
        </p:spPr>
      </p:pic>
      <p:sp>
        <p:nvSpPr>
          <p:cNvPr id="5" name="Rectangle 4"/>
          <p:cNvSpPr/>
          <p:nvPr/>
        </p:nvSpPr>
        <p:spPr>
          <a:xfrm>
            <a:off x="-304800" y="49530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144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0" y="609600"/>
            <a:ext cx="8081963" cy="2971663"/>
          </a:xfrm>
          <a:prstGeom prst="rect">
            <a:avLst/>
          </a:prstGeom>
        </p:spPr>
      </p:pic>
      <p:sp>
        <p:nvSpPr>
          <p:cNvPr id="5" name="Rectangle 4"/>
          <p:cNvSpPr/>
          <p:nvPr/>
        </p:nvSpPr>
        <p:spPr>
          <a:xfrm>
            <a:off x="-304800" y="49530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D are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069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Figure 3.3: </a:t>
            </a:r>
            <a:r>
              <a:rPr lang="en-US" dirty="0" smtClean="0"/>
              <a:t>Telnet (Port 23)</a:t>
            </a:r>
            <a:r>
              <a:rPr lang="en-US" dirty="0"/>
              <a:t>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57400" y="2120533"/>
            <a:ext cx="4800600" cy="3034665"/>
          </a:xfrm>
        </p:spPr>
      </p:pic>
      <p:sp>
        <p:nvSpPr>
          <p:cNvPr id="5" name="Rectangle 4"/>
          <p:cNvSpPr/>
          <p:nvPr/>
        </p:nvSpPr>
        <p:spPr>
          <a:xfrm>
            <a:off x="811160" y="1219200"/>
            <a:ext cx="8104239" cy="646331"/>
          </a:xfrm>
          <a:prstGeom prst="rect">
            <a:avLst/>
          </a:prstGeom>
        </p:spPr>
        <p:txBody>
          <a:bodyPr wrap="square">
            <a:spAutoFit/>
          </a:bodyPr>
          <a:lstStyle/>
          <a:p>
            <a:pPr algn="ctr"/>
            <a:r>
              <a:rPr lang="en-US" i="1" dirty="0">
                <a:latin typeface="Times New Roman" panose="02020603050405020304" pitchFamily="18" charset="0"/>
                <a:ea typeface="Times New Roman" panose="02020603050405020304" pitchFamily="18" charset="0"/>
              </a:rPr>
              <a:t>Telnet</a:t>
            </a:r>
            <a:r>
              <a:rPr lang="en-US" dirty="0">
                <a:latin typeface="Times New Roman" panose="02020603050405020304" pitchFamily="18" charset="0"/>
                <a:ea typeface="Times New Roman" panose="02020603050405020304" pitchFamily="18" charset="0"/>
              </a:rPr>
              <a:t> was one of the first Internet standards, developed in 1969, and is the chameleon of protocols—its specialty is terminal emulation. </a:t>
            </a:r>
            <a:endParaRPr lang="en-US" dirty="0"/>
          </a:p>
        </p:txBody>
      </p:sp>
      <p:sp>
        <p:nvSpPr>
          <p:cNvPr id="6" name="Rectangle 5"/>
          <p:cNvSpPr/>
          <p:nvPr/>
        </p:nvSpPr>
        <p:spPr>
          <a:xfrm>
            <a:off x="457200" y="5410200"/>
            <a:ext cx="8610600" cy="1754326"/>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Figure 3.3 shows an example of a Telnet client trying to connect to a Telnet server</a:t>
            </a:r>
            <a:r>
              <a:rPr lang="en-US"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rPr>
              <a:t>The client machine resembles a virtual terminal directly attached to the local network</a:t>
            </a:r>
          </a:p>
          <a:p>
            <a:pPr marL="285750" indent="-285750">
              <a:buFont typeface="Arial" panose="020B0604020202020204" pitchFamily="34" charset="0"/>
              <a:buChar char="•"/>
            </a:pPr>
            <a:r>
              <a:rPr lang="en-US" dirty="0" smtClean="0">
                <a:latin typeface="Times New Roman" panose="02020603050405020304" pitchFamily="18" charset="0"/>
              </a:rPr>
              <a:t>Drawback: no encryption techniques</a:t>
            </a:r>
          </a:p>
          <a:p>
            <a:pPr marL="285750" indent="-285750">
              <a:buFont typeface="Arial" panose="020B0604020202020204" pitchFamily="34" charset="0"/>
              <a:buChar char="•"/>
            </a:pPr>
            <a:endParaRPr lang="en-US"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2490476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8"/>
          <p:cNvSpPr>
            <a:spLocks noGrp="1" noChangeArrowheads="1"/>
          </p:cNvSpPr>
          <p:nvPr>
            <p:ph type="title"/>
          </p:nvPr>
        </p:nvSpPr>
        <p:spPr>
          <a:xfrm>
            <a:off x="2133600" y="274638"/>
            <a:ext cx="6553200" cy="1143000"/>
          </a:xfrm>
          <a:noFill/>
        </p:spPr>
        <p:txBody>
          <a:bodyPr/>
          <a:lstStyle/>
          <a:p>
            <a:pPr eaLnBrk="1" hangingPunct="1"/>
            <a:r>
              <a:rPr lang="en-US"/>
              <a:t>Written Labs and Review Questions</a:t>
            </a:r>
          </a:p>
        </p:txBody>
      </p:sp>
      <p:sp>
        <p:nvSpPr>
          <p:cNvPr id="28679" name="Rectangle 9"/>
          <p:cNvSpPr>
            <a:spLocks noGrp="1" noChangeArrowheads="1"/>
          </p:cNvSpPr>
          <p:nvPr>
            <p:ph type="body" idx="1"/>
          </p:nvPr>
        </p:nvSpPr>
        <p:spPr>
          <a:xfrm>
            <a:off x="2362200" y="1600200"/>
            <a:ext cx="6324600" cy="4525963"/>
          </a:xfrm>
          <a:noFill/>
        </p:spPr>
        <p:txBody>
          <a:bodyPr/>
          <a:lstStyle/>
          <a:p>
            <a:pPr lvl="1" eaLnBrk="1" hangingPunct="1"/>
            <a:r>
              <a:rPr lang="en-US" sz="2400" dirty="0"/>
              <a:t>Read through the Exam Essentials section together in class</a:t>
            </a:r>
          </a:p>
          <a:p>
            <a:pPr lvl="1" eaLnBrk="1" hangingPunct="1"/>
            <a:r>
              <a:rPr lang="en-US" sz="2400" dirty="0"/>
              <a:t>Open your books and go through all the written labs and the review questions.</a:t>
            </a:r>
          </a:p>
          <a:p>
            <a:pPr lvl="1" eaLnBrk="1" hangingPunct="1"/>
            <a:r>
              <a:rPr lang="en-US" sz="2400" dirty="0"/>
              <a:t>Review the answers in class.</a:t>
            </a:r>
          </a:p>
        </p:txBody>
      </p:sp>
      <p:sp>
        <p:nvSpPr>
          <p:cNvPr id="2868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60F9B-35D3-4F3E-BAE5-FEE2EA68F4A8}" type="slidenum">
              <a:rPr lang="en-US" sz="1400">
                <a:latin typeface="Times" panose="02020603050405020304" pitchFamily="18" charset="0"/>
              </a:rPr>
              <a:pPr algn="r"/>
              <a:t>40</a:t>
            </a:fld>
            <a:endParaRPr lang="en-US" sz="1400">
              <a:latin typeface="Times" panose="02020603050405020304" pitchFamily="18" charset="0"/>
            </a:endParaRPr>
          </a:p>
        </p:txBody>
      </p:sp>
      <p:sp>
        <p:nvSpPr>
          <p:cNvPr id="28681"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1400">
              <a:latin typeface="Times" panose="02020603050405020304" pitchFamily="18" charset="0"/>
            </a:endParaRPr>
          </a:p>
        </p:txBody>
      </p:sp>
    </p:spTree>
    <p:extLst>
      <p:ext uri="{BB962C8B-B14F-4D97-AF65-F5344CB8AC3E}">
        <p14:creationId xmlns:p14="http://schemas.microsoft.com/office/powerpoint/2010/main" val="80410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Secure Shell</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81200" y="1524000"/>
            <a:ext cx="5105400" cy="3248891"/>
          </a:xfrm>
        </p:spPr>
      </p:pic>
      <p:sp>
        <p:nvSpPr>
          <p:cNvPr id="5" name="Rectangle 4"/>
          <p:cNvSpPr/>
          <p:nvPr/>
        </p:nvSpPr>
        <p:spPr>
          <a:xfrm>
            <a:off x="609600" y="5029200"/>
            <a:ext cx="7848600" cy="646331"/>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Figure 3.4 shows a SSH client trying to connect to a SSH server. </a:t>
            </a:r>
          </a:p>
          <a:p>
            <a:pPr algn="ctr"/>
            <a:r>
              <a:rPr lang="en-US" dirty="0">
                <a:latin typeface="Times New Roman" panose="02020603050405020304" pitchFamily="18" charset="0"/>
                <a:ea typeface="Times New Roman" panose="02020603050405020304" pitchFamily="18" charset="0"/>
              </a:rPr>
              <a:t>The client must send the data encrypted!</a:t>
            </a:r>
            <a:endParaRPr lang="en-US" dirty="0"/>
          </a:p>
        </p:txBody>
      </p:sp>
    </p:spTree>
    <p:extLst>
      <p:ext uri="{BB962C8B-B14F-4D97-AF65-F5344CB8AC3E}">
        <p14:creationId xmlns:p14="http://schemas.microsoft.com/office/powerpoint/2010/main" val="29403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3.5: FTP</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3600" y="1752600"/>
            <a:ext cx="4883604" cy="2819400"/>
          </a:xfrm>
        </p:spPr>
      </p:pic>
      <p:sp>
        <p:nvSpPr>
          <p:cNvPr id="5" name="Rectangle 4"/>
          <p:cNvSpPr/>
          <p:nvPr/>
        </p:nvSpPr>
        <p:spPr>
          <a:xfrm>
            <a:off x="685800" y="5181600"/>
            <a:ext cx="8305800"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FTP also allows for access to both directories and files and can accomplish certain types of directory operations, such as relocating into different ones. </a:t>
            </a:r>
            <a:endParaRPr lang="en-US" dirty="0"/>
          </a:p>
        </p:txBody>
      </p:sp>
    </p:spTree>
    <p:extLst>
      <p:ext uri="{BB962C8B-B14F-4D97-AF65-F5344CB8AC3E}">
        <p14:creationId xmlns:p14="http://schemas.microsoft.com/office/powerpoint/2010/main" val="423674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3.7: SNMP</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0" y="2438400"/>
            <a:ext cx="4724400" cy="2097954"/>
          </a:xfrm>
        </p:spPr>
      </p:pic>
      <p:sp>
        <p:nvSpPr>
          <p:cNvPr id="5" name="Rectangle 4"/>
          <p:cNvSpPr/>
          <p:nvPr/>
        </p:nvSpPr>
        <p:spPr>
          <a:xfrm>
            <a:off x="1143000" y="1417638"/>
            <a:ext cx="7543800" cy="646331"/>
          </a:xfrm>
          <a:prstGeom prst="rect">
            <a:avLst/>
          </a:prstGeom>
        </p:spPr>
        <p:txBody>
          <a:bodyPr wrap="square">
            <a:spAutoFit/>
          </a:bodyPr>
          <a:lstStyle/>
          <a:p>
            <a:r>
              <a:rPr lang="en-US" i="1" dirty="0">
                <a:latin typeface="Times New Roman" panose="02020603050405020304" pitchFamily="18" charset="0"/>
                <a:ea typeface="Times New Roman" panose="02020603050405020304" pitchFamily="18" charset="0"/>
              </a:rPr>
              <a:t>Simple Network Management Protocol (SNMP)</a:t>
            </a:r>
            <a:r>
              <a:rPr lang="en-US" dirty="0">
                <a:latin typeface="Times New Roman" panose="02020603050405020304" pitchFamily="18" charset="0"/>
                <a:ea typeface="Times New Roman" panose="02020603050405020304" pitchFamily="18" charset="0"/>
              </a:rPr>
              <a:t> collects and manipulates valuable network information, as you can see in Figure 3.7. </a:t>
            </a:r>
            <a:endParaRPr lang="en-US" dirty="0"/>
          </a:p>
        </p:txBody>
      </p:sp>
      <p:sp>
        <p:nvSpPr>
          <p:cNvPr id="6" name="Rectangle 5"/>
          <p:cNvSpPr/>
          <p:nvPr/>
        </p:nvSpPr>
        <p:spPr>
          <a:xfrm>
            <a:off x="457200" y="5334000"/>
            <a:ext cx="8610600"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It gathers data by polling the devices on the network from a network management station (NMS) at fixed or random intervals, requiring them to disclose certain information, or even asking for certain information from the device. </a:t>
            </a:r>
            <a:endParaRPr lang="en-US" dirty="0"/>
          </a:p>
        </p:txBody>
      </p:sp>
    </p:spTree>
    <p:extLst>
      <p:ext uri="{BB962C8B-B14F-4D97-AF65-F5344CB8AC3E}">
        <p14:creationId xmlns:p14="http://schemas.microsoft.com/office/powerpoint/2010/main" val="323193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3.8: HTTP</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5000" y="2586411"/>
            <a:ext cx="5029200" cy="1989399"/>
          </a:xfrm>
        </p:spPr>
      </p:pic>
      <p:sp>
        <p:nvSpPr>
          <p:cNvPr id="5" name="Rectangle 4"/>
          <p:cNvSpPr/>
          <p:nvPr/>
        </p:nvSpPr>
        <p:spPr>
          <a:xfrm>
            <a:off x="609600" y="1676401"/>
            <a:ext cx="8077200"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All those snappy websites comprising a mélange of graphics, text, links, ads and so on rely on the </a:t>
            </a:r>
            <a:r>
              <a:rPr lang="en-US" i="1" dirty="0">
                <a:latin typeface="Times New Roman" panose="02020603050405020304" pitchFamily="18" charset="0"/>
                <a:ea typeface="Times New Roman" panose="02020603050405020304" pitchFamily="18" charset="0"/>
              </a:rPr>
              <a:t>Hypertext Transfer Protocol (HTTP)</a:t>
            </a:r>
            <a:r>
              <a:rPr lang="en-US" dirty="0">
                <a:latin typeface="Times New Roman" panose="02020603050405020304" pitchFamily="18" charset="0"/>
                <a:ea typeface="Times New Roman" panose="02020603050405020304" pitchFamily="18" charset="0"/>
              </a:rPr>
              <a:t> to make it all possible </a:t>
            </a:r>
            <a:endParaRPr lang="en-US" dirty="0"/>
          </a:p>
        </p:txBody>
      </p:sp>
      <p:sp>
        <p:nvSpPr>
          <p:cNvPr id="6" name="Rectangle 5"/>
          <p:cNvSpPr/>
          <p:nvPr/>
        </p:nvSpPr>
        <p:spPr>
          <a:xfrm>
            <a:off x="641554" y="5029200"/>
            <a:ext cx="8273846"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Your browser can understand what you need when you enter a Uniform Resource Locator (URL), which we usually refer to as a web address, e.g. </a:t>
            </a:r>
            <a:r>
              <a:rPr lang="en-US" dirty="0">
                <a:latin typeface="Courier New" panose="02070309020205020404" pitchFamily="49" charset="0"/>
                <a:ea typeface="Times New Roman" panose="02020603050405020304" pitchFamily="18" charset="0"/>
                <a:cs typeface="Times New Roman" panose="02020603050405020304" pitchFamily="18" charset="0"/>
              </a:rPr>
              <a:t>http://www.lammle.com/forum</a:t>
            </a:r>
            <a:r>
              <a:rPr lang="en-US" dirty="0">
                <a:latin typeface="Times New Roman" panose="02020603050405020304" pitchFamily="18" charset="0"/>
                <a:ea typeface="Times New Roman" panose="02020603050405020304" pitchFamily="18" charset="0"/>
              </a:rPr>
              <a:t> and </a:t>
            </a:r>
            <a:r>
              <a:rPr lang="en-US" dirty="0">
                <a:latin typeface="Courier New" panose="02070309020205020404" pitchFamily="49" charset="0"/>
                <a:ea typeface="Times New Roman" panose="02020603050405020304" pitchFamily="18" charset="0"/>
                <a:cs typeface="Times New Roman" panose="02020603050405020304" pitchFamily="18" charset="0"/>
              </a:rPr>
              <a:t>http://www.lammle.com/blog</a:t>
            </a:r>
            <a:r>
              <a:rPr lang="en-US" dirty="0">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34996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3.9: NTP</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1524000"/>
            <a:ext cx="5867400" cy="2726084"/>
          </a:xfrm>
        </p:spPr>
      </p:pic>
      <p:sp>
        <p:nvSpPr>
          <p:cNvPr id="5" name="Rectangle 4"/>
          <p:cNvSpPr/>
          <p:nvPr/>
        </p:nvSpPr>
        <p:spPr>
          <a:xfrm>
            <a:off x="914400" y="4876800"/>
            <a:ext cx="7543800" cy="646331"/>
          </a:xfrm>
          <a:prstGeom prst="rect">
            <a:avLst/>
          </a:prstGeom>
        </p:spPr>
        <p:txBody>
          <a:bodyPr wrap="square">
            <a:spAutoFit/>
          </a:bodyPr>
          <a:lstStyle/>
          <a:p>
            <a:pPr algn="ctr"/>
            <a:r>
              <a:rPr lang="en-US" i="1" dirty="0">
                <a:latin typeface="Times New Roman" panose="02020603050405020304" pitchFamily="18" charset="0"/>
                <a:ea typeface="Times New Roman" panose="02020603050405020304" pitchFamily="18" charset="0"/>
              </a:rPr>
              <a:t>Network Time Protocol (NTP)</a:t>
            </a:r>
            <a:r>
              <a:rPr lang="en-US" dirty="0">
                <a:latin typeface="Times New Roman" panose="02020603050405020304" pitchFamily="18" charset="0"/>
                <a:ea typeface="Times New Roman" panose="02020603050405020304" pitchFamily="18" charset="0"/>
              </a:rPr>
              <a:t> works by synchronizing devices to ensure that all computers on a given network agree on the time</a:t>
            </a:r>
            <a:endParaRPr lang="en-US" dirty="0"/>
          </a:p>
        </p:txBody>
      </p:sp>
    </p:spTree>
    <p:extLst>
      <p:ext uri="{BB962C8B-B14F-4D97-AF65-F5344CB8AC3E}">
        <p14:creationId xmlns:p14="http://schemas.microsoft.com/office/powerpoint/2010/main" val="4796114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1253</Words>
  <Application>Microsoft Office PowerPoint</Application>
  <PresentationFormat>On-screen Show (4:3)</PresentationFormat>
  <Paragraphs>171</Paragraphs>
  <Slides>40</Slides>
  <Notes>29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PowerPoint Presentation</vt:lpstr>
      <vt:lpstr>Chapter 3 Objectives</vt:lpstr>
      <vt:lpstr>Figure 3.2: The TCP/IP protocol suite </vt:lpstr>
      <vt:lpstr>Figure 3.3: Telnet (Port 23) </vt:lpstr>
      <vt:lpstr>Figure 3.4: Secure Shell</vt:lpstr>
      <vt:lpstr>Figure 3.5: FTP</vt:lpstr>
      <vt:lpstr>Figure 3.7: SNMP</vt:lpstr>
      <vt:lpstr>Figure 3.8: HTTP</vt:lpstr>
      <vt:lpstr>Figure 3.9: NTP</vt:lpstr>
      <vt:lpstr>Figure 3.10: DNS (Port 53)</vt:lpstr>
      <vt:lpstr>Figure 3.11: DHCP client four-step process</vt:lpstr>
      <vt:lpstr>Figure 3.12: TCP segment format</vt:lpstr>
      <vt:lpstr>Figure 3.13: UDP segment</vt:lpstr>
      <vt:lpstr>Key protocols that use TCP and UDP</vt:lpstr>
      <vt:lpstr>Figure 3.15: IP header</vt:lpstr>
      <vt:lpstr>Figure 3.17: ICMP error message is sent to the sending host from the remote router </vt:lpstr>
      <vt:lpstr>Figure 3.18: ICMP in action</vt:lpstr>
      <vt:lpstr>Figure 3.19: Local ARP broadcast</vt:lpstr>
      <vt:lpstr>IP Addressing</vt:lpstr>
      <vt:lpstr>Figure 3.20: Summary of the three classes of networks</vt:lpstr>
      <vt:lpstr>Class A Network</vt:lpstr>
      <vt:lpstr>Class B Network</vt:lpstr>
      <vt:lpstr>Class C Network</vt:lpstr>
      <vt:lpstr>Reserved IP Addresses</vt:lpstr>
      <vt:lpstr>Reserved Private IP addresses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Written Labs and Review Questions</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senhuayu@gmail.com</cp:lastModifiedBy>
  <cp:revision>118</cp:revision>
  <dcterms:created xsi:type="dcterms:W3CDTF">2006-02-28T18:28:56Z</dcterms:created>
  <dcterms:modified xsi:type="dcterms:W3CDTF">2017-02-12T05:39:13Z</dcterms:modified>
</cp:coreProperties>
</file>