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82" r:id="rId4"/>
    <p:sldId id="283" r:id="rId5"/>
    <p:sldId id="287" r:id="rId6"/>
    <p:sldId id="288" r:id="rId7"/>
    <p:sldId id="309" r:id="rId8"/>
    <p:sldId id="289" r:id="rId9"/>
    <p:sldId id="290" r:id="rId10"/>
    <p:sldId id="291" r:id="rId11"/>
    <p:sldId id="292" r:id="rId12"/>
    <p:sldId id="293" r:id="rId13"/>
    <p:sldId id="294" r:id="rId14"/>
    <p:sldId id="295" r:id="rId15"/>
    <p:sldId id="296" r:id="rId16"/>
    <p:sldId id="307" r:id="rId17"/>
    <p:sldId id="308" r:id="rId18"/>
    <p:sldId id="297" r:id="rId19"/>
    <p:sldId id="298" r:id="rId20"/>
    <p:sldId id="299" r:id="rId21"/>
    <p:sldId id="300" r:id="rId22"/>
    <p:sldId id="301" r:id="rId23"/>
    <p:sldId id="302" r:id="rId24"/>
    <p:sldId id="303" r:id="rId25"/>
    <p:sldId id="304" r:id="rId26"/>
    <p:sldId id="305" r:id="rId27"/>
    <p:sldId id="281"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095" autoAdjust="0"/>
  </p:normalViewPr>
  <p:slideViewPr>
    <p:cSldViewPr>
      <p:cViewPr>
        <p:scale>
          <a:sx n="50" d="100"/>
          <a:sy n="50" d="100"/>
        </p:scale>
        <p:origin x="-1944"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121D02-CEFB-43FB-84F0-0096B3FCAE0A}" type="datetimeFigureOut">
              <a:rPr lang="en-US" smtClean="0"/>
              <a:t>2/18/2017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814368-6C25-4345-B8DA-BA6E7D09F8BC}" type="slidenum">
              <a:rPr lang="en-US" smtClean="0"/>
              <a:t>‹#›</a:t>
            </a:fld>
            <a:endParaRPr lang="en-US"/>
          </a:p>
        </p:txBody>
      </p:sp>
    </p:spTree>
    <p:extLst>
      <p:ext uri="{BB962C8B-B14F-4D97-AF65-F5344CB8AC3E}">
        <p14:creationId xmlns:p14="http://schemas.microsoft.com/office/powerpoint/2010/main" val="2478454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814368-6C25-4345-B8DA-BA6E7D09F8BC}" type="slidenum">
              <a:rPr lang="en-US" smtClean="0"/>
              <a:t>3</a:t>
            </a:fld>
            <a:endParaRPr lang="en-US"/>
          </a:p>
        </p:txBody>
      </p:sp>
    </p:spTree>
    <p:extLst>
      <p:ext uri="{BB962C8B-B14F-4D97-AF65-F5344CB8AC3E}">
        <p14:creationId xmlns:p14="http://schemas.microsoft.com/office/powerpoint/2010/main" val="2972479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814368-6C25-4345-B8DA-BA6E7D09F8BC}" type="slidenum">
              <a:rPr lang="en-US" smtClean="0"/>
              <a:t>12</a:t>
            </a:fld>
            <a:endParaRPr lang="en-US"/>
          </a:p>
        </p:txBody>
      </p:sp>
    </p:spTree>
    <p:extLst>
      <p:ext uri="{BB962C8B-B14F-4D97-AF65-F5344CB8AC3E}">
        <p14:creationId xmlns:p14="http://schemas.microsoft.com/office/powerpoint/2010/main" val="1494950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814368-6C25-4345-B8DA-BA6E7D09F8BC}" type="slidenum">
              <a:rPr lang="en-US" smtClean="0"/>
              <a:t>13</a:t>
            </a:fld>
            <a:endParaRPr lang="en-US"/>
          </a:p>
        </p:txBody>
      </p:sp>
    </p:spTree>
    <p:extLst>
      <p:ext uri="{BB962C8B-B14F-4D97-AF65-F5344CB8AC3E}">
        <p14:creationId xmlns:p14="http://schemas.microsoft.com/office/powerpoint/2010/main" val="851598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814368-6C25-4345-B8DA-BA6E7D09F8BC}" type="slidenum">
              <a:rPr lang="en-US" smtClean="0"/>
              <a:t>15</a:t>
            </a:fld>
            <a:endParaRPr lang="en-US"/>
          </a:p>
        </p:txBody>
      </p:sp>
    </p:spTree>
    <p:extLst>
      <p:ext uri="{BB962C8B-B14F-4D97-AF65-F5344CB8AC3E}">
        <p14:creationId xmlns:p14="http://schemas.microsoft.com/office/powerpoint/2010/main" val="894942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814368-6C25-4345-B8DA-BA6E7D09F8BC}" type="slidenum">
              <a:rPr lang="en-US" smtClean="0"/>
              <a:t>16</a:t>
            </a:fld>
            <a:endParaRPr lang="en-US"/>
          </a:p>
        </p:txBody>
      </p:sp>
    </p:spTree>
    <p:extLst>
      <p:ext uri="{BB962C8B-B14F-4D97-AF65-F5344CB8AC3E}">
        <p14:creationId xmlns:p14="http://schemas.microsoft.com/office/powerpoint/2010/main" val="717258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814368-6C25-4345-B8DA-BA6E7D09F8BC}" type="slidenum">
              <a:rPr lang="en-US" smtClean="0"/>
              <a:t>17</a:t>
            </a:fld>
            <a:endParaRPr lang="en-US"/>
          </a:p>
        </p:txBody>
      </p:sp>
    </p:spTree>
    <p:extLst>
      <p:ext uri="{BB962C8B-B14F-4D97-AF65-F5344CB8AC3E}">
        <p14:creationId xmlns:p14="http://schemas.microsoft.com/office/powerpoint/2010/main" val="3395905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814368-6C25-4345-B8DA-BA6E7D09F8BC}" type="slidenum">
              <a:rPr lang="en-US" smtClean="0"/>
              <a:t>18</a:t>
            </a:fld>
            <a:endParaRPr lang="en-US"/>
          </a:p>
        </p:txBody>
      </p:sp>
    </p:spTree>
    <p:extLst>
      <p:ext uri="{BB962C8B-B14F-4D97-AF65-F5344CB8AC3E}">
        <p14:creationId xmlns:p14="http://schemas.microsoft.com/office/powerpoint/2010/main" val="598898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814368-6C25-4345-B8DA-BA6E7D09F8BC}" type="slidenum">
              <a:rPr lang="en-US" smtClean="0"/>
              <a:t>20</a:t>
            </a:fld>
            <a:endParaRPr lang="en-US"/>
          </a:p>
        </p:txBody>
      </p:sp>
    </p:spTree>
    <p:extLst>
      <p:ext uri="{BB962C8B-B14F-4D97-AF65-F5344CB8AC3E}">
        <p14:creationId xmlns:p14="http://schemas.microsoft.com/office/powerpoint/2010/main" val="2492919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814368-6C25-4345-B8DA-BA6E7D09F8BC}" type="slidenum">
              <a:rPr lang="en-US" smtClean="0"/>
              <a:t>21</a:t>
            </a:fld>
            <a:endParaRPr lang="en-US"/>
          </a:p>
        </p:txBody>
      </p:sp>
    </p:spTree>
    <p:extLst>
      <p:ext uri="{BB962C8B-B14F-4D97-AF65-F5344CB8AC3E}">
        <p14:creationId xmlns:p14="http://schemas.microsoft.com/office/powerpoint/2010/main" val="1434206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814368-6C25-4345-B8DA-BA6E7D09F8BC}" type="slidenum">
              <a:rPr lang="en-US" smtClean="0"/>
              <a:t>22</a:t>
            </a:fld>
            <a:endParaRPr lang="en-US"/>
          </a:p>
        </p:txBody>
      </p:sp>
    </p:spTree>
    <p:extLst>
      <p:ext uri="{BB962C8B-B14F-4D97-AF65-F5344CB8AC3E}">
        <p14:creationId xmlns:p14="http://schemas.microsoft.com/office/powerpoint/2010/main" val="2570057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814368-6C25-4345-B8DA-BA6E7D09F8BC}" type="slidenum">
              <a:rPr lang="en-US" smtClean="0"/>
              <a:t>24</a:t>
            </a:fld>
            <a:endParaRPr lang="en-US"/>
          </a:p>
        </p:txBody>
      </p:sp>
    </p:spTree>
    <p:extLst>
      <p:ext uri="{BB962C8B-B14F-4D97-AF65-F5344CB8AC3E}">
        <p14:creationId xmlns:p14="http://schemas.microsoft.com/office/powerpoint/2010/main" val="975341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814368-6C25-4345-B8DA-BA6E7D09F8BC}" type="slidenum">
              <a:rPr lang="en-US" smtClean="0"/>
              <a:t>4</a:t>
            </a:fld>
            <a:endParaRPr lang="en-US"/>
          </a:p>
        </p:txBody>
      </p:sp>
    </p:spTree>
    <p:extLst>
      <p:ext uri="{BB962C8B-B14F-4D97-AF65-F5344CB8AC3E}">
        <p14:creationId xmlns:p14="http://schemas.microsoft.com/office/powerpoint/2010/main" val="3159467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814368-6C25-4345-B8DA-BA6E7D09F8BC}" type="slidenum">
              <a:rPr lang="en-US" smtClean="0"/>
              <a:t>25</a:t>
            </a:fld>
            <a:endParaRPr lang="en-US"/>
          </a:p>
        </p:txBody>
      </p:sp>
    </p:spTree>
    <p:extLst>
      <p:ext uri="{BB962C8B-B14F-4D97-AF65-F5344CB8AC3E}">
        <p14:creationId xmlns:p14="http://schemas.microsoft.com/office/powerpoint/2010/main" val="2076077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814368-6C25-4345-B8DA-BA6E7D09F8BC}" type="slidenum">
              <a:rPr lang="en-US" smtClean="0"/>
              <a:t>26</a:t>
            </a:fld>
            <a:endParaRPr lang="en-US"/>
          </a:p>
        </p:txBody>
      </p:sp>
    </p:spTree>
    <p:extLst>
      <p:ext uri="{BB962C8B-B14F-4D97-AF65-F5344CB8AC3E}">
        <p14:creationId xmlns:p14="http://schemas.microsoft.com/office/powerpoint/2010/main" val="2040872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814368-6C25-4345-B8DA-BA6E7D09F8BC}" type="slidenum">
              <a:rPr lang="en-US" smtClean="0"/>
              <a:t>5</a:t>
            </a:fld>
            <a:endParaRPr lang="en-US"/>
          </a:p>
        </p:txBody>
      </p:sp>
    </p:spTree>
    <p:extLst>
      <p:ext uri="{BB962C8B-B14F-4D97-AF65-F5344CB8AC3E}">
        <p14:creationId xmlns:p14="http://schemas.microsoft.com/office/powerpoint/2010/main" val="194270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814368-6C25-4345-B8DA-BA6E7D09F8BC}" type="slidenum">
              <a:rPr lang="en-US" smtClean="0"/>
              <a:t>6</a:t>
            </a:fld>
            <a:endParaRPr lang="en-US"/>
          </a:p>
        </p:txBody>
      </p:sp>
    </p:spTree>
    <p:extLst>
      <p:ext uri="{BB962C8B-B14F-4D97-AF65-F5344CB8AC3E}">
        <p14:creationId xmlns:p14="http://schemas.microsoft.com/office/powerpoint/2010/main" val="589870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3814368-6C25-4345-B8DA-BA6E7D09F8BC}" type="slidenum">
              <a:rPr lang="en-US" smtClean="0"/>
              <a:t>7</a:t>
            </a:fld>
            <a:endParaRPr lang="en-US"/>
          </a:p>
        </p:txBody>
      </p:sp>
    </p:spTree>
    <p:extLst>
      <p:ext uri="{BB962C8B-B14F-4D97-AF65-F5344CB8AC3E}">
        <p14:creationId xmlns:p14="http://schemas.microsoft.com/office/powerpoint/2010/main" val="3264100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814368-6C25-4345-B8DA-BA6E7D09F8BC}" type="slidenum">
              <a:rPr lang="en-US" smtClean="0"/>
              <a:t>8</a:t>
            </a:fld>
            <a:endParaRPr lang="en-US"/>
          </a:p>
        </p:txBody>
      </p:sp>
    </p:spTree>
    <p:extLst>
      <p:ext uri="{BB962C8B-B14F-4D97-AF65-F5344CB8AC3E}">
        <p14:creationId xmlns:p14="http://schemas.microsoft.com/office/powerpoint/2010/main" val="1325496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3814368-6C25-4345-B8DA-BA6E7D09F8BC}" type="slidenum">
              <a:rPr lang="en-US" smtClean="0"/>
              <a:t>9</a:t>
            </a:fld>
            <a:endParaRPr lang="en-US" dirty="0"/>
          </a:p>
        </p:txBody>
      </p:sp>
    </p:spTree>
    <p:extLst>
      <p:ext uri="{BB962C8B-B14F-4D97-AF65-F5344CB8AC3E}">
        <p14:creationId xmlns:p14="http://schemas.microsoft.com/office/powerpoint/2010/main" val="514036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814368-6C25-4345-B8DA-BA6E7D09F8BC}" type="slidenum">
              <a:rPr lang="en-US" smtClean="0"/>
              <a:t>10</a:t>
            </a:fld>
            <a:endParaRPr lang="en-US"/>
          </a:p>
        </p:txBody>
      </p:sp>
    </p:spTree>
    <p:extLst>
      <p:ext uri="{BB962C8B-B14F-4D97-AF65-F5344CB8AC3E}">
        <p14:creationId xmlns:p14="http://schemas.microsoft.com/office/powerpoint/2010/main" val="1187609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814368-6C25-4345-B8DA-BA6E7D09F8BC}" type="slidenum">
              <a:rPr lang="en-US" smtClean="0"/>
              <a:t>11</a:t>
            </a:fld>
            <a:endParaRPr lang="en-US"/>
          </a:p>
        </p:txBody>
      </p:sp>
    </p:spTree>
    <p:extLst>
      <p:ext uri="{BB962C8B-B14F-4D97-AF65-F5344CB8AC3E}">
        <p14:creationId xmlns:p14="http://schemas.microsoft.com/office/powerpoint/2010/main" val="393306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7C90831-46C7-4C7E-BD50-2DEAE2D190B3}" type="slidenum">
              <a:rPr lang="en-US"/>
              <a:pPr/>
              <a:t>‹#›</a:t>
            </a:fld>
            <a:endParaRPr lang="en-US"/>
          </a:p>
        </p:txBody>
      </p:sp>
    </p:spTree>
    <p:extLst>
      <p:ext uri="{BB962C8B-B14F-4D97-AF65-F5344CB8AC3E}">
        <p14:creationId xmlns:p14="http://schemas.microsoft.com/office/powerpoint/2010/main" val="1508966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6B82B75-7126-4F52-B655-F7352FB04972}" type="slidenum">
              <a:rPr lang="en-US"/>
              <a:pPr/>
              <a:t>‹#›</a:t>
            </a:fld>
            <a:endParaRPr lang="en-US"/>
          </a:p>
        </p:txBody>
      </p:sp>
    </p:spTree>
    <p:extLst>
      <p:ext uri="{BB962C8B-B14F-4D97-AF65-F5344CB8AC3E}">
        <p14:creationId xmlns:p14="http://schemas.microsoft.com/office/powerpoint/2010/main" val="1171834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27D9130-C866-418E-9536-6DF67012FF9D}" type="slidenum">
              <a:rPr lang="en-US"/>
              <a:pPr/>
              <a:t>‹#›</a:t>
            </a:fld>
            <a:endParaRPr lang="en-US"/>
          </a:p>
        </p:txBody>
      </p:sp>
    </p:spTree>
    <p:extLst>
      <p:ext uri="{BB962C8B-B14F-4D97-AF65-F5344CB8AC3E}">
        <p14:creationId xmlns:p14="http://schemas.microsoft.com/office/powerpoint/2010/main" val="3317790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1CABA-E4F1-4806-9F77-46BC833E8E65}" type="slidenum">
              <a:rPr lang="en-US"/>
              <a:pPr/>
              <a:t>‹#›</a:t>
            </a:fld>
            <a:endParaRPr lang="en-US"/>
          </a:p>
        </p:txBody>
      </p:sp>
    </p:spTree>
    <p:extLst>
      <p:ext uri="{BB962C8B-B14F-4D97-AF65-F5344CB8AC3E}">
        <p14:creationId xmlns:p14="http://schemas.microsoft.com/office/powerpoint/2010/main" val="2961821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CA7D87C-5402-41A0-AAA3-71F03F31A977}" type="slidenum">
              <a:rPr lang="en-US"/>
              <a:pPr/>
              <a:t>‹#›</a:t>
            </a:fld>
            <a:endParaRPr lang="en-US"/>
          </a:p>
        </p:txBody>
      </p:sp>
    </p:spTree>
    <p:extLst>
      <p:ext uri="{BB962C8B-B14F-4D97-AF65-F5344CB8AC3E}">
        <p14:creationId xmlns:p14="http://schemas.microsoft.com/office/powerpoint/2010/main" val="2701803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431D67F-A671-4566-B6DE-06FF053D7912}" type="slidenum">
              <a:rPr lang="en-US"/>
              <a:pPr/>
              <a:t>‹#›</a:t>
            </a:fld>
            <a:endParaRPr lang="en-US"/>
          </a:p>
        </p:txBody>
      </p:sp>
    </p:spTree>
    <p:extLst>
      <p:ext uri="{BB962C8B-B14F-4D97-AF65-F5344CB8AC3E}">
        <p14:creationId xmlns:p14="http://schemas.microsoft.com/office/powerpoint/2010/main" val="2011232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AA6D060B-8999-484A-8E80-BFEE6B9F3641}" type="slidenum">
              <a:rPr lang="en-US"/>
              <a:pPr/>
              <a:t>‹#›</a:t>
            </a:fld>
            <a:endParaRPr lang="en-US"/>
          </a:p>
        </p:txBody>
      </p:sp>
    </p:spTree>
    <p:extLst>
      <p:ext uri="{BB962C8B-B14F-4D97-AF65-F5344CB8AC3E}">
        <p14:creationId xmlns:p14="http://schemas.microsoft.com/office/powerpoint/2010/main" val="188515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C0546596-528B-472A-A504-B78F74BFEE9E}" type="slidenum">
              <a:rPr lang="en-US"/>
              <a:pPr/>
              <a:t>‹#›</a:t>
            </a:fld>
            <a:endParaRPr lang="en-US"/>
          </a:p>
        </p:txBody>
      </p:sp>
    </p:spTree>
    <p:extLst>
      <p:ext uri="{BB962C8B-B14F-4D97-AF65-F5344CB8AC3E}">
        <p14:creationId xmlns:p14="http://schemas.microsoft.com/office/powerpoint/2010/main" val="83949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CE4761E-76E1-4FC7-8AB1-B795A49DA7E9}" type="slidenum">
              <a:rPr lang="en-US"/>
              <a:pPr/>
              <a:t>‹#›</a:t>
            </a:fld>
            <a:endParaRPr lang="en-US"/>
          </a:p>
        </p:txBody>
      </p:sp>
    </p:spTree>
    <p:extLst>
      <p:ext uri="{BB962C8B-B14F-4D97-AF65-F5344CB8AC3E}">
        <p14:creationId xmlns:p14="http://schemas.microsoft.com/office/powerpoint/2010/main" val="2000351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F59FF0D-B1FE-48D0-BD05-49FC16085B09}" type="slidenum">
              <a:rPr lang="en-US"/>
              <a:pPr/>
              <a:t>‹#›</a:t>
            </a:fld>
            <a:endParaRPr lang="en-US"/>
          </a:p>
        </p:txBody>
      </p:sp>
    </p:spTree>
    <p:extLst>
      <p:ext uri="{BB962C8B-B14F-4D97-AF65-F5344CB8AC3E}">
        <p14:creationId xmlns:p14="http://schemas.microsoft.com/office/powerpoint/2010/main" val="1965164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069FB51-0B4E-48F3-A085-DFAAB7237FDE}" type="slidenum">
              <a:rPr lang="en-US"/>
              <a:pPr/>
              <a:t>‹#›</a:t>
            </a:fld>
            <a:endParaRPr lang="en-US"/>
          </a:p>
        </p:txBody>
      </p:sp>
    </p:spTree>
    <p:extLst>
      <p:ext uri="{BB962C8B-B14F-4D97-AF65-F5344CB8AC3E}">
        <p14:creationId xmlns:p14="http://schemas.microsoft.com/office/powerpoint/2010/main" val="892184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4E859E6-F2C0-4623-A284-26FC62227FB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endParaRPr lang="en-US" dirty="0"/>
          </a:p>
        </p:txBody>
      </p:sp>
      <p:sp>
        <p:nvSpPr>
          <p:cNvPr id="2051" name="Rectangle 3"/>
          <p:cNvSpPr>
            <a:spLocks noGrp="1" noChangeArrowheads="1"/>
          </p:cNvSpPr>
          <p:nvPr>
            <p:ph type="subTitle" idx="1"/>
          </p:nvPr>
        </p:nvSpPr>
        <p:spPr/>
        <p:txBody>
          <a:bodyPr/>
          <a:lstStyle/>
          <a:p>
            <a:pPr eaLnBrk="1" hangingPunct="1"/>
            <a:endParaRPr lang="en-US" dirty="0"/>
          </a:p>
        </p:txBody>
      </p:sp>
      <p:sp>
        <p:nvSpPr>
          <p:cNvPr id="2052" name="Rectangle 4"/>
          <p:cNvSpPr>
            <a:spLocks noChangeArrowheads="1"/>
          </p:cNvSpPr>
          <p:nvPr/>
        </p:nvSpPr>
        <p:spPr bwMode="auto">
          <a:xfrm>
            <a:off x="0" y="0"/>
            <a:ext cx="9140825" cy="6858000"/>
          </a:xfrm>
          <a:prstGeom prst="rect">
            <a:avLst/>
          </a:prstGeom>
          <a:solidFill>
            <a:srgbClr val="CC0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dirty="0"/>
          </a:p>
        </p:txBody>
      </p:sp>
      <p:sp>
        <p:nvSpPr>
          <p:cNvPr id="2053" name="Rectangle 5"/>
          <p:cNvSpPr>
            <a:spLocks noChangeArrowheads="1"/>
          </p:cNvSpPr>
          <p:nvPr/>
        </p:nvSpPr>
        <p:spPr bwMode="auto">
          <a:xfrm>
            <a:off x="0" y="0"/>
            <a:ext cx="9144000" cy="68580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dirty="0"/>
          </a:p>
        </p:txBody>
      </p:sp>
      <p:pic>
        <p:nvPicPr>
          <p:cNvPr id="2054"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30175"/>
            <a:ext cx="18288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0013" y="1900238"/>
            <a:ext cx="6402387"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Rectangle 8"/>
          <p:cNvSpPr>
            <a:spLocks noChangeArrowheads="1"/>
          </p:cNvSpPr>
          <p:nvPr/>
        </p:nvSpPr>
        <p:spPr bwMode="auto">
          <a:xfrm>
            <a:off x="304800" y="4267200"/>
            <a:ext cx="8153400"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4000" b="1" dirty="0" err="1">
                <a:solidFill>
                  <a:schemeClr val="bg1"/>
                </a:solidFill>
              </a:rPr>
              <a:t>Sybex</a:t>
            </a:r>
            <a:r>
              <a:rPr lang="en-US" sz="4000" b="1" dirty="0">
                <a:solidFill>
                  <a:schemeClr val="bg1"/>
                </a:solidFill>
              </a:rPr>
              <a:t> CCENT 100-101</a:t>
            </a:r>
          </a:p>
          <a:p>
            <a:pPr algn="ctr" eaLnBrk="1" hangingPunct="1"/>
            <a:r>
              <a:rPr lang="en-US" sz="3600" b="1" dirty="0">
                <a:solidFill>
                  <a:schemeClr val="bg1"/>
                </a:solidFill>
              </a:rPr>
              <a:t>Chapter 4: </a:t>
            </a:r>
            <a:r>
              <a:rPr lang="en-US" sz="3600" dirty="0">
                <a:solidFill>
                  <a:schemeClr val="bg1"/>
                </a:solidFill>
              </a:rPr>
              <a:t>Easy Subnetting</a:t>
            </a:r>
            <a:endParaRPr lang="en-US" sz="3600" b="1" dirty="0">
              <a:solidFill>
                <a:schemeClr val="bg1"/>
              </a:solidFill>
            </a:endParaRPr>
          </a:p>
        </p:txBody>
      </p:sp>
      <p:sp>
        <p:nvSpPr>
          <p:cNvPr id="2057" name="Rectangle 9"/>
          <p:cNvSpPr>
            <a:spLocks noGrp="1" noChangeArrowheads="1"/>
          </p:cNvSpPr>
          <p:nvPr>
            <p:ph type="subTitle" idx="1"/>
          </p:nvPr>
        </p:nvSpPr>
        <p:spPr>
          <a:xfrm>
            <a:off x="1905000" y="6288977"/>
            <a:ext cx="5486400" cy="427038"/>
          </a:xfrm>
          <a:noFill/>
        </p:spPr>
        <p:txBody>
          <a:bodyPr/>
          <a:lstStyle/>
          <a:p>
            <a:pPr eaLnBrk="1" hangingPunct="1">
              <a:lnSpc>
                <a:spcPct val="90000"/>
              </a:lnSpc>
            </a:pPr>
            <a:r>
              <a:rPr lang="en-US" i="1" dirty="0"/>
              <a:t>Instructor</a:t>
            </a:r>
            <a:r>
              <a:rPr lang="en-US" dirty="0"/>
              <a:t> &amp; Todd Lammle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809"/>
            <a:ext cx="8229600" cy="1143000"/>
          </a:xfrm>
        </p:spPr>
        <p:txBody>
          <a:bodyPr/>
          <a:lstStyle/>
          <a:p>
            <a:r>
              <a:rPr lang="en-US" b="1" dirty="0"/>
              <a:t>Subnetting Practice Examples: Class C Addresses</a:t>
            </a:r>
          </a:p>
        </p:txBody>
      </p:sp>
      <p:sp>
        <p:nvSpPr>
          <p:cNvPr id="4" name="Rectangle 3"/>
          <p:cNvSpPr/>
          <p:nvPr/>
        </p:nvSpPr>
        <p:spPr>
          <a:xfrm>
            <a:off x="533400" y="1162854"/>
            <a:ext cx="8229600" cy="1746632"/>
          </a:xfrm>
          <a:prstGeom prst="rect">
            <a:avLst/>
          </a:prstGeom>
        </p:spPr>
        <p:txBody>
          <a:bodyPr wrap="square">
            <a:spAutoFit/>
          </a:bodyPr>
          <a:lstStyle/>
          <a:p>
            <a:pPr marL="0" marR="0">
              <a:spcBef>
                <a:spcPts val="1200"/>
              </a:spcBef>
              <a:spcAft>
                <a:spcPts val="600"/>
              </a:spcAft>
            </a:pPr>
            <a:r>
              <a:rPr lang="en-US" b="1" u="sng" dirty="0">
                <a:latin typeface="Times New Roman" panose="02020603050405020304" pitchFamily="18" charset="0"/>
                <a:ea typeface="Times New Roman" panose="02020603050405020304" pitchFamily="18" charset="0"/>
              </a:rPr>
              <a:t>Practice Example #1C: 255.255.255.128 (/25)</a:t>
            </a:r>
          </a:p>
          <a:p>
            <a:pPr marL="457200" marR="0" indent="457200">
              <a:spcBef>
                <a:spcPts val="0"/>
              </a:spcBef>
              <a:spcAft>
                <a:spcPts val="600"/>
              </a:spcAft>
            </a:pPr>
            <a:r>
              <a:rPr lang="en-US" dirty="0">
                <a:latin typeface="Times New Roman" panose="02020603050405020304" pitchFamily="18" charset="0"/>
                <a:ea typeface="Times New Roman" panose="02020603050405020304" pitchFamily="18" charset="0"/>
              </a:rPr>
              <a:t>Since 128 is 10000000 in binary, there is only 1 bit for </a:t>
            </a:r>
            <a:r>
              <a:rPr lang="en-US" dirty="0" err="1">
                <a:latin typeface="Times New Roman" panose="02020603050405020304" pitchFamily="18" charset="0"/>
                <a:ea typeface="Times New Roman" panose="02020603050405020304" pitchFamily="18" charset="0"/>
              </a:rPr>
              <a:t>subnetting</a:t>
            </a:r>
            <a:r>
              <a:rPr lang="en-US" dirty="0">
                <a:latin typeface="Times New Roman" panose="02020603050405020304" pitchFamily="18" charset="0"/>
                <a:ea typeface="Times New Roman" panose="02020603050405020304" pitchFamily="18" charset="0"/>
              </a:rPr>
              <a:t> and 7 bits for hosts. We’re going to subnet the Class C network address 192.168.10.0.</a:t>
            </a:r>
          </a:p>
          <a:p>
            <a:pPr marL="1097280" marR="0">
              <a:spcBef>
                <a:spcPts val="300"/>
              </a:spcBef>
              <a:spcAft>
                <a:spcPts val="300"/>
              </a:spcAft>
            </a:pPr>
            <a:r>
              <a:rPr lang="en-US" dirty="0">
                <a:latin typeface="Times New Roman" panose="02020603050405020304" pitchFamily="18" charset="0"/>
                <a:ea typeface="Times New Roman" panose="02020603050405020304" pitchFamily="18" charset="0"/>
              </a:rPr>
              <a:t>192.168.10.0 = Network address</a:t>
            </a:r>
          </a:p>
          <a:p>
            <a:pPr marL="1097280" marR="0">
              <a:spcBef>
                <a:spcPts val="300"/>
              </a:spcBef>
              <a:spcAft>
                <a:spcPts val="300"/>
              </a:spcAft>
            </a:pPr>
            <a:r>
              <a:rPr lang="en-US" dirty="0">
                <a:latin typeface="Times New Roman" panose="02020603050405020304" pitchFamily="18" charset="0"/>
                <a:ea typeface="Times New Roman" panose="02020603050405020304" pitchFamily="18" charset="0"/>
              </a:rPr>
              <a:t>255.255.255.128 = Subnet mask</a:t>
            </a:r>
            <a:endParaRPr lang="en-US" dirty="0">
              <a:effectLst/>
              <a:latin typeface="Times New Roman" panose="02020603050405020304" pitchFamily="18" charset="0"/>
              <a:ea typeface="Times New Roman" panose="02020603050405020304" pitchFamily="18" charset="0"/>
            </a:endParaRPr>
          </a:p>
        </p:txBody>
      </p:sp>
      <p:sp>
        <p:nvSpPr>
          <p:cNvPr id="7" name="Rectangle 6"/>
          <p:cNvSpPr/>
          <p:nvPr/>
        </p:nvSpPr>
        <p:spPr>
          <a:xfrm>
            <a:off x="533400" y="2895600"/>
            <a:ext cx="8382000" cy="3693319"/>
          </a:xfrm>
          <a:prstGeom prst="rect">
            <a:avLst/>
          </a:prstGeom>
        </p:spPr>
        <p:txBody>
          <a:bodyPr wrap="square">
            <a:spAutoFit/>
          </a:bodyPr>
          <a:lstStyle/>
          <a:p>
            <a:pPr marL="457200" marR="0" indent="457200">
              <a:spcBef>
                <a:spcPts val="0"/>
              </a:spcBef>
              <a:spcAft>
                <a:spcPts val="600"/>
              </a:spcAft>
            </a:pPr>
            <a:r>
              <a:rPr lang="en-US" sz="1400" dirty="0">
                <a:latin typeface="Times New Roman" panose="02020603050405020304" pitchFamily="18" charset="0"/>
                <a:ea typeface="Times New Roman" panose="02020603050405020304" pitchFamily="18" charset="0"/>
              </a:rPr>
              <a:t>Now, let’s answer our big five:</a:t>
            </a:r>
          </a:p>
          <a:p>
            <a:pPr marL="342900" marR="0" lvl="0" indent="-342900">
              <a:spcBef>
                <a:spcPts val="600"/>
              </a:spcBef>
              <a:spcAft>
                <a:spcPts val="0"/>
              </a:spcAft>
              <a:buFont typeface="Wingdings" panose="05000000000000000000" pitchFamily="2" charset="2"/>
              <a:buChar char=""/>
              <a:tabLst>
                <a:tab pos="1143000" algn="l"/>
              </a:tabLst>
            </a:pPr>
            <a:r>
              <a:rPr lang="en-US" sz="1400" i="1" dirty="0">
                <a:latin typeface="Times New Roman" panose="02020603050405020304" pitchFamily="18" charset="0"/>
                <a:ea typeface="Times New Roman" panose="02020603050405020304" pitchFamily="18" charset="0"/>
              </a:rPr>
              <a:t>How many subnets?</a:t>
            </a:r>
            <a:r>
              <a:rPr lang="en-US" sz="1400" dirty="0">
                <a:latin typeface="Times New Roman" panose="02020603050405020304" pitchFamily="18" charset="0"/>
                <a:ea typeface="Times New Roman" panose="02020603050405020304" pitchFamily="18" charset="0"/>
              </a:rPr>
              <a:t> Since 128 is 1 bit on (</a:t>
            </a:r>
            <a:r>
              <a:rPr lang="en-US" sz="1400" b="1" dirty="0">
                <a:latin typeface="Times New Roman" panose="02020603050405020304" pitchFamily="18" charset="0"/>
                <a:ea typeface="Times New Roman" panose="02020603050405020304" pitchFamily="18" charset="0"/>
              </a:rPr>
              <a:t>1</a:t>
            </a:r>
            <a:r>
              <a:rPr lang="en-US" sz="1400" dirty="0">
                <a:latin typeface="Times New Roman" panose="02020603050405020304" pitchFamily="18" charset="0"/>
                <a:ea typeface="Times New Roman" panose="02020603050405020304" pitchFamily="18" charset="0"/>
              </a:rPr>
              <a:t>0000000), the answer would be 2</a:t>
            </a:r>
            <a:r>
              <a:rPr lang="en-US" sz="1400" baseline="30000" dirty="0">
                <a:latin typeface="Times New Roman" panose="02020603050405020304" pitchFamily="18" charset="0"/>
                <a:ea typeface="Times New Roman" panose="02020603050405020304" pitchFamily="18" charset="0"/>
              </a:rPr>
              <a:t>1</a:t>
            </a:r>
            <a:r>
              <a:rPr lang="en-US" sz="1400" dirty="0">
                <a:latin typeface="Times New Roman" panose="02020603050405020304" pitchFamily="18" charset="0"/>
                <a:ea typeface="Times New Roman" panose="02020603050405020304" pitchFamily="18" charset="0"/>
              </a:rPr>
              <a:t> = 2.</a:t>
            </a:r>
          </a:p>
          <a:p>
            <a:pPr marL="342900" marR="0" lvl="0" indent="-342900">
              <a:spcBef>
                <a:spcPts val="0"/>
              </a:spcBef>
              <a:spcAft>
                <a:spcPts val="0"/>
              </a:spcAft>
              <a:buFont typeface="Wingdings" panose="05000000000000000000" pitchFamily="2" charset="2"/>
              <a:buChar char=""/>
              <a:tabLst>
                <a:tab pos="1143000" algn="l"/>
              </a:tabLst>
            </a:pPr>
            <a:r>
              <a:rPr lang="en-US" sz="1400" i="1" dirty="0">
                <a:latin typeface="Times New Roman" panose="02020603050405020304" pitchFamily="18" charset="0"/>
                <a:ea typeface="Times New Roman" panose="02020603050405020304" pitchFamily="18" charset="0"/>
              </a:rPr>
              <a:t>How many hosts per subnet?</a:t>
            </a:r>
            <a:r>
              <a:rPr lang="en-US" sz="1400" dirty="0">
                <a:latin typeface="Times New Roman" panose="02020603050405020304" pitchFamily="18" charset="0"/>
                <a:ea typeface="Times New Roman" panose="02020603050405020304" pitchFamily="18" charset="0"/>
              </a:rPr>
              <a:t> We have 7 host bits off (1</a:t>
            </a:r>
            <a:r>
              <a:rPr lang="en-US" sz="1400" b="1" dirty="0">
                <a:latin typeface="Times New Roman" panose="02020603050405020304" pitchFamily="18" charset="0"/>
                <a:ea typeface="Times New Roman" panose="02020603050405020304" pitchFamily="18" charset="0"/>
              </a:rPr>
              <a:t>0000000</a:t>
            </a:r>
            <a:r>
              <a:rPr lang="en-US" sz="1400" dirty="0">
                <a:latin typeface="Times New Roman" panose="02020603050405020304" pitchFamily="18" charset="0"/>
                <a:ea typeface="Times New Roman" panose="02020603050405020304" pitchFamily="18" charset="0"/>
              </a:rPr>
              <a:t>), so the equation would be 2</a:t>
            </a:r>
            <a:r>
              <a:rPr lang="en-US" sz="1400" baseline="30000" dirty="0">
                <a:latin typeface="Times New Roman" panose="02020603050405020304" pitchFamily="18" charset="0"/>
                <a:ea typeface="Times New Roman" panose="02020603050405020304" pitchFamily="18" charset="0"/>
              </a:rPr>
              <a:t>7</a:t>
            </a:r>
            <a:r>
              <a:rPr lang="en-US" sz="1400" dirty="0">
                <a:latin typeface="Times New Roman" panose="02020603050405020304" pitchFamily="18" charset="0"/>
                <a:ea typeface="Times New Roman" panose="02020603050405020304" pitchFamily="18" charset="0"/>
              </a:rPr>
              <a:t> – 2 = 126 hosts. Once you figure out the block size of a mask, the amount of hosts is always the block size minus 2. No need to do extra math if you don’t need to!</a:t>
            </a:r>
          </a:p>
          <a:p>
            <a:pPr marL="342900" marR="0" lvl="0" indent="-342900">
              <a:spcBef>
                <a:spcPts val="0"/>
              </a:spcBef>
              <a:spcAft>
                <a:spcPts val="0"/>
              </a:spcAft>
              <a:buFont typeface="Wingdings" panose="05000000000000000000" pitchFamily="2" charset="2"/>
              <a:buChar char=""/>
              <a:tabLst>
                <a:tab pos="1143000" algn="l"/>
              </a:tabLst>
            </a:pPr>
            <a:r>
              <a:rPr lang="en-US" sz="1400" i="1" dirty="0">
                <a:latin typeface="Times New Roman" panose="02020603050405020304" pitchFamily="18" charset="0"/>
                <a:ea typeface="Times New Roman" panose="02020603050405020304" pitchFamily="18" charset="0"/>
              </a:rPr>
              <a:t>What are the valid subnets?</a:t>
            </a:r>
            <a:r>
              <a:rPr lang="en-US" sz="1400" dirty="0">
                <a:latin typeface="Times New Roman" panose="02020603050405020304" pitchFamily="18" charset="0"/>
                <a:ea typeface="Times New Roman" panose="02020603050405020304" pitchFamily="18" charset="0"/>
              </a:rPr>
              <a:t> 256 – 128 = 128. Remember, we’ll start at zero and count in our block size, so our subnets are 0, 128. By just counting your subnets when counting in your block size, you really don’t need to do steps 1 and 2. We can see we have two subnets, and in the step before this one, just remember that the amount of hosts is always the block size minus 2, and in this example, that give us 2 subnets, each with 126 hosts.</a:t>
            </a:r>
          </a:p>
          <a:p>
            <a:pPr marL="342900" marR="0" lvl="0" indent="-342900">
              <a:spcBef>
                <a:spcPts val="0"/>
              </a:spcBef>
              <a:spcAft>
                <a:spcPts val="0"/>
              </a:spcAft>
              <a:buFont typeface="Wingdings" panose="05000000000000000000" pitchFamily="2" charset="2"/>
              <a:buChar char=""/>
              <a:tabLst>
                <a:tab pos="1143000" algn="l"/>
              </a:tabLst>
            </a:pPr>
            <a:r>
              <a:rPr lang="en-US" sz="1400" i="1" dirty="0">
                <a:latin typeface="Times New Roman" panose="02020603050405020304" pitchFamily="18" charset="0"/>
                <a:ea typeface="Times New Roman" panose="02020603050405020304" pitchFamily="18" charset="0"/>
              </a:rPr>
              <a:t>What’s the broadcast address for each subnet?</a:t>
            </a:r>
            <a:r>
              <a:rPr lang="en-US" sz="1400" dirty="0">
                <a:latin typeface="Times New Roman" panose="02020603050405020304" pitchFamily="18" charset="0"/>
                <a:ea typeface="Times New Roman" panose="02020603050405020304" pitchFamily="18" charset="0"/>
              </a:rPr>
              <a:t> The number right before the value of the next subnet is all host bits turned on and equals the broadcast address. For the zero subnet, the next subnet is 128, so the broadcast of the 0 subnet is 127.</a:t>
            </a:r>
          </a:p>
          <a:p>
            <a:pPr marL="342900" marR="0" lvl="0" indent="-342900">
              <a:spcBef>
                <a:spcPts val="0"/>
              </a:spcBef>
              <a:spcAft>
                <a:spcPts val="600"/>
              </a:spcAft>
              <a:buFont typeface="Wingdings" panose="05000000000000000000" pitchFamily="2" charset="2"/>
              <a:buChar char=""/>
              <a:tabLst>
                <a:tab pos="1143000" algn="l"/>
              </a:tabLst>
            </a:pPr>
            <a:r>
              <a:rPr lang="en-US" sz="1400" i="1" dirty="0">
                <a:latin typeface="Times New Roman" panose="02020603050405020304" pitchFamily="18" charset="0"/>
                <a:ea typeface="Times New Roman" panose="02020603050405020304" pitchFamily="18" charset="0"/>
              </a:rPr>
              <a:t>What are the valid hosts?</a:t>
            </a:r>
            <a:r>
              <a:rPr lang="en-US" sz="1400" dirty="0">
                <a:latin typeface="Times New Roman" panose="02020603050405020304" pitchFamily="18" charset="0"/>
                <a:ea typeface="Times New Roman" panose="02020603050405020304" pitchFamily="18" charset="0"/>
              </a:rPr>
              <a:t> These are the numbers between the subnet and broadcast address. The easiest way to find the hosts is to write out the subnet address and the broadcast address, which makes valid hosts completely obvious. </a:t>
            </a:r>
            <a:r>
              <a:rPr lang="en-US" sz="1400" dirty="0" smtClean="0">
                <a:latin typeface="Times New Roman" panose="02020603050405020304" pitchFamily="18" charset="0"/>
                <a:ea typeface="Times New Roman" panose="02020603050405020304" pitchFamily="18" charset="0"/>
              </a:rPr>
              <a:t>(1~126; 129~254)</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34954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ea typeface="Times New Roman" panose="02020603050405020304" pitchFamily="18" charset="0"/>
              </a:rPr>
              <a:t>Practice Example #2C: 255.255.255.192 (/26)</a:t>
            </a:r>
            <a:br>
              <a:rPr lang="en-US" b="1" u="sng" dirty="0">
                <a:latin typeface="Times New Roman" panose="02020603050405020304" pitchFamily="18" charset="0"/>
                <a:ea typeface="Times New Roman" panose="02020603050405020304" pitchFamily="18" charset="0"/>
              </a:rPr>
            </a:br>
            <a:endParaRPr lang="en-US" dirty="0"/>
          </a:p>
        </p:txBody>
      </p:sp>
      <p:sp>
        <p:nvSpPr>
          <p:cNvPr id="4" name="Rectangle 3"/>
          <p:cNvSpPr/>
          <p:nvPr/>
        </p:nvSpPr>
        <p:spPr>
          <a:xfrm>
            <a:off x="457200" y="1371600"/>
            <a:ext cx="7620000" cy="1392689"/>
          </a:xfrm>
          <a:prstGeom prst="rect">
            <a:avLst/>
          </a:prstGeom>
        </p:spPr>
        <p:txBody>
          <a:bodyPr wrap="square">
            <a:spAutoFit/>
          </a:bodyPr>
          <a:lstStyle/>
          <a:p>
            <a:pPr marL="457200" marR="0" indent="457200">
              <a:spcBef>
                <a:spcPts val="0"/>
              </a:spcBef>
              <a:spcAft>
                <a:spcPts val="600"/>
              </a:spcAft>
            </a:pPr>
            <a:r>
              <a:rPr lang="en-US" dirty="0">
                <a:latin typeface="Times New Roman" panose="02020603050405020304" pitchFamily="18" charset="0"/>
                <a:ea typeface="Times New Roman" panose="02020603050405020304" pitchFamily="18" charset="0"/>
              </a:rPr>
              <a:t>This time, we’re going to subnet the network address 192.168.10.0 using the subnet mask 255.255.255.192.</a:t>
            </a:r>
          </a:p>
          <a:p>
            <a:pPr marL="1097280" marR="0">
              <a:spcBef>
                <a:spcPts val="300"/>
              </a:spcBef>
              <a:spcAft>
                <a:spcPts val="300"/>
              </a:spcAft>
            </a:pPr>
            <a:r>
              <a:rPr lang="en-US" dirty="0">
                <a:latin typeface="Times New Roman" panose="02020603050405020304" pitchFamily="18" charset="0"/>
                <a:ea typeface="Times New Roman" panose="02020603050405020304" pitchFamily="18" charset="0"/>
              </a:rPr>
              <a:t>192.168.10.0 = Network address</a:t>
            </a:r>
          </a:p>
          <a:p>
            <a:pPr marL="1097280" marR="0">
              <a:spcBef>
                <a:spcPts val="300"/>
              </a:spcBef>
              <a:spcAft>
                <a:spcPts val="300"/>
              </a:spcAft>
            </a:pPr>
            <a:r>
              <a:rPr lang="en-US" dirty="0">
                <a:latin typeface="Times New Roman" panose="02020603050405020304" pitchFamily="18" charset="0"/>
                <a:ea typeface="Times New Roman" panose="02020603050405020304" pitchFamily="18" charset="0"/>
              </a:rPr>
              <a:t>255.255.255.192 = Subnet mask</a:t>
            </a:r>
            <a:endParaRPr lang="en-US" dirty="0">
              <a:effectLst/>
              <a:latin typeface="Times New Roman" panose="02020603050405020304" pitchFamily="18" charset="0"/>
              <a:ea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11886917"/>
              </p:ext>
            </p:extLst>
          </p:nvPr>
        </p:nvGraphicFramePr>
        <p:xfrm>
          <a:off x="1600201" y="2971800"/>
          <a:ext cx="5791198" cy="2133599"/>
        </p:xfrm>
        <a:graphic>
          <a:graphicData uri="http://schemas.openxmlformats.org/drawingml/2006/table">
            <a:tbl>
              <a:tblPr>
                <a:tableStyleId>{5C22544A-7EE6-4342-B048-85BDC9FD1C3A}</a:tableStyleId>
              </a:tblPr>
              <a:tblGrid>
                <a:gridCol w="3379035">
                  <a:extLst>
                    <a:ext uri="{9D8B030D-6E8A-4147-A177-3AD203B41FA5}">
                      <a16:colId xmlns:a16="http://schemas.microsoft.com/office/drawing/2014/main" xmlns="" val="20000"/>
                    </a:ext>
                  </a:extLst>
                </a:gridCol>
                <a:gridCol w="518503">
                  <a:extLst>
                    <a:ext uri="{9D8B030D-6E8A-4147-A177-3AD203B41FA5}">
                      <a16:colId xmlns:a16="http://schemas.microsoft.com/office/drawing/2014/main" xmlns="" val="20001"/>
                    </a:ext>
                  </a:extLst>
                </a:gridCol>
                <a:gridCol w="631220">
                  <a:extLst>
                    <a:ext uri="{9D8B030D-6E8A-4147-A177-3AD203B41FA5}">
                      <a16:colId xmlns:a16="http://schemas.microsoft.com/office/drawing/2014/main" xmlns="" val="20002"/>
                    </a:ext>
                  </a:extLst>
                </a:gridCol>
                <a:gridCol w="631220">
                  <a:extLst>
                    <a:ext uri="{9D8B030D-6E8A-4147-A177-3AD203B41FA5}">
                      <a16:colId xmlns:a16="http://schemas.microsoft.com/office/drawing/2014/main" xmlns="" val="20003"/>
                    </a:ext>
                  </a:extLst>
                </a:gridCol>
                <a:gridCol w="631220">
                  <a:extLst>
                    <a:ext uri="{9D8B030D-6E8A-4147-A177-3AD203B41FA5}">
                      <a16:colId xmlns:a16="http://schemas.microsoft.com/office/drawing/2014/main" xmlns="" val="20004"/>
                    </a:ext>
                  </a:extLst>
                </a:gridCol>
              </a:tblGrid>
              <a:tr h="372255">
                <a:tc>
                  <a:txBody>
                    <a:bodyPr/>
                    <a:lstStyle/>
                    <a:p>
                      <a:pPr marL="0" marR="0">
                        <a:lnSpc>
                          <a:spcPct val="115000"/>
                        </a:lnSpc>
                        <a:spcBef>
                          <a:spcPts val="0"/>
                        </a:spcBef>
                        <a:spcAft>
                          <a:spcPts val="0"/>
                        </a:spcAft>
                      </a:pPr>
                      <a:r>
                        <a:rPr lang="en-US" sz="1300">
                          <a:effectLst/>
                        </a:rPr>
                        <a:t>The subnets (do this first)</a:t>
                      </a:r>
                      <a:endParaRPr lang="en-US" sz="13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0</a:t>
                      </a:r>
                      <a:endParaRPr lang="en-US" sz="13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64</a:t>
                      </a:r>
                      <a:endParaRPr lang="en-US" sz="13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128</a:t>
                      </a:r>
                      <a:endParaRPr lang="en-US" sz="13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192</a:t>
                      </a:r>
                      <a:endParaRPr lang="en-US" sz="1300" b="1">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704538">
                <a:tc>
                  <a:txBody>
                    <a:bodyPr/>
                    <a:lstStyle/>
                    <a:p>
                      <a:pPr marL="0" marR="0">
                        <a:spcBef>
                          <a:spcPts val="0"/>
                        </a:spcBef>
                        <a:spcAft>
                          <a:spcPts val="0"/>
                        </a:spcAft>
                      </a:pPr>
                      <a:r>
                        <a:rPr lang="en-US" sz="1300">
                          <a:effectLst/>
                        </a:rPr>
                        <a:t>Our first host (perform host addressing last)</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1</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65</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129</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193</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352268">
                <a:tc>
                  <a:txBody>
                    <a:bodyPr/>
                    <a:lstStyle/>
                    <a:p>
                      <a:pPr marL="0" marR="0">
                        <a:spcBef>
                          <a:spcPts val="0"/>
                        </a:spcBef>
                        <a:spcAft>
                          <a:spcPts val="0"/>
                        </a:spcAft>
                      </a:pPr>
                      <a:r>
                        <a:rPr lang="en-US" sz="1300">
                          <a:effectLst/>
                        </a:rPr>
                        <a:t>Our last host</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62</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126</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190</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254</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704538">
                <a:tc>
                  <a:txBody>
                    <a:bodyPr/>
                    <a:lstStyle/>
                    <a:p>
                      <a:pPr marL="0" marR="0">
                        <a:spcBef>
                          <a:spcPts val="0"/>
                        </a:spcBef>
                        <a:spcAft>
                          <a:spcPts val="0"/>
                        </a:spcAft>
                      </a:pPr>
                      <a:r>
                        <a:rPr lang="en-US" sz="1300">
                          <a:effectLst/>
                        </a:rPr>
                        <a:t>The broadcast address (do this second)</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63</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127</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191</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dirty="0">
                          <a:effectLst/>
                        </a:rPr>
                        <a:t>255</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413414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Practice Example #3C: 255.255.255.224 (/27)</a:t>
            </a:r>
            <a:br>
              <a:rPr lang="en-US" b="1" u="sng" dirty="0"/>
            </a:br>
            <a:endParaRPr lang="en-US" dirty="0"/>
          </a:p>
        </p:txBody>
      </p:sp>
      <p:sp>
        <p:nvSpPr>
          <p:cNvPr id="4" name="Rectangle 3"/>
          <p:cNvSpPr/>
          <p:nvPr/>
        </p:nvSpPr>
        <p:spPr>
          <a:xfrm>
            <a:off x="381000" y="1420096"/>
            <a:ext cx="8534400" cy="1399304"/>
          </a:xfrm>
          <a:prstGeom prst="rect">
            <a:avLst/>
          </a:prstGeom>
        </p:spPr>
        <p:txBody>
          <a:bodyPr wrap="square">
            <a:spAutoFit/>
          </a:bodyPr>
          <a:lstStyle/>
          <a:p>
            <a:pPr marL="457200" marR="0" indent="457200">
              <a:spcBef>
                <a:spcPts val="0"/>
              </a:spcBef>
              <a:spcAft>
                <a:spcPts val="600"/>
              </a:spcAft>
            </a:pPr>
            <a:r>
              <a:rPr lang="en-US" dirty="0">
                <a:latin typeface="Times New Roman" panose="02020603050405020304" pitchFamily="18" charset="0"/>
                <a:ea typeface="Times New Roman" panose="02020603050405020304" pitchFamily="18" charset="0"/>
              </a:rPr>
              <a:t>This time, we’ll subnet the network address 192.168.10.0 and subnet mask 255.255.255.224.</a:t>
            </a:r>
          </a:p>
          <a:p>
            <a:pPr marL="1097280" marR="0">
              <a:spcBef>
                <a:spcPts val="300"/>
              </a:spcBef>
              <a:spcAft>
                <a:spcPts val="300"/>
              </a:spcAft>
            </a:pPr>
            <a:r>
              <a:rPr lang="en-US" dirty="0">
                <a:latin typeface="Times New Roman" panose="02020603050405020304" pitchFamily="18" charset="0"/>
                <a:ea typeface="Times New Roman" panose="02020603050405020304" pitchFamily="18" charset="0"/>
              </a:rPr>
              <a:t>192.168.10.0 = Network address</a:t>
            </a:r>
          </a:p>
          <a:p>
            <a:pPr marL="1097280" marR="0">
              <a:spcBef>
                <a:spcPts val="300"/>
              </a:spcBef>
              <a:spcAft>
                <a:spcPts val="300"/>
              </a:spcAft>
            </a:pPr>
            <a:r>
              <a:rPr lang="en-US" dirty="0">
                <a:latin typeface="Times New Roman" panose="02020603050405020304" pitchFamily="18" charset="0"/>
                <a:ea typeface="Times New Roman" panose="02020603050405020304" pitchFamily="18" charset="0"/>
              </a:rPr>
              <a:t>255.255.255.224 = Subnet mask</a:t>
            </a:r>
            <a:endParaRPr lang="en-US" dirty="0">
              <a:effectLst/>
              <a:latin typeface="Times New Roman" panose="02020603050405020304" pitchFamily="18" charset="0"/>
              <a:ea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898651512"/>
              </p:ext>
            </p:extLst>
          </p:nvPr>
        </p:nvGraphicFramePr>
        <p:xfrm>
          <a:off x="1295396" y="3562616"/>
          <a:ext cx="6324603" cy="1203937"/>
        </p:xfrm>
        <a:graphic>
          <a:graphicData uri="http://schemas.openxmlformats.org/drawingml/2006/table">
            <a:tbl>
              <a:tblPr>
                <a:tableStyleId>{5C22544A-7EE6-4342-B048-85BDC9FD1C3A}</a:tableStyleId>
              </a:tblPr>
              <a:tblGrid>
                <a:gridCol w="2007991">
                  <a:extLst>
                    <a:ext uri="{9D8B030D-6E8A-4147-A177-3AD203B41FA5}">
                      <a16:colId xmlns:a16="http://schemas.microsoft.com/office/drawing/2014/main" xmlns="" val="20000"/>
                    </a:ext>
                  </a:extLst>
                </a:gridCol>
                <a:gridCol w="475034">
                  <a:extLst>
                    <a:ext uri="{9D8B030D-6E8A-4147-A177-3AD203B41FA5}">
                      <a16:colId xmlns:a16="http://schemas.microsoft.com/office/drawing/2014/main" xmlns="" val="20001"/>
                    </a:ext>
                  </a:extLst>
                </a:gridCol>
                <a:gridCol w="475034">
                  <a:extLst>
                    <a:ext uri="{9D8B030D-6E8A-4147-A177-3AD203B41FA5}">
                      <a16:colId xmlns:a16="http://schemas.microsoft.com/office/drawing/2014/main" xmlns="" val="20002"/>
                    </a:ext>
                  </a:extLst>
                </a:gridCol>
                <a:gridCol w="475034">
                  <a:extLst>
                    <a:ext uri="{9D8B030D-6E8A-4147-A177-3AD203B41FA5}">
                      <a16:colId xmlns:a16="http://schemas.microsoft.com/office/drawing/2014/main" xmlns="" val="20003"/>
                    </a:ext>
                  </a:extLst>
                </a:gridCol>
                <a:gridCol w="578302">
                  <a:extLst>
                    <a:ext uri="{9D8B030D-6E8A-4147-A177-3AD203B41FA5}">
                      <a16:colId xmlns:a16="http://schemas.microsoft.com/office/drawing/2014/main" xmlns="" val="20004"/>
                    </a:ext>
                  </a:extLst>
                </a:gridCol>
                <a:gridCol w="578302">
                  <a:extLst>
                    <a:ext uri="{9D8B030D-6E8A-4147-A177-3AD203B41FA5}">
                      <a16:colId xmlns:a16="http://schemas.microsoft.com/office/drawing/2014/main" xmlns="" val="20005"/>
                    </a:ext>
                  </a:extLst>
                </a:gridCol>
                <a:gridCol w="578302">
                  <a:extLst>
                    <a:ext uri="{9D8B030D-6E8A-4147-A177-3AD203B41FA5}">
                      <a16:colId xmlns:a16="http://schemas.microsoft.com/office/drawing/2014/main" xmlns="" val="20006"/>
                    </a:ext>
                  </a:extLst>
                </a:gridCol>
                <a:gridCol w="578302">
                  <a:extLst>
                    <a:ext uri="{9D8B030D-6E8A-4147-A177-3AD203B41FA5}">
                      <a16:colId xmlns:a16="http://schemas.microsoft.com/office/drawing/2014/main" xmlns="" val="20007"/>
                    </a:ext>
                  </a:extLst>
                </a:gridCol>
                <a:gridCol w="578302">
                  <a:extLst>
                    <a:ext uri="{9D8B030D-6E8A-4147-A177-3AD203B41FA5}">
                      <a16:colId xmlns:a16="http://schemas.microsoft.com/office/drawing/2014/main" xmlns="" val="20008"/>
                    </a:ext>
                  </a:extLst>
                </a:gridCol>
              </a:tblGrid>
              <a:tr h="156811">
                <a:tc>
                  <a:txBody>
                    <a:bodyPr/>
                    <a:lstStyle/>
                    <a:p>
                      <a:pPr marL="0" marR="0">
                        <a:lnSpc>
                          <a:spcPct val="115000"/>
                        </a:lnSpc>
                        <a:spcBef>
                          <a:spcPts val="0"/>
                        </a:spcBef>
                        <a:spcAft>
                          <a:spcPts val="0"/>
                        </a:spcAft>
                      </a:pPr>
                      <a:r>
                        <a:rPr lang="en-US" sz="1300">
                          <a:effectLst/>
                        </a:rPr>
                        <a:t>The subnet address</a:t>
                      </a:r>
                      <a:endParaRPr lang="en-US" sz="13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0</a:t>
                      </a:r>
                      <a:endParaRPr lang="en-US" sz="13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32</a:t>
                      </a:r>
                      <a:endParaRPr lang="en-US" sz="13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64</a:t>
                      </a:r>
                      <a:endParaRPr lang="en-US" sz="13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96</a:t>
                      </a:r>
                      <a:endParaRPr lang="en-US" sz="13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128</a:t>
                      </a:r>
                      <a:endParaRPr lang="en-US" sz="13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160</a:t>
                      </a:r>
                      <a:endParaRPr lang="en-US" sz="13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192</a:t>
                      </a:r>
                      <a:endParaRPr lang="en-US" sz="13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224</a:t>
                      </a:r>
                      <a:endParaRPr lang="en-US" sz="1300" b="1">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136357">
                <a:tc>
                  <a:txBody>
                    <a:bodyPr/>
                    <a:lstStyle/>
                    <a:p>
                      <a:pPr marL="0" marR="0">
                        <a:spcBef>
                          <a:spcPts val="0"/>
                        </a:spcBef>
                        <a:spcAft>
                          <a:spcPts val="0"/>
                        </a:spcAft>
                      </a:pPr>
                      <a:r>
                        <a:rPr lang="en-US" sz="1300">
                          <a:effectLst/>
                        </a:rPr>
                        <a:t>The first valid host</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1</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33</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65</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97</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129</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161</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193</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225</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136357">
                <a:tc>
                  <a:txBody>
                    <a:bodyPr/>
                    <a:lstStyle/>
                    <a:p>
                      <a:pPr marL="0" marR="0">
                        <a:spcBef>
                          <a:spcPts val="0"/>
                        </a:spcBef>
                        <a:spcAft>
                          <a:spcPts val="0"/>
                        </a:spcAft>
                      </a:pPr>
                      <a:r>
                        <a:rPr lang="en-US" sz="1300">
                          <a:effectLst/>
                        </a:rPr>
                        <a:t>The last valid host</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30</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62</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94</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126</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158</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190</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222</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254</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579859">
                <a:tc>
                  <a:txBody>
                    <a:bodyPr/>
                    <a:lstStyle/>
                    <a:p>
                      <a:pPr marL="0" marR="0">
                        <a:spcBef>
                          <a:spcPts val="0"/>
                        </a:spcBef>
                        <a:spcAft>
                          <a:spcPts val="0"/>
                        </a:spcAft>
                      </a:pPr>
                      <a:r>
                        <a:rPr lang="en-US" sz="1300">
                          <a:effectLst/>
                        </a:rPr>
                        <a:t>The broadcast address</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31</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63</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95</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127</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159</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191</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223</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dirty="0">
                          <a:effectLst/>
                        </a:rPr>
                        <a:t>255</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bl>
          </a:graphicData>
        </a:graphic>
      </p:graphicFrame>
      <p:sp>
        <p:nvSpPr>
          <p:cNvPr id="6" name="Rectangle 1"/>
          <p:cNvSpPr>
            <a:spLocks noChangeArrowheads="1"/>
          </p:cNvSpPr>
          <p:nvPr/>
        </p:nvSpPr>
        <p:spPr bwMode="auto">
          <a:xfrm>
            <a:off x="457200" y="3048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The following table gives you all the subnets for the 255.255.255.224 Class C subnet mask:</a:t>
            </a: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9465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Practice Example #4C: 255.255.255.240 (/28)</a:t>
            </a:r>
            <a:br>
              <a:rPr lang="en-US" b="1" u="sng" dirty="0"/>
            </a:br>
            <a:endParaRPr lang="en-US" dirty="0"/>
          </a:p>
        </p:txBody>
      </p:sp>
      <p:sp>
        <p:nvSpPr>
          <p:cNvPr id="4" name="Rectangle 3"/>
          <p:cNvSpPr/>
          <p:nvPr/>
        </p:nvSpPr>
        <p:spPr>
          <a:xfrm>
            <a:off x="457200" y="1295400"/>
            <a:ext cx="4572000" cy="723275"/>
          </a:xfrm>
          <a:prstGeom prst="rect">
            <a:avLst/>
          </a:prstGeom>
        </p:spPr>
        <p:txBody>
          <a:bodyPr>
            <a:spAutoFit/>
          </a:bodyPr>
          <a:lstStyle/>
          <a:p>
            <a:pPr marL="1097280" marR="0">
              <a:spcBef>
                <a:spcPts val="300"/>
              </a:spcBef>
              <a:spcAft>
                <a:spcPts val="300"/>
              </a:spcAft>
            </a:pPr>
            <a:r>
              <a:rPr lang="en-US" dirty="0">
                <a:latin typeface="Times New Roman" panose="02020603050405020304" pitchFamily="18" charset="0"/>
                <a:ea typeface="Times New Roman" panose="02020603050405020304" pitchFamily="18" charset="0"/>
              </a:rPr>
              <a:t>192.168.10.0 = Network address</a:t>
            </a:r>
          </a:p>
          <a:p>
            <a:pPr marL="1097280" marR="0">
              <a:spcBef>
                <a:spcPts val="300"/>
              </a:spcBef>
              <a:spcAft>
                <a:spcPts val="300"/>
              </a:spcAft>
            </a:pPr>
            <a:r>
              <a:rPr lang="en-US" dirty="0">
                <a:latin typeface="Times New Roman" panose="02020603050405020304" pitchFamily="18" charset="0"/>
                <a:ea typeface="Times New Roman" panose="02020603050405020304" pitchFamily="18" charset="0"/>
              </a:rPr>
              <a:t>255.255.255.240 = Subnet mask</a:t>
            </a:r>
            <a:endParaRPr lang="en-US" dirty="0">
              <a:effectLst/>
              <a:latin typeface="Times New Roman" panose="02020603050405020304" pitchFamily="18" charset="0"/>
              <a:ea typeface="Times New Roman" panose="02020603050405020304" pitchFamily="18" charset="0"/>
            </a:endParaRPr>
          </a:p>
        </p:txBody>
      </p:sp>
      <p:sp>
        <p:nvSpPr>
          <p:cNvPr id="5" name="Rectangle 4"/>
          <p:cNvSpPr/>
          <p:nvPr/>
        </p:nvSpPr>
        <p:spPr>
          <a:xfrm>
            <a:off x="1447800" y="2209800"/>
            <a:ext cx="5715000" cy="2585323"/>
          </a:xfrm>
          <a:prstGeom prst="rect">
            <a:avLst/>
          </a:prstGeom>
        </p:spPr>
        <p:txBody>
          <a:bodyPr wrap="square">
            <a:spAutoFit/>
          </a:bodyPr>
          <a:lstStyle/>
          <a:p>
            <a:pPr marL="342900" marR="0" lvl="0" indent="-342900">
              <a:spcBef>
                <a:spcPts val="600"/>
              </a:spcBef>
              <a:spcAft>
                <a:spcPts val="0"/>
              </a:spcAft>
              <a:buFont typeface="Wingdings" panose="05000000000000000000" pitchFamily="2" charset="2"/>
              <a:buChar char=""/>
              <a:tabLst>
                <a:tab pos="1143000" algn="l"/>
              </a:tabLst>
            </a:pPr>
            <a:r>
              <a:rPr lang="en-US" i="1" dirty="0">
                <a:latin typeface="Times New Roman" panose="02020603050405020304" pitchFamily="18" charset="0"/>
                <a:ea typeface="Times New Roman" panose="02020603050405020304" pitchFamily="18" charset="0"/>
              </a:rPr>
              <a:t>Subnets?</a:t>
            </a:r>
            <a:r>
              <a:rPr lang="en-US" dirty="0">
                <a:latin typeface="Times New Roman" panose="02020603050405020304" pitchFamily="18" charset="0"/>
                <a:ea typeface="Times New Roman" panose="02020603050405020304" pitchFamily="18" charset="0"/>
              </a:rPr>
              <a:t> 240 is 11110000 in binary. 2</a:t>
            </a:r>
            <a:r>
              <a:rPr lang="en-US" baseline="30000" dirty="0">
                <a:latin typeface="Times New Roman" panose="02020603050405020304" pitchFamily="18" charset="0"/>
                <a:ea typeface="Times New Roman" panose="02020603050405020304" pitchFamily="18" charset="0"/>
              </a:rPr>
              <a:t>4</a:t>
            </a:r>
            <a:r>
              <a:rPr lang="en-US" dirty="0">
                <a:latin typeface="Times New Roman" panose="02020603050405020304" pitchFamily="18" charset="0"/>
                <a:ea typeface="Times New Roman" panose="02020603050405020304" pitchFamily="18" charset="0"/>
              </a:rPr>
              <a:t> = 16.</a:t>
            </a:r>
          </a:p>
          <a:p>
            <a:pPr marL="342900" marR="0" lvl="0" indent="-342900">
              <a:spcBef>
                <a:spcPts val="0"/>
              </a:spcBef>
              <a:spcAft>
                <a:spcPts val="0"/>
              </a:spcAft>
              <a:buFont typeface="Wingdings" panose="05000000000000000000" pitchFamily="2" charset="2"/>
              <a:buChar char=""/>
              <a:tabLst>
                <a:tab pos="1143000" algn="l"/>
              </a:tabLst>
            </a:pPr>
            <a:r>
              <a:rPr lang="en-US" i="1" dirty="0">
                <a:latin typeface="Times New Roman" panose="02020603050405020304" pitchFamily="18" charset="0"/>
                <a:ea typeface="Times New Roman" panose="02020603050405020304" pitchFamily="18" charset="0"/>
              </a:rPr>
              <a:t>Hosts?</a:t>
            </a:r>
            <a:r>
              <a:rPr lang="en-US" dirty="0">
                <a:latin typeface="Times New Roman" panose="02020603050405020304" pitchFamily="18" charset="0"/>
                <a:ea typeface="Times New Roman" panose="02020603050405020304" pitchFamily="18" charset="0"/>
              </a:rPr>
              <a:t> 4 host bits, or 2</a:t>
            </a:r>
            <a:r>
              <a:rPr lang="en-US" baseline="30000" dirty="0">
                <a:latin typeface="Times New Roman" panose="02020603050405020304" pitchFamily="18" charset="0"/>
                <a:ea typeface="Times New Roman" panose="02020603050405020304" pitchFamily="18" charset="0"/>
              </a:rPr>
              <a:t>4</a:t>
            </a:r>
            <a:r>
              <a:rPr lang="en-US" dirty="0">
                <a:latin typeface="Times New Roman" panose="02020603050405020304" pitchFamily="18" charset="0"/>
                <a:ea typeface="Times New Roman" panose="02020603050405020304" pitchFamily="18" charset="0"/>
              </a:rPr>
              <a:t> – 2 = 14.</a:t>
            </a:r>
          </a:p>
          <a:p>
            <a:pPr marL="342900" marR="0" lvl="0" indent="-342900">
              <a:spcBef>
                <a:spcPts val="0"/>
              </a:spcBef>
              <a:spcAft>
                <a:spcPts val="0"/>
              </a:spcAft>
              <a:buFont typeface="Wingdings" panose="05000000000000000000" pitchFamily="2" charset="2"/>
              <a:buChar char=""/>
              <a:tabLst>
                <a:tab pos="1143000" algn="l"/>
              </a:tabLst>
            </a:pPr>
            <a:r>
              <a:rPr lang="en-US" i="1" dirty="0">
                <a:latin typeface="Times New Roman" panose="02020603050405020304" pitchFamily="18" charset="0"/>
                <a:ea typeface="Times New Roman" panose="02020603050405020304" pitchFamily="18" charset="0"/>
              </a:rPr>
              <a:t>Valid subnets?</a:t>
            </a:r>
            <a:r>
              <a:rPr lang="en-US" dirty="0">
                <a:latin typeface="Times New Roman" panose="02020603050405020304" pitchFamily="18" charset="0"/>
                <a:ea typeface="Times New Roman" panose="02020603050405020304" pitchFamily="18" charset="0"/>
              </a:rPr>
              <a:t> 256 – 240 = 16. Start at 0: 0 + 16 = 16. 16 + 16 = 32. 32 + 16 = 48. 48 + 16 = 64. 64 + 16 = 80. 80 + 16 = 96. 96 + 16 = 112. 112 + 16 = 128. 128 + 16 = 144. 144 + 16 = 160. 160 + 16 = 176. 176 + 16 = 192. 192 + 16 = 208. 208 + 16 = 224. 224 + 16 = 240.</a:t>
            </a:r>
          </a:p>
          <a:p>
            <a:pPr marL="342900" marR="0" lvl="0" indent="-342900">
              <a:spcBef>
                <a:spcPts val="0"/>
              </a:spcBef>
              <a:spcAft>
                <a:spcPts val="0"/>
              </a:spcAft>
              <a:buFont typeface="Wingdings" panose="05000000000000000000" pitchFamily="2" charset="2"/>
              <a:buChar char=""/>
              <a:tabLst>
                <a:tab pos="1143000" algn="l"/>
              </a:tabLst>
            </a:pPr>
            <a:r>
              <a:rPr lang="en-US" i="1" dirty="0">
                <a:latin typeface="Times New Roman" panose="02020603050405020304" pitchFamily="18" charset="0"/>
                <a:ea typeface="Times New Roman" panose="02020603050405020304" pitchFamily="18" charset="0"/>
              </a:rPr>
              <a:t>Broadcast address for each subnet?</a:t>
            </a:r>
            <a:endParaRPr lang="en-US" dirty="0">
              <a:latin typeface="Times New Roman" panose="02020603050405020304" pitchFamily="18" charset="0"/>
              <a:ea typeface="Times New Roman" panose="02020603050405020304" pitchFamily="18" charset="0"/>
            </a:endParaRPr>
          </a:p>
          <a:p>
            <a:pPr marL="342900" marR="0" lvl="0" indent="-342900">
              <a:spcBef>
                <a:spcPts val="0"/>
              </a:spcBef>
              <a:spcAft>
                <a:spcPts val="600"/>
              </a:spcAft>
              <a:buFont typeface="Wingdings" panose="05000000000000000000" pitchFamily="2" charset="2"/>
              <a:buChar char=""/>
              <a:tabLst>
                <a:tab pos="1143000" algn="l"/>
              </a:tabLst>
            </a:pPr>
            <a:r>
              <a:rPr lang="en-US" i="1" dirty="0">
                <a:latin typeface="Times New Roman" panose="02020603050405020304" pitchFamily="18" charset="0"/>
                <a:ea typeface="Times New Roman" panose="02020603050405020304" pitchFamily="18" charset="0"/>
              </a:rPr>
              <a:t>Valid hosts?</a:t>
            </a:r>
            <a:endParaRPr lang="en-US" dirty="0">
              <a:effectLst/>
              <a:latin typeface="Times New Roman" panose="02020603050405020304" pitchFamily="18" charset="0"/>
              <a:ea typeface="Times New Roman" panose="020206030504050203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962525"/>
            <a:ext cx="8592653"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061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Example #5C: 255.255.255.248 (/29)</a:t>
            </a:r>
          </a:p>
        </p:txBody>
      </p:sp>
      <p:graphicFrame>
        <p:nvGraphicFramePr>
          <p:cNvPr id="4" name="Table 3"/>
          <p:cNvGraphicFramePr>
            <a:graphicFrameLocks noGrp="1"/>
          </p:cNvGraphicFramePr>
          <p:nvPr>
            <p:extLst>
              <p:ext uri="{D42A27DB-BD31-4B8C-83A1-F6EECF244321}">
                <p14:modId xmlns:p14="http://schemas.microsoft.com/office/powerpoint/2010/main" val="3729740515"/>
              </p:ext>
            </p:extLst>
          </p:nvPr>
        </p:nvGraphicFramePr>
        <p:xfrm>
          <a:off x="1828800" y="4495800"/>
          <a:ext cx="5714998" cy="1524001"/>
        </p:xfrm>
        <a:graphic>
          <a:graphicData uri="http://schemas.openxmlformats.org/drawingml/2006/table">
            <a:tbl>
              <a:tblPr>
                <a:tableStyleId>{5C22544A-7EE6-4342-B048-85BDC9FD1C3A}</a:tableStyleId>
              </a:tblPr>
              <a:tblGrid>
                <a:gridCol w="1087368">
                  <a:extLst>
                    <a:ext uri="{9D8B030D-6E8A-4147-A177-3AD203B41FA5}">
                      <a16:colId xmlns:a16="http://schemas.microsoft.com/office/drawing/2014/main" xmlns="" val="20000"/>
                    </a:ext>
                  </a:extLst>
                </a:gridCol>
                <a:gridCol w="372418">
                  <a:extLst>
                    <a:ext uri="{9D8B030D-6E8A-4147-A177-3AD203B41FA5}">
                      <a16:colId xmlns:a16="http://schemas.microsoft.com/office/drawing/2014/main" xmlns="" val="20001"/>
                    </a:ext>
                  </a:extLst>
                </a:gridCol>
                <a:gridCol w="475866">
                  <a:extLst>
                    <a:ext uri="{9D8B030D-6E8A-4147-A177-3AD203B41FA5}">
                      <a16:colId xmlns:a16="http://schemas.microsoft.com/office/drawing/2014/main" xmlns="" val="20002"/>
                    </a:ext>
                  </a:extLst>
                </a:gridCol>
                <a:gridCol w="475866">
                  <a:extLst>
                    <a:ext uri="{9D8B030D-6E8A-4147-A177-3AD203B41FA5}">
                      <a16:colId xmlns:a16="http://schemas.microsoft.com/office/drawing/2014/main" xmlns="" val="20003"/>
                    </a:ext>
                  </a:extLst>
                </a:gridCol>
                <a:gridCol w="475866">
                  <a:extLst>
                    <a:ext uri="{9D8B030D-6E8A-4147-A177-3AD203B41FA5}">
                      <a16:colId xmlns:a16="http://schemas.microsoft.com/office/drawing/2014/main" xmlns="" val="20004"/>
                    </a:ext>
                  </a:extLst>
                </a:gridCol>
                <a:gridCol w="510350">
                  <a:extLst>
                    <a:ext uri="{9D8B030D-6E8A-4147-A177-3AD203B41FA5}">
                      <a16:colId xmlns:a16="http://schemas.microsoft.com/office/drawing/2014/main" xmlns="" val="20005"/>
                    </a:ext>
                  </a:extLst>
                </a:gridCol>
                <a:gridCol w="579316">
                  <a:extLst>
                    <a:ext uri="{9D8B030D-6E8A-4147-A177-3AD203B41FA5}">
                      <a16:colId xmlns:a16="http://schemas.microsoft.com/office/drawing/2014/main" xmlns="" val="20006"/>
                    </a:ext>
                  </a:extLst>
                </a:gridCol>
                <a:gridCol w="579316">
                  <a:extLst>
                    <a:ext uri="{9D8B030D-6E8A-4147-A177-3AD203B41FA5}">
                      <a16:colId xmlns:a16="http://schemas.microsoft.com/office/drawing/2014/main" xmlns="" val="20007"/>
                    </a:ext>
                  </a:extLst>
                </a:gridCol>
                <a:gridCol w="579316">
                  <a:extLst>
                    <a:ext uri="{9D8B030D-6E8A-4147-A177-3AD203B41FA5}">
                      <a16:colId xmlns:a16="http://schemas.microsoft.com/office/drawing/2014/main" xmlns="" val="20008"/>
                    </a:ext>
                  </a:extLst>
                </a:gridCol>
                <a:gridCol w="579316">
                  <a:extLst>
                    <a:ext uri="{9D8B030D-6E8A-4147-A177-3AD203B41FA5}">
                      <a16:colId xmlns:a16="http://schemas.microsoft.com/office/drawing/2014/main" xmlns="" val="20009"/>
                    </a:ext>
                  </a:extLst>
                </a:gridCol>
              </a:tblGrid>
              <a:tr h="396985">
                <a:tc>
                  <a:txBody>
                    <a:bodyPr/>
                    <a:lstStyle/>
                    <a:p>
                      <a:pPr marL="0" marR="0">
                        <a:lnSpc>
                          <a:spcPct val="115000"/>
                        </a:lnSpc>
                        <a:spcBef>
                          <a:spcPts val="0"/>
                        </a:spcBef>
                        <a:spcAft>
                          <a:spcPts val="0"/>
                        </a:spcAft>
                      </a:pPr>
                      <a:r>
                        <a:rPr lang="en-US" sz="1300" dirty="0">
                          <a:effectLst/>
                        </a:rPr>
                        <a:t>Subnet</a:t>
                      </a:r>
                      <a:endParaRPr lang="en-US" sz="13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0</a:t>
                      </a:r>
                      <a:endParaRPr lang="en-US" sz="13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8</a:t>
                      </a:r>
                      <a:endParaRPr lang="en-US" sz="13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16</a:t>
                      </a:r>
                      <a:endParaRPr lang="en-US" sz="13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24</a:t>
                      </a:r>
                      <a:endParaRPr lang="en-US" sz="13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a:t>
                      </a:r>
                      <a:endParaRPr lang="en-US" sz="13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224</a:t>
                      </a:r>
                      <a:endParaRPr lang="en-US" sz="13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232</a:t>
                      </a:r>
                      <a:endParaRPr lang="en-US" sz="13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240</a:t>
                      </a:r>
                      <a:endParaRPr lang="en-US" sz="13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248</a:t>
                      </a:r>
                      <a:endParaRPr lang="en-US" sz="1300" b="1">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375672">
                <a:tc>
                  <a:txBody>
                    <a:bodyPr/>
                    <a:lstStyle/>
                    <a:p>
                      <a:pPr marL="0" marR="0">
                        <a:spcBef>
                          <a:spcPts val="0"/>
                        </a:spcBef>
                        <a:spcAft>
                          <a:spcPts val="0"/>
                        </a:spcAft>
                      </a:pPr>
                      <a:r>
                        <a:rPr lang="en-US" sz="1300">
                          <a:effectLst/>
                        </a:rPr>
                        <a:t>First host</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1</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9</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17</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25</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225</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233</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241</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249</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375672">
                <a:tc>
                  <a:txBody>
                    <a:bodyPr/>
                    <a:lstStyle/>
                    <a:p>
                      <a:pPr marL="0" marR="0">
                        <a:spcBef>
                          <a:spcPts val="0"/>
                        </a:spcBef>
                        <a:spcAft>
                          <a:spcPts val="0"/>
                        </a:spcAft>
                      </a:pPr>
                      <a:r>
                        <a:rPr lang="en-US" sz="1300">
                          <a:effectLst/>
                        </a:rPr>
                        <a:t>Last host</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6</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14</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22</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30</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230</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238</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246</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254</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375672">
                <a:tc>
                  <a:txBody>
                    <a:bodyPr/>
                    <a:lstStyle/>
                    <a:p>
                      <a:pPr marL="0" marR="0">
                        <a:spcBef>
                          <a:spcPts val="0"/>
                        </a:spcBef>
                        <a:spcAft>
                          <a:spcPts val="0"/>
                        </a:spcAft>
                      </a:pPr>
                      <a:r>
                        <a:rPr lang="en-US" sz="1300">
                          <a:effectLst/>
                        </a:rPr>
                        <a:t>Broadcast</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7</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dirty="0">
                          <a:effectLst/>
                        </a:rPr>
                        <a:t>15</a:t>
                      </a:r>
                      <a:endParaRPr lang="en-US" sz="13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23</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31</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231</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239</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247</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dirty="0">
                          <a:effectLst/>
                        </a:rPr>
                        <a:t>255</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bl>
          </a:graphicData>
        </a:graphic>
      </p:graphicFrame>
      <p:sp>
        <p:nvSpPr>
          <p:cNvPr id="5" name="Rectangle 1"/>
          <p:cNvSpPr>
            <a:spLocks noChangeArrowheads="1"/>
          </p:cNvSpPr>
          <p:nvPr/>
        </p:nvSpPr>
        <p:spPr bwMode="auto">
          <a:xfrm>
            <a:off x="1219200" y="1496017"/>
            <a:ext cx="7467600" cy="232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1143000" algn="l"/>
              </a:tabLst>
              <a:defRPr>
                <a:solidFill>
                  <a:schemeClr val="tx1"/>
                </a:solidFill>
                <a:latin typeface="Arial" panose="020B0604020202020204" pitchFamily="34" charset="0"/>
              </a:defRPr>
            </a:lvl1pPr>
            <a:lvl2pPr eaLnBrk="0" hangingPunct="0">
              <a:tabLst>
                <a:tab pos="1143000" algn="l"/>
              </a:tabLst>
              <a:defRPr>
                <a:solidFill>
                  <a:schemeClr val="tx1"/>
                </a:solidFill>
                <a:latin typeface="Arial" panose="020B0604020202020204" pitchFamily="34" charset="0"/>
              </a:defRPr>
            </a:lvl2pPr>
            <a:lvl3pPr eaLnBrk="0" hangingPunct="0">
              <a:tabLst>
                <a:tab pos="1143000" algn="l"/>
              </a:tabLst>
              <a:defRPr>
                <a:solidFill>
                  <a:schemeClr val="tx1"/>
                </a:solidFill>
                <a:latin typeface="Arial" panose="020B0604020202020204" pitchFamily="34" charset="0"/>
              </a:defRPr>
            </a:lvl3pPr>
            <a:lvl4pPr eaLnBrk="0" hangingPunct="0">
              <a:tabLst>
                <a:tab pos="1143000" algn="l"/>
              </a:tabLst>
              <a:defRPr>
                <a:solidFill>
                  <a:schemeClr val="tx1"/>
                </a:solidFill>
                <a:latin typeface="Arial" panose="020B0604020202020204" pitchFamily="34" charset="0"/>
              </a:defRPr>
            </a:lvl4pPr>
            <a:lvl5pPr eaLnBrk="0" hangingPunct="0">
              <a:tabLst>
                <a:tab pos="1143000" algn="l"/>
              </a:tabLst>
              <a:defRPr>
                <a:solidFill>
                  <a:schemeClr val="tx1"/>
                </a:solidFill>
                <a:latin typeface="Arial" panose="020B0604020202020204" pitchFamily="34" charset="0"/>
              </a:defRPr>
            </a:lvl5pPr>
            <a:lvl6pPr eaLnBrk="0" fontAlgn="base" hangingPunct="0">
              <a:spcBef>
                <a:spcPct val="0"/>
              </a:spcBef>
              <a:spcAft>
                <a:spcPct val="0"/>
              </a:spcAft>
              <a:tabLst>
                <a:tab pos="1143000" algn="l"/>
              </a:tabLst>
              <a:defRPr>
                <a:solidFill>
                  <a:schemeClr val="tx1"/>
                </a:solidFill>
                <a:latin typeface="Arial" panose="020B0604020202020204" pitchFamily="34" charset="0"/>
              </a:defRPr>
            </a:lvl6pPr>
            <a:lvl7pPr eaLnBrk="0" fontAlgn="base" hangingPunct="0">
              <a:spcBef>
                <a:spcPct val="0"/>
              </a:spcBef>
              <a:spcAft>
                <a:spcPct val="0"/>
              </a:spcAft>
              <a:tabLst>
                <a:tab pos="1143000" algn="l"/>
              </a:tabLst>
              <a:defRPr>
                <a:solidFill>
                  <a:schemeClr val="tx1"/>
                </a:solidFill>
                <a:latin typeface="Arial" panose="020B0604020202020204" pitchFamily="34" charset="0"/>
              </a:defRPr>
            </a:lvl7pPr>
            <a:lvl8pPr eaLnBrk="0" fontAlgn="base" hangingPunct="0">
              <a:spcBef>
                <a:spcPct val="0"/>
              </a:spcBef>
              <a:spcAft>
                <a:spcPct val="0"/>
              </a:spcAft>
              <a:tabLst>
                <a:tab pos="1143000" algn="l"/>
              </a:tabLst>
              <a:defRPr>
                <a:solidFill>
                  <a:schemeClr val="tx1"/>
                </a:solidFill>
                <a:latin typeface="Arial" panose="020B0604020202020204" pitchFamily="34" charset="0"/>
              </a:defRPr>
            </a:lvl8pPr>
            <a:lvl9pPr eaLnBrk="0" fontAlgn="base" hangingPunct="0">
              <a:spcBef>
                <a:spcPct val="0"/>
              </a:spcBef>
              <a:spcAft>
                <a:spcPct val="0"/>
              </a:spcAft>
              <a:tabLst>
                <a:tab pos="11430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43000" algn="l"/>
              </a:tabLst>
            </a:pPr>
            <a:r>
              <a:rPr kumimoji="0" 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192.168.10.0 = Network address</a:t>
            </a:r>
            <a:endParaRPr kumimoji="0" lang="en-US" sz="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143000" algn="l"/>
              </a:tabLst>
            </a:pPr>
            <a:r>
              <a:rPr kumimoji="0" 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255.255.255.248 = Subnet mask</a:t>
            </a:r>
            <a:endParaRPr kumimoji="0" lang="en-US" sz="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0" algn="l"/>
              </a:tabLst>
            </a:pPr>
            <a:r>
              <a:rPr kumimoji="0" 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Subnets?</a:t>
            </a:r>
            <a:r>
              <a:rPr kumimoji="0" 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248 in binary = 11111000. 2</a:t>
            </a:r>
            <a:r>
              <a:rPr kumimoji="0" lang="en-US" sz="1400" b="0" i="0"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rPr>
              <a:t>5</a:t>
            </a:r>
            <a:r>
              <a:rPr kumimoji="0" 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 32.</a:t>
            </a:r>
            <a:endParaRPr kumimoji="0" lang="en-US" sz="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0" algn="l"/>
              </a:tabLst>
            </a:pPr>
            <a:r>
              <a:rPr kumimoji="0" 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Hosts?</a:t>
            </a:r>
            <a:r>
              <a:rPr kumimoji="0" 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2</a:t>
            </a:r>
            <a:r>
              <a:rPr kumimoji="0" lang="en-US" sz="1400" b="0" i="0"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rPr>
              <a:t>3</a:t>
            </a:r>
            <a:r>
              <a:rPr kumimoji="0" 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 2 = 6.</a:t>
            </a:r>
            <a:endParaRPr kumimoji="0" lang="en-US" sz="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0" algn="l"/>
              </a:tabLst>
            </a:pPr>
            <a:r>
              <a:rPr kumimoji="0" 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Valid subnets?</a:t>
            </a:r>
            <a:r>
              <a:rPr kumimoji="0" 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256 – 248 = 0, 8, 16, 24, 32, 40, 48, 56, 64, 72, 80, 88, 96, 104, 112, 120, 128, 136, 144, 152, 160, 168, 176, 184, 192, 200, 208, 216, 224, 232, 240, and 248.</a:t>
            </a:r>
            <a:endParaRPr kumimoji="0" lang="en-US" sz="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0" algn="l"/>
              </a:tabLst>
            </a:pPr>
            <a:r>
              <a:rPr kumimoji="0" 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Broadcast address for each subnet?</a:t>
            </a:r>
            <a:endParaRPr kumimoji="0" lang="en-US" sz="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0" algn="l"/>
              </a:tabLst>
            </a:pPr>
            <a:r>
              <a:rPr kumimoji="0" 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Valid hosts?</a:t>
            </a:r>
          </a:p>
          <a:p>
            <a:pPr marL="0" marR="0" lvl="0" indent="0" algn="l" defTabSz="914400" rtl="0" eaLnBrk="0" fontAlgn="base" latinLnBrk="0" hangingPunct="0">
              <a:lnSpc>
                <a:spcPct val="100000"/>
              </a:lnSpc>
              <a:spcBef>
                <a:spcPct val="0"/>
              </a:spcBef>
              <a:spcAft>
                <a:spcPct val="0"/>
              </a:spcAft>
              <a:buClrTx/>
              <a:buSzTx/>
              <a:buFontTx/>
              <a:buChar char="•"/>
              <a:tabLst>
                <a:tab pos="1143000" algn="l"/>
              </a:tabLst>
            </a:pPr>
            <a:endParaRPr kumimoji="0" lang="en-US" sz="500" b="0" i="0" u="none" strike="noStrike" cap="none" normalizeH="0" baseline="0" dirty="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1143000" algn="l"/>
              </a:tabLst>
            </a:pPr>
            <a:r>
              <a:rPr kumimoji="0" 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Take a look at the following table. It shows some of the subnets (first four and last four only), valid hosts, and broadcast addresses for the Class C 255.255.255.248 mask:</a:t>
            </a:r>
            <a:endParaRPr kumimoji="0" 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8118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Practice Example #6C: 255.255.255.252 (/30)</a:t>
            </a:r>
            <a:br>
              <a:rPr lang="en-US" b="1" u="sng"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59831097"/>
              </p:ext>
            </p:extLst>
          </p:nvPr>
        </p:nvGraphicFramePr>
        <p:xfrm>
          <a:off x="1600200" y="3810000"/>
          <a:ext cx="5714999" cy="1524001"/>
        </p:xfrm>
        <a:graphic>
          <a:graphicData uri="http://schemas.openxmlformats.org/drawingml/2006/table">
            <a:tbl>
              <a:tblPr>
                <a:tableStyleId>{5C22544A-7EE6-4342-B048-85BDC9FD1C3A}</a:tableStyleId>
              </a:tblPr>
              <a:tblGrid>
                <a:gridCol w="1135553">
                  <a:extLst>
                    <a:ext uri="{9D8B030D-6E8A-4147-A177-3AD203B41FA5}">
                      <a16:colId xmlns:a16="http://schemas.microsoft.com/office/drawing/2014/main" xmlns="" val="20000"/>
                    </a:ext>
                  </a:extLst>
                </a:gridCol>
                <a:gridCol w="376966">
                  <a:extLst>
                    <a:ext uri="{9D8B030D-6E8A-4147-A177-3AD203B41FA5}">
                      <a16:colId xmlns:a16="http://schemas.microsoft.com/office/drawing/2014/main" xmlns="" val="20001"/>
                    </a:ext>
                  </a:extLst>
                </a:gridCol>
                <a:gridCol w="376966">
                  <a:extLst>
                    <a:ext uri="{9D8B030D-6E8A-4147-A177-3AD203B41FA5}">
                      <a16:colId xmlns:a16="http://schemas.microsoft.com/office/drawing/2014/main" xmlns="" val="20002"/>
                    </a:ext>
                  </a:extLst>
                </a:gridCol>
                <a:gridCol w="481679">
                  <a:extLst>
                    <a:ext uri="{9D8B030D-6E8A-4147-A177-3AD203B41FA5}">
                      <a16:colId xmlns:a16="http://schemas.microsoft.com/office/drawing/2014/main" xmlns="" val="20003"/>
                    </a:ext>
                  </a:extLst>
                </a:gridCol>
                <a:gridCol w="481679">
                  <a:extLst>
                    <a:ext uri="{9D8B030D-6E8A-4147-A177-3AD203B41FA5}">
                      <a16:colId xmlns:a16="http://schemas.microsoft.com/office/drawing/2014/main" xmlns="" val="20004"/>
                    </a:ext>
                  </a:extLst>
                </a:gridCol>
                <a:gridCol w="516584">
                  <a:extLst>
                    <a:ext uri="{9D8B030D-6E8A-4147-A177-3AD203B41FA5}">
                      <a16:colId xmlns:a16="http://schemas.microsoft.com/office/drawing/2014/main" xmlns="" val="20005"/>
                    </a:ext>
                  </a:extLst>
                </a:gridCol>
                <a:gridCol w="586393">
                  <a:extLst>
                    <a:ext uri="{9D8B030D-6E8A-4147-A177-3AD203B41FA5}">
                      <a16:colId xmlns:a16="http://schemas.microsoft.com/office/drawing/2014/main" xmlns="" val="20006"/>
                    </a:ext>
                  </a:extLst>
                </a:gridCol>
                <a:gridCol w="586393">
                  <a:extLst>
                    <a:ext uri="{9D8B030D-6E8A-4147-A177-3AD203B41FA5}">
                      <a16:colId xmlns:a16="http://schemas.microsoft.com/office/drawing/2014/main" xmlns="" val="20007"/>
                    </a:ext>
                  </a:extLst>
                </a:gridCol>
                <a:gridCol w="586393">
                  <a:extLst>
                    <a:ext uri="{9D8B030D-6E8A-4147-A177-3AD203B41FA5}">
                      <a16:colId xmlns:a16="http://schemas.microsoft.com/office/drawing/2014/main" xmlns="" val="20008"/>
                    </a:ext>
                  </a:extLst>
                </a:gridCol>
                <a:gridCol w="586393">
                  <a:extLst>
                    <a:ext uri="{9D8B030D-6E8A-4147-A177-3AD203B41FA5}">
                      <a16:colId xmlns:a16="http://schemas.microsoft.com/office/drawing/2014/main" xmlns="" val="20009"/>
                    </a:ext>
                  </a:extLst>
                </a:gridCol>
              </a:tblGrid>
              <a:tr h="396985">
                <a:tc>
                  <a:txBody>
                    <a:bodyPr/>
                    <a:lstStyle/>
                    <a:p>
                      <a:pPr marL="0" marR="0">
                        <a:lnSpc>
                          <a:spcPct val="115000"/>
                        </a:lnSpc>
                        <a:spcBef>
                          <a:spcPts val="0"/>
                        </a:spcBef>
                        <a:spcAft>
                          <a:spcPts val="0"/>
                        </a:spcAft>
                      </a:pPr>
                      <a:r>
                        <a:rPr lang="en-US" sz="1300">
                          <a:effectLst/>
                        </a:rPr>
                        <a:t>Subnet</a:t>
                      </a:r>
                      <a:endParaRPr lang="en-US" sz="13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0</a:t>
                      </a:r>
                      <a:endParaRPr lang="en-US" sz="13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4</a:t>
                      </a:r>
                      <a:endParaRPr lang="en-US" sz="13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8</a:t>
                      </a:r>
                      <a:endParaRPr lang="en-US" sz="13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12</a:t>
                      </a:r>
                      <a:endParaRPr lang="en-US" sz="13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a:t>
                      </a:r>
                      <a:endParaRPr lang="en-US" sz="13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240</a:t>
                      </a:r>
                      <a:endParaRPr lang="en-US" sz="13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244</a:t>
                      </a:r>
                      <a:endParaRPr lang="en-US" sz="13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248</a:t>
                      </a:r>
                      <a:endParaRPr lang="en-US" sz="13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252</a:t>
                      </a:r>
                      <a:endParaRPr lang="en-US" sz="1300" b="1">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375672">
                <a:tc>
                  <a:txBody>
                    <a:bodyPr/>
                    <a:lstStyle/>
                    <a:p>
                      <a:pPr marL="0" marR="0">
                        <a:spcBef>
                          <a:spcPts val="0"/>
                        </a:spcBef>
                        <a:spcAft>
                          <a:spcPts val="0"/>
                        </a:spcAft>
                      </a:pPr>
                      <a:r>
                        <a:rPr lang="en-US" sz="1300">
                          <a:effectLst/>
                        </a:rPr>
                        <a:t>First host</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1</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5</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9</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13</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241</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245</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249</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253</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375672">
                <a:tc>
                  <a:txBody>
                    <a:bodyPr/>
                    <a:lstStyle/>
                    <a:p>
                      <a:pPr marL="0" marR="0">
                        <a:spcBef>
                          <a:spcPts val="0"/>
                        </a:spcBef>
                        <a:spcAft>
                          <a:spcPts val="0"/>
                        </a:spcAft>
                      </a:pPr>
                      <a:r>
                        <a:rPr lang="en-US" sz="1300">
                          <a:effectLst/>
                        </a:rPr>
                        <a:t>Last host</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6</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10</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14</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242</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246</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250</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254</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375672">
                <a:tc>
                  <a:txBody>
                    <a:bodyPr/>
                    <a:lstStyle/>
                    <a:p>
                      <a:pPr marL="0" marR="0">
                        <a:spcBef>
                          <a:spcPts val="0"/>
                        </a:spcBef>
                        <a:spcAft>
                          <a:spcPts val="0"/>
                        </a:spcAft>
                      </a:pPr>
                      <a:r>
                        <a:rPr lang="en-US" sz="1300">
                          <a:effectLst/>
                        </a:rPr>
                        <a:t>Broadcast</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3</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7</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11</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15</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243</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247</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251</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300" dirty="0">
                          <a:effectLst/>
                        </a:rPr>
                        <a:t>255</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bl>
          </a:graphicData>
        </a:graphic>
      </p:graphicFrame>
      <p:sp>
        <p:nvSpPr>
          <p:cNvPr id="5" name="Rectangle 1"/>
          <p:cNvSpPr>
            <a:spLocks noChangeArrowheads="1"/>
          </p:cNvSpPr>
          <p:nvPr/>
        </p:nvSpPr>
        <p:spPr bwMode="auto">
          <a:xfrm>
            <a:off x="1104900" y="1219200"/>
            <a:ext cx="6934200" cy="232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1143000" algn="l"/>
              </a:tabLst>
              <a:defRPr>
                <a:solidFill>
                  <a:schemeClr val="tx1"/>
                </a:solidFill>
                <a:latin typeface="Arial" panose="020B0604020202020204" pitchFamily="34" charset="0"/>
              </a:defRPr>
            </a:lvl1pPr>
            <a:lvl2pPr eaLnBrk="0" hangingPunct="0">
              <a:tabLst>
                <a:tab pos="1143000" algn="l"/>
              </a:tabLst>
              <a:defRPr>
                <a:solidFill>
                  <a:schemeClr val="tx1"/>
                </a:solidFill>
                <a:latin typeface="Arial" panose="020B0604020202020204" pitchFamily="34" charset="0"/>
              </a:defRPr>
            </a:lvl2pPr>
            <a:lvl3pPr eaLnBrk="0" hangingPunct="0">
              <a:tabLst>
                <a:tab pos="1143000" algn="l"/>
              </a:tabLst>
              <a:defRPr>
                <a:solidFill>
                  <a:schemeClr val="tx1"/>
                </a:solidFill>
                <a:latin typeface="Arial" panose="020B0604020202020204" pitchFamily="34" charset="0"/>
              </a:defRPr>
            </a:lvl3pPr>
            <a:lvl4pPr eaLnBrk="0" hangingPunct="0">
              <a:tabLst>
                <a:tab pos="1143000" algn="l"/>
              </a:tabLst>
              <a:defRPr>
                <a:solidFill>
                  <a:schemeClr val="tx1"/>
                </a:solidFill>
                <a:latin typeface="Arial" panose="020B0604020202020204" pitchFamily="34" charset="0"/>
              </a:defRPr>
            </a:lvl4pPr>
            <a:lvl5pPr eaLnBrk="0" hangingPunct="0">
              <a:tabLst>
                <a:tab pos="1143000" algn="l"/>
              </a:tabLst>
              <a:defRPr>
                <a:solidFill>
                  <a:schemeClr val="tx1"/>
                </a:solidFill>
                <a:latin typeface="Arial" panose="020B0604020202020204" pitchFamily="34" charset="0"/>
              </a:defRPr>
            </a:lvl5pPr>
            <a:lvl6pPr eaLnBrk="0" fontAlgn="base" hangingPunct="0">
              <a:spcBef>
                <a:spcPct val="0"/>
              </a:spcBef>
              <a:spcAft>
                <a:spcPct val="0"/>
              </a:spcAft>
              <a:tabLst>
                <a:tab pos="1143000" algn="l"/>
              </a:tabLst>
              <a:defRPr>
                <a:solidFill>
                  <a:schemeClr val="tx1"/>
                </a:solidFill>
                <a:latin typeface="Arial" panose="020B0604020202020204" pitchFamily="34" charset="0"/>
              </a:defRPr>
            </a:lvl6pPr>
            <a:lvl7pPr eaLnBrk="0" fontAlgn="base" hangingPunct="0">
              <a:spcBef>
                <a:spcPct val="0"/>
              </a:spcBef>
              <a:spcAft>
                <a:spcPct val="0"/>
              </a:spcAft>
              <a:tabLst>
                <a:tab pos="1143000" algn="l"/>
              </a:tabLst>
              <a:defRPr>
                <a:solidFill>
                  <a:schemeClr val="tx1"/>
                </a:solidFill>
                <a:latin typeface="Arial" panose="020B0604020202020204" pitchFamily="34" charset="0"/>
              </a:defRPr>
            </a:lvl7pPr>
            <a:lvl8pPr eaLnBrk="0" fontAlgn="base" hangingPunct="0">
              <a:spcBef>
                <a:spcPct val="0"/>
              </a:spcBef>
              <a:spcAft>
                <a:spcPct val="0"/>
              </a:spcAft>
              <a:tabLst>
                <a:tab pos="1143000" algn="l"/>
              </a:tabLst>
              <a:defRPr>
                <a:solidFill>
                  <a:schemeClr val="tx1"/>
                </a:solidFill>
                <a:latin typeface="Arial" panose="020B0604020202020204" pitchFamily="34" charset="0"/>
              </a:defRPr>
            </a:lvl8pPr>
            <a:lvl9pPr eaLnBrk="0" fontAlgn="base" hangingPunct="0">
              <a:spcBef>
                <a:spcPct val="0"/>
              </a:spcBef>
              <a:spcAft>
                <a:spcPct val="0"/>
              </a:spcAft>
              <a:tabLst>
                <a:tab pos="11430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43000" algn="l"/>
              </a:tabLst>
            </a:pPr>
            <a:r>
              <a:rPr kumimoji="0" 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192.168.10.0 = Network address</a:t>
            </a:r>
            <a:endParaRPr kumimoji="0" lang="en-US" sz="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143000" algn="l"/>
              </a:tabLst>
            </a:pPr>
            <a:r>
              <a:rPr kumimoji="0" 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255.255.255.252 = Subnet mask</a:t>
            </a:r>
            <a:endParaRPr kumimoji="0" lang="en-US" sz="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0" algn="l"/>
              </a:tabLst>
            </a:pPr>
            <a:r>
              <a:rPr kumimoji="0" 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Subnets?</a:t>
            </a:r>
            <a:r>
              <a:rPr kumimoji="0" 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64.</a:t>
            </a:r>
            <a:endParaRPr kumimoji="0" lang="en-US" sz="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0" algn="l"/>
              </a:tabLst>
            </a:pPr>
            <a:r>
              <a:rPr kumimoji="0" 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Hosts?</a:t>
            </a:r>
            <a:r>
              <a:rPr kumimoji="0" 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2.</a:t>
            </a:r>
            <a:endParaRPr kumimoji="0" lang="en-US" sz="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0" algn="l"/>
              </a:tabLst>
            </a:pPr>
            <a:r>
              <a:rPr kumimoji="0" 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Valid subnets?</a:t>
            </a:r>
            <a:r>
              <a:rPr kumimoji="0" 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0, 4, 8, 12, etc., all the way to 252.</a:t>
            </a:r>
            <a:endParaRPr kumimoji="0" lang="en-US" sz="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0" algn="l"/>
              </a:tabLst>
            </a:pPr>
            <a:r>
              <a:rPr kumimoji="0" 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Broadcast address for each subnet (always the number right before the next subnet)?</a:t>
            </a:r>
            <a:endParaRPr kumimoji="0" lang="en-US" sz="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0" algn="l"/>
              </a:tabLst>
            </a:pPr>
            <a:r>
              <a:rPr kumimoji="0" 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Valid hosts (the numbers between the subnet number and the broadcast address)?</a:t>
            </a:r>
          </a:p>
          <a:p>
            <a:pPr marL="0" marR="0" lvl="0" indent="0" algn="l" defTabSz="914400" rtl="0" eaLnBrk="0" fontAlgn="base" latinLnBrk="0" hangingPunct="0">
              <a:lnSpc>
                <a:spcPct val="100000"/>
              </a:lnSpc>
              <a:spcBef>
                <a:spcPct val="0"/>
              </a:spcBef>
              <a:spcAft>
                <a:spcPct val="0"/>
              </a:spcAft>
              <a:buClrTx/>
              <a:buSzTx/>
              <a:buFontTx/>
              <a:buChar char="•"/>
              <a:tabLst>
                <a:tab pos="1143000" algn="l"/>
              </a:tabLst>
            </a:pPr>
            <a:endParaRPr kumimoji="0" lang="en-US" sz="500" b="0" i="0" u="none" strike="noStrike" cap="none" normalizeH="0" baseline="0" dirty="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1143000" algn="l"/>
              </a:tabLst>
            </a:pPr>
            <a:r>
              <a:rPr kumimoji="0" 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The following table shows you the subnet, valid host, and broadcast address of the first four and last four subnets in the 255.255.255.252 Class C subnet:</a:t>
            </a:r>
            <a:endParaRPr kumimoji="0" 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316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Practice Example #2B: 255.255.255.192 (/18)</a:t>
            </a:r>
            <a:br>
              <a:rPr lang="en-US" b="1" u="sng" dirty="0"/>
            </a:br>
            <a:endParaRPr lang="en-US" dirty="0"/>
          </a:p>
        </p:txBody>
      </p:sp>
      <p:sp>
        <p:nvSpPr>
          <p:cNvPr id="5" name="Rectangle 1"/>
          <p:cNvSpPr>
            <a:spLocks noChangeArrowheads="1"/>
          </p:cNvSpPr>
          <p:nvPr/>
        </p:nvSpPr>
        <p:spPr bwMode="auto">
          <a:xfrm>
            <a:off x="1104900" y="1219200"/>
            <a:ext cx="6934200" cy="232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1143000" algn="l"/>
              </a:tabLst>
              <a:defRPr>
                <a:solidFill>
                  <a:schemeClr val="tx1"/>
                </a:solidFill>
                <a:latin typeface="Arial" panose="020B0604020202020204" pitchFamily="34" charset="0"/>
              </a:defRPr>
            </a:lvl1pPr>
            <a:lvl2pPr eaLnBrk="0" hangingPunct="0">
              <a:tabLst>
                <a:tab pos="1143000" algn="l"/>
              </a:tabLst>
              <a:defRPr>
                <a:solidFill>
                  <a:schemeClr val="tx1"/>
                </a:solidFill>
                <a:latin typeface="Arial" panose="020B0604020202020204" pitchFamily="34" charset="0"/>
              </a:defRPr>
            </a:lvl2pPr>
            <a:lvl3pPr eaLnBrk="0" hangingPunct="0">
              <a:tabLst>
                <a:tab pos="1143000" algn="l"/>
              </a:tabLst>
              <a:defRPr>
                <a:solidFill>
                  <a:schemeClr val="tx1"/>
                </a:solidFill>
                <a:latin typeface="Arial" panose="020B0604020202020204" pitchFamily="34" charset="0"/>
              </a:defRPr>
            </a:lvl3pPr>
            <a:lvl4pPr eaLnBrk="0" hangingPunct="0">
              <a:tabLst>
                <a:tab pos="1143000" algn="l"/>
              </a:tabLst>
              <a:defRPr>
                <a:solidFill>
                  <a:schemeClr val="tx1"/>
                </a:solidFill>
                <a:latin typeface="Arial" panose="020B0604020202020204" pitchFamily="34" charset="0"/>
              </a:defRPr>
            </a:lvl4pPr>
            <a:lvl5pPr eaLnBrk="0" hangingPunct="0">
              <a:tabLst>
                <a:tab pos="1143000" algn="l"/>
              </a:tabLst>
              <a:defRPr>
                <a:solidFill>
                  <a:schemeClr val="tx1"/>
                </a:solidFill>
                <a:latin typeface="Arial" panose="020B0604020202020204" pitchFamily="34" charset="0"/>
              </a:defRPr>
            </a:lvl5pPr>
            <a:lvl6pPr eaLnBrk="0" fontAlgn="base" hangingPunct="0">
              <a:spcBef>
                <a:spcPct val="0"/>
              </a:spcBef>
              <a:spcAft>
                <a:spcPct val="0"/>
              </a:spcAft>
              <a:tabLst>
                <a:tab pos="1143000" algn="l"/>
              </a:tabLst>
              <a:defRPr>
                <a:solidFill>
                  <a:schemeClr val="tx1"/>
                </a:solidFill>
                <a:latin typeface="Arial" panose="020B0604020202020204" pitchFamily="34" charset="0"/>
              </a:defRPr>
            </a:lvl6pPr>
            <a:lvl7pPr eaLnBrk="0" fontAlgn="base" hangingPunct="0">
              <a:spcBef>
                <a:spcPct val="0"/>
              </a:spcBef>
              <a:spcAft>
                <a:spcPct val="0"/>
              </a:spcAft>
              <a:tabLst>
                <a:tab pos="1143000" algn="l"/>
              </a:tabLst>
              <a:defRPr>
                <a:solidFill>
                  <a:schemeClr val="tx1"/>
                </a:solidFill>
                <a:latin typeface="Arial" panose="020B0604020202020204" pitchFamily="34" charset="0"/>
              </a:defRPr>
            </a:lvl7pPr>
            <a:lvl8pPr eaLnBrk="0" fontAlgn="base" hangingPunct="0">
              <a:spcBef>
                <a:spcPct val="0"/>
              </a:spcBef>
              <a:spcAft>
                <a:spcPct val="0"/>
              </a:spcAft>
              <a:tabLst>
                <a:tab pos="1143000" algn="l"/>
              </a:tabLst>
              <a:defRPr>
                <a:solidFill>
                  <a:schemeClr val="tx1"/>
                </a:solidFill>
                <a:latin typeface="Arial" panose="020B0604020202020204" pitchFamily="34" charset="0"/>
              </a:defRPr>
            </a:lvl8pPr>
            <a:lvl9pPr eaLnBrk="0" fontAlgn="base" hangingPunct="0">
              <a:spcBef>
                <a:spcPct val="0"/>
              </a:spcBef>
              <a:spcAft>
                <a:spcPct val="0"/>
              </a:spcAft>
              <a:tabLst>
                <a:tab pos="11430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43000" algn="l"/>
              </a:tabLst>
            </a:pPr>
            <a:r>
              <a:rPr kumimoji="0" 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172.16.0.0 = Network address</a:t>
            </a:r>
            <a:endParaRPr kumimoji="0" lang="en-US" sz="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143000" algn="l"/>
              </a:tabLst>
            </a:pPr>
            <a:r>
              <a:rPr kumimoji="0" 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255.255.192.0 = Subnet mask</a:t>
            </a:r>
            <a:endParaRPr kumimoji="0" lang="en-US" sz="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0" algn="l"/>
              </a:tabLst>
            </a:pPr>
            <a:r>
              <a:rPr kumimoji="0" 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Subnets?</a:t>
            </a:r>
            <a:r>
              <a:rPr kumimoji="0" 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4 (192 = 1100 0000, same</a:t>
            </a:r>
            <a:r>
              <a:rPr kumimoji="0" lang="en-US" sz="1400" b="0" i="0" u="none" strike="noStrike" cap="none" normalizeH="0" dirty="0" smtClean="0">
                <a:ln>
                  <a:noFill/>
                </a:ln>
                <a:solidFill>
                  <a:schemeClr val="tx1"/>
                </a:solidFill>
                <a:effectLst/>
                <a:latin typeface="Arial" panose="020B0604020202020204" pitchFamily="34" charset="0"/>
                <a:ea typeface="Times New Roman" panose="02020603050405020304" pitchFamily="18" charset="0"/>
              </a:rPr>
              <a:t> amount as Class C</a:t>
            </a:r>
            <a:r>
              <a:rPr kumimoji="0" 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a:t>
            </a:r>
            <a:endParaRPr kumimoji="0" lang="en-US" sz="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0" algn="l"/>
              </a:tabLst>
            </a:pPr>
            <a:r>
              <a:rPr kumimoji="0" 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Hosts?</a:t>
            </a:r>
            <a:r>
              <a:rPr kumimoji="0" 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2^14</a:t>
            </a:r>
            <a:r>
              <a:rPr kumimoji="0" lang="en-US" sz="1400" b="0" i="0" u="none" strike="noStrike" cap="none" normalizeH="0" dirty="0">
                <a:ln>
                  <a:noFill/>
                </a:ln>
                <a:solidFill>
                  <a:schemeClr val="tx1"/>
                </a:solidFill>
                <a:effectLst/>
                <a:latin typeface="Arial" panose="020B0604020202020204" pitchFamily="34" charset="0"/>
                <a:ea typeface="Times New Roman" panose="02020603050405020304" pitchFamily="18" charset="0"/>
              </a:rPr>
              <a:t> – 2 = </a:t>
            </a:r>
            <a:r>
              <a:rPr kumimoji="0" lang="en-US" sz="1400" b="0" i="0" u="none" strike="noStrike" cap="none" normalizeH="0" dirty="0" smtClean="0">
                <a:ln>
                  <a:noFill/>
                </a:ln>
                <a:solidFill>
                  <a:schemeClr val="tx1"/>
                </a:solidFill>
                <a:effectLst/>
                <a:latin typeface="Arial" panose="020B0604020202020204" pitchFamily="34" charset="0"/>
                <a:ea typeface="Times New Roman" panose="02020603050405020304" pitchFamily="18" charset="0"/>
              </a:rPr>
              <a:t>16382 (6 bits in the third byte, and 8 in fourth)</a:t>
            </a:r>
            <a:r>
              <a:rPr kumimoji="0" 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a:t>
            </a:r>
            <a:endParaRPr kumimoji="0" lang="en-US" sz="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0" algn="l"/>
              </a:tabLst>
            </a:pPr>
            <a:r>
              <a:rPr kumimoji="0" 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Valid subnets?</a:t>
            </a:r>
            <a:r>
              <a:rPr kumimoji="0" 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256-192=64, so 0, 64, 128, 192.</a:t>
            </a:r>
            <a:endParaRPr kumimoji="0" lang="en-US" sz="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0" algn="l"/>
              </a:tabLst>
            </a:pPr>
            <a:r>
              <a:rPr kumimoji="0" 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Broadcast address for each subnet (always the number right before the next subnet)?</a:t>
            </a:r>
            <a:endParaRPr kumimoji="0" lang="en-US" sz="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0" algn="l"/>
              </a:tabLst>
            </a:pPr>
            <a:r>
              <a:rPr kumimoji="0" 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Valid hosts (the numbers between the subnet number and the broadcast address)?</a:t>
            </a:r>
          </a:p>
          <a:p>
            <a:pPr marL="0" marR="0" lvl="0" indent="0" algn="l" defTabSz="914400" rtl="0" eaLnBrk="0" fontAlgn="base" latinLnBrk="0" hangingPunct="0">
              <a:lnSpc>
                <a:spcPct val="100000"/>
              </a:lnSpc>
              <a:spcBef>
                <a:spcPct val="0"/>
              </a:spcBef>
              <a:spcAft>
                <a:spcPct val="0"/>
              </a:spcAft>
              <a:buClrTx/>
              <a:buSzTx/>
              <a:buFontTx/>
              <a:buChar char="•"/>
              <a:tabLst>
                <a:tab pos="1143000" algn="l"/>
              </a:tabLst>
            </a:pPr>
            <a:endParaRPr kumimoji="0" lang="en-US" sz="500" b="0" i="0" u="none" strike="noStrike" cap="none" normalizeH="0" baseline="0" dirty="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1143000" algn="l"/>
              </a:tabLst>
            </a:pPr>
            <a:r>
              <a:rPr kumimoji="0" 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The following table shows you the subnet, valid host, and broadcast address of the first four and last four subnets in the 255.255.255.252 Class C subnet:</a:t>
            </a:r>
            <a:endParaRPr kumimoji="0" lang="en-US" sz="2000" b="0" i="0" u="none" strike="noStrike" cap="none" normalizeH="0" baseline="0" dirty="0">
              <a:ln>
                <a:noFill/>
              </a:ln>
              <a:solidFill>
                <a:schemeClr val="tx1"/>
              </a:solidFill>
              <a:effectLst/>
              <a:latin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47484710"/>
              </p:ext>
            </p:extLst>
          </p:nvPr>
        </p:nvGraphicFramePr>
        <p:xfrm>
          <a:off x="76200" y="4191000"/>
          <a:ext cx="9067800" cy="1796236"/>
        </p:xfrm>
        <a:graphic>
          <a:graphicData uri="http://schemas.openxmlformats.org/drawingml/2006/table">
            <a:tbl>
              <a:tblPr firstRow="1" bandRow="1">
                <a:tableStyleId>{5C22544A-7EE6-4342-B048-85BDC9FD1C3A}</a:tableStyleId>
              </a:tblPr>
              <a:tblGrid>
                <a:gridCol w="1813560">
                  <a:extLst>
                    <a:ext uri="{9D8B030D-6E8A-4147-A177-3AD203B41FA5}">
                      <a16:colId xmlns:a16="http://schemas.microsoft.com/office/drawing/2014/main" xmlns="" val="3812056587"/>
                    </a:ext>
                  </a:extLst>
                </a:gridCol>
                <a:gridCol w="1813560">
                  <a:extLst>
                    <a:ext uri="{9D8B030D-6E8A-4147-A177-3AD203B41FA5}">
                      <a16:colId xmlns:a16="http://schemas.microsoft.com/office/drawing/2014/main" xmlns="" val="4157092676"/>
                    </a:ext>
                  </a:extLst>
                </a:gridCol>
                <a:gridCol w="1813560">
                  <a:extLst>
                    <a:ext uri="{9D8B030D-6E8A-4147-A177-3AD203B41FA5}">
                      <a16:colId xmlns:a16="http://schemas.microsoft.com/office/drawing/2014/main" xmlns="" val="1151072834"/>
                    </a:ext>
                  </a:extLst>
                </a:gridCol>
                <a:gridCol w="1813560">
                  <a:extLst>
                    <a:ext uri="{9D8B030D-6E8A-4147-A177-3AD203B41FA5}">
                      <a16:colId xmlns:a16="http://schemas.microsoft.com/office/drawing/2014/main" xmlns="" val="3885891441"/>
                    </a:ext>
                  </a:extLst>
                </a:gridCol>
                <a:gridCol w="1813560">
                  <a:extLst>
                    <a:ext uri="{9D8B030D-6E8A-4147-A177-3AD203B41FA5}">
                      <a16:colId xmlns:a16="http://schemas.microsoft.com/office/drawing/2014/main" xmlns="" val="189346486"/>
                    </a:ext>
                  </a:extLst>
                </a:gridCol>
              </a:tblGrid>
              <a:tr h="656017">
                <a:tc>
                  <a:txBody>
                    <a:bodyPr/>
                    <a:lstStyle/>
                    <a:p>
                      <a:r>
                        <a:rPr lang="en-US" dirty="0"/>
                        <a:t>Subnet</a:t>
                      </a:r>
                    </a:p>
                  </a:txBody>
                  <a:tcPr/>
                </a:tc>
                <a:tc>
                  <a:txBody>
                    <a:bodyPr/>
                    <a:lstStyle/>
                    <a:p>
                      <a:r>
                        <a:rPr lang="en-US" dirty="0"/>
                        <a:t>172.16.0.0</a:t>
                      </a:r>
                    </a:p>
                  </a:txBody>
                  <a:tcPr/>
                </a:tc>
                <a:tc>
                  <a:txBody>
                    <a:bodyPr/>
                    <a:lstStyle/>
                    <a:p>
                      <a:r>
                        <a:rPr lang="en-US" dirty="0"/>
                        <a:t>172.16.64.0</a:t>
                      </a:r>
                    </a:p>
                  </a:txBody>
                  <a:tcPr/>
                </a:tc>
                <a:tc>
                  <a:txBody>
                    <a:bodyPr/>
                    <a:lstStyle/>
                    <a:p>
                      <a:r>
                        <a:rPr lang="en-US" dirty="0"/>
                        <a:t>172.16.128.0</a:t>
                      </a:r>
                    </a:p>
                  </a:txBody>
                  <a:tcPr/>
                </a:tc>
                <a:tc>
                  <a:txBody>
                    <a:bodyPr/>
                    <a:lstStyle/>
                    <a:p>
                      <a:r>
                        <a:rPr lang="en-US" dirty="0"/>
                        <a:t>172.16.192.0</a:t>
                      </a:r>
                    </a:p>
                  </a:txBody>
                  <a:tcPr/>
                </a:tc>
                <a:extLst>
                  <a:ext uri="{0D108BD9-81ED-4DB2-BD59-A6C34878D82A}">
                    <a16:rowId xmlns:a16="http://schemas.microsoft.com/office/drawing/2014/main" xmlns="" val="394369804"/>
                  </a:ext>
                </a:extLst>
              </a:tr>
              <a:tr h="380073">
                <a:tc>
                  <a:txBody>
                    <a:bodyPr/>
                    <a:lstStyle/>
                    <a:p>
                      <a:r>
                        <a:rPr lang="en-US" dirty="0"/>
                        <a:t>First host</a:t>
                      </a:r>
                    </a:p>
                  </a:txBody>
                  <a:tcPr/>
                </a:tc>
                <a:tc>
                  <a:txBody>
                    <a:bodyPr/>
                    <a:lstStyle/>
                    <a:p>
                      <a:r>
                        <a:rPr lang="en-US" dirty="0"/>
                        <a:t>172.16.0.1</a:t>
                      </a:r>
                    </a:p>
                  </a:txBody>
                  <a:tcPr/>
                </a:tc>
                <a:tc>
                  <a:txBody>
                    <a:bodyPr/>
                    <a:lstStyle/>
                    <a:p>
                      <a:r>
                        <a:rPr lang="en-US" dirty="0"/>
                        <a:t>172.16.64.1</a:t>
                      </a:r>
                    </a:p>
                  </a:txBody>
                  <a:tcPr/>
                </a:tc>
                <a:tc>
                  <a:txBody>
                    <a:bodyPr/>
                    <a:lstStyle/>
                    <a:p>
                      <a:r>
                        <a:rPr lang="en-US" dirty="0"/>
                        <a:t>172.16.128.1</a:t>
                      </a:r>
                    </a:p>
                  </a:txBody>
                  <a:tcPr/>
                </a:tc>
                <a:tc>
                  <a:txBody>
                    <a:bodyPr/>
                    <a:lstStyle/>
                    <a:p>
                      <a:r>
                        <a:rPr lang="en-US" dirty="0"/>
                        <a:t>172.16.192.1</a:t>
                      </a:r>
                    </a:p>
                  </a:txBody>
                  <a:tcPr/>
                </a:tc>
                <a:extLst>
                  <a:ext uri="{0D108BD9-81ED-4DB2-BD59-A6C34878D82A}">
                    <a16:rowId xmlns:a16="http://schemas.microsoft.com/office/drawing/2014/main" xmlns="" val="779450825"/>
                  </a:ext>
                </a:extLst>
              </a:tr>
              <a:tr h="380073">
                <a:tc>
                  <a:txBody>
                    <a:bodyPr/>
                    <a:lstStyle/>
                    <a:p>
                      <a:r>
                        <a:rPr lang="en-US" dirty="0"/>
                        <a:t>Last host</a:t>
                      </a:r>
                    </a:p>
                  </a:txBody>
                  <a:tcPr/>
                </a:tc>
                <a:tc>
                  <a:txBody>
                    <a:bodyPr/>
                    <a:lstStyle/>
                    <a:p>
                      <a:r>
                        <a:rPr lang="en-US"/>
                        <a:t>172.16.63.254</a:t>
                      </a:r>
                      <a:endParaRPr lang="en-US" dirty="0"/>
                    </a:p>
                  </a:txBody>
                  <a:tcPr/>
                </a:tc>
                <a:tc>
                  <a:txBody>
                    <a:bodyPr/>
                    <a:lstStyle/>
                    <a:p>
                      <a:r>
                        <a:rPr lang="en-US" dirty="0"/>
                        <a:t>172.16.127.254</a:t>
                      </a:r>
                    </a:p>
                  </a:txBody>
                  <a:tcPr/>
                </a:tc>
                <a:tc>
                  <a:txBody>
                    <a:bodyPr/>
                    <a:lstStyle/>
                    <a:p>
                      <a:r>
                        <a:rPr lang="en-US" dirty="0"/>
                        <a:t>172.16.191.254</a:t>
                      </a:r>
                    </a:p>
                  </a:txBody>
                  <a:tcPr/>
                </a:tc>
                <a:tc>
                  <a:txBody>
                    <a:bodyPr/>
                    <a:lstStyle/>
                    <a:p>
                      <a:r>
                        <a:rPr lang="en-US" dirty="0"/>
                        <a:t>172.16.255.254</a:t>
                      </a:r>
                    </a:p>
                  </a:txBody>
                  <a:tcPr/>
                </a:tc>
                <a:extLst>
                  <a:ext uri="{0D108BD9-81ED-4DB2-BD59-A6C34878D82A}">
                    <a16:rowId xmlns:a16="http://schemas.microsoft.com/office/drawing/2014/main" xmlns="" val="3540144457"/>
                  </a:ext>
                </a:extLst>
              </a:tr>
              <a:tr h="380073">
                <a:tc>
                  <a:txBody>
                    <a:bodyPr/>
                    <a:lstStyle/>
                    <a:p>
                      <a:r>
                        <a:rPr lang="en-US" dirty="0"/>
                        <a:t>Broadcast</a:t>
                      </a:r>
                    </a:p>
                  </a:txBody>
                  <a:tcPr/>
                </a:tc>
                <a:tc>
                  <a:txBody>
                    <a:bodyPr/>
                    <a:lstStyle/>
                    <a:p>
                      <a:r>
                        <a:rPr lang="en-US" dirty="0" smtClean="0"/>
                        <a:t>172.16.63.255</a:t>
                      </a:r>
                      <a:endParaRPr lang="en-US" dirty="0"/>
                    </a:p>
                  </a:txBody>
                  <a:tcPr/>
                </a:tc>
                <a:tc>
                  <a:txBody>
                    <a:bodyPr/>
                    <a:lstStyle/>
                    <a:p>
                      <a:r>
                        <a:rPr lang="en-US" dirty="0"/>
                        <a:t>172.16.127.255</a:t>
                      </a:r>
                    </a:p>
                  </a:txBody>
                  <a:tcPr/>
                </a:tc>
                <a:tc>
                  <a:txBody>
                    <a:bodyPr/>
                    <a:lstStyle/>
                    <a:p>
                      <a:r>
                        <a:rPr lang="en-US" dirty="0"/>
                        <a:t>172.16.191.255</a:t>
                      </a:r>
                    </a:p>
                  </a:txBody>
                  <a:tcPr/>
                </a:tc>
                <a:tc>
                  <a:txBody>
                    <a:bodyPr/>
                    <a:lstStyle/>
                    <a:p>
                      <a:r>
                        <a:rPr lang="en-US" dirty="0"/>
                        <a:t>172.16.255.255</a:t>
                      </a:r>
                    </a:p>
                  </a:txBody>
                  <a:tcPr/>
                </a:tc>
                <a:extLst>
                  <a:ext uri="{0D108BD9-81ED-4DB2-BD59-A6C34878D82A}">
                    <a16:rowId xmlns:a16="http://schemas.microsoft.com/office/drawing/2014/main" xmlns="" val="3553724669"/>
                  </a:ext>
                </a:extLst>
              </a:tr>
            </a:tbl>
          </a:graphicData>
        </a:graphic>
      </p:graphicFrame>
    </p:spTree>
    <p:extLst>
      <p:ext uri="{BB962C8B-B14F-4D97-AF65-F5344CB8AC3E}">
        <p14:creationId xmlns:p14="http://schemas.microsoft.com/office/powerpoint/2010/main" val="3216435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Practice Example #1A: </a:t>
            </a:r>
            <a:br>
              <a:rPr lang="en-US" b="1" u="sng" dirty="0"/>
            </a:br>
            <a:r>
              <a:rPr lang="en-US" b="1" u="sng" dirty="0"/>
              <a:t>255.255.0.0 (/16)</a:t>
            </a:r>
            <a:br>
              <a:rPr lang="en-US" b="1" u="sng" dirty="0"/>
            </a:br>
            <a:endParaRPr lang="en-US" dirty="0"/>
          </a:p>
        </p:txBody>
      </p:sp>
      <p:sp>
        <p:nvSpPr>
          <p:cNvPr id="5" name="Rectangle 1"/>
          <p:cNvSpPr>
            <a:spLocks noChangeArrowheads="1"/>
          </p:cNvSpPr>
          <p:nvPr/>
        </p:nvSpPr>
        <p:spPr bwMode="auto">
          <a:xfrm>
            <a:off x="1104900" y="1219200"/>
            <a:ext cx="6934200" cy="232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1143000" algn="l"/>
              </a:tabLst>
              <a:defRPr>
                <a:solidFill>
                  <a:schemeClr val="tx1"/>
                </a:solidFill>
                <a:latin typeface="Arial" panose="020B0604020202020204" pitchFamily="34" charset="0"/>
              </a:defRPr>
            </a:lvl1pPr>
            <a:lvl2pPr eaLnBrk="0" hangingPunct="0">
              <a:tabLst>
                <a:tab pos="1143000" algn="l"/>
              </a:tabLst>
              <a:defRPr>
                <a:solidFill>
                  <a:schemeClr val="tx1"/>
                </a:solidFill>
                <a:latin typeface="Arial" panose="020B0604020202020204" pitchFamily="34" charset="0"/>
              </a:defRPr>
            </a:lvl2pPr>
            <a:lvl3pPr eaLnBrk="0" hangingPunct="0">
              <a:tabLst>
                <a:tab pos="1143000" algn="l"/>
              </a:tabLst>
              <a:defRPr>
                <a:solidFill>
                  <a:schemeClr val="tx1"/>
                </a:solidFill>
                <a:latin typeface="Arial" panose="020B0604020202020204" pitchFamily="34" charset="0"/>
              </a:defRPr>
            </a:lvl3pPr>
            <a:lvl4pPr eaLnBrk="0" hangingPunct="0">
              <a:tabLst>
                <a:tab pos="1143000" algn="l"/>
              </a:tabLst>
              <a:defRPr>
                <a:solidFill>
                  <a:schemeClr val="tx1"/>
                </a:solidFill>
                <a:latin typeface="Arial" panose="020B0604020202020204" pitchFamily="34" charset="0"/>
              </a:defRPr>
            </a:lvl4pPr>
            <a:lvl5pPr eaLnBrk="0" hangingPunct="0">
              <a:tabLst>
                <a:tab pos="1143000" algn="l"/>
              </a:tabLst>
              <a:defRPr>
                <a:solidFill>
                  <a:schemeClr val="tx1"/>
                </a:solidFill>
                <a:latin typeface="Arial" panose="020B0604020202020204" pitchFamily="34" charset="0"/>
              </a:defRPr>
            </a:lvl5pPr>
            <a:lvl6pPr eaLnBrk="0" fontAlgn="base" hangingPunct="0">
              <a:spcBef>
                <a:spcPct val="0"/>
              </a:spcBef>
              <a:spcAft>
                <a:spcPct val="0"/>
              </a:spcAft>
              <a:tabLst>
                <a:tab pos="1143000" algn="l"/>
              </a:tabLst>
              <a:defRPr>
                <a:solidFill>
                  <a:schemeClr val="tx1"/>
                </a:solidFill>
                <a:latin typeface="Arial" panose="020B0604020202020204" pitchFamily="34" charset="0"/>
              </a:defRPr>
            </a:lvl6pPr>
            <a:lvl7pPr eaLnBrk="0" fontAlgn="base" hangingPunct="0">
              <a:spcBef>
                <a:spcPct val="0"/>
              </a:spcBef>
              <a:spcAft>
                <a:spcPct val="0"/>
              </a:spcAft>
              <a:tabLst>
                <a:tab pos="1143000" algn="l"/>
              </a:tabLst>
              <a:defRPr>
                <a:solidFill>
                  <a:schemeClr val="tx1"/>
                </a:solidFill>
                <a:latin typeface="Arial" panose="020B0604020202020204" pitchFamily="34" charset="0"/>
              </a:defRPr>
            </a:lvl7pPr>
            <a:lvl8pPr eaLnBrk="0" fontAlgn="base" hangingPunct="0">
              <a:spcBef>
                <a:spcPct val="0"/>
              </a:spcBef>
              <a:spcAft>
                <a:spcPct val="0"/>
              </a:spcAft>
              <a:tabLst>
                <a:tab pos="1143000" algn="l"/>
              </a:tabLst>
              <a:defRPr>
                <a:solidFill>
                  <a:schemeClr val="tx1"/>
                </a:solidFill>
                <a:latin typeface="Arial" panose="020B0604020202020204" pitchFamily="34" charset="0"/>
              </a:defRPr>
            </a:lvl8pPr>
            <a:lvl9pPr eaLnBrk="0" fontAlgn="base" hangingPunct="0">
              <a:spcBef>
                <a:spcPct val="0"/>
              </a:spcBef>
              <a:spcAft>
                <a:spcPct val="0"/>
              </a:spcAft>
              <a:tabLst>
                <a:tab pos="11430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43000" algn="l"/>
              </a:tabLst>
            </a:pPr>
            <a:r>
              <a:rPr lang="en-US" sz="1400" dirty="0">
                <a:ea typeface="Times New Roman" panose="02020603050405020304" pitchFamily="18" charset="0"/>
              </a:rPr>
              <a:t>10</a:t>
            </a:r>
            <a:r>
              <a:rPr kumimoji="0" 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.0.0.0 = Network address</a:t>
            </a:r>
            <a:endParaRPr kumimoji="0" lang="en-US" sz="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143000" algn="l"/>
              </a:tabLst>
            </a:pPr>
            <a:r>
              <a:rPr kumimoji="0" 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255.255.0.0 = Subnet mask</a:t>
            </a:r>
            <a:endParaRPr kumimoji="0" lang="en-US" sz="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0" algn="l"/>
              </a:tabLst>
            </a:pPr>
            <a:r>
              <a:rPr kumimoji="0" 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Subnets?</a:t>
            </a:r>
            <a:r>
              <a:rPr kumimoji="0" 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lang="en-US" sz="1400" dirty="0">
                <a:ea typeface="Times New Roman" panose="02020603050405020304" pitchFamily="18" charset="0"/>
              </a:rPr>
              <a:t>2^8 = 256</a:t>
            </a:r>
            <a:r>
              <a:rPr kumimoji="0" 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sz="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0" algn="l"/>
              </a:tabLst>
            </a:pPr>
            <a:r>
              <a:rPr kumimoji="0" 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Hosts?</a:t>
            </a:r>
            <a:r>
              <a:rPr kumimoji="0" 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2^16</a:t>
            </a:r>
            <a:r>
              <a:rPr kumimoji="0" lang="en-US" sz="1400" b="0" i="0" u="none" strike="noStrike" cap="none" normalizeH="0" dirty="0">
                <a:ln>
                  <a:noFill/>
                </a:ln>
                <a:solidFill>
                  <a:schemeClr val="tx1"/>
                </a:solidFill>
                <a:effectLst/>
                <a:latin typeface="Arial" panose="020B0604020202020204" pitchFamily="34" charset="0"/>
                <a:ea typeface="Times New Roman" panose="02020603050405020304" pitchFamily="18" charset="0"/>
              </a:rPr>
              <a:t> – 2 = 65534</a:t>
            </a:r>
            <a:r>
              <a:rPr kumimoji="0" 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sz="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0" algn="l"/>
              </a:tabLst>
            </a:pPr>
            <a:r>
              <a:rPr kumimoji="0" 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Valid subnets?</a:t>
            </a:r>
            <a:r>
              <a:rPr kumimoji="0" 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256-255=1, so 0, </a:t>
            </a:r>
            <a:r>
              <a:rPr lang="en-US" sz="1400" dirty="0">
                <a:ea typeface="Times New Roman" panose="02020603050405020304" pitchFamily="18" charset="0"/>
              </a:rPr>
              <a:t>1</a:t>
            </a:r>
            <a:r>
              <a:rPr kumimoji="0" 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2, 3,</a:t>
            </a:r>
            <a:r>
              <a:rPr kumimoji="0" lang="en-US" sz="1400" b="0" i="0" u="none" strike="noStrike" cap="none" normalizeH="0" dirty="0">
                <a:ln>
                  <a:noFill/>
                </a:ln>
                <a:solidFill>
                  <a:schemeClr val="tx1"/>
                </a:solidFill>
                <a:effectLst/>
                <a:latin typeface="Arial" panose="020B0604020202020204" pitchFamily="34" charset="0"/>
                <a:ea typeface="Times New Roman" panose="02020603050405020304" pitchFamily="18" charset="0"/>
              </a:rPr>
              <a:t> … , 255</a:t>
            </a:r>
            <a:r>
              <a:rPr kumimoji="0" 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sz="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0" algn="l"/>
              </a:tabLst>
            </a:pPr>
            <a:r>
              <a:rPr kumimoji="0" 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Broadcast address for each subnet (always the number right before the next subnet)?</a:t>
            </a:r>
            <a:endParaRPr kumimoji="0" lang="en-US" sz="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0" algn="l"/>
              </a:tabLst>
            </a:pPr>
            <a:r>
              <a:rPr kumimoji="0" 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Valid hosts (the numbers between the subnet number and the broadcast address)?</a:t>
            </a:r>
          </a:p>
          <a:p>
            <a:pPr marL="0" marR="0" lvl="0" indent="0" algn="l" defTabSz="914400" rtl="0" eaLnBrk="0" fontAlgn="base" latinLnBrk="0" hangingPunct="0">
              <a:lnSpc>
                <a:spcPct val="100000"/>
              </a:lnSpc>
              <a:spcBef>
                <a:spcPct val="0"/>
              </a:spcBef>
              <a:spcAft>
                <a:spcPct val="0"/>
              </a:spcAft>
              <a:buClrTx/>
              <a:buSzTx/>
              <a:buFontTx/>
              <a:buChar char="•"/>
              <a:tabLst>
                <a:tab pos="1143000" algn="l"/>
              </a:tabLst>
            </a:pPr>
            <a:endParaRPr kumimoji="0" lang="en-US" sz="500" b="0" i="0" u="none" strike="noStrike" cap="none" normalizeH="0" baseline="0" dirty="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1143000" algn="l"/>
              </a:tabLst>
            </a:pPr>
            <a:r>
              <a:rPr kumimoji="0" 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The following table shows you the subnet, valid host, and broadcast address of the first four and last four subnets in the 255.255.255.252 Class C subnet:</a:t>
            </a:r>
            <a:endParaRPr kumimoji="0" lang="en-US" sz="2000" b="0" i="0" u="none" strike="noStrike" cap="none" normalizeH="0" baseline="0" dirty="0">
              <a:ln>
                <a:noFill/>
              </a:ln>
              <a:solidFill>
                <a:schemeClr val="tx1"/>
              </a:solidFill>
              <a:effectLst/>
              <a:latin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150851653"/>
              </p:ext>
            </p:extLst>
          </p:nvPr>
        </p:nvGraphicFramePr>
        <p:xfrm>
          <a:off x="76200" y="4191000"/>
          <a:ext cx="9067800" cy="1796236"/>
        </p:xfrm>
        <a:graphic>
          <a:graphicData uri="http://schemas.openxmlformats.org/drawingml/2006/table">
            <a:tbl>
              <a:tblPr firstRow="1" bandRow="1">
                <a:tableStyleId>{5C22544A-7EE6-4342-B048-85BDC9FD1C3A}</a:tableStyleId>
              </a:tblPr>
              <a:tblGrid>
                <a:gridCol w="1813560">
                  <a:extLst>
                    <a:ext uri="{9D8B030D-6E8A-4147-A177-3AD203B41FA5}">
                      <a16:colId xmlns:a16="http://schemas.microsoft.com/office/drawing/2014/main" xmlns="" val="3812056587"/>
                    </a:ext>
                  </a:extLst>
                </a:gridCol>
                <a:gridCol w="1813560">
                  <a:extLst>
                    <a:ext uri="{9D8B030D-6E8A-4147-A177-3AD203B41FA5}">
                      <a16:colId xmlns:a16="http://schemas.microsoft.com/office/drawing/2014/main" xmlns="" val="4157092676"/>
                    </a:ext>
                  </a:extLst>
                </a:gridCol>
                <a:gridCol w="1813560">
                  <a:extLst>
                    <a:ext uri="{9D8B030D-6E8A-4147-A177-3AD203B41FA5}">
                      <a16:colId xmlns:a16="http://schemas.microsoft.com/office/drawing/2014/main" xmlns="" val="1151072834"/>
                    </a:ext>
                  </a:extLst>
                </a:gridCol>
                <a:gridCol w="1813560">
                  <a:extLst>
                    <a:ext uri="{9D8B030D-6E8A-4147-A177-3AD203B41FA5}">
                      <a16:colId xmlns:a16="http://schemas.microsoft.com/office/drawing/2014/main" xmlns="" val="3885891441"/>
                    </a:ext>
                  </a:extLst>
                </a:gridCol>
                <a:gridCol w="1813560">
                  <a:extLst>
                    <a:ext uri="{9D8B030D-6E8A-4147-A177-3AD203B41FA5}">
                      <a16:colId xmlns:a16="http://schemas.microsoft.com/office/drawing/2014/main" xmlns="" val="189346486"/>
                    </a:ext>
                  </a:extLst>
                </a:gridCol>
              </a:tblGrid>
              <a:tr h="656017">
                <a:tc>
                  <a:txBody>
                    <a:bodyPr/>
                    <a:lstStyle/>
                    <a:p>
                      <a:r>
                        <a:rPr lang="en-US" dirty="0"/>
                        <a:t>Subnet</a:t>
                      </a:r>
                    </a:p>
                  </a:txBody>
                  <a:tcPr/>
                </a:tc>
                <a:tc>
                  <a:txBody>
                    <a:bodyPr/>
                    <a:lstStyle/>
                    <a:p>
                      <a:r>
                        <a:rPr lang="en-US" dirty="0"/>
                        <a:t>10.0.0.0</a:t>
                      </a:r>
                    </a:p>
                  </a:txBody>
                  <a:tcPr/>
                </a:tc>
                <a:tc>
                  <a:txBody>
                    <a:bodyPr/>
                    <a:lstStyle/>
                    <a:p>
                      <a:r>
                        <a:rPr lang="en-US" dirty="0"/>
                        <a:t>10.1.0.0</a:t>
                      </a:r>
                    </a:p>
                  </a:txBody>
                  <a:tcPr/>
                </a:tc>
                <a:tc>
                  <a:txBody>
                    <a:bodyPr/>
                    <a:lstStyle/>
                    <a:p>
                      <a:r>
                        <a:rPr lang="en-US" dirty="0"/>
                        <a:t>……</a:t>
                      </a:r>
                    </a:p>
                  </a:txBody>
                  <a:tcPr/>
                </a:tc>
                <a:tc>
                  <a:txBody>
                    <a:bodyPr/>
                    <a:lstStyle/>
                    <a:p>
                      <a:r>
                        <a:rPr lang="en-US" dirty="0"/>
                        <a:t>10.255.0.0</a:t>
                      </a:r>
                    </a:p>
                  </a:txBody>
                  <a:tcPr/>
                </a:tc>
                <a:extLst>
                  <a:ext uri="{0D108BD9-81ED-4DB2-BD59-A6C34878D82A}">
                    <a16:rowId xmlns:a16="http://schemas.microsoft.com/office/drawing/2014/main" xmlns="" val="394369804"/>
                  </a:ext>
                </a:extLst>
              </a:tr>
              <a:tr h="380073">
                <a:tc>
                  <a:txBody>
                    <a:bodyPr/>
                    <a:lstStyle/>
                    <a:p>
                      <a:r>
                        <a:rPr lang="en-US" dirty="0"/>
                        <a:t>First host</a:t>
                      </a:r>
                    </a:p>
                  </a:txBody>
                  <a:tcPr/>
                </a:tc>
                <a:tc>
                  <a:txBody>
                    <a:bodyPr/>
                    <a:lstStyle/>
                    <a:p>
                      <a:r>
                        <a:rPr lang="en-US" dirty="0"/>
                        <a:t>10.0.0.1</a:t>
                      </a:r>
                    </a:p>
                  </a:txBody>
                  <a:tcPr/>
                </a:tc>
                <a:tc>
                  <a:txBody>
                    <a:bodyPr/>
                    <a:lstStyle/>
                    <a:p>
                      <a:r>
                        <a:rPr lang="en-US" dirty="0"/>
                        <a:t>10.1.0.1</a:t>
                      </a:r>
                    </a:p>
                  </a:txBody>
                  <a:tcPr/>
                </a:tc>
                <a:tc>
                  <a:txBody>
                    <a:bodyPr/>
                    <a:lstStyle/>
                    <a:p>
                      <a:r>
                        <a:rPr lang="en-US" dirty="0"/>
                        <a:t>…….</a:t>
                      </a:r>
                    </a:p>
                  </a:txBody>
                  <a:tcPr/>
                </a:tc>
                <a:tc>
                  <a:txBody>
                    <a:bodyPr/>
                    <a:lstStyle/>
                    <a:p>
                      <a:r>
                        <a:rPr lang="en-US" dirty="0"/>
                        <a:t>10.255.0.1</a:t>
                      </a:r>
                    </a:p>
                  </a:txBody>
                  <a:tcPr/>
                </a:tc>
                <a:extLst>
                  <a:ext uri="{0D108BD9-81ED-4DB2-BD59-A6C34878D82A}">
                    <a16:rowId xmlns:a16="http://schemas.microsoft.com/office/drawing/2014/main" xmlns="" val="779450825"/>
                  </a:ext>
                </a:extLst>
              </a:tr>
              <a:tr h="380073">
                <a:tc>
                  <a:txBody>
                    <a:bodyPr/>
                    <a:lstStyle/>
                    <a:p>
                      <a:r>
                        <a:rPr lang="en-US" dirty="0"/>
                        <a:t>Last host</a:t>
                      </a:r>
                    </a:p>
                  </a:txBody>
                  <a:tcPr/>
                </a:tc>
                <a:tc>
                  <a:txBody>
                    <a:bodyPr/>
                    <a:lstStyle/>
                    <a:p>
                      <a:r>
                        <a:rPr lang="en-US" dirty="0"/>
                        <a:t>10.0.255.254</a:t>
                      </a:r>
                    </a:p>
                  </a:txBody>
                  <a:tcPr/>
                </a:tc>
                <a:tc>
                  <a:txBody>
                    <a:bodyPr/>
                    <a:lstStyle/>
                    <a:p>
                      <a:r>
                        <a:rPr lang="en-US" dirty="0"/>
                        <a:t>10.1.255.254</a:t>
                      </a:r>
                    </a:p>
                  </a:txBody>
                  <a:tcPr/>
                </a:tc>
                <a:tc>
                  <a:txBody>
                    <a:bodyPr/>
                    <a:lstStyle/>
                    <a:p>
                      <a:r>
                        <a:rPr lang="en-US" dirty="0"/>
                        <a:t>……..</a:t>
                      </a:r>
                    </a:p>
                  </a:txBody>
                  <a:tcPr/>
                </a:tc>
                <a:tc>
                  <a:txBody>
                    <a:bodyPr/>
                    <a:lstStyle/>
                    <a:p>
                      <a:r>
                        <a:rPr lang="en-US" dirty="0"/>
                        <a:t>10.255.255.254</a:t>
                      </a:r>
                    </a:p>
                  </a:txBody>
                  <a:tcPr/>
                </a:tc>
                <a:extLst>
                  <a:ext uri="{0D108BD9-81ED-4DB2-BD59-A6C34878D82A}">
                    <a16:rowId xmlns:a16="http://schemas.microsoft.com/office/drawing/2014/main" xmlns="" val="3540144457"/>
                  </a:ext>
                </a:extLst>
              </a:tr>
              <a:tr h="380073">
                <a:tc>
                  <a:txBody>
                    <a:bodyPr/>
                    <a:lstStyle/>
                    <a:p>
                      <a:r>
                        <a:rPr lang="en-US" dirty="0"/>
                        <a:t>Broadcast</a:t>
                      </a:r>
                    </a:p>
                  </a:txBody>
                  <a:tcPr/>
                </a:tc>
                <a:tc>
                  <a:txBody>
                    <a:bodyPr/>
                    <a:lstStyle/>
                    <a:p>
                      <a:r>
                        <a:rPr lang="en-US" dirty="0"/>
                        <a:t>10.0.255.255</a:t>
                      </a:r>
                    </a:p>
                  </a:txBody>
                  <a:tcPr/>
                </a:tc>
                <a:tc>
                  <a:txBody>
                    <a:bodyPr/>
                    <a:lstStyle/>
                    <a:p>
                      <a:r>
                        <a:rPr lang="en-US" dirty="0"/>
                        <a:t>10.1.255.255</a:t>
                      </a:r>
                    </a:p>
                  </a:txBody>
                  <a:tcPr/>
                </a:tc>
                <a:tc>
                  <a:txBody>
                    <a:bodyPr/>
                    <a:lstStyle/>
                    <a:p>
                      <a:r>
                        <a:rPr lang="en-US" dirty="0"/>
                        <a:t>……..</a:t>
                      </a:r>
                    </a:p>
                  </a:txBody>
                  <a:tcPr/>
                </a:tc>
                <a:tc>
                  <a:txBody>
                    <a:bodyPr/>
                    <a:lstStyle/>
                    <a:p>
                      <a:r>
                        <a:rPr lang="en-US" dirty="0"/>
                        <a:t>10.255.255.255</a:t>
                      </a:r>
                    </a:p>
                  </a:txBody>
                  <a:tcPr/>
                </a:tc>
                <a:extLst>
                  <a:ext uri="{0D108BD9-81ED-4DB2-BD59-A6C34878D82A}">
                    <a16:rowId xmlns:a16="http://schemas.microsoft.com/office/drawing/2014/main" xmlns="" val="3553724669"/>
                  </a:ext>
                </a:extLst>
              </a:tr>
            </a:tbl>
          </a:graphicData>
        </a:graphic>
      </p:graphicFrame>
    </p:spTree>
    <p:extLst>
      <p:ext uri="{BB962C8B-B14F-4D97-AF65-F5344CB8AC3E}">
        <p14:creationId xmlns:p14="http://schemas.microsoft.com/office/powerpoint/2010/main" val="579715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8699" y="457200"/>
            <a:ext cx="9024938" cy="2630057"/>
          </a:xfrm>
          <a:prstGeom prst="rect">
            <a:avLst/>
          </a:prstGeom>
        </p:spPr>
      </p:pic>
      <p:sp>
        <p:nvSpPr>
          <p:cNvPr id="6" name="Rectangle 5"/>
          <p:cNvSpPr/>
          <p:nvPr/>
        </p:nvSpPr>
        <p:spPr>
          <a:xfrm>
            <a:off x="-304800" y="4953000"/>
            <a:ext cx="9144000" cy="400110"/>
          </a:xfrm>
          <a:prstGeom prst="rect">
            <a:avLst/>
          </a:prstGeom>
        </p:spPr>
        <p:txBody>
          <a:bodyPr wrap="square">
            <a:spAutoFit/>
          </a:bodyPr>
          <a:lstStyle/>
          <a:p>
            <a:pPr marL="457200" marR="0" indent="457200">
              <a:spcBef>
                <a:spcPts val="0"/>
              </a:spcBef>
              <a:spcAft>
                <a:spcPts val="600"/>
              </a:spcAft>
            </a:pPr>
            <a:r>
              <a:rPr lang="en-US" sz="2000" b="1" dirty="0">
                <a:solidFill>
                  <a:srgbClr val="FF0000"/>
                </a:solidFill>
                <a:latin typeface="Times New Roman" panose="02020603050405020304" pitchFamily="18" charset="0"/>
                <a:ea typeface="Times New Roman" panose="02020603050405020304" pitchFamily="18" charset="0"/>
              </a:rPr>
              <a:t>E is the correct answer</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1210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600" y="990600"/>
            <a:ext cx="8501063" cy="3095350"/>
          </a:xfrm>
          <a:prstGeom prst="rect">
            <a:avLst/>
          </a:prstGeom>
        </p:spPr>
      </p:pic>
      <p:sp>
        <p:nvSpPr>
          <p:cNvPr id="5" name="Rectangle 4"/>
          <p:cNvSpPr/>
          <p:nvPr/>
        </p:nvSpPr>
        <p:spPr>
          <a:xfrm>
            <a:off x="-304800" y="4953000"/>
            <a:ext cx="9144000" cy="400110"/>
          </a:xfrm>
          <a:prstGeom prst="rect">
            <a:avLst/>
          </a:prstGeom>
        </p:spPr>
        <p:txBody>
          <a:bodyPr wrap="square">
            <a:spAutoFit/>
          </a:bodyPr>
          <a:lstStyle/>
          <a:p>
            <a:pPr marL="457200" marR="0" indent="457200">
              <a:spcBef>
                <a:spcPts val="0"/>
              </a:spcBef>
              <a:spcAft>
                <a:spcPts val="600"/>
              </a:spcAft>
            </a:pPr>
            <a:r>
              <a:rPr lang="en-US" sz="2000" b="1" dirty="0">
                <a:solidFill>
                  <a:srgbClr val="FF0000"/>
                </a:solidFill>
                <a:latin typeface="Times New Roman" panose="02020603050405020304" pitchFamily="18" charset="0"/>
                <a:ea typeface="Times New Roman" panose="02020603050405020304" pitchFamily="18" charset="0"/>
              </a:rPr>
              <a:t>D is the correct answer</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1438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ChangeArrowheads="1"/>
          </p:cNvSpPr>
          <p:nvPr/>
        </p:nvSpPr>
        <p:spPr bwMode="auto">
          <a:xfrm>
            <a:off x="3175" y="0"/>
            <a:ext cx="2057400" cy="685800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307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3513"/>
            <a:ext cx="14478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6"/>
          <p:cNvSpPr>
            <a:spLocks noChangeArrowheads="1"/>
          </p:cNvSpPr>
          <p:nvPr/>
        </p:nvSpPr>
        <p:spPr bwMode="auto">
          <a:xfrm>
            <a:off x="0" y="6400800"/>
            <a:ext cx="2057400" cy="457200"/>
          </a:xfrm>
          <a:prstGeom prst="rect">
            <a:avLst/>
          </a:prstGeom>
          <a:solidFill>
            <a:schemeClr val="tx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307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6464300"/>
            <a:ext cx="1295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Rectangle 8"/>
          <p:cNvSpPr>
            <a:spLocks noGrp="1" noChangeArrowheads="1"/>
          </p:cNvSpPr>
          <p:nvPr>
            <p:ph type="title"/>
          </p:nvPr>
        </p:nvSpPr>
        <p:spPr>
          <a:xfrm>
            <a:off x="2133600" y="61452"/>
            <a:ext cx="6553200" cy="1143000"/>
          </a:xfrm>
          <a:noFill/>
        </p:spPr>
        <p:txBody>
          <a:bodyPr/>
          <a:lstStyle/>
          <a:p>
            <a:pPr eaLnBrk="1" hangingPunct="1"/>
            <a:r>
              <a:rPr lang="en-US" dirty="0"/>
              <a:t>Chapter 4 Objectives</a:t>
            </a:r>
          </a:p>
        </p:txBody>
      </p:sp>
      <p:sp>
        <p:nvSpPr>
          <p:cNvPr id="3079" name="Rectangle 9"/>
          <p:cNvSpPr>
            <a:spLocks noGrp="1" noChangeArrowheads="1"/>
          </p:cNvSpPr>
          <p:nvPr>
            <p:ph type="body" idx="1"/>
          </p:nvPr>
        </p:nvSpPr>
        <p:spPr>
          <a:xfrm>
            <a:off x="2362200" y="1219200"/>
            <a:ext cx="6629400" cy="4754563"/>
          </a:xfrm>
          <a:noFill/>
        </p:spPr>
        <p:txBody>
          <a:bodyPr/>
          <a:lstStyle/>
          <a:p>
            <a:pPr eaLnBrk="1" hangingPunct="1"/>
            <a:r>
              <a:rPr lang="en-US" sz="2400" dirty="0"/>
              <a:t>The CCENT Topics Covered in this chapter include:</a:t>
            </a:r>
          </a:p>
          <a:p>
            <a:pPr eaLnBrk="1" hangingPunct="1"/>
            <a:endParaRPr lang="en-US" sz="2400" dirty="0"/>
          </a:p>
          <a:p>
            <a:r>
              <a:rPr lang="en-US" sz="1800" b="1" u="sng" dirty="0"/>
              <a:t>IP addressing (IPv4 / IPv6)</a:t>
            </a:r>
          </a:p>
          <a:p>
            <a:pPr lvl="1"/>
            <a:r>
              <a:rPr lang="en-US" sz="1400" b="1" u="sng" dirty="0"/>
              <a:t>Describe the operation and necessity of using private and public IP addresses for IPv4 addressing </a:t>
            </a:r>
          </a:p>
          <a:p>
            <a:pPr eaLnBrk="1" hangingPunct="1"/>
            <a:endParaRPr lang="en-US" dirty="0"/>
          </a:p>
        </p:txBody>
      </p:sp>
      <p:sp>
        <p:nvSpPr>
          <p:cNvPr id="3080" name="Rectangle 10"/>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8AB83955-4442-4294-BF27-38EC711BBB92}" type="slidenum">
              <a:rPr lang="en-US" sz="1400">
                <a:latin typeface="Times" panose="02020603050405020304" pitchFamily="18" charset="0"/>
              </a:rPr>
              <a:pPr algn="r"/>
              <a:t>2</a:t>
            </a:fld>
            <a:endParaRPr lang="en-US" sz="1400">
              <a:latin typeface="Times"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09600" y="152400"/>
            <a:ext cx="7786688" cy="5625137"/>
          </a:xfrm>
          <a:prstGeom prst="rect">
            <a:avLst/>
          </a:prstGeom>
        </p:spPr>
      </p:pic>
      <p:sp>
        <p:nvSpPr>
          <p:cNvPr id="5" name="Rectangle 4"/>
          <p:cNvSpPr/>
          <p:nvPr/>
        </p:nvSpPr>
        <p:spPr>
          <a:xfrm>
            <a:off x="-304800" y="6076890"/>
            <a:ext cx="9144000" cy="400110"/>
          </a:xfrm>
          <a:prstGeom prst="rect">
            <a:avLst/>
          </a:prstGeom>
        </p:spPr>
        <p:txBody>
          <a:bodyPr wrap="square">
            <a:spAutoFit/>
          </a:bodyPr>
          <a:lstStyle/>
          <a:p>
            <a:pPr marL="457200" marR="0" indent="457200">
              <a:spcBef>
                <a:spcPts val="0"/>
              </a:spcBef>
              <a:spcAft>
                <a:spcPts val="600"/>
              </a:spcAft>
            </a:pPr>
            <a:r>
              <a:rPr lang="en-US" sz="2000" b="1" dirty="0">
                <a:solidFill>
                  <a:srgbClr val="FF0000"/>
                </a:solidFill>
                <a:latin typeface="Times New Roman" panose="02020603050405020304" pitchFamily="18" charset="0"/>
                <a:ea typeface="Times New Roman" panose="02020603050405020304" pitchFamily="18" charset="0"/>
              </a:rPr>
              <a:t>D is the correct answer</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6072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0" y="762000"/>
            <a:ext cx="7858125" cy="3838575"/>
          </a:xfrm>
          <a:prstGeom prst="rect">
            <a:avLst/>
          </a:prstGeom>
        </p:spPr>
      </p:pic>
      <p:sp>
        <p:nvSpPr>
          <p:cNvPr id="5" name="Rectangle 4"/>
          <p:cNvSpPr/>
          <p:nvPr/>
        </p:nvSpPr>
        <p:spPr>
          <a:xfrm>
            <a:off x="-304800" y="6076890"/>
            <a:ext cx="9144000" cy="400110"/>
          </a:xfrm>
          <a:prstGeom prst="rect">
            <a:avLst/>
          </a:prstGeom>
        </p:spPr>
        <p:txBody>
          <a:bodyPr wrap="square">
            <a:spAutoFit/>
          </a:bodyPr>
          <a:lstStyle/>
          <a:p>
            <a:pPr marL="457200" marR="0" indent="457200">
              <a:spcBef>
                <a:spcPts val="0"/>
              </a:spcBef>
              <a:spcAft>
                <a:spcPts val="600"/>
              </a:spcAft>
            </a:pPr>
            <a:r>
              <a:rPr lang="en-US" sz="2000" b="1" dirty="0">
                <a:solidFill>
                  <a:srgbClr val="FF0000"/>
                </a:solidFill>
                <a:latin typeface="Times New Roman" panose="02020603050405020304" pitchFamily="18" charset="0"/>
                <a:ea typeface="Times New Roman" panose="02020603050405020304" pitchFamily="18" charset="0"/>
              </a:rPr>
              <a:t>A is the correct answer</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7493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04800" y="609600"/>
            <a:ext cx="8529637" cy="3595904"/>
          </a:xfrm>
          <a:prstGeom prst="rect">
            <a:avLst/>
          </a:prstGeom>
        </p:spPr>
      </p:pic>
      <p:sp>
        <p:nvSpPr>
          <p:cNvPr id="6" name="Rectangle 5"/>
          <p:cNvSpPr/>
          <p:nvPr/>
        </p:nvSpPr>
        <p:spPr>
          <a:xfrm>
            <a:off x="-304800" y="5105400"/>
            <a:ext cx="9144000" cy="400110"/>
          </a:xfrm>
          <a:prstGeom prst="rect">
            <a:avLst/>
          </a:prstGeom>
        </p:spPr>
        <p:txBody>
          <a:bodyPr wrap="square">
            <a:spAutoFit/>
          </a:bodyPr>
          <a:lstStyle/>
          <a:p>
            <a:pPr marL="457200" marR="0" indent="457200">
              <a:spcBef>
                <a:spcPts val="0"/>
              </a:spcBef>
              <a:spcAft>
                <a:spcPts val="600"/>
              </a:spcAft>
            </a:pPr>
            <a:r>
              <a:rPr lang="en-US" sz="2000" b="1" dirty="0">
                <a:solidFill>
                  <a:srgbClr val="FF0000"/>
                </a:solidFill>
                <a:latin typeface="Times New Roman" panose="02020603050405020304" pitchFamily="18" charset="0"/>
                <a:ea typeface="Times New Roman" panose="02020603050405020304" pitchFamily="18" charset="0"/>
              </a:rPr>
              <a:t>A is the correct answer</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6854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200" y="381000"/>
            <a:ext cx="8616604" cy="2362200"/>
          </a:xfrm>
          <a:prstGeom prst="rect">
            <a:avLst/>
          </a:prstGeom>
        </p:spPr>
      </p:pic>
      <p:sp>
        <p:nvSpPr>
          <p:cNvPr id="5" name="Rectangle 4"/>
          <p:cNvSpPr/>
          <p:nvPr/>
        </p:nvSpPr>
        <p:spPr>
          <a:xfrm>
            <a:off x="-304800" y="5105400"/>
            <a:ext cx="9144000" cy="400110"/>
          </a:xfrm>
          <a:prstGeom prst="rect">
            <a:avLst/>
          </a:prstGeom>
        </p:spPr>
        <p:txBody>
          <a:bodyPr wrap="square">
            <a:spAutoFit/>
          </a:bodyPr>
          <a:lstStyle/>
          <a:p>
            <a:pPr marL="457200" marR="0" indent="457200">
              <a:spcBef>
                <a:spcPts val="0"/>
              </a:spcBef>
              <a:spcAft>
                <a:spcPts val="600"/>
              </a:spcAft>
            </a:pPr>
            <a:r>
              <a:rPr lang="en-US" sz="2000" b="1" dirty="0">
                <a:solidFill>
                  <a:srgbClr val="FF0000"/>
                </a:solidFill>
                <a:latin typeface="Times New Roman" panose="02020603050405020304" pitchFamily="18" charset="0"/>
                <a:ea typeface="Times New Roman" panose="02020603050405020304" pitchFamily="18" charset="0"/>
              </a:rPr>
              <a:t>A C are the correct answer</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6116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304800"/>
            <a:ext cx="8996363" cy="3571259"/>
          </a:xfrm>
          <a:prstGeom prst="rect">
            <a:avLst/>
          </a:prstGeom>
        </p:spPr>
      </p:pic>
      <p:sp>
        <p:nvSpPr>
          <p:cNvPr id="5" name="Rectangle 4"/>
          <p:cNvSpPr/>
          <p:nvPr/>
        </p:nvSpPr>
        <p:spPr>
          <a:xfrm>
            <a:off x="-304800" y="5105400"/>
            <a:ext cx="9144000" cy="400110"/>
          </a:xfrm>
          <a:prstGeom prst="rect">
            <a:avLst/>
          </a:prstGeom>
        </p:spPr>
        <p:txBody>
          <a:bodyPr wrap="square">
            <a:spAutoFit/>
          </a:bodyPr>
          <a:lstStyle/>
          <a:p>
            <a:pPr marL="457200" marR="0" indent="457200">
              <a:spcBef>
                <a:spcPts val="0"/>
              </a:spcBef>
              <a:spcAft>
                <a:spcPts val="600"/>
              </a:spcAft>
            </a:pPr>
            <a:r>
              <a:rPr lang="en-US" sz="2000" b="1" dirty="0">
                <a:solidFill>
                  <a:srgbClr val="FF0000"/>
                </a:solidFill>
                <a:latin typeface="Times New Roman" panose="02020603050405020304" pitchFamily="18" charset="0"/>
                <a:ea typeface="Times New Roman" panose="02020603050405020304" pitchFamily="18" charset="0"/>
              </a:rPr>
              <a:t>B is the correct answer</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1483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4800" y="762000"/>
            <a:ext cx="8329613" cy="3426201"/>
          </a:xfrm>
          <a:prstGeom prst="rect">
            <a:avLst/>
          </a:prstGeom>
        </p:spPr>
      </p:pic>
      <p:sp>
        <p:nvSpPr>
          <p:cNvPr id="5" name="Rectangle 4"/>
          <p:cNvSpPr/>
          <p:nvPr/>
        </p:nvSpPr>
        <p:spPr>
          <a:xfrm>
            <a:off x="-304800" y="5105400"/>
            <a:ext cx="9144000" cy="400110"/>
          </a:xfrm>
          <a:prstGeom prst="rect">
            <a:avLst/>
          </a:prstGeom>
        </p:spPr>
        <p:txBody>
          <a:bodyPr wrap="square">
            <a:spAutoFit/>
          </a:bodyPr>
          <a:lstStyle/>
          <a:p>
            <a:pPr marL="457200" marR="0" indent="457200">
              <a:spcBef>
                <a:spcPts val="0"/>
              </a:spcBef>
              <a:spcAft>
                <a:spcPts val="600"/>
              </a:spcAft>
            </a:pPr>
            <a:r>
              <a:rPr lang="en-US" sz="2000" b="1" dirty="0">
                <a:solidFill>
                  <a:srgbClr val="FF0000"/>
                </a:solidFill>
                <a:latin typeface="Times New Roman" panose="02020603050405020304" pitchFamily="18" charset="0"/>
                <a:ea typeface="Times New Roman" panose="02020603050405020304" pitchFamily="18" charset="0"/>
              </a:rPr>
              <a:t>E is the correct answer</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6258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304800"/>
            <a:ext cx="8967220" cy="3033712"/>
          </a:xfrm>
          <a:prstGeom prst="rect">
            <a:avLst/>
          </a:prstGeom>
        </p:spPr>
      </p:pic>
      <p:sp>
        <p:nvSpPr>
          <p:cNvPr id="5" name="Rectangle 4"/>
          <p:cNvSpPr/>
          <p:nvPr/>
        </p:nvSpPr>
        <p:spPr>
          <a:xfrm>
            <a:off x="-304800" y="5105400"/>
            <a:ext cx="9144000" cy="400110"/>
          </a:xfrm>
          <a:prstGeom prst="rect">
            <a:avLst/>
          </a:prstGeom>
        </p:spPr>
        <p:txBody>
          <a:bodyPr wrap="square">
            <a:spAutoFit/>
          </a:bodyPr>
          <a:lstStyle/>
          <a:p>
            <a:pPr marL="457200" marR="0" indent="457200">
              <a:spcBef>
                <a:spcPts val="0"/>
              </a:spcBef>
              <a:spcAft>
                <a:spcPts val="600"/>
              </a:spcAft>
            </a:pPr>
            <a:r>
              <a:rPr lang="en-US" sz="2000" b="1" dirty="0">
                <a:solidFill>
                  <a:srgbClr val="FF0000"/>
                </a:solidFill>
                <a:latin typeface="Times New Roman" panose="02020603050405020304" pitchFamily="18" charset="0"/>
                <a:ea typeface="Times New Roman" panose="02020603050405020304" pitchFamily="18" charset="0"/>
              </a:rPr>
              <a:t>C E are the correct answer</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5285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3175" y="0"/>
            <a:ext cx="2057400" cy="685800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2867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3513"/>
            <a:ext cx="14478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6"/>
          <p:cNvSpPr>
            <a:spLocks noChangeArrowheads="1"/>
          </p:cNvSpPr>
          <p:nvPr/>
        </p:nvSpPr>
        <p:spPr bwMode="auto">
          <a:xfrm>
            <a:off x="0" y="6400800"/>
            <a:ext cx="2057400" cy="457200"/>
          </a:xfrm>
          <a:prstGeom prst="rect">
            <a:avLst/>
          </a:prstGeom>
          <a:solidFill>
            <a:schemeClr val="tx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2867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6464300"/>
            <a:ext cx="1295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Rectangle 8"/>
          <p:cNvSpPr>
            <a:spLocks noGrp="1" noChangeArrowheads="1"/>
          </p:cNvSpPr>
          <p:nvPr>
            <p:ph type="title"/>
          </p:nvPr>
        </p:nvSpPr>
        <p:spPr>
          <a:xfrm>
            <a:off x="2133600" y="274638"/>
            <a:ext cx="6553200" cy="1143000"/>
          </a:xfrm>
          <a:noFill/>
        </p:spPr>
        <p:txBody>
          <a:bodyPr/>
          <a:lstStyle/>
          <a:p>
            <a:pPr eaLnBrk="1" hangingPunct="1"/>
            <a:r>
              <a:rPr lang="en-US"/>
              <a:t>Written Labs and Review Questions</a:t>
            </a:r>
          </a:p>
        </p:txBody>
      </p:sp>
      <p:sp>
        <p:nvSpPr>
          <p:cNvPr id="28679" name="Rectangle 9"/>
          <p:cNvSpPr>
            <a:spLocks noGrp="1" noChangeArrowheads="1"/>
          </p:cNvSpPr>
          <p:nvPr>
            <p:ph type="body" idx="1"/>
          </p:nvPr>
        </p:nvSpPr>
        <p:spPr>
          <a:xfrm>
            <a:off x="2362200" y="1600200"/>
            <a:ext cx="6324600" cy="4525963"/>
          </a:xfrm>
          <a:noFill/>
        </p:spPr>
        <p:txBody>
          <a:bodyPr/>
          <a:lstStyle/>
          <a:p>
            <a:pPr lvl="1" eaLnBrk="1" hangingPunct="1"/>
            <a:r>
              <a:rPr lang="en-US" sz="2400" dirty="0"/>
              <a:t>Read through the Exam Essentials section together in class</a:t>
            </a:r>
          </a:p>
          <a:p>
            <a:pPr lvl="1" eaLnBrk="1" hangingPunct="1"/>
            <a:r>
              <a:rPr lang="en-US" sz="2400" dirty="0"/>
              <a:t>Open your books and go through all the written labs and the review questions.</a:t>
            </a:r>
          </a:p>
          <a:p>
            <a:pPr lvl="1" eaLnBrk="1" hangingPunct="1"/>
            <a:r>
              <a:rPr lang="en-US" sz="2400" dirty="0"/>
              <a:t>Review the answers in class.</a:t>
            </a:r>
          </a:p>
        </p:txBody>
      </p:sp>
      <p:sp>
        <p:nvSpPr>
          <p:cNvPr id="28680"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0960F9B-35D3-4F3E-BAE5-FEE2EA68F4A8}" type="slidenum">
              <a:rPr lang="en-US" sz="1400">
                <a:latin typeface="Times" panose="02020603050405020304" pitchFamily="18" charset="0"/>
              </a:rPr>
              <a:pPr algn="r"/>
              <a:t>27</a:t>
            </a:fld>
            <a:endParaRPr lang="en-US" sz="1400">
              <a:latin typeface="Times" panose="02020603050405020304" pitchFamily="18" charset="0"/>
            </a:endParaRPr>
          </a:p>
        </p:txBody>
      </p:sp>
      <p:sp>
        <p:nvSpPr>
          <p:cNvPr id="28681" name="Rectangle 12"/>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1400">
              <a:latin typeface="Times" panose="02020603050405020304" pitchFamily="18" charset="0"/>
            </a:endParaRPr>
          </a:p>
        </p:txBody>
      </p:sp>
    </p:spTree>
    <p:extLst>
      <p:ext uri="{BB962C8B-B14F-4D97-AF65-F5344CB8AC3E}">
        <p14:creationId xmlns:p14="http://schemas.microsoft.com/office/powerpoint/2010/main" val="804108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4.1: One network	</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62200" y="2819400"/>
            <a:ext cx="4038600" cy="1638300"/>
          </a:xfrm>
        </p:spPr>
      </p:pic>
      <p:sp>
        <p:nvSpPr>
          <p:cNvPr id="5" name="Rectangle 4"/>
          <p:cNvSpPr/>
          <p:nvPr/>
        </p:nvSpPr>
        <p:spPr>
          <a:xfrm>
            <a:off x="457200" y="1367097"/>
            <a:ext cx="8077200" cy="1200329"/>
          </a:xfrm>
          <a:prstGeom prst="rect">
            <a:avLst/>
          </a:prstGeom>
        </p:spPr>
        <p:txBody>
          <a:bodyPr wrap="square">
            <a:spAutoFit/>
          </a:bodyPr>
          <a:lstStyle/>
          <a:p>
            <a:pPr marL="457200" marR="0" indent="457200">
              <a:spcBef>
                <a:spcPts val="0"/>
              </a:spcBef>
              <a:spcAft>
                <a:spcPts val="600"/>
              </a:spcAft>
            </a:pPr>
            <a:r>
              <a:rPr lang="en-US" dirty="0">
                <a:latin typeface="Times New Roman" panose="02020603050405020304" pitchFamily="18" charset="0"/>
                <a:ea typeface="Times New Roman" panose="02020603050405020304" pitchFamily="18" charset="0"/>
              </a:rPr>
              <a:t>In </a:t>
            </a:r>
            <a:r>
              <a:rPr lang="en-US" dirty="0"/>
              <a:t>Chapter 3, “TCP/IP,” </a:t>
            </a:r>
            <a:r>
              <a:rPr lang="en-US" dirty="0">
                <a:latin typeface="Times New Roman" panose="02020603050405020304" pitchFamily="18" charset="0"/>
                <a:ea typeface="Times New Roman" panose="02020603050405020304" pitchFamily="18" charset="0"/>
              </a:rPr>
              <a:t>you learned how to define and find the valid host ranges used in a Class A, Class B, and Class C network address by turning the host bits all off and then all on. This is very good, but here’s the catch: you were defining only one network, as shown in Figure 4.1.</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56052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4.2: Multiple networks connected together</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33600" y="3260090"/>
            <a:ext cx="4648200" cy="3113843"/>
          </a:xfrm>
        </p:spPr>
      </p:pic>
      <p:sp>
        <p:nvSpPr>
          <p:cNvPr id="5" name="Rectangle 4"/>
          <p:cNvSpPr/>
          <p:nvPr/>
        </p:nvSpPr>
        <p:spPr>
          <a:xfrm>
            <a:off x="457200" y="1600200"/>
            <a:ext cx="8305800" cy="1200329"/>
          </a:xfrm>
          <a:prstGeom prst="rect">
            <a:avLst/>
          </a:prstGeom>
        </p:spPr>
        <p:txBody>
          <a:bodyPr wrap="square">
            <a:spAutoFit/>
          </a:bodyPr>
          <a:lstStyle/>
          <a:p>
            <a:pPr marL="457200" marR="0" indent="457200">
              <a:spcBef>
                <a:spcPts val="0"/>
              </a:spcBef>
              <a:spcAft>
                <a:spcPts val="600"/>
              </a:spcAft>
            </a:pPr>
            <a:r>
              <a:rPr lang="en-US" dirty="0">
                <a:latin typeface="Times New Roman" panose="02020603050405020304" pitchFamily="18" charset="0"/>
                <a:ea typeface="Times New Roman" panose="02020603050405020304" pitchFamily="18" charset="0"/>
              </a:rPr>
              <a:t>Wouldn’t it be nice to be able to break up that one, huge network address and create four manageable networks from it? To make that happen, you would need to apply </a:t>
            </a:r>
            <a:r>
              <a:rPr lang="en-US" i="1" dirty="0" err="1">
                <a:latin typeface="Times New Roman" panose="02020603050405020304" pitchFamily="18" charset="0"/>
                <a:ea typeface="Times New Roman" panose="02020603050405020304" pitchFamily="18" charset="0"/>
              </a:rPr>
              <a:t>subnetting</a:t>
            </a:r>
            <a:r>
              <a:rPr lang="en-US" dirty="0">
                <a:latin typeface="Times New Roman" panose="02020603050405020304" pitchFamily="18" charset="0"/>
                <a:ea typeface="Times New Roman" panose="02020603050405020304" pitchFamily="18" charset="0"/>
              </a:rPr>
              <a:t> because it’s the best way to break up a giant network it into a bunch of smaller ones. Take a look at Figure 4.2 and see how this might look.</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92854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create a subnet, we’ll start by fulfilling these three steps:</a:t>
            </a:r>
          </a:p>
        </p:txBody>
      </p:sp>
      <p:sp>
        <p:nvSpPr>
          <p:cNvPr id="4" name="Rectangle 3"/>
          <p:cNvSpPr/>
          <p:nvPr/>
        </p:nvSpPr>
        <p:spPr>
          <a:xfrm>
            <a:off x="838200" y="2057399"/>
            <a:ext cx="7620000" cy="3954929"/>
          </a:xfrm>
          <a:prstGeom prst="rect">
            <a:avLst/>
          </a:prstGeom>
        </p:spPr>
        <p:txBody>
          <a:bodyPr wrap="square">
            <a:spAutoFit/>
          </a:bodyPr>
          <a:lstStyle/>
          <a:p>
            <a:pPr marR="0" lvl="0">
              <a:spcBef>
                <a:spcPts val="0"/>
              </a:spcBef>
              <a:spcAft>
                <a:spcPts val="600"/>
              </a:spcAft>
              <a:tabLst>
                <a:tab pos="1371600" algn="l"/>
              </a:tabLst>
            </a:pPr>
            <a:r>
              <a:rPr lang="en-US" dirty="0">
                <a:latin typeface="Times New Roman" panose="02020603050405020304" pitchFamily="18" charset="0"/>
                <a:ea typeface="Times New Roman" panose="02020603050405020304" pitchFamily="18" charset="0"/>
              </a:rPr>
              <a:t>Create a subnet is the act of taking bits from the host part and reserve them to define the subnet address instead. This could result in fewer bits being available for defining hosts.</a:t>
            </a:r>
          </a:p>
          <a:p>
            <a:pPr marR="0" lvl="0">
              <a:spcBef>
                <a:spcPts val="0"/>
              </a:spcBef>
              <a:spcAft>
                <a:spcPts val="600"/>
              </a:spcAft>
              <a:tabLst>
                <a:tab pos="1371600" algn="l"/>
              </a:tabLst>
            </a:pPr>
            <a:endParaRPr lang="en-US" dirty="0">
              <a:latin typeface="Times New Roman" panose="02020603050405020304" pitchFamily="18" charset="0"/>
              <a:ea typeface="Times New Roman" panose="02020603050405020304" pitchFamily="18" charset="0"/>
            </a:endParaRPr>
          </a:p>
          <a:p>
            <a:pPr marR="0" lvl="0">
              <a:spcBef>
                <a:spcPts val="0"/>
              </a:spcBef>
              <a:spcAft>
                <a:spcPts val="600"/>
              </a:spcAft>
              <a:tabLst>
                <a:tab pos="1371600" algn="l"/>
              </a:tabLst>
            </a:pPr>
            <a:r>
              <a:rPr lang="en-US" dirty="0">
                <a:latin typeface="Times New Roman" panose="02020603050405020304" pitchFamily="18" charset="0"/>
                <a:ea typeface="Times New Roman" panose="02020603050405020304" pitchFamily="18" charset="0"/>
              </a:rPr>
              <a:t>Based on the requirements, create the following:</a:t>
            </a:r>
          </a:p>
          <a:p>
            <a:pPr marL="342900" marR="0" lvl="0" indent="-342900">
              <a:spcBef>
                <a:spcPts val="600"/>
              </a:spcBef>
              <a:spcAft>
                <a:spcPts val="0"/>
              </a:spcAft>
              <a:buFont typeface="Wingdings" panose="05000000000000000000" pitchFamily="2" charset="2"/>
              <a:buChar char=""/>
              <a:tabLst>
                <a:tab pos="1371600" algn="l"/>
              </a:tabLst>
            </a:pPr>
            <a:r>
              <a:rPr lang="en-US" dirty="0">
                <a:latin typeface="Times New Roman" panose="02020603050405020304" pitchFamily="18" charset="0"/>
                <a:ea typeface="Times New Roman" panose="02020603050405020304" pitchFamily="18" charset="0"/>
              </a:rPr>
              <a:t>A unique subnet mask for your entire network.</a:t>
            </a:r>
          </a:p>
          <a:p>
            <a:pPr marL="342900" marR="0" lvl="0" indent="-342900">
              <a:spcBef>
                <a:spcPts val="0"/>
              </a:spcBef>
              <a:spcAft>
                <a:spcPts val="0"/>
              </a:spcAft>
              <a:buFont typeface="Wingdings" panose="05000000000000000000" pitchFamily="2" charset="2"/>
              <a:buChar char=""/>
              <a:tabLst>
                <a:tab pos="1371600" algn="l"/>
              </a:tabLst>
            </a:pPr>
            <a:r>
              <a:rPr lang="en-US" dirty="0">
                <a:latin typeface="Times New Roman" panose="02020603050405020304" pitchFamily="18" charset="0"/>
                <a:ea typeface="Times New Roman" panose="02020603050405020304" pitchFamily="18" charset="0"/>
              </a:rPr>
              <a:t>A unique subnet ID for each physical segment</a:t>
            </a:r>
          </a:p>
          <a:p>
            <a:pPr marL="342900" marR="0" lvl="0" indent="-342900">
              <a:spcBef>
                <a:spcPts val="0"/>
              </a:spcBef>
              <a:spcAft>
                <a:spcPts val="600"/>
              </a:spcAft>
              <a:buFont typeface="Wingdings" panose="05000000000000000000" pitchFamily="2" charset="2"/>
              <a:buChar char=""/>
              <a:tabLst>
                <a:tab pos="1371600" algn="l"/>
              </a:tabLst>
            </a:pPr>
            <a:r>
              <a:rPr lang="en-US" dirty="0">
                <a:latin typeface="Times New Roman" panose="02020603050405020304" pitchFamily="18" charset="0"/>
                <a:ea typeface="Times New Roman" panose="02020603050405020304" pitchFamily="18" charset="0"/>
              </a:rPr>
              <a:t>A range of host IDs for each subnet</a:t>
            </a:r>
          </a:p>
          <a:p>
            <a:pPr marL="342900" marR="0" lvl="0" indent="-342900">
              <a:spcBef>
                <a:spcPts val="0"/>
              </a:spcBef>
              <a:spcAft>
                <a:spcPts val="600"/>
              </a:spcAft>
              <a:buFont typeface="Wingdings" panose="05000000000000000000" pitchFamily="2" charset="2"/>
              <a:buChar char=""/>
              <a:tabLst>
                <a:tab pos="1371600" algn="l"/>
              </a:tabLst>
            </a:pPr>
            <a:endParaRPr lang="en-US"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600"/>
              </a:spcAft>
              <a:buFont typeface="Wingdings" panose="05000000000000000000" pitchFamily="2" charset="2"/>
              <a:buChar char=""/>
              <a:tabLst>
                <a:tab pos="1371600" algn="l"/>
              </a:tabLst>
            </a:pPr>
            <a:endParaRPr lang="en-US" dirty="0">
              <a:latin typeface="Times New Roman" panose="02020603050405020304" pitchFamily="18" charset="0"/>
              <a:ea typeface="Times New Roman" panose="02020603050405020304" pitchFamily="18" charset="0"/>
            </a:endParaRPr>
          </a:p>
          <a:p>
            <a:pPr marR="0" lvl="0">
              <a:spcBef>
                <a:spcPts val="0"/>
              </a:spcBef>
              <a:spcAft>
                <a:spcPts val="600"/>
              </a:spcAft>
              <a:tabLst>
                <a:tab pos="1371600" algn="l"/>
              </a:tabLst>
            </a:pPr>
            <a:r>
              <a:rPr lang="en-US" dirty="0">
                <a:effectLst/>
                <a:latin typeface="Times New Roman" panose="02020603050405020304" pitchFamily="18" charset="0"/>
                <a:ea typeface="Times New Roman" panose="02020603050405020304" pitchFamily="18" charset="0"/>
              </a:rPr>
              <a:t>Subnet masks, where the 1s represents the positions that refer to the network subnet part.</a:t>
            </a:r>
          </a:p>
        </p:txBody>
      </p:sp>
    </p:spTree>
    <p:extLst>
      <p:ext uri="{BB962C8B-B14F-4D97-AF65-F5344CB8AC3E}">
        <p14:creationId xmlns:p14="http://schemas.microsoft.com/office/powerpoint/2010/main" val="1151743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4.1 shows the default subnet masks for Classes A, B, and C.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2701461"/>
              </p:ext>
            </p:extLst>
          </p:nvPr>
        </p:nvGraphicFramePr>
        <p:xfrm>
          <a:off x="1371600" y="3429000"/>
          <a:ext cx="5943601" cy="1524000"/>
        </p:xfrm>
        <a:graphic>
          <a:graphicData uri="http://schemas.openxmlformats.org/drawingml/2006/table">
            <a:tbl>
              <a:tblPr>
                <a:tableStyleId>{5C22544A-7EE6-4342-B048-85BDC9FD1C3A}</a:tableStyleId>
              </a:tblPr>
              <a:tblGrid>
                <a:gridCol w="865208">
                  <a:extLst>
                    <a:ext uri="{9D8B030D-6E8A-4147-A177-3AD203B41FA5}">
                      <a16:colId xmlns:a16="http://schemas.microsoft.com/office/drawing/2014/main" xmlns="" val="20000"/>
                    </a:ext>
                  </a:extLst>
                </a:gridCol>
                <a:gridCol w="2825509">
                  <a:extLst>
                    <a:ext uri="{9D8B030D-6E8A-4147-A177-3AD203B41FA5}">
                      <a16:colId xmlns:a16="http://schemas.microsoft.com/office/drawing/2014/main" xmlns="" val="20001"/>
                    </a:ext>
                  </a:extLst>
                </a:gridCol>
                <a:gridCol w="2252884">
                  <a:extLst>
                    <a:ext uri="{9D8B030D-6E8A-4147-A177-3AD203B41FA5}">
                      <a16:colId xmlns:a16="http://schemas.microsoft.com/office/drawing/2014/main" xmlns="" val="20002"/>
                    </a:ext>
                  </a:extLst>
                </a:gridCol>
              </a:tblGrid>
              <a:tr h="381000">
                <a:tc>
                  <a:txBody>
                    <a:bodyPr/>
                    <a:lstStyle/>
                    <a:p>
                      <a:pPr marL="0" marR="0">
                        <a:spcBef>
                          <a:spcPts val="0"/>
                        </a:spcBef>
                        <a:spcAft>
                          <a:spcPts val="0"/>
                        </a:spcAft>
                      </a:pPr>
                      <a:r>
                        <a:rPr lang="en-US" sz="1100" dirty="0">
                          <a:effectLst/>
                        </a:rPr>
                        <a:t>Class</a:t>
                      </a:r>
                      <a:endParaRPr lang="en-US" sz="11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Format</a:t>
                      </a:r>
                      <a:endParaRPr lang="en-US" sz="11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Default Subnet Mask</a:t>
                      </a:r>
                      <a:endParaRPr lang="en-US" sz="11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381000">
                <a:tc>
                  <a:txBody>
                    <a:bodyPr/>
                    <a:lstStyle/>
                    <a:p>
                      <a:pPr marL="0" marR="0">
                        <a:spcBef>
                          <a:spcPts val="0"/>
                        </a:spcBef>
                        <a:spcAft>
                          <a:spcPts val="300"/>
                        </a:spcAft>
                      </a:pPr>
                      <a:r>
                        <a:rPr lang="en-US" sz="1100" dirty="0">
                          <a:effectLst/>
                        </a:rPr>
                        <a:t>A</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dirty="0" err="1">
                          <a:effectLst/>
                        </a:rPr>
                        <a:t>network.node.node.node</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255.0.0.0</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381000">
                <a:tc>
                  <a:txBody>
                    <a:bodyPr/>
                    <a:lstStyle/>
                    <a:p>
                      <a:pPr marL="0" marR="0">
                        <a:spcBef>
                          <a:spcPts val="0"/>
                        </a:spcBef>
                        <a:spcAft>
                          <a:spcPts val="300"/>
                        </a:spcAft>
                      </a:pPr>
                      <a:r>
                        <a:rPr lang="en-US" sz="1100">
                          <a:effectLst/>
                        </a:rPr>
                        <a:t>B</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network.network.node.node</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255.255.0.0</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381000">
                <a:tc>
                  <a:txBody>
                    <a:bodyPr/>
                    <a:lstStyle/>
                    <a:p>
                      <a:pPr marL="0" marR="0">
                        <a:spcBef>
                          <a:spcPts val="0"/>
                        </a:spcBef>
                        <a:spcAft>
                          <a:spcPts val="300"/>
                        </a:spcAft>
                      </a:pPr>
                      <a:r>
                        <a:rPr lang="en-US" sz="1100">
                          <a:effectLst/>
                        </a:rPr>
                        <a:t>C</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network.network.network.node</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dirty="0">
                          <a:effectLst/>
                        </a:rPr>
                        <a:t>255.255.255.0</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bl>
          </a:graphicData>
        </a:graphic>
      </p:graphicFrame>
      <p:sp>
        <p:nvSpPr>
          <p:cNvPr id="5" name="Rectangle 1"/>
          <p:cNvSpPr>
            <a:spLocks noChangeArrowheads="1"/>
          </p:cNvSpPr>
          <p:nvPr/>
        </p:nvSpPr>
        <p:spPr bwMode="auto">
          <a:xfrm>
            <a:off x="1981200" y="2971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Table 4.1: Default subnet mask</a:t>
            </a: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9332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Classless Inter-Domain Routing (CIDR)</a:t>
            </a:r>
          </a:p>
        </p:txBody>
      </p:sp>
      <p:sp>
        <p:nvSpPr>
          <p:cNvPr id="3" name="Content Placeholder 2"/>
          <p:cNvSpPr>
            <a:spLocks noGrp="1"/>
          </p:cNvSpPr>
          <p:nvPr>
            <p:ph idx="1"/>
          </p:nvPr>
        </p:nvSpPr>
        <p:spPr/>
        <p:txBody>
          <a:bodyPr/>
          <a:lstStyle/>
          <a:p>
            <a:r>
              <a:rPr lang="en-US" dirty="0"/>
              <a:t>It’s basically the method that Internet service providers (ISPs) use to allocate </a:t>
            </a:r>
            <a:r>
              <a:rPr lang="en-US" dirty="0" smtClean="0"/>
              <a:t>a number </a:t>
            </a:r>
            <a:r>
              <a:rPr lang="en-US" dirty="0"/>
              <a:t>of addresses to a company, a home—their </a:t>
            </a:r>
            <a:r>
              <a:rPr lang="en-US" dirty="0" smtClean="0"/>
              <a:t>customers</a:t>
            </a:r>
          </a:p>
          <a:p>
            <a:r>
              <a:rPr lang="en-US" dirty="0">
                <a:solidFill>
                  <a:srgbClr val="FF0000"/>
                </a:solidFill>
              </a:rPr>
              <a:t>S</a:t>
            </a:r>
            <a:r>
              <a:rPr lang="en-US" dirty="0" smtClean="0">
                <a:solidFill>
                  <a:srgbClr val="FF0000"/>
                </a:solidFill>
              </a:rPr>
              <a:t>lash notation</a:t>
            </a:r>
            <a:r>
              <a:rPr lang="en-US" dirty="0" smtClean="0"/>
              <a:t>: Class </a:t>
            </a:r>
            <a:r>
              <a:rPr lang="en-US" dirty="0"/>
              <a:t>A default subnet </a:t>
            </a:r>
            <a:r>
              <a:rPr lang="en-US" dirty="0" smtClean="0"/>
              <a:t>mask 255.0.0.0 </a:t>
            </a:r>
            <a:r>
              <a:rPr lang="en-US" dirty="0"/>
              <a:t>is </a:t>
            </a:r>
            <a:r>
              <a:rPr lang="en-US" dirty="0" smtClean="0"/>
              <a:t>considered a </a:t>
            </a:r>
            <a:r>
              <a:rPr lang="en-US" dirty="0"/>
              <a:t>/8 because it has 8 bits that are 1s—that is, 8 bits that are turned on.</a:t>
            </a:r>
          </a:p>
        </p:txBody>
      </p:sp>
    </p:spTree>
    <p:extLst>
      <p:ext uri="{BB962C8B-B14F-4D97-AF65-F5344CB8AC3E}">
        <p14:creationId xmlns:p14="http://schemas.microsoft.com/office/powerpoint/2010/main" val="3010068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4.2 has a listing of every available subnet mask and its equivalent CIDR slash notation.</a:t>
            </a:r>
          </a:p>
        </p:txBody>
      </p:sp>
      <p:graphicFrame>
        <p:nvGraphicFramePr>
          <p:cNvPr id="6" name="Table 5"/>
          <p:cNvGraphicFramePr>
            <a:graphicFrameLocks noGrp="1"/>
          </p:cNvGraphicFramePr>
          <p:nvPr>
            <p:extLst>
              <p:ext uri="{D42A27DB-BD31-4B8C-83A1-F6EECF244321}">
                <p14:modId xmlns:p14="http://schemas.microsoft.com/office/powerpoint/2010/main" val="1796104068"/>
              </p:ext>
            </p:extLst>
          </p:nvPr>
        </p:nvGraphicFramePr>
        <p:xfrm>
          <a:off x="990600" y="1905000"/>
          <a:ext cx="2794000" cy="4267200"/>
        </p:xfrm>
        <a:graphic>
          <a:graphicData uri="http://schemas.openxmlformats.org/drawingml/2006/table">
            <a:tbl>
              <a:tblPr>
                <a:tableStyleId>{5C22544A-7EE6-4342-B048-85BDC9FD1C3A}</a:tableStyleId>
              </a:tblPr>
              <a:tblGrid>
                <a:gridCol w="1554922">
                  <a:extLst>
                    <a:ext uri="{9D8B030D-6E8A-4147-A177-3AD203B41FA5}">
                      <a16:colId xmlns:a16="http://schemas.microsoft.com/office/drawing/2014/main" xmlns="" val="20000"/>
                    </a:ext>
                  </a:extLst>
                </a:gridCol>
                <a:gridCol w="1239078">
                  <a:extLst>
                    <a:ext uri="{9D8B030D-6E8A-4147-A177-3AD203B41FA5}">
                      <a16:colId xmlns:a16="http://schemas.microsoft.com/office/drawing/2014/main" xmlns="" val="20001"/>
                    </a:ext>
                  </a:extLst>
                </a:gridCol>
              </a:tblGrid>
              <a:tr h="177800">
                <a:tc>
                  <a:txBody>
                    <a:bodyPr/>
                    <a:lstStyle/>
                    <a:p>
                      <a:pPr marL="0" marR="0">
                        <a:spcBef>
                          <a:spcPts val="0"/>
                        </a:spcBef>
                        <a:spcAft>
                          <a:spcPts val="0"/>
                        </a:spcAft>
                      </a:pPr>
                      <a:r>
                        <a:rPr lang="en-US" sz="1100">
                          <a:effectLst/>
                        </a:rPr>
                        <a:t>Subnet Mask</a:t>
                      </a:r>
                      <a:endParaRPr lang="en-US" sz="11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CIDR Value</a:t>
                      </a:r>
                      <a:endParaRPr lang="en-US" sz="11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177800">
                <a:tc>
                  <a:txBody>
                    <a:bodyPr/>
                    <a:lstStyle/>
                    <a:p>
                      <a:pPr marL="0" marR="0">
                        <a:spcBef>
                          <a:spcPts val="0"/>
                        </a:spcBef>
                        <a:spcAft>
                          <a:spcPts val="300"/>
                        </a:spcAft>
                      </a:pPr>
                      <a:r>
                        <a:rPr lang="en-US" sz="1100">
                          <a:effectLst/>
                        </a:rPr>
                        <a:t>255.0.0.0</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/8</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177800">
                <a:tc>
                  <a:txBody>
                    <a:bodyPr/>
                    <a:lstStyle/>
                    <a:p>
                      <a:pPr marL="0" marR="0">
                        <a:spcBef>
                          <a:spcPts val="0"/>
                        </a:spcBef>
                        <a:spcAft>
                          <a:spcPts val="300"/>
                        </a:spcAft>
                      </a:pPr>
                      <a:r>
                        <a:rPr lang="en-US" sz="1100">
                          <a:effectLst/>
                        </a:rPr>
                        <a:t>255.128.0.0</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/9</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177800">
                <a:tc>
                  <a:txBody>
                    <a:bodyPr/>
                    <a:lstStyle/>
                    <a:p>
                      <a:pPr marL="0" marR="0">
                        <a:spcBef>
                          <a:spcPts val="0"/>
                        </a:spcBef>
                        <a:spcAft>
                          <a:spcPts val="300"/>
                        </a:spcAft>
                      </a:pPr>
                      <a:r>
                        <a:rPr lang="en-US" sz="1100">
                          <a:effectLst/>
                        </a:rPr>
                        <a:t>255.192.0.0</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/10</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177800">
                <a:tc>
                  <a:txBody>
                    <a:bodyPr/>
                    <a:lstStyle/>
                    <a:p>
                      <a:pPr marL="0" marR="0">
                        <a:spcBef>
                          <a:spcPts val="0"/>
                        </a:spcBef>
                        <a:spcAft>
                          <a:spcPts val="300"/>
                        </a:spcAft>
                      </a:pPr>
                      <a:r>
                        <a:rPr lang="en-US" sz="1100">
                          <a:effectLst/>
                        </a:rPr>
                        <a:t>255.224.0.0</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/11</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r h="177800">
                <a:tc>
                  <a:txBody>
                    <a:bodyPr/>
                    <a:lstStyle/>
                    <a:p>
                      <a:pPr marL="0" marR="0">
                        <a:spcBef>
                          <a:spcPts val="0"/>
                        </a:spcBef>
                        <a:spcAft>
                          <a:spcPts val="300"/>
                        </a:spcAft>
                      </a:pPr>
                      <a:r>
                        <a:rPr lang="en-US" sz="1100">
                          <a:effectLst/>
                        </a:rPr>
                        <a:t>255.240.0.0</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/12</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5"/>
                  </a:ext>
                </a:extLst>
              </a:tr>
              <a:tr h="177800">
                <a:tc>
                  <a:txBody>
                    <a:bodyPr/>
                    <a:lstStyle/>
                    <a:p>
                      <a:pPr marL="0" marR="0">
                        <a:spcBef>
                          <a:spcPts val="0"/>
                        </a:spcBef>
                        <a:spcAft>
                          <a:spcPts val="300"/>
                        </a:spcAft>
                      </a:pPr>
                      <a:r>
                        <a:rPr lang="en-US" sz="1100">
                          <a:effectLst/>
                        </a:rPr>
                        <a:t>255.248.0.0</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/13</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6"/>
                  </a:ext>
                </a:extLst>
              </a:tr>
              <a:tr h="177800">
                <a:tc>
                  <a:txBody>
                    <a:bodyPr/>
                    <a:lstStyle/>
                    <a:p>
                      <a:pPr marL="0" marR="0">
                        <a:spcBef>
                          <a:spcPts val="0"/>
                        </a:spcBef>
                        <a:spcAft>
                          <a:spcPts val="300"/>
                        </a:spcAft>
                      </a:pPr>
                      <a:r>
                        <a:rPr lang="en-US" sz="1100">
                          <a:effectLst/>
                        </a:rPr>
                        <a:t>255.252.0.0</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/14</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7"/>
                  </a:ext>
                </a:extLst>
              </a:tr>
              <a:tr h="177800">
                <a:tc>
                  <a:txBody>
                    <a:bodyPr/>
                    <a:lstStyle/>
                    <a:p>
                      <a:pPr marL="0" marR="0">
                        <a:spcBef>
                          <a:spcPts val="0"/>
                        </a:spcBef>
                        <a:spcAft>
                          <a:spcPts val="300"/>
                        </a:spcAft>
                      </a:pPr>
                      <a:r>
                        <a:rPr lang="en-US" sz="1100">
                          <a:effectLst/>
                        </a:rPr>
                        <a:t>255.254.0.0</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/15</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8"/>
                  </a:ext>
                </a:extLst>
              </a:tr>
              <a:tr h="177800">
                <a:tc>
                  <a:txBody>
                    <a:bodyPr/>
                    <a:lstStyle/>
                    <a:p>
                      <a:pPr marL="0" marR="0">
                        <a:spcBef>
                          <a:spcPts val="0"/>
                        </a:spcBef>
                        <a:spcAft>
                          <a:spcPts val="300"/>
                        </a:spcAft>
                      </a:pPr>
                      <a:r>
                        <a:rPr lang="en-US" sz="1100">
                          <a:effectLst/>
                        </a:rPr>
                        <a:t>255.255.0.0</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/16</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9"/>
                  </a:ext>
                </a:extLst>
              </a:tr>
              <a:tr h="177800">
                <a:tc>
                  <a:txBody>
                    <a:bodyPr/>
                    <a:lstStyle/>
                    <a:p>
                      <a:pPr marL="0" marR="0">
                        <a:spcBef>
                          <a:spcPts val="0"/>
                        </a:spcBef>
                        <a:spcAft>
                          <a:spcPts val="300"/>
                        </a:spcAft>
                      </a:pPr>
                      <a:r>
                        <a:rPr lang="en-US" sz="1100">
                          <a:effectLst/>
                        </a:rPr>
                        <a:t>255.255.128.0</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/17</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10"/>
                  </a:ext>
                </a:extLst>
              </a:tr>
              <a:tr h="177800">
                <a:tc>
                  <a:txBody>
                    <a:bodyPr/>
                    <a:lstStyle/>
                    <a:p>
                      <a:pPr marL="0" marR="0">
                        <a:spcBef>
                          <a:spcPts val="0"/>
                        </a:spcBef>
                        <a:spcAft>
                          <a:spcPts val="300"/>
                        </a:spcAft>
                      </a:pPr>
                      <a:r>
                        <a:rPr lang="en-US" sz="1100">
                          <a:effectLst/>
                        </a:rPr>
                        <a:t>255.255.192.0</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/18</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11"/>
                  </a:ext>
                </a:extLst>
              </a:tr>
              <a:tr h="177800">
                <a:tc>
                  <a:txBody>
                    <a:bodyPr/>
                    <a:lstStyle/>
                    <a:p>
                      <a:pPr marL="0" marR="0">
                        <a:spcBef>
                          <a:spcPts val="0"/>
                        </a:spcBef>
                        <a:spcAft>
                          <a:spcPts val="300"/>
                        </a:spcAft>
                      </a:pPr>
                      <a:r>
                        <a:rPr lang="en-US" sz="1100">
                          <a:effectLst/>
                        </a:rPr>
                        <a:t>255.255.224.0</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/19</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12"/>
                  </a:ext>
                </a:extLst>
              </a:tr>
              <a:tr h="177800">
                <a:tc>
                  <a:txBody>
                    <a:bodyPr/>
                    <a:lstStyle/>
                    <a:p>
                      <a:pPr marL="0" marR="0">
                        <a:spcBef>
                          <a:spcPts val="0"/>
                        </a:spcBef>
                        <a:spcAft>
                          <a:spcPts val="300"/>
                        </a:spcAft>
                      </a:pPr>
                      <a:r>
                        <a:rPr lang="en-US" sz="1100">
                          <a:effectLst/>
                        </a:rPr>
                        <a:t>255.255.240.0</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/20</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13"/>
                  </a:ext>
                </a:extLst>
              </a:tr>
              <a:tr h="177800">
                <a:tc>
                  <a:txBody>
                    <a:bodyPr/>
                    <a:lstStyle/>
                    <a:p>
                      <a:pPr marL="0" marR="0">
                        <a:spcBef>
                          <a:spcPts val="0"/>
                        </a:spcBef>
                        <a:spcAft>
                          <a:spcPts val="300"/>
                        </a:spcAft>
                      </a:pPr>
                      <a:r>
                        <a:rPr lang="en-US" sz="1100">
                          <a:effectLst/>
                        </a:rPr>
                        <a:t>255.255.248.0</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/21</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14"/>
                  </a:ext>
                </a:extLst>
              </a:tr>
              <a:tr h="177800">
                <a:tc>
                  <a:txBody>
                    <a:bodyPr/>
                    <a:lstStyle/>
                    <a:p>
                      <a:pPr marL="0" marR="0">
                        <a:spcBef>
                          <a:spcPts val="0"/>
                        </a:spcBef>
                        <a:spcAft>
                          <a:spcPts val="300"/>
                        </a:spcAft>
                      </a:pPr>
                      <a:r>
                        <a:rPr lang="en-US" sz="1100">
                          <a:effectLst/>
                        </a:rPr>
                        <a:t>255.255.252.0</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/22</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15"/>
                  </a:ext>
                </a:extLst>
              </a:tr>
              <a:tr h="177800">
                <a:tc>
                  <a:txBody>
                    <a:bodyPr/>
                    <a:lstStyle/>
                    <a:p>
                      <a:pPr marL="0" marR="0">
                        <a:spcBef>
                          <a:spcPts val="0"/>
                        </a:spcBef>
                        <a:spcAft>
                          <a:spcPts val="300"/>
                        </a:spcAft>
                      </a:pPr>
                      <a:r>
                        <a:rPr lang="en-US" sz="1100">
                          <a:effectLst/>
                        </a:rPr>
                        <a:t>255.255.254.0</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/23</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16"/>
                  </a:ext>
                </a:extLst>
              </a:tr>
              <a:tr h="177800">
                <a:tc>
                  <a:txBody>
                    <a:bodyPr/>
                    <a:lstStyle/>
                    <a:p>
                      <a:pPr marL="0" marR="0">
                        <a:spcBef>
                          <a:spcPts val="0"/>
                        </a:spcBef>
                        <a:spcAft>
                          <a:spcPts val="300"/>
                        </a:spcAft>
                      </a:pPr>
                      <a:r>
                        <a:rPr lang="en-US" sz="1100">
                          <a:effectLst/>
                        </a:rPr>
                        <a:t>255.255.255.0</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/24</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17"/>
                  </a:ext>
                </a:extLst>
              </a:tr>
              <a:tr h="177800">
                <a:tc>
                  <a:txBody>
                    <a:bodyPr/>
                    <a:lstStyle/>
                    <a:p>
                      <a:pPr marL="0" marR="0">
                        <a:spcBef>
                          <a:spcPts val="0"/>
                        </a:spcBef>
                        <a:spcAft>
                          <a:spcPts val="300"/>
                        </a:spcAft>
                      </a:pPr>
                      <a:r>
                        <a:rPr lang="en-US" sz="1100">
                          <a:effectLst/>
                        </a:rPr>
                        <a:t>255.255.255.128</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/25</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18"/>
                  </a:ext>
                </a:extLst>
              </a:tr>
              <a:tr h="177800">
                <a:tc>
                  <a:txBody>
                    <a:bodyPr/>
                    <a:lstStyle/>
                    <a:p>
                      <a:pPr marL="0" marR="0">
                        <a:spcBef>
                          <a:spcPts val="0"/>
                        </a:spcBef>
                        <a:spcAft>
                          <a:spcPts val="300"/>
                        </a:spcAft>
                      </a:pPr>
                      <a:r>
                        <a:rPr lang="en-US" sz="1100">
                          <a:effectLst/>
                        </a:rPr>
                        <a:t>255.255.255.192</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/26</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19"/>
                  </a:ext>
                </a:extLst>
              </a:tr>
              <a:tr h="177800">
                <a:tc>
                  <a:txBody>
                    <a:bodyPr/>
                    <a:lstStyle/>
                    <a:p>
                      <a:pPr marL="0" marR="0">
                        <a:spcBef>
                          <a:spcPts val="0"/>
                        </a:spcBef>
                        <a:spcAft>
                          <a:spcPts val="300"/>
                        </a:spcAft>
                      </a:pPr>
                      <a:r>
                        <a:rPr lang="en-US" sz="1100">
                          <a:effectLst/>
                        </a:rPr>
                        <a:t>255.255.255.224</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/27</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20"/>
                  </a:ext>
                </a:extLst>
              </a:tr>
              <a:tr h="177800">
                <a:tc>
                  <a:txBody>
                    <a:bodyPr/>
                    <a:lstStyle/>
                    <a:p>
                      <a:pPr marL="0" marR="0">
                        <a:spcBef>
                          <a:spcPts val="0"/>
                        </a:spcBef>
                        <a:spcAft>
                          <a:spcPts val="300"/>
                        </a:spcAft>
                      </a:pPr>
                      <a:r>
                        <a:rPr lang="en-US" sz="1100">
                          <a:effectLst/>
                        </a:rPr>
                        <a:t>255.255.255.240</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/28</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21"/>
                  </a:ext>
                </a:extLst>
              </a:tr>
              <a:tr h="177800">
                <a:tc>
                  <a:txBody>
                    <a:bodyPr/>
                    <a:lstStyle/>
                    <a:p>
                      <a:pPr marL="0" marR="0">
                        <a:spcBef>
                          <a:spcPts val="0"/>
                        </a:spcBef>
                        <a:spcAft>
                          <a:spcPts val="300"/>
                        </a:spcAft>
                      </a:pPr>
                      <a:r>
                        <a:rPr lang="en-US" sz="1100">
                          <a:effectLst/>
                        </a:rPr>
                        <a:t>255.255.255.248</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/29</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22"/>
                  </a:ext>
                </a:extLst>
              </a:tr>
              <a:tr h="177800">
                <a:tc>
                  <a:txBody>
                    <a:bodyPr/>
                    <a:lstStyle/>
                    <a:p>
                      <a:pPr marL="0" marR="0">
                        <a:spcBef>
                          <a:spcPts val="0"/>
                        </a:spcBef>
                        <a:spcAft>
                          <a:spcPts val="300"/>
                        </a:spcAft>
                      </a:pPr>
                      <a:r>
                        <a:rPr lang="en-US" sz="1100">
                          <a:effectLst/>
                        </a:rPr>
                        <a:t>255.255.255.252</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dirty="0">
                          <a:effectLst/>
                        </a:rPr>
                        <a:t>/30</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23"/>
                  </a:ext>
                </a:extLst>
              </a:tr>
            </a:tbl>
          </a:graphicData>
        </a:graphic>
      </p:graphicFrame>
      <p:sp>
        <p:nvSpPr>
          <p:cNvPr id="7" name="Rectangle 6"/>
          <p:cNvSpPr/>
          <p:nvPr/>
        </p:nvSpPr>
        <p:spPr>
          <a:xfrm>
            <a:off x="4038600" y="2895600"/>
            <a:ext cx="4572000" cy="1477328"/>
          </a:xfrm>
          <a:prstGeom prst="rect">
            <a:avLst/>
          </a:prstGeom>
        </p:spPr>
        <p:txBody>
          <a:bodyPr>
            <a:spAutoFit/>
          </a:bodyPr>
          <a:lstStyle/>
          <a:p>
            <a:r>
              <a:rPr lang="en-US" dirty="0">
                <a:latin typeface="Times New Roman" panose="02020603050405020304" pitchFamily="18" charset="0"/>
                <a:ea typeface="Times New Roman" panose="02020603050405020304" pitchFamily="18" charset="0"/>
              </a:rPr>
              <a:t>The /8 through /15 can only be used with Class A network addresses. /16 through /23 can be used by Class A and B network addresses. /24 through /30 can be used by Class A, B, and C network addresses</a:t>
            </a:r>
            <a:endParaRPr lang="en-US" dirty="0"/>
          </a:p>
        </p:txBody>
      </p:sp>
    </p:spTree>
    <p:extLst>
      <p:ext uri="{BB962C8B-B14F-4D97-AF65-F5344CB8AC3E}">
        <p14:creationId xmlns:p14="http://schemas.microsoft.com/office/powerpoint/2010/main" val="4120106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Subnetting a Class C Address—The Fast Way!</a:t>
            </a:r>
            <a:br>
              <a:rPr lang="en-US" b="1" dirty="0"/>
            </a:br>
            <a:endParaRPr lang="en-US" dirty="0"/>
          </a:p>
        </p:txBody>
      </p:sp>
      <p:sp>
        <p:nvSpPr>
          <p:cNvPr id="4" name="Rectangle 3"/>
          <p:cNvSpPr/>
          <p:nvPr/>
        </p:nvSpPr>
        <p:spPr>
          <a:xfrm>
            <a:off x="838200" y="1600200"/>
            <a:ext cx="7924800" cy="2739211"/>
          </a:xfrm>
          <a:prstGeom prst="rect">
            <a:avLst/>
          </a:prstGeom>
        </p:spPr>
        <p:txBody>
          <a:bodyPr wrap="square">
            <a:spAutoFit/>
          </a:bodyPr>
          <a:lstStyle/>
          <a:p>
            <a:pPr marL="457200" marR="0" indent="457200">
              <a:spcBef>
                <a:spcPts val="0"/>
              </a:spcBef>
              <a:spcAft>
                <a:spcPts val="600"/>
              </a:spcAft>
            </a:pPr>
            <a:r>
              <a:rPr lang="en-US" dirty="0">
                <a:latin typeface="Times New Roman" panose="02020603050405020304" pitchFamily="18" charset="0"/>
                <a:ea typeface="Times New Roman" panose="02020603050405020304" pitchFamily="18" charset="0"/>
              </a:rPr>
              <a:t>When you’ve chosen a possible subnet mask for your network and need to determine the number of subnets, valid hosts and the broadcast addresses of a subnet that mask will provide, all you need to do is answer five simple questions:</a:t>
            </a:r>
          </a:p>
          <a:p>
            <a:pPr marL="342900" marR="0" lvl="0" indent="-342900">
              <a:spcBef>
                <a:spcPts val="600"/>
              </a:spcBef>
              <a:spcAft>
                <a:spcPts val="0"/>
              </a:spcAft>
              <a:buFont typeface="Wingdings" panose="05000000000000000000" pitchFamily="2" charset="2"/>
              <a:buChar char=""/>
              <a:tabLst>
                <a:tab pos="1143000" algn="l"/>
              </a:tabLst>
            </a:pPr>
            <a:r>
              <a:rPr lang="en-US" dirty="0">
                <a:latin typeface="Times New Roman" panose="02020603050405020304" pitchFamily="18" charset="0"/>
                <a:ea typeface="Times New Roman" panose="02020603050405020304" pitchFamily="18" charset="0"/>
              </a:rPr>
              <a:t>How many subnets does the chosen subnet mask produce?</a:t>
            </a:r>
          </a:p>
          <a:p>
            <a:pPr marL="342900" marR="0" lvl="0" indent="-342900">
              <a:spcBef>
                <a:spcPts val="0"/>
              </a:spcBef>
              <a:spcAft>
                <a:spcPts val="0"/>
              </a:spcAft>
              <a:buFont typeface="Wingdings" panose="05000000000000000000" pitchFamily="2" charset="2"/>
              <a:buChar char=""/>
              <a:tabLst>
                <a:tab pos="1143000" algn="l"/>
              </a:tabLst>
            </a:pPr>
            <a:r>
              <a:rPr lang="en-US" dirty="0">
                <a:latin typeface="Times New Roman" panose="02020603050405020304" pitchFamily="18" charset="0"/>
                <a:ea typeface="Times New Roman" panose="02020603050405020304" pitchFamily="18" charset="0"/>
              </a:rPr>
              <a:t>How many valid hosts per subnet are available?</a:t>
            </a:r>
          </a:p>
          <a:p>
            <a:pPr marL="342900" marR="0" lvl="0" indent="-342900">
              <a:spcBef>
                <a:spcPts val="0"/>
              </a:spcBef>
              <a:spcAft>
                <a:spcPts val="0"/>
              </a:spcAft>
              <a:buFont typeface="Wingdings" panose="05000000000000000000" pitchFamily="2" charset="2"/>
              <a:buChar char=""/>
              <a:tabLst>
                <a:tab pos="1143000" algn="l"/>
              </a:tabLst>
            </a:pPr>
            <a:r>
              <a:rPr lang="en-US" dirty="0">
                <a:latin typeface="Times New Roman" panose="02020603050405020304" pitchFamily="18" charset="0"/>
                <a:ea typeface="Times New Roman" panose="02020603050405020304" pitchFamily="18" charset="0"/>
              </a:rPr>
              <a:t>What are the valid subnets?</a:t>
            </a:r>
          </a:p>
          <a:p>
            <a:pPr marL="342900" marR="0" lvl="0" indent="-342900">
              <a:spcBef>
                <a:spcPts val="0"/>
              </a:spcBef>
              <a:spcAft>
                <a:spcPts val="0"/>
              </a:spcAft>
              <a:buFont typeface="Wingdings" panose="05000000000000000000" pitchFamily="2" charset="2"/>
              <a:buChar char=""/>
              <a:tabLst>
                <a:tab pos="1143000" algn="l"/>
              </a:tabLst>
            </a:pPr>
            <a:r>
              <a:rPr lang="en-US" dirty="0">
                <a:latin typeface="Times New Roman" panose="02020603050405020304" pitchFamily="18" charset="0"/>
                <a:ea typeface="Times New Roman" panose="02020603050405020304" pitchFamily="18" charset="0"/>
              </a:rPr>
              <a:t>What’s the broadcast address of each subnet?</a:t>
            </a:r>
          </a:p>
          <a:p>
            <a:pPr marL="342900" marR="0" lvl="0" indent="-342900">
              <a:spcBef>
                <a:spcPts val="0"/>
              </a:spcBef>
              <a:spcAft>
                <a:spcPts val="600"/>
              </a:spcAft>
              <a:buFont typeface="Wingdings" panose="05000000000000000000" pitchFamily="2" charset="2"/>
              <a:buChar char=""/>
              <a:tabLst>
                <a:tab pos="1143000" algn="l"/>
              </a:tabLst>
            </a:pPr>
            <a:r>
              <a:rPr lang="en-US" dirty="0">
                <a:latin typeface="Times New Roman" panose="02020603050405020304" pitchFamily="18" charset="0"/>
                <a:ea typeface="Times New Roman" panose="02020603050405020304" pitchFamily="18" charset="0"/>
              </a:rPr>
              <a:t>What are the valid hosts in each subnet?</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641240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1094</TotalTime>
  <Words>2010</Words>
  <Application>Microsoft Office PowerPoint</Application>
  <PresentationFormat>On-screen Show (4:3)</PresentationFormat>
  <Paragraphs>376</Paragraphs>
  <Slides>27</Slides>
  <Notes>21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Default Design</vt:lpstr>
      <vt:lpstr>PowerPoint Presentation</vt:lpstr>
      <vt:lpstr>Chapter 4 Objectives</vt:lpstr>
      <vt:lpstr>Figure 4.1: One network </vt:lpstr>
      <vt:lpstr>Figure 4.2: Multiple networks connected together</vt:lpstr>
      <vt:lpstr>To create a subnet, we’ll start by fulfilling these three steps:</vt:lpstr>
      <vt:lpstr>Table 4.1 shows the default subnet masks for Classes A, B, and C. </vt:lpstr>
      <vt:lpstr>Classless Inter-Domain Routing (CIDR)</vt:lpstr>
      <vt:lpstr>Table 4.2 has a listing of every available subnet mask and its equivalent CIDR slash notation.</vt:lpstr>
      <vt:lpstr>Subnetting a Class C Address—The Fast Way! </vt:lpstr>
      <vt:lpstr>Subnetting Practice Examples: Class C Addresses</vt:lpstr>
      <vt:lpstr>Practice Example #2C: 255.255.255.192 (/26) </vt:lpstr>
      <vt:lpstr>Practice Example #3C: 255.255.255.224 (/27) </vt:lpstr>
      <vt:lpstr>Practice Example #4C: 255.255.255.240 (/28) </vt:lpstr>
      <vt:lpstr>Practice Example #5C: 255.255.255.248 (/29)</vt:lpstr>
      <vt:lpstr>Practice Example #6C: 255.255.255.252 (/30) </vt:lpstr>
      <vt:lpstr>Practice Example #2B: 255.255.255.192 (/18) </vt:lpstr>
      <vt:lpstr>Practice Example #1A:  255.255.0.0 (/16)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Written Labs and Review Questions</vt:lpstr>
    </vt:vector>
  </TitlesOfParts>
  <Company>Wiley Publishing,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Janet Chang</dc:creator>
  <cp:lastModifiedBy>senhuayu@gmail.com</cp:lastModifiedBy>
  <cp:revision>107</cp:revision>
  <dcterms:created xsi:type="dcterms:W3CDTF">2006-02-28T18:28:56Z</dcterms:created>
  <dcterms:modified xsi:type="dcterms:W3CDTF">2017-02-19T03:38:25Z</dcterms:modified>
</cp:coreProperties>
</file>