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310" r:id="rId4"/>
    <p:sldId id="282" r:id="rId5"/>
    <p:sldId id="283" r:id="rId6"/>
    <p:sldId id="284" r:id="rId7"/>
    <p:sldId id="285" r:id="rId8"/>
    <p:sldId id="286" r:id="rId9"/>
    <p:sldId id="287" r:id="rId10"/>
    <p:sldId id="288" r:id="rId11"/>
    <p:sldId id="299" r:id="rId12"/>
    <p:sldId id="311" r:id="rId13"/>
    <p:sldId id="294" r:id="rId14"/>
    <p:sldId id="295" r:id="rId15"/>
    <p:sldId id="296" r:id="rId16"/>
    <p:sldId id="298" r:id="rId17"/>
    <p:sldId id="304" r:id="rId18"/>
    <p:sldId id="305" r:id="rId19"/>
    <p:sldId id="300" r:id="rId20"/>
    <p:sldId id="301" r:id="rId21"/>
    <p:sldId id="306" r:id="rId22"/>
    <p:sldId id="307" r:id="rId23"/>
    <p:sldId id="308" r:id="rId24"/>
    <p:sldId id="309" r:id="rId25"/>
    <p:sldId id="281"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235" autoAdjust="0"/>
  </p:normalViewPr>
  <p:slideViewPr>
    <p:cSldViewPr>
      <p:cViewPr varScale="1">
        <p:scale>
          <a:sx n="64" d="100"/>
          <a:sy n="64" d="100"/>
        </p:scale>
        <p:origin x="134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B508DD-61CE-41B8-B4BF-114B06F94A66}" type="datetimeFigureOut">
              <a:rPr lang="en-US" smtClean="0"/>
              <a:t>2/25/2017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ACB0C8-23A8-4DC6-85DC-9EA0EF8D6351}" type="slidenum">
              <a:rPr lang="en-US" smtClean="0"/>
              <a:t>‹#›</a:t>
            </a:fld>
            <a:endParaRPr lang="en-US"/>
          </a:p>
        </p:txBody>
      </p:sp>
    </p:spTree>
    <p:extLst>
      <p:ext uri="{BB962C8B-B14F-4D97-AF65-F5344CB8AC3E}">
        <p14:creationId xmlns:p14="http://schemas.microsoft.com/office/powerpoint/2010/main" val="1401390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ACB0C8-23A8-4DC6-85DC-9EA0EF8D6351}" type="slidenum">
              <a:rPr lang="en-US" smtClean="0"/>
              <a:t>3</a:t>
            </a:fld>
            <a:endParaRPr lang="en-US"/>
          </a:p>
        </p:txBody>
      </p:sp>
    </p:spTree>
    <p:extLst>
      <p:ext uri="{BB962C8B-B14F-4D97-AF65-F5344CB8AC3E}">
        <p14:creationId xmlns:p14="http://schemas.microsoft.com/office/powerpoint/2010/main" val="2818922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latin typeface="Times New Roman" charset="0"/>
              <a:cs typeface="+mn-cs"/>
            </a:endParaRPr>
          </a:p>
        </p:txBody>
      </p:sp>
      <p:sp>
        <p:nvSpPr>
          <p:cNvPr id="4" name="Slide Number Placeholder 3"/>
          <p:cNvSpPr>
            <a:spLocks noGrp="1"/>
          </p:cNvSpPr>
          <p:nvPr>
            <p:ph type="sldNum" sz="quarter" idx="10"/>
          </p:nvPr>
        </p:nvSpPr>
        <p:spPr/>
        <p:txBody>
          <a:bodyPr/>
          <a:lstStyle/>
          <a:p>
            <a:fld id="{59ACB0C8-23A8-4DC6-85DC-9EA0EF8D6351}" type="slidenum">
              <a:rPr lang="en-US" smtClean="0"/>
              <a:t>14</a:t>
            </a:fld>
            <a:endParaRPr lang="en-US"/>
          </a:p>
        </p:txBody>
      </p:sp>
    </p:spTree>
    <p:extLst>
      <p:ext uri="{BB962C8B-B14F-4D97-AF65-F5344CB8AC3E}">
        <p14:creationId xmlns:p14="http://schemas.microsoft.com/office/powerpoint/2010/main" val="3516966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9ACB0C8-23A8-4DC6-85DC-9EA0EF8D6351}" type="slidenum">
              <a:rPr lang="en-US" smtClean="0"/>
              <a:t>15</a:t>
            </a:fld>
            <a:endParaRPr lang="en-US"/>
          </a:p>
        </p:txBody>
      </p:sp>
    </p:spTree>
    <p:extLst>
      <p:ext uri="{BB962C8B-B14F-4D97-AF65-F5344CB8AC3E}">
        <p14:creationId xmlns:p14="http://schemas.microsoft.com/office/powerpoint/2010/main" val="2588176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9ACB0C8-23A8-4DC6-85DC-9EA0EF8D6351}" type="slidenum">
              <a:rPr lang="en-US" smtClean="0"/>
              <a:t>16</a:t>
            </a:fld>
            <a:endParaRPr lang="en-US"/>
          </a:p>
        </p:txBody>
      </p:sp>
    </p:spTree>
    <p:extLst>
      <p:ext uri="{BB962C8B-B14F-4D97-AF65-F5344CB8AC3E}">
        <p14:creationId xmlns:p14="http://schemas.microsoft.com/office/powerpoint/2010/main" val="671404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ACB0C8-23A8-4DC6-85DC-9EA0EF8D6351}" type="slidenum">
              <a:rPr lang="en-US" smtClean="0"/>
              <a:t>19</a:t>
            </a:fld>
            <a:endParaRPr lang="en-US"/>
          </a:p>
        </p:txBody>
      </p:sp>
    </p:spTree>
    <p:extLst>
      <p:ext uri="{BB962C8B-B14F-4D97-AF65-F5344CB8AC3E}">
        <p14:creationId xmlns:p14="http://schemas.microsoft.com/office/powerpoint/2010/main" val="3826473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9ACB0C8-23A8-4DC6-85DC-9EA0EF8D6351}" type="slidenum">
              <a:rPr lang="en-US" smtClean="0"/>
              <a:t>20</a:t>
            </a:fld>
            <a:endParaRPr lang="en-US"/>
          </a:p>
        </p:txBody>
      </p:sp>
    </p:spTree>
    <p:extLst>
      <p:ext uri="{BB962C8B-B14F-4D97-AF65-F5344CB8AC3E}">
        <p14:creationId xmlns:p14="http://schemas.microsoft.com/office/powerpoint/2010/main" val="3954264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ACB0C8-23A8-4DC6-85DC-9EA0EF8D6351}" type="slidenum">
              <a:rPr lang="en-US" smtClean="0"/>
              <a:t>21</a:t>
            </a:fld>
            <a:endParaRPr lang="en-US"/>
          </a:p>
        </p:txBody>
      </p:sp>
    </p:spTree>
    <p:extLst>
      <p:ext uri="{BB962C8B-B14F-4D97-AF65-F5344CB8AC3E}">
        <p14:creationId xmlns:p14="http://schemas.microsoft.com/office/powerpoint/2010/main" val="590244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ACB0C8-23A8-4DC6-85DC-9EA0EF8D6351}" type="slidenum">
              <a:rPr lang="en-US" smtClean="0"/>
              <a:t>22</a:t>
            </a:fld>
            <a:endParaRPr lang="en-US"/>
          </a:p>
        </p:txBody>
      </p:sp>
    </p:spTree>
    <p:extLst>
      <p:ext uri="{BB962C8B-B14F-4D97-AF65-F5344CB8AC3E}">
        <p14:creationId xmlns:p14="http://schemas.microsoft.com/office/powerpoint/2010/main" val="1807300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ACB0C8-23A8-4DC6-85DC-9EA0EF8D6351}" type="slidenum">
              <a:rPr lang="en-US" smtClean="0"/>
              <a:t>23</a:t>
            </a:fld>
            <a:endParaRPr lang="en-US"/>
          </a:p>
        </p:txBody>
      </p:sp>
    </p:spTree>
    <p:extLst>
      <p:ext uri="{BB962C8B-B14F-4D97-AF65-F5344CB8AC3E}">
        <p14:creationId xmlns:p14="http://schemas.microsoft.com/office/powerpoint/2010/main" val="3312330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ACB0C8-23A8-4DC6-85DC-9EA0EF8D6351}" type="slidenum">
              <a:rPr lang="en-US" smtClean="0"/>
              <a:t>24</a:t>
            </a:fld>
            <a:endParaRPr lang="en-US"/>
          </a:p>
        </p:txBody>
      </p:sp>
    </p:spTree>
    <p:extLst>
      <p:ext uri="{BB962C8B-B14F-4D97-AF65-F5344CB8AC3E}">
        <p14:creationId xmlns:p14="http://schemas.microsoft.com/office/powerpoint/2010/main" val="123478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ACB0C8-23A8-4DC6-85DC-9EA0EF8D6351}" type="slidenum">
              <a:rPr lang="en-US" smtClean="0"/>
              <a:t>4</a:t>
            </a:fld>
            <a:endParaRPr lang="en-US"/>
          </a:p>
        </p:txBody>
      </p:sp>
    </p:spTree>
    <p:extLst>
      <p:ext uri="{BB962C8B-B14F-4D97-AF65-F5344CB8AC3E}">
        <p14:creationId xmlns:p14="http://schemas.microsoft.com/office/powerpoint/2010/main" val="799326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ACB0C8-23A8-4DC6-85DC-9EA0EF8D6351}" type="slidenum">
              <a:rPr lang="en-US" smtClean="0"/>
              <a:t>5</a:t>
            </a:fld>
            <a:endParaRPr lang="en-US"/>
          </a:p>
        </p:txBody>
      </p:sp>
    </p:spTree>
    <p:extLst>
      <p:ext uri="{BB962C8B-B14F-4D97-AF65-F5344CB8AC3E}">
        <p14:creationId xmlns:p14="http://schemas.microsoft.com/office/powerpoint/2010/main" val="3758053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9ACB0C8-23A8-4DC6-85DC-9EA0EF8D6351}" type="slidenum">
              <a:rPr lang="en-US" smtClean="0"/>
              <a:t>6</a:t>
            </a:fld>
            <a:endParaRPr lang="en-US"/>
          </a:p>
        </p:txBody>
      </p:sp>
    </p:spTree>
    <p:extLst>
      <p:ext uri="{BB962C8B-B14F-4D97-AF65-F5344CB8AC3E}">
        <p14:creationId xmlns:p14="http://schemas.microsoft.com/office/powerpoint/2010/main" val="549821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ACB0C8-23A8-4DC6-85DC-9EA0EF8D6351}" type="slidenum">
              <a:rPr lang="en-US" smtClean="0"/>
              <a:t>7</a:t>
            </a:fld>
            <a:endParaRPr lang="en-US"/>
          </a:p>
        </p:txBody>
      </p:sp>
    </p:spTree>
    <p:extLst>
      <p:ext uri="{BB962C8B-B14F-4D97-AF65-F5344CB8AC3E}">
        <p14:creationId xmlns:p14="http://schemas.microsoft.com/office/powerpoint/2010/main" val="2213501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9ACB0C8-23A8-4DC6-85DC-9EA0EF8D6351}" type="slidenum">
              <a:rPr lang="en-US" smtClean="0"/>
              <a:t>8</a:t>
            </a:fld>
            <a:endParaRPr lang="en-US"/>
          </a:p>
        </p:txBody>
      </p:sp>
    </p:spTree>
    <p:extLst>
      <p:ext uri="{BB962C8B-B14F-4D97-AF65-F5344CB8AC3E}">
        <p14:creationId xmlns:p14="http://schemas.microsoft.com/office/powerpoint/2010/main" val="3225852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ACB0C8-23A8-4DC6-85DC-9EA0EF8D6351}" type="slidenum">
              <a:rPr lang="en-US" smtClean="0"/>
              <a:t>9</a:t>
            </a:fld>
            <a:endParaRPr lang="en-US"/>
          </a:p>
        </p:txBody>
      </p:sp>
    </p:spTree>
    <p:extLst>
      <p:ext uri="{BB962C8B-B14F-4D97-AF65-F5344CB8AC3E}">
        <p14:creationId xmlns:p14="http://schemas.microsoft.com/office/powerpoint/2010/main" val="3653690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9ACB0C8-23A8-4DC6-85DC-9EA0EF8D6351}" type="slidenum">
              <a:rPr lang="en-US" smtClean="0"/>
              <a:t>10</a:t>
            </a:fld>
            <a:endParaRPr lang="en-US"/>
          </a:p>
        </p:txBody>
      </p:sp>
    </p:spTree>
    <p:extLst>
      <p:ext uri="{BB962C8B-B14F-4D97-AF65-F5344CB8AC3E}">
        <p14:creationId xmlns:p14="http://schemas.microsoft.com/office/powerpoint/2010/main" val="1351189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ACB0C8-23A8-4DC6-85DC-9EA0EF8D6351}" type="slidenum">
              <a:rPr lang="en-US" smtClean="0"/>
              <a:t>13</a:t>
            </a:fld>
            <a:endParaRPr lang="en-US"/>
          </a:p>
        </p:txBody>
      </p:sp>
    </p:spTree>
    <p:extLst>
      <p:ext uri="{BB962C8B-B14F-4D97-AF65-F5344CB8AC3E}">
        <p14:creationId xmlns:p14="http://schemas.microsoft.com/office/powerpoint/2010/main" val="836793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7C90831-46C7-4C7E-BD50-2DEAE2D190B3}" type="slidenum">
              <a:rPr lang="en-US"/>
              <a:pPr/>
              <a:t>‹#›</a:t>
            </a:fld>
            <a:endParaRPr lang="en-US"/>
          </a:p>
        </p:txBody>
      </p:sp>
    </p:spTree>
    <p:extLst>
      <p:ext uri="{BB962C8B-B14F-4D97-AF65-F5344CB8AC3E}">
        <p14:creationId xmlns:p14="http://schemas.microsoft.com/office/powerpoint/2010/main" val="1508966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6B82B75-7126-4F52-B655-F7352FB04972}" type="slidenum">
              <a:rPr lang="en-US"/>
              <a:pPr/>
              <a:t>‹#›</a:t>
            </a:fld>
            <a:endParaRPr lang="en-US"/>
          </a:p>
        </p:txBody>
      </p:sp>
    </p:spTree>
    <p:extLst>
      <p:ext uri="{BB962C8B-B14F-4D97-AF65-F5344CB8AC3E}">
        <p14:creationId xmlns:p14="http://schemas.microsoft.com/office/powerpoint/2010/main" val="1171834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27D9130-C866-418E-9536-6DF67012FF9D}" type="slidenum">
              <a:rPr lang="en-US"/>
              <a:pPr/>
              <a:t>‹#›</a:t>
            </a:fld>
            <a:endParaRPr lang="en-US"/>
          </a:p>
        </p:txBody>
      </p:sp>
    </p:spTree>
    <p:extLst>
      <p:ext uri="{BB962C8B-B14F-4D97-AF65-F5344CB8AC3E}">
        <p14:creationId xmlns:p14="http://schemas.microsoft.com/office/powerpoint/2010/main" val="331779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1CABA-E4F1-4806-9F77-46BC833E8E65}" type="slidenum">
              <a:rPr lang="en-US"/>
              <a:pPr/>
              <a:t>‹#›</a:t>
            </a:fld>
            <a:endParaRPr lang="en-US"/>
          </a:p>
        </p:txBody>
      </p:sp>
    </p:spTree>
    <p:extLst>
      <p:ext uri="{BB962C8B-B14F-4D97-AF65-F5344CB8AC3E}">
        <p14:creationId xmlns:p14="http://schemas.microsoft.com/office/powerpoint/2010/main" val="2961821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CA7D87C-5402-41A0-AAA3-71F03F31A977}" type="slidenum">
              <a:rPr lang="en-US"/>
              <a:pPr/>
              <a:t>‹#›</a:t>
            </a:fld>
            <a:endParaRPr lang="en-US"/>
          </a:p>
        </p:txBody>
      </p:sp>
    </p:spTree>
    <p:extLst>
      <p:ext uri="{BB962C8B-B14F-4D97-AF65-F5344CB8AC3E}">
        <p14:creationId xmlns:p14="http://schemas.microsoft.com/office/powerpoint/2010/main" val="2701803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431D67F-A671-4566-B6DE-06FF053D7912}" type="slidenum">
              <a:rPr lang="en-US"/>
              <a:pPr/>
              <a:t>‹#›</a:t>
            </a:fld>
            <a:endParaRPr lang="en-US"/>
          </a:p>
        </p:txBody>
      </p:sp>
    </p:spTree>
    <p:extLst>
      <p:ext uri="{BB962C8B-B14F-4D97-AF65-F5344CB8AC3E}">
        <p14:creationId xmlns:p14="http://schemas.microsoft.com/office/powerpoint/2010/main" val="201123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AA6D060B-8999-484A-8E80-BFEE6B9F3641}" type="slidenum">
              <a:rPr lang="en-US"/>
              <a:pPr/>
              <a:t>‹#›</a:t>
            </a:fld>
            <a:endParaRPr lang="en-US"/>
          </a:p>
        </p:txBody>
      </p:sp>
    </p:spTree>
    <p:extLst>
      <p:ext uri="{BB962C8B-B14F-4D97-AF65-F5344CB8AC3E}">
        <p14:creationId xmlns:p14="http://schemas.microsoft.com/office/powerpoint/2010/main" val="188515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C0546596-528B-472A-A504-B78F74BFEE9E}" type="slidenum">
              <a:rPr lang="en-US"/>
              <a:pPr/>
              <a:t>‹#›</a:t>
            </a:fld>
            <a:endParaRPr lang="en-US"/>
          </a:p>
        </p:txBody>
      </p:sp>
    </p:spTree>
    <p:extLst>
      <p:ext uri="{BB962C8B-B14F-4D97-AF65-F5344CB8AC3E}">
        <p14:creationId xmlns:p14="http://schemas.microsoft.com/office/powerpoint/2010/main" val="83949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CE4761E-76E1-4FC7-8AB1-B795A49DA7E9}" type="slidenum">
              <a:rPr lang="en-US"/>
              <a:pPr/>
              <a:t>‹#›</a:t>
            </a:fld>
            <a:endParaRPr lang="en-US"/>
          </a:p>
        </p:txBody>
      </p:sp>
    </p:spTree>
    <p:extLst>
      <p:ext uri="{BB962C8B-B14F-4D97-AF65-F5344CB8AC3E}">
        <p14:creationId xmlns:p14="http://schemas.microsoft.com/office/powerpoint/2010/main" val="200035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F59FF0D-B1FE-48D0-BD05-49FC16085B09}" type="slidenum">
              <a:rPr lang="en-US"/>
              <a:pPr/>
              <a:t>‹#›</a:t>
            </a:fld>
            <a:endParaRPr lang="en-US"/>
          </a:p>
        </p:txBody>
      </p:sp>
    </p:spTree>
    <p:extLst>
      <p:ext uri="{BB962C8B-B14F-4D97-AF65-F5344CB8AC3E}">
        <p14:creationId xmlns:p14="http://schemas.microsoft.com/office/powerpoint/2010/main" val="196516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069FB51-0B4E-48F3-A085-DFAAB7237FDE}" type="slidenum">
              <a:rPr lang="en-US"/>
              <a:pPr/>
              <a:t>‹#›</a:t>
            </a:fld>
            <a:endParaRPr lang="en-US"/>
          </a:p>
        </p:txBody>
      </p:sp>
    </p:spTree>
    <p:extLst>
      <p:ext uri="{BB962C8B-B14F-4D97-AF65-F5344CB8AC3E}">
        <p14:creationId xmlns:p14="http://schemas.microsoft.com/office/powerpoint/2010/main" val="892184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4E859E6-F2C0-4623-A284-26FC62227FB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endParaRPr lang="en-US"/>
          </a:p>
        </p:txBody>
      </p:sp>
      <p:sp>
        <p:nvSpPr>
          <p:cNvPr id="2051" name="Rectangle 3"/>
          <p:cNvSpPr>
            <a:spLocks noGrp="1" noChangeArrowheads="1"/>
          </p:cNvSpPr>
          <p:nvPr>
            <p:ph type="subTitle" idx="1"/>
          </p:nvPr>
        </p:nvSpPr>
        <p:spPr/>
        <p:txBody>
          <a:bodyPr/>
          <a:lstStyle/>
          <a:p>
            <a:pPr eaLnBrk="1" hangingPunct="1"/>
            <a:endParaRPr lang="en-US"/>
          </a:p>
        </p:txBody>
      </p:sp>
      <p:sp>
        <p:nvSpPr>
          <p:cNvPr id="2052" name="Rectangle 4"/>
          <p:cNvSpPr>
            <a:spLocks noChangeArrowheads="1"/>
          </p:cNvSpPr>
          <p:nvPr/>
        </p:nvSpPr>
        <p:spPr bwMode="auto">
          <a:xfrm>
            <a:off x="0" y="0"/>
            <a:ext cx="9140825" cy="6858000"/>
          </a:xfrm>
          <a:prstGeom prst="rect">
            <a:avLst/>
          </a:prstGeom>
          <a:solidFill>
            <a:srgbClr val="CC0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053" name="Rectangle 5"/>
          <p:cNvSpPr>
            <a:spLocks noChangeArrowheads="1"/>
          </p:cNvSpPr>
          <p:nvPr/>
        </p:nvSpPr>
        <p:spPr bwMode="auto">
          <a:xfrm>
            <a:off x="0" y="0"/>
            <a:ext cx="9144000" cy="68580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05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30175"/>
            <a:ext cx="18288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0013" y="1900238"/>
            <a:ext cx="6402387"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Rectangle 8"/>
          <p:cNvSpPr>
            <a:spLocks noChangeArrowheads="1"/>
          </p:cNvSpPr>
          <p:nvPr/>
        </p:nvSpPr>
        <p:spPr bwMode="auto">
          <a:xfrm>
            <a:off x="304800" y="4267200"/>
            <a:ext cx="81534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4000" b="1" dirty="0" err="1">
                <a:solidFill>
                  <a:schemeClr val="bg1"/>
                </a:solidFill>
              </a:rPr>
              <a:t>Sybex</a:t>
            </a:r>
            <a:r>
              <a:rPr lang="en-US" sz="4000" b="1" dirty="0">
                <a:solidFill>
                  <a:schemeClr val="bg1"/>
                </a:solidFill>
              </a:rPr>
              <a:t> CCENT 100-101</a:t>
            </a:r>
          </a:p>
          <a:p>
            <a:pPr algn="ctr" eaLnBrk="1" hangingPunct="1"/>
            <a:r>
              <a:rPr lang="en-US" sz="3600" b="1" dirty="0">
                <a:solidFill>
                  <a:schemeClr val="bg1"/>
                </a:solidFill>
              </a:rPr>
              <a:t>Chapter 5: </a:t>
            </a:r>
            <a:r>
              <a:rPr lang="en-US" sz="3600" dirty="0">
                <a:solidFill>
                  <a:schemeClr val="bg1"/>
                </a:solidFill>
              </a:rPr>
              <a:t>VLSMs, Summarization, and Troubleshooting TCP/IP</a:t>
            </a:r>
            <a:endParaRPr lang="en-US" sz="3600" b="1" dirty="0">
              <a:solidFill>
                <a:schemeClr val="bg1"/>
              </a:solidFill>
            </a:endParaRPr>
          </a:p>
        </p:txBody>
      </p:sp>
      <p:sp>
        <p:nvSpPr>
          <p:cNvPr id="2057" name="Rectangle 9"/>
          <p:cNvSpPr>
            <a:spLocks noGrp="1" noChangeArrowheads="1"/>
          </p:cNvSpPr>
          <p:nvPr>
            <p:ph type="subTitle" idx="1"/>
          </p:nvPr>
        </p:nvSpPr>
        <p:spPr>
          <a:xfrm>
            <a:off x="1905000" y="6288977"/>
            <a:ext cx="5486400" cy="427038"/>
          </a:xfrm>
          <a:noFill/>
        </p:spPr>
        <p:txBody>
          <a:bodyPr/>
          <a:lstStyle/>
          <a:p>
            <a:pPr eaLnBrk="1" hangingPunct="1">
              <a:lnSpc>
                <a:spcPct val="90000"/>
              </a:lnSpc>
            </a:pPr>
            <a:r>
              <a:rPr lang="en-US" i="1" dirty="0"/>
              <a:t>Instructor</a:t>
            </a:r>
            <a:r>
              <a:rPr lang="en-US" dirty="0"/>
              <a:t> &amp; Todd Lammle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832"/>
            <a:ext cx="8229600" cy="1143000"/>
          </a:xfrm>
        </p:spPr>
        <p:txBody>
          <a:bodyPr/>
          <a:lstStyle/>
          <a:p>
            <a:r>
              <a:rPr lang="en-US" dirty="0"/>
              <a:t>Figure 5.7: VLSM table example 2</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57400" y="1066800"/>
            <a:ext cx="3962400" cy="5526505"/>
          </a:xfrm>
        </p:spPr>
      </p:pic>
    </p:spTree>
    <p:extLst>
      <p:ext uri="{BB962C8B-B14F-4D97-AF65-F5344CB8AC3E}">
        <p14:creationId xmlns:p14="http://schemas.microsoft.com/office/powerpoint/2010/main" val="3492645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Criteria</a:t>
            </a:r>
          </a:p>
        </p:txBody>
      </p:sp>
      <p:sp>
        <p:nvSpPr>
          <p:cNvPr id="3" name="Content Placeholder 2"/>
          <p:cNvSpPr>
            <a:spLocks noGrp="1"/>
          </p:cNvSpPr>
          <p:nvPr>
            <p:ph idx="1"/>
          </p:nvPr>
        </p:nvSpPr>
        <p:spPr/>
        <p:txBody>
          <a:bodyPr/>
          <a:lstStyle/>
          <a:p>
            <a:r>
              <a:rPr lang="en-US" dirty="0"/>
              <a:t>Figure out the block size for each LAN</a:t>
            </a:r>
          </a:p>
          <a:p>
            <a:r>
              <a:rPr lang="en-US" dirty="0"/>
              <a:t>Identify the subnet mask</a:t>
            </a:r>
          </a:p>
          <a:p>
            <a:r>
              <a:rPr lang="en-US" dirty="0"/>
              <a:t>Identify the valid subnets according to the subnet mask</a:t>
            </a:r>
          </a:p>
          <a:p>
            <a:r>
              <a:rPr lang="en-US" dirty="0"/>
              <a:t>Start assignment for LAN with a big block size, then process the small size LAN</a:t>
            </a:r>
          </a:p>
        </p:txBody>
      </p:sp>
    </p:spTree>
    <p:extLst>
      <p:ext uri="{BB962C8B-B14F-4D97-AF65-F5344CB8AC3E}">
        <p14:creationId xmlns:p14="http://schemas.microsoft.com/office/powerpoint/2010/main" val="2996717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Aggregation or Summarization</a:t>
            </a:r>
            <a:endParaRPr lang="en-US" dirty="0"/>
          </a:p>
        </p:txBody>
      </p:sp>
      <p:sp>
        <p:nvSpPr>
          <p:cNvPr id="3" name="Content Placeholder 2"/>
          <p:cNvSpPr>
            <a:spLocks noGrp="1"/>
          </p:cNvSpPr>
          <p:nvPr>
            <p:ph idx="1"/>
          </p:nvPr>
        </p:nvSpPr>
        <p:spPr/>
        <p:txBody>
          <a:bodyPr/>
          <a:lstStyle/>
          <a:p>
            <a:r>
              <a:rPr lang="en-US" dirty="0" smtClean="0"/>
              <a:t>It allows routing protocols to advertise many networks as one address</a:t>
            </a:r>
          </a:p>
          <a:p>
            <a:r>
              <a:rPr lang="en-US" dirty="0" smtClean="0"/>
              <a:t>Reduce the size of the routing tables on routers to save memory</a:t>
            </a:r>
          </a:p>
          <a:p>
            <a:r>
              <a:rPr lang="en-US" dirty="0" smtClean="0"/>
              <a:t>Shorten the amount of time IP requires to parse the routing table when determining the best path to a remote network </a:t>
            </a:r>
            <a:endParaRPr lang="en-US" dirty="0"/>
          </a:p>
        </p:txBody>
      </p:sp>
    </p:spTree>
    <p:extLst>
      <p:ext uri="{BB962C8B-B14F-4D97-AF65-F5344CB8AC3E}">
        <p14:creationId xmlns:p14="http://schemas.microsoft.com/office/powerpoint/2010/main" val="2376431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 </a:t>
            </a:r>
            <a:r>
              <a:rPr lang="en-US" dirty="0" smtClean="0"/>
              <a:t>Aggregation </a:t>
            </a:r>
            <a:r>
              <a:rPr lang="en-US" dirty="0"/>
              <a:t>or </a:t>
            </a:r>
            <a:r>
              <a:rPr lang="en-US" dirty="0" smtClean="0"/>
              <a:t>Summarization</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85800" y="2362200"/>
            <a:ext cx="7060223" cy="1676400"/>
          </a:xfrm>
        </p:spPr>
      </p:pic>
      <p:sp>
        <p:nvSpPr>
          <p:cNvPr id="6" name="Rectangle 5"/>
          <p:cNvSpPr/>
          <p:nvPr/>
        </p:nvSpPr>
        <p:spPr>
          <a:xfrm>
            <a:off x="2286000" y="5105400"/>
            <a:ext cx="4572000" cy="646331"/>
          </a:xfrm>
          <a:prstGeom prst="rect">
            <a:avLst/>
          </a:prstGeom>
        </p:spPr>
        <p:txBody>
          <a:bodyPr>
            <a:spAutoFit/>
          </a:bodyPr>
          <a:lstStyle/>
          <a:p>
            <a:pPr marL="457200" marR="0" indent="457200">
              <a:spcBef>
                <a:spcPts val="0"/>
              </a:spcBef>
              <a:spcAft>
                <a:spcPts val="600"/>
              </a:spcAft>
            </a:pPr>
            <a:r>
              <a:rPr lang="en-US" dirty="0">
                <a:latin typeface="Times New Roman" panose="02020603050405020304" pitchFamily="18" charset="0"/>
                <a:ea typeface="Times New Roman" panose="02020603050405020304" pitchFamily="18" charset="0"/>
              </a:rPr>
              <a:t>Figure 5.12 shows how a summary address would be used in an internetwork.</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00668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5.13: Summarization example 4</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52600" y="1676400"/>
            <a:ext cx="5181600" cy="2603951"/>
          </a:xfrm>
        </p:spPr>
      </p:pic>
      <p:sp>
        <p:nvSpPr>
          <p:cNvPr id="5" name="Rectangle 4"/>
          <p:cNvSpPr/>
          <p:nvPr/>
        </p:nvSpPr>
        <p:spPr>
          <a:xfrm>
            <a:off x="685800" y="4724400"/>
            <a:ext cx="8229600" cy="923330"/>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The Ethernet networks connected to router R1 are being summarized to R2 as 192.168.144.0/20. Which </a:t>
            </a:r>
            <a:r>
              <a:rPr lang="en-US" dirty="0" smtClean="0">
                <a:latin typeface="Times New Roman" panose="02020603050405020304" pitchFamily="18" charset="0"/>
                <a:ea typeface="Times New Roman" panose="02020603050405020304" pitchFamily="18" charset="0"/>
              </a:rPr>
              <a:t>range of IP </a:t>
            </a:r>
            <a:r>
              <a:rPr lang="en-US" dirty="0">
                <a:latin typeface="Times New Roman" panose="02020603050405020304" pitchFamily="18" charset="0"/>
                <a:ea typeface="Times New Roman" panose="02020603050405020304" pitchFamily="18" charset="0"/>
              </a:rPr>
              <a:t>addresses will R2 forward to R1 according to this summary?</a:t>
            </a:r>
            <a:endParaRPr lang="en-US" dirty="0"/>
          </a:p>
        </p:txBody>
      </p:sp>
      <p:sp>
        <p:nvSpPr>
          <p:cNvPr id="6" name="Rectangle 5"/>
          <p:cNvSpPr/>
          <p:nvPr/>
        </p:nvSpPr>
        <p:spPr>
          <a:xfrm>
            <a:off x="-304800" y="5715000"/>
            <a:ext cx="9144000" cy="1092607"/>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/20 = </a:t>
            </a:r>
            <a:r>
              <a:rPr lang="en-US" sz="2000" b="1" dirty="0" smtClean="0">
                <a:solidFill>
                  <a:srgbClr val="FF0000"/>
                </a:solidFill>
                <a:latin typeface="Times New Roman" panose="02020603050405020304" pitchFamily="18" charset="0"/>
                <a:ea typeface="Times New Roman" panose="02020603050405020304" pitchFamily="18" charset="0"/>
              </a:rPr>
              <a:t>240</a:t>
            </a:r>
            <a:r>
              <a:rPr lang="en-US" sz="2000" b="1" dirty="0">
                <a:solidFill>
                  <a:srgbClr val="FF0000"/>
                </a:solidFill>
                <a:latin typeface="Times New Roman" panose="02020603050405020304" pitchFamily="18" charset="0"/>
                <a:ea typeface="Times New Roman" panose="02020603050405020304" pitchFamily="18" charset="0"/>
              </a:rPr>
              <a:t>, so the block size is 16, then the range is 192.168.144.1 to 192.168.159.254</a:t>
            </a:r>
          </a:p>
          <a:p>
            <a:pPr marL="457200" marR="0" indent="457200">
              <a:spcBef>
                <a:spcPts val="0"/>
              </a:spcBef>
              <a:spcAft>
                <a:spcPts val="600"/>
              </a:spcAft>
            </a:pPr>
            <a:r>
              <a:rPr lang="en-US" sz="2000" b="1" dirty="0">
                <a:solidFill>
                  <a:srgbClr val="FF0000"/>
                </a:solidFill>
                <a:effectLst/>
                <a:latin typeface="Times New Roman" panose="02020603050405020304" pitchFamily="18" charset="0"/>
                <a:ea typeface="Times New Roman" panose="02020603050405020304" pitchFamily="18" charset="0"/>
              </a:rPr>
              <a:t>Or /20 means the rest 12 bits change from all 0s to all 1s</a:t>
            </a:r>
          </a:p>
        </p:txBody>
      </p:sp>
    </p:spTree>
    <p:extLst>
      <p:ext uri="{BB962C8B-B14F-4D97-AF65-F5344CB8AC3E}">
        <p14:creationId xmlns:p14="http://schemas.microsoft.com/office/powerpoint/2010/main" val="399158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5.14: Summarization example 5</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57400" y="1524000"/>
            <a:ext cx="4800600" cy="3116519"/>
          </a:xfrm>
        </p:spPr>
      </p:pic>
      <p:sp>
        <p:nvSpPr>
          <p:cNvPr id="5" name="Rectangle 4"/>
          <p:cNvSpPr/>
          <p:nvPr/>
        </p:nvSpPr>
        <p:spPr>
          <a:xfrm>
            <a:off x="1143000" y="4953000"/>
            <a:ext cx="6934200" cy="646331"/>
          </a:xfrm>
          <a:prstGeom prst="rect">
            <a:avLst/>
          </a:prstGeom>
        </p:spPr>
        <p:txBody>
          <a:bodyPr wrap="square">
            <a:spAutoFit/>
          </a:bodyPr>
          <a:lstStyle/>
          <a:p>
            <a:pPr marL="457200" marR="0" indent="457200">
              <a:spcBef>
                <a:spcPts val="0"/>
              </a:spcBef>
              <a:spcAft>
                <a:spcPts val="600"/>
              </a:spcAft>
            </a:pPr>
            <a:r>
              <a:rPr lang="en-US" dirty="0">
                <a:latin typeface="Times New Roman" panose="02020603050405020304" pitchFamily="18" charset="0"/>
                <a:ea typeface="Times New Roman" panose="02020603050405020304" pitchFamily="18" charset="0"/>
              </a:rPr>
              <a:t>Okay, last one. In Figure 5.14, there are five networks connected to router R1. </a:t>
            </a:r>
            <a:r>
              <a:rPr lang="en-US" dirty="0" smtClean="0">
                <a:latin typeface="Times New Roman" panose="02020603050405020304" pitchFamily="18" charset="0"/>
                <a:ea typeface="Times New Roman" panose="02020603050405020304" pitchFamily="18" charset="0"/>
              </a:rPr>
              <a:t>What’s the best summary </a:t>
            </a:r>
            <a:r>
              <a:rPr lang="en-US" dirty="0">
                <a:latin typeface="Times New Roman" panose="02020603050405020304" pitchFamily="18" charset="0"/>
                <a:ea typeface="Times New Roman" panose="02020603050405020304" pitchFamily="18" charset="0"/>
              </a:rPr>
              <a:t>address to R2?</a:t>
            </a:r>
            <a:endParaRPr lang="en-US"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304800" y="5715000"/>
            <a:ext cx="9144000" cy="1092607"/>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172.1.4.0/25 + 172.1.4.128/25 = </a:t>
            </a:r>
            <a:r>
              <a:rPr lang="en-US" sz="2000" b="1" dirty="0" smtClean="0">
                <a:solidFill>
                  <a:srgbClr val="FF0000"/>
                </a:solidFill>
                <a:latin typeface="Times New Roman" panose="02020603050405020304" pitchFamily="18" charset="0"/>
                <a:ea typeface="Times New Roman" panose="02020603050405020304" pitchFamily="18" charset="0"/>
              </a:rPr>
              <a:t>172.1.4.0/24</a:t>
            </a:r>
            <a:endParaRPr lang="en-US" sz="2000" b="1" dirty="0">
              <a:solidFill>
                <a:srgbClr val="FF0000"/>
              </a:solidFill>
              <a:latin typeface="Times New Roman" panose="02020603050405020304" pitchFamily="18" charset="0"/>
              <a:ea typeface="Times New Roman" panose="02020603050405020304" pitchFamily="18" charset="0"/>
            </a:endParaRPr>
          </a:p>
          <a:p>
            <a:pPr marL="457200" marR="0" indent="457200">
              <a:spcBef>
                <a:spcPts val="0"/>
              </a:spcBef>
              <a:spcAft>
                <a:spcPts val="600"/>
              </a:spcAft>
            </a:pPr>
            <a:r>
              <a:rPr lang="en-US" sz="2000" b="1" dirty="0">
                <a:solidFill>
                  <a:srgbClr val="FF0000"/>
                </a:solidFill>
                <a:effectLst/>
                <a:latin typeface="Times New Roman" panose="02020603050405020304" pitchFamily="18" charset="0"/>
                <a:ea typeface="Times New Roman" panose="02020603050405020304" pitchFamily="18" charset="0"/>
              </a:rPr>
              <a:t>So the summary </a:t>
            </a:r>
            <a:r>
              <a:rPr lang="en-US" sz="2000" b="1" dirty="0" smtClean="0">
                <a:solidFill>
                  <a:srgbClr val="FF0000"/>
                </a:solidFill>
                <a:latin typeface="Times New Roman" panose="02020603050405020304" pitchFamily="18" charset="0"/>
                <a:ea typeface="Times New Roman" panose="02020603050405020304" pitchFamily="18" charset="0"/>
              </a:rPr>
              <a:t>becomes</a:t>
            </a:r>
            <a:r>
              <a:rPr lang="en-US" sz="2000" b="1" dirty="0" smtClean="0">
                <a:solidFill>
                  <a:srgbClr val="FF0000"/>
                </a:solidFill>
                <a:effectLst/>
                <a:latin typeface="Times New Roman" panose="02020603050405020304" pitchFamily="18" charset="0"/>
                <a:ea typeface="Times New Roman" panose="02020603050405020304" pitchFamily="18" charset="0"/>
              </a:rPr>
              <a:t> </a:t>
            </a:r>
            <a:r>
              <a:rPr lang="en-US" sz="2000" b="1" dirty="0">
                <a:solidFill>
                  <a:srgbClr val="FF0000"/>
                </a:solidFill>
                <a:effectLst/>
                <a:latin typeface="Times New Roman" panose="02020603050405020304" pitchFamily="18" charset="0"/>
                <a:ea typeface="Times New Roman" panose="02020603050405020304" pitchFamily="18" charset="0"/>
              </a:rPr>
              <a:t>172.1.4.0~172.1.7.0 so the summery is 172.1.4.0/22 or 172.1.4.1 to 172.1.7.254</a:t>
            </a:r>
          </a:p>
        </p:txBody>
      </p:sp>
    </p:spTree>
    <p:extLst>
      <p:ext uri="{BB962C8B-B14F-4D97-AF65-F5344CB8AC3E}">
        <p14:creationId xmlns:p14="http://schemas.microsoft.com/office/powerpoint/2010/main" val="2470433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ea typeface="Times New Roman" panose="02020603050405020304" pitchFamily="18" charset="0"/>
              </a:rPr>
              <a:t>Here are the four troubleshooting steps Cisco recommends:</a:t>
            </a:r>
            <a:r>
              <a:rPr lang="en-US" dirty="0"/>
              <a:t/>
            </a:r>
            <a:br>
              <a:rPr lang="en-US" dirty="0"/>
            </a:br>
            <a:endParaRPr lang="en-US" dirty="0"/>
          </a:p>
        </p:txBody>
      </p:sp>
      <p:sp>
        <p:nvSpPr>
          <p:cNvPr id="3" name="Content Placeholder 2"/>
          <p:cNvSpPr>
            <a:spLocks noGrp="1"/>
          </p:cNvSpPr>
          <p:nvPr>
            <p:ph idx="1"/>
          </p:nvPr>
        </p:nvSpPr>
        <p:spPr/>
        <p:txBody>
          <a:bodyPr/>
          <a:lstStyle/>
          <a:p>
            <a:r>
              <a:rPr lang="en-US" sz="1800" dirty="0"/>
              <a:t>1.	Open a Command window and ping 127.0.0.1. This is the diagnostic, or loopback, address, and if you get a successful ping, your IP stack is considered initialized. If it fails, then you have an IP stack failure and need to reinstall TCP/IP on the host.</a:t>
            </a:r>
          </a:p>
          <a:p>
            <a:r>
              <a:rPr lang="en-US" sz="1800" dirty="0"/>
              <a:t>2.	From the Command window, ping the IP address of the local host If that’s successful, your network interface card (NIC) is functioning. If it fails, there is a problem with the NIC. Success here doesn’t just mean that a cable is plugged into the NIC, only that the IP protocol stack on the host can communicate to the NIC via the LAN driver.</a:t>
            </a:r>
          </a:p>
          <a:p>
            <a:r>
              <a:rPr lang="en-US" sz="1800" dirty="0"/>
              <a:t>3.	From the CMD window, ping the default gateway (router). If the ping works, it means that the NIC is plugged into the network and can communicate on the local network. If it fails, you have a local physical network problem that could be anywhere from the NIC to the router.</a:t>
            </a:r>
          </a:p>
          <a:p>
            <a:r>
              <a:rPr lang="en-US" sz="1800" dirty="0"/>
              <a:t>4.	If steps 1 through 3 were successful, try to ping the remote server. If that works, then you know that you have IP communication between the local host and the remote server. You also know that the remote physical network is working.</a:t>
            </a:r>
          </a:p>
        </p:txBody>
      </p:sp>
    </p:spTree>
    <p:extLst>
      <p:ext uri="{BB962C8B-B14F-4D97-AF65-F5344CB8AC3E}">
        <p14:creationId xmlns:p14="http://schemas.microsoft.com/office/powerpoint/2010/main" val="3193442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51054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A is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0" y="685801"/>
            <a:ext cx="8843493" cy="3048000"/>
          </a:xfrm>
          <a:prstGeom prst="rect">
            <a:avLst/>
          </a:prstGeom>
        </p:spPr>
      </p:pic>
    </p:spTree>
    <p:extLst>
      <p:ext uri="{BB962C8B-B14F-4D97-AF65-F5344CB8AC3E}">
        <p14:creationId xmlns:p14="http://schemas.microsoft.com/office/powerpoint/2010/main" val="254345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51054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A is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7625" y="1066800"/>
            <a:ext cx="8439150" cy="2912703"/>
          </a:xfrm>
          <a:prstGeom prst="rect">
            <a:avLst/>
          </a:prstGeom>
        </p:spPr>
      </p:pic>
    </p:spTree>
    <p:extLst>
      <p:ext uri="{BB962C8B-B14F-4D97-AF65-F5344CB8AC3E}">
        <p14:creationId xmlns:p14="http://schemas.microsoft.com/office/powerpoint/2010/main" val="416926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9744" y="304800"/>
            <a:ext cx="8938056" cy="2286000"/>
          </a:xfrm>
          <a:prstGeom prst="rect">
            <a:avLst/>
          </a:prstGeom>
        </p:spPr>
      </p:pic>
      <p:sp>
        <p:nvSpPr>
          <p:cNvPr id="5" name="Rectangle 4"/>
          <p:cNvSpPr/>
          <p:nvPr/>
        </p:nvSpPr>
        <p:spPr>
          <a:xfrm>
            <a:off x="-304800" y="51054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B is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2949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3175" y="0"/>
            <a:ext cx="2057400" cy="685800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307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3513"/>
            <a:ext cx="14478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6"/>
          <p:cNvSpPr>
            <a:spLocks noChangeArrowheads="1"/>
          </p:cNvSpPr>
          <p:nvPr/>
        </p:nvSpPr>
        <p:spPr bwMode="auto">
          <a:xfrm>
            <a:off x="0" y="6400800"/>
            <a:ext cx="2057400" cy="457200"/>
          </a:xfrm>
          <a:prstGeom prst="rect">
            <a:avLst/>
          </a:prstGeom>
          <a:solidFill>
            <a:schemeClr val="tx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307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6464300"/>
            <a:ext cx="1295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Rectangle 8"/>
          <p:cNvSpPr>
            <a:spLocks noGrp="1" noChangeArrowheads="1"/>
          </p:cNvSpPr>
          <p:nvPr>
            <p:ph type="title"/>
          </p:nvPr>
        </p:nvSpPr>
        <p:spPr>
          <a:xfrm>
            <a:off x="2133600" y="61452"/>
            <a:ext cx="6553200" cy="1143000"/>
          </a:xfrm>
          <a:noFill/>
        </p:spPr>
        <p:txBody>
          <a:bodyPr/>
          <a:lstStyle/>
          <a:p>
            <a:pPr eaLnBrk="1" hangingPunct="1"/>
            <a:r>
              <a:rPr lang="en-US" dirty="0"/>
              <a:t>Chapter 5 Objectives</a:t>
            </a:r>
          </a:p>
        </p:txBody>
      </p:sp>
      <p:sp>
        <p:nvSpPr>
          <p:cNvPr id="3079" name="Rectangle 9"/>
          <p:cNvSpPr>
            <a:spLocks noGrp="1" noChangeArrowheads="1"/>
          </p:cNvSpPr>
          <p:nvPr>
            <p:ph type="body" idx="1"/>
          </p:nvPr>
        </p:nvSpPr>
        <p:spPr>
          <a:xfrm>
            <a:off x="2362200" y="1219200"/>
            <a:ext cx="6629400" cy="4754563"/>
          </a:xfrm>
          <a:noFill/>
        </p:spPr>
        <p:txBody>
          <a:bodyPr/>
          <a:lstStyle/>
          <a:p>
            <a:pPr marL="0" indent="0" eaLnBrk="1" hangingPunct="1">
              <a:buNone/>
            </a:pPr>
            <a:r>
              <a:rPr lang="en-US" sz="2400" dirty="0"/>
              <a:t>The CCENT Topics Covered in this chapter include:</a:t>
            </a:r>
          </a:p>
          <a:p>
            <a:r>
              <a:rPr lang="en-US" sz="2000" b="1" u="sng" dirty="0"/>
              <a:t>IP addressing (IPv4 / IPv6)</a:t>
            </a:r>
          </a:p>
          <a:p>
            <a:pPr lvl="1"/>
            <a:r>
              <a:rPr lang="en-US" sz="1600" b="1" u="sng" dirty="0"/>
              <a:t>Identify the appropriate IPv4 addressing scheme using VLSM and summarization to satisfy addressing requirements in a LAN/WAN environment. </a:t>
            </a:r>
          </a:p>
          <a:p>
            <a:r>
              <a:rPr lang="en-US" sz="2000" b="1" u="sng" dirty="0"/>
              <a:t>Troubleshooting</a:t>
            </a:r>
          </a:p>
          <a:p>
            <a:pPr lvl="1"/>
            <a:r>
              <a:rPr lang="en-US" sz="1600" b="1" u="sng" dirty="0"/>
              <a:t>Troubleshoot and correct common problems associated with IP addressing and host configurations.</a:t>
            </a:r>
          </a:p>
          <a:p>
            <a:pPr eaLnBrk="1" hangingPunct="1"/>
            <a:endParaRPr lang="en-US" dirty="0"/>
          </a:p>
        </p:txBody>
      </p:sp>
      <p:sp>
        <p:nvSpPr>
          <p:cNvPr id="3080" name="Rectangle 10"/>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AB83955-4442-4294-BF27-38EC711BBB92}" type="slidenum">
              <a:rPr lang="en-US" sz="1400">
                <a:latin typeface="Times" panose="02020603050405020304" pitchFamily="18" charset="0"/>
              </a:rPr>
              <a:pPr algn="r"/>
              <a:t>2</a:t>
            </a:fld>
            <a:endParaRPr lang="en-US" sz="1400">
              <a:latin typeface="Times"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8600" y="762000"/>
            <a:ext cx="8515350" cy="2388087"/>
          </a:xfrm>
          <a:prstGeom prst="rect">
            <a:avLst/>
          </a:prstGeom>
        </p:spPr>
      </p:pic>
      <p:sp>
        <p:nvSpPr>
          <p:cNvPr id="5" name="Rectangle 4"/>
          <p:cNvSpPr/>
          <p:nvPr/>
        </p:nvSpPr>
        <p:spPr>
          <a:xfrm>
            <a:off x="-304800" y="51054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A is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7742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63246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C is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pic>
        <p:nvPicPr>
          <p:cNvPr id="2" name="Picture 1"/>
          <p:cNvPicPr>
            <a:picLocks noChangeAspect="1"/>
          </p:cNvPicPr>
          <p:nvPr/>
        </p:nvPicPr>
        <p:blipFill rotWithShape="1">
          <a:blip r:embed="rId3"/>
          <a:srcRect b="86667"/>
          <a:stretch/>
        </p:blipFill>
        <p:spPr>
          <a:xfrm>
            <a:off x="-1979" y="1701247"/>
            <a:ext cx="8838839" cy="762000"/>
          </a:xfrm>
          <a:prstGeom prst="rect">
            <a:avLst/>
          </a:prstGeom>
        </p:spPr>
      </p:pic>
      <p:pic>
        <p:nvPicPr>
          <p:cNvPr id="3" name="Picture 2"/>
          <p:cNvPicPr>
            <a:picLocks noChangeAspect="1"/>
          </p:cNvPicPr>
          <p:nvPr/>
        </p:nvPicPr>
        <p:blipFill rotWithShape="1">
          <a:blip r:embed="rId3"/>
          <a:srcRect t="68957"/>
          <a:stretch/>
        </p:blipFill>
        <p:spPr>
          <a:xfrm>
            <a:off x="11875" y="2895600"/>
            <a:ext cx="8979364" cy="1802293"/>
          </a:xfrm>
          <a:prstGeom prst="rect">
            <a:avLst/>
          </a:prstGeom>
        </p:spPr>
      </p:pic>
    </p:spTree>
    <p:extLst>
      <p:ext uri="{BB962C8B-B14F-4D97-AF65-F5344CB8AC3E}">
        <p14:creationId xmlns:p14="http://schemas.microsoft.com/office/powerpoint/2010/main" val="132873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63246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D is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728661" y="728661"/>
            <a:ext cx="7686675" cy="5400675"/>
          </a:xfrm>
          <a:prstGeom prst="rect">
            <a:avLst/>
          </a:prstGeom>
        </p:spPr>
      </p:pic>
    </p:spTree>
    <p:extLst>
      <p:ext uri="{BB962C8B-B14F-4D97-AF65-F5344CB8AC3E}">
        <p14:creationId xmlns:p14="http://schemas.microsoft.com/office/powerpoint/2010/main" val="343638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48006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D E are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3010" y="1219200"/>
            <a:ext cx="8898268" cy="2514600"/>
          </a:xfrm>
          <a:prstGeom prst="rect">
            <a:avLst/>
          </a:prstGeom>
        </p:spPr>
      </p:pic>
    </p:spTree>
    <p:extLst>
      <p:ext uri="{BB962C8B-B14F-4D97-AF65-F5344CB8AC3E}">
        <p14:creationId xmlns:p14="http://schemas.microsoft.com/office/powerpoint/2010/main" val="353229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1295400"/>
            <a:ext cx="8310563" cy="1819472"/>
          </a:xfrm>
          <a:prstGeom prst="rect">
            <a:avLst/>
          </a:prstGeom>
        </p:spPr>
      </p:pic>
      <p:sp>
        <p:nvSpPr>
          <p:cNvPr id="5" name="Rectangle 4"/>
          <p:cNvSpPr/>
          <p:nvPr/>
        </p:nvSpPr>
        <p:spPr>
          <a:xfrm>
            <a:off x="-533400" y="4800600"/>
            <a:ext cx="9144000" cy="400110"/>
          </a:xfrm>
          <a:prstGeom prst="rect">
            <a:avLst/>
          </a:prstGeom>
        </p:spPr>
        <p:txBody>
          <a:bodyPr wrap="square">
            <a:spAutoFit/>
          </a:bodyPr>
          <a:lstStyle/>
          <a:p>
            <a:pPr marL="457200" marR="0" indent="457200">
              <a:spcBef>
                <a:spcPts val="0"/>
              </a:spcBef>
              <a:spcAft>
                <a:spcPts val="600"/>
              </a:spcAft>
            </a:pPr>
            <a:r>
              <a:rPr lang="en-US" sz="2000" b="1" dirty="0">
                <a:solidFill>
                  <a:srgbClr val="FF0000"/>
                </a:solidFill>
                <a:latin typeface="Times New Roman" panose="02020603050405020304" pitchFamily="18" charset="0"/>
                <a:ea typeface="Times New Roman" panose="02020603050405020304" pitchFamily="18" charset="0"/>
              </a:rPr>
              <a:t>C is the correct answer</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7168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3175" y="0"/>
            <a:ext cx="2057400" cy="685800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867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3513"/>
            <a:ext cx="14478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6"/>
          <p:cNvSpPr>
            <a:spLocks noChangeArrowheads="1"/>
          </p:cNvSpPr>
          <p:nvPr/>
        </p:nvSpPr>
        <p:spPr bwMode="auto">
          <a:xfrm>
            <a:off x="0" y="6400800"/>
            <a:ext cx="2057400" cy="457200"/>
          </a:xfrm>
          <a:prstGeom prst="rect">
            <a:avLst/>
          </a:prstGeom>
          <a:solidFill>
            <a:schemeClr val="tx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867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6464300"/>
            <a:ext cx="1295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Rectangle 8"/>
          <p:cNvSpPr>
            <a:spLocks noGrp="1" noChangeArrowheads="1"/>
          </p:cNvSpPr>
          <p:nvPr>
            <p:ph type="title"/>
          </p:nvPr>
        </p:nvSpPr>
        <p:spPr>
          <a:xfrm>
            <a:off x="2133600" y="274638"/>
            <a:ext cx="6553200" cy="1143000"/>
          </a:xfrm>
          <a:noFill/>
        </p:spPr>
        <p:txBody>
          <a:bodyPr/>
          <a:lstStyle/>
          <a:p>
            <a:pPr eaLnBrk="1" hangingPunct="1"/>
            <a:r>
              <a:rPr lang="en-US"/>
              <a:t>Written Labs and Review Questions</a:t>
            </a:r>
          </a:p>
        </p:txBody>
      </p:sp>
      <p:sp>
        <p:nvSpPr>
          <p:cNvPr id="28679" name="Rectangle 9"/>
          <p:cNvSpPr>
            <a:spLocks noGrp="1" noChangeArrowheads="1"/>
          </p:cNvSpPr>
          <p:nvPr>
            <p:ph type="body" idx="1"/>
          </p:nvPr>
        </p:nvSpPr>
        <p:spPr>
          <a:xfrm>
            <a:off x="2362200" y="1600200"/>
            <a:ext cx="6324600" cy="4525963"/>
          </a:xfrm>
          <a:noFill/>
        </p:spPr>
        <p:txBody>
          <a:bodyPr/>
          <a:lstStyle/>
          <a:p>
            <a:pPr lvl="1" eaLnBrk="1" hangingPunct="1"/>
            <a:r>
              <a:rPr lang="en-US" sz="2400" dirty="0"/>
              <a:t>Read through the Exam Essentials section together in class</a:t>
            </a:r>
          </a:p>
          <a:p>
            <a:pPr lvl="1" eaLnBrk="1" hangingPunct="1"/>
            <a:r>
              <a:rPr lang="en-US" sz="2400" dirty="0"/>
              <a:t>Open your books and go through all the written labs and the review questions.</a:t>
            </a:r>
          </a:p>
          <a:p>
            <a:pPr lvl="1" eaLnBrk="1" hangingPunct="1"/>
            <a:r>
              <a:rPr lang="en-US" sz="2400" dirty="0"/>
              <a:t>Review the answers in class.</a:t>
            </a:r>
          </a:p>
        </p:txBody>
      </p:sp>
      <p:sp>
        <p:nvSpPr>
          <p:cNvPr id="28680"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0960F9B-35D3-4F3E-BAE5-FEE2EA68F4A8}" type="slidenum">
              <a:rPr lang="en-US" sz="1400">
                <a:latin typeface="Times" panose="02020603050405020304" pitchFamily="18" charset="0"/>
              </a:rPr>
              <a:pPr algn="r"/>
              <a:t>25</a:t>
            </a:fld>
            <a:endParaRPr lang="en-US" sz="1400">
              <a:latin typeface="Times" panose="02020603050405020304" pitchFamily="18" charset="0"/>
            </a:endParaRPr>
          </a:p>
        </p:txBody>
      </p:sp>
      <p:sp>
        <p:nvSpPr>
          <p:cNvPr id="28681" name="Rectangle 1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1400">
              <a:latin typeface="Times" panose="02020603050405020304" pitchFamily="18" charset="0"/>
            </a:endParaRPr>
          </a:p>
        </p:txBody>
      </p:sp>
    </p:spTree>
    <p:extLst>
      <p:ext uri="{BB962C8B-B14F-4D97-AF65-F5344CB8AC3E}">
        <p14:creationId xmlns:p14="http://schemas.microsoft.com/office/powerpoint/2010/main" val="804108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Length Subnet Masks (VLSMs)</a:t>
            </a:r>
            <a:endParaRPr lang="en-US" dirty="0"/>
          </a:p>
        </p:txBody>
      </p:sp>
      <p:sp>
        <p:nvSpPr>
          <p:cNvPr id="3" name="Content Placeholder 2"/>
          <p:cNvSpPr>
            <a:spLocks noGrp="1"/>
          </p:cNvSpPr>
          <p:nvPr>
            <p:ph idx="1"/>
          </p:nvPr>
        </p:nvSpPr>
        <p:spPr/>
        <p:txBody>
          <a:bodyPr/>
          <a:lstStyle/>
          <a:p>
            <a:r>
              <a:rPr lang="en-US" dirty="0" smtClean="0"/>
              <a:t>VLSM networking: </a:t>
            </a:r>
            <a:r>
              <a:rPr lang="en-US" kern="1200" dirty="0" smtClean="0"/>
              <a:t>create </a:t>
            </a:r>
            <a:r>
              <a:rPr lang="en-US" kern="1200" dirty="0"/>
              <a:t>many networks from a large single network using subnet masks of different lengths</a:t>
            </a:r>
            <a:r>
              <a:rPr lang="en-US" dirty="0" smtClean="0"/>
              <a:t> </a:t>
            </a:r>
          </a:p>
          <a:p>
            <a:r>
              <a:rPr lang="en-US" dirty="0" smtClean="0"/>
              <a:t>Classful network: all hosts and router interface have the same length subnet mask</a:t>
            </a:r>
          </a:p>
          <a:p>
            <a:r>
              <a:rPr lang="en-US" dirty="0" smtClean="0"/>
              <a:t>Classless network: use VLSMs</a:t>
            </a:r>
            <a:endParaRPr lang="en-US" dirty="0"/>
          </a:p>
        </p:txBody>
      </p:sp>
    </p:spTree>
    <p:extLst>
      <p:ext uri="{BB962C8B-B14F-4D97-AF65-F5344CB8AC3E}">
        <p14:creationId xmlns:p14="http://schemas.microsoft.com/office/powerpoint/2010/main" val="3169224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Figure 5.1: Typical </a:t>
            </a:r>
            <a:r>
              <a:rPr lang="en-US" dirty="0" err="1"/>
              <a:t>classful</a:t>
            </a:r>
            <a:r>
              <a:rPr lang="en-US" dirty="0"/>
              <a:t> network</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57400" y="914400"/>
            <a:ext cx="4876800" cy="3214255"/>
          </a:xfrm>
        </p:spPr>
      </p:pic>
      <p:sp>
        <p:nvSpPr>
          <p:cNvPr id="5" name="Rectangle 4"/>
          <p:cNvSpPr/>
          <p:nvPr/>
        </p:nvSpPr>
        <p:spPr>
          <a:xfrm>
            <a:off x="76200" y="4191000"/>
            <a:ext cx="8839200" cy="2654573"/>
          </a:xfrm>
          <a:prstGeom prst="rect">
            <a:avLst/>
          </a:prstGeom>
        </p:spPr>
        <p:txBody>
          <a:bodyPr wrap="square">
            <a:spAutoFit/>
          </a:bodyPr>
          <a:lstStyle/>
          <a:p>
            <a:pPr marL="457200" marR="0" indent="457200">
              <a:spcBef>
                <a:spcPts val="0"/>
              </a:spcBef>
              <a:spcAft>
                <a:spcPts val="600"/>
              </a:spcAft>
            </a:pPr>
            <a:r>
              <a:rPr lang="en-US" dirty="0">
                <a:latin typeface="Times New Roman" panose="02020603050405020304" pitchFamily="18" charset="0"/>
                <a:ea typeface="Times New Roman" panose="02020603050405020304" pitchFamily="18" charset="0"/>
              </a:rPr>
              <a:t>Looking at Figure 5.1, you can see that there are two routers, each with two LANs and connected together with a WAN serial link. In a typical </a:t>
            </a:r>
            <a:r>
              <a:rPr lang="en-US" dirty="0" err="1">
                <a:latin typeface="Times New Roman" panose="02020603050405020304" pitchFamily="18" charset="0"/>
                <a:ea typeface="Times New Roman" panose="02020603050405020304" pitchFamily="18" charset="0"/>
              </a:rPr>
              <a:t>classful</a:t>
            </a:r>
            <a:r>
              <a:rPr lang="en-US" dirty="0">
                <a:latin typeface="Times New Roman" panose="02020603050405020304" pitchFamily="18" charset="0"/>
                <a:ea typeface="Times New Roman" panose="02020603050405020304" pitchFamily="18" charset="0"/>
              </a:rPr>
              <a:t> network design that’s running RIP, you could subnet a network like this:</a:t>
            </a:r>
          </a:p>
          <a:p>
            <a:pPr marL="1097280" marR="0">
              <a:spcBef>
                <a:spcPts val="300"/>
              </a:spcBef>
              <a:spcAft>
                <a:spcPts val="300"/>
              </a:spcAft>
            </a:pPr>
            <a:r>
              <a:rPr lang="en-US" dirty="0">
                <a:latin typeface="Times New Roman" panose="02020603050405020304" pitchFamily="18" charset="0"/>
                <a:ea typeface="Times New Roman" panose="02020603050405020304" pitchFamily="18" charset="0"/>
              </a:rPr>
              <a:t>192.168.10.0 = Network;  255.255.255.240 (/28) = Mask</a:t>
            </a:r>
          </a:p>
          <a:p>
            <a:pPr marL="1097280" marR="0">
              <a:spcBef>
                <a:spcPts val="300"/>
              </a:spcBef>
              <a:spcAft>
                <a:spcPts val="300"/>
              </a:spcAft>
            </a:pPr>
            <a:endParaRPr lang="en-US" dirty="0">
              <a:latin typeface="Times New Roman" panose="02020603050405020304" pitchFamily="18" charset="0"/>
              <a:ea typeface="Times New Roman" panose="02020603050405020304" pitchFamily="18" charset="0"/>
            </a:endParaRPr>
          </a:p>
          <a:p>
            <a:pPr marL="1097280" marR="0">
              <a:spcBef>
                <a:spcPts val="300"/>
              </a:spcBef>
              <a:spcAft>
                <a:spcPts val="300"/>
              </a:spcAft>
            </a:pPr>
            <a:r>
              <a:rPr lang="en-US" dirty="0">
                <a:solidFill>
                  <a:srgbClr val="FF0000"/>
                </a:solidFill>
                <a:latin typeface="Times New Roman" panose="02020603050405020304" pitchFamily="18" charset="0"/>
                <a:ea typeface="Times New Roman" panose="02020603050405020304" pitchFamily="18" charset="0"/>
              </a:rPr>
              <a:t>Problem: bottom-left LAN does not have enough IP addresses, while WAN between routers have more IPs than they need;</a:t>
            </a:r>
          </a:p>
          <a:p>
            <a:pPr marL="1097280" marR="0">
              <a:spcBef>
                <a:spcPts val="300"/>
              </a:spcBef>
              <a:spcAft>
                <a:spcPts val="300"/>
              </a:spcAft>
            </a:pPr>
            <a:r>
              <a:rPr lang="en-US" dirty="0">
                <a:solidFill>
                  <a:srgbClr val="FF0000"/>
                </a:solidFill>
                <a:latin typeface="Times New Roman" panose="02020603050405020304" pitchFamily="18" charset="0"/>
                <a:ea typeface="Times New Roman" panose="02020603050405020304" pitchFamily="18" charset="0"/>
              </a:rPr>
              <a:t>Solution: VLSM</a:t>
            </a:r>
          </a:p>
        </p:txBody>
      </p:sp>
    </p:spTree>
    <p:extLst>
      <p:ext uri="{BB962C8B-B14F-4D97-AF65-F5344CB8AC3E}">
        <p14:creationId xmlns:p14="http://schemas.microsoft.com/office/powerpoint/2010/main" val="284689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5.2: Classless network design</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52600" y="1523999"/>
            <a:ext cx="5105400" cy="3364923"/>
          </a:xfrm>
        </p:spPr>
      </p:pic>
      <p:sp>
        <p:nvSpPr>
          <p:cNvPr id="5" name="Rectangle 4"/>
          <p:cNvSpPr/>
          <p:nvPr/>
        </p:nvSpPr>
        <p:spPr>
          <a:xfrm>
            <a:off x="486696" y="5333999"/>
            <a:ext cx="8428703" cy="1200329"/>
          </a:xfrm>
          <a:prstGeom prst="rect">
            <a:avLst/>
          </a:prstGeom>
        </p:spPr>
        <p:txBody>
          <a:bodyPr wrap="square">
            <a:spAutoFit/>
          </a:bodyPr>
          <a:lstStyle/>
          <a:p>
            <a:r>
              <a:rPr lang="en-US" dirty="0">
                <a:solidFill>
                  <a:srgbClr val="FF0000"/>
                </a:solidFill>
                <a:latin typeface="Times New Roman" panose="02020603050405020304" pitchFamily="18" charset="0"/>
                <a:ea typeface="Times New Roman" panose="02020603050405020304" pitchFamily="18" charset="0"/>
              </a:rPr>
              <a:t>Now remember that we can use different size masks on each router interface, which is a classless network design enabled by VLSM. </a:t>
            </a:r>
            <a:r>
              <a:rPr lang="en-US" dirty="0">
                <a:latin typeface="Times New Roman" panose="02020603050405020304" pitchFamily="18" charset="0"/>
                <a:ea typeface="Times New Roman" panose="02020603050405020304" pitchFamily="18" charset="0"/>
              </a:rPr>
              <a:t>If we use a /30 on our WAN links and a /27, /28, and /29 on our LANs, we’ll get 2 hosts per WAN interface and 30, 14, and 6 hosts per LAN interface</a:t>
            </a:r>
            <a:endParaRPr lang="en-US" dirty="0"/>
          </a:p>
        </p:txBody>
      </p:sp>
    </p:spTree>
    <p:extLst>
      <p:ext uri="{BB962C8B-B14F-4D97-AF65-F5344CB8AC3E}">
        <p14:creationId xmlns:p14="http://schemas.microsoft.com/office/powerpoint/2010/main" val="959110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5.3: The VLSM table</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09800" y="1295400"/>
            <a:ext cx="3962400" cy="5419542"/>
          </a:xfrm>
        </p:spPr>
      </p:pic>
    </p:spTree>
    <p:extLst>
      <p:ext uri="{BB962C8B-B14F-4D97-AF65-F5344CB8AC3E}">
        <p14:creationId xmlns:p14="http://schemas.microsoft.com/office/powerpoint/2010/main" val="834368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5.4: VLSM network example 1</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62200" y="1524000"/>
            <a:ext cx="4495800" cy="3322409"/>
          </a:xfrm>
        </p:spPr>
      </p:pic>
      <p:sp>
        <p:nvSpPr>
          <p:cNvPr id="5" name="Rectangle 4"/>
          <p:cNvSpPr/>
          <p:nvPr/>
        </p:nvSpPr>
        <p:spPr>
          <a:xfrm>
            <a:off x="304800" y="5334000"/>
            <a:ext cx="8610600" cy="923330"/>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In Figure 5.4, we have four WAN links and four LANs connected together, so we need to create a VLSM network that will save address space. Looks like we have two block sizes of 32, a block size of 16, and a block size of 8, and our WANs each have a block size of 4. </a:t>
            </a:r>
            <a:endParaRPr lang="en-US" dirty="0"/>
          </a:p>
        </p:txBody>
      </p:sp>
    </p:spTree>
    <p:extLst>
      <p:ext uri="{BB962C8B-B14F-4D97-AF65-F5344CB8AC3E}">
        <p14:creationId xmlns:p14="http://schemas.microsoft.com/office/powerpoint/2010/main" val="3486754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5.5: VLSM table example 1</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00200" y="1600200"/>
            <a:ext cx="5181600" cy="6865620"/>
          </a:xfrm>
        </p:spPr>
      </p:pic>
    </p:spTree>
    <p:extLst>
      <p:ext uri="{BB962C8B-B14F-4D97-AF65-F5344CB8AC3E}">
        <p14:creationId xmlns:p14="http://schemas.microsoft.com/office/powerpoint/2010/main" val="3886967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5.6: VLSM network example 2</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05000" y="1600200"/>
            <a:ext cx="5334000" cy="3141945"/>
          </a:xfrm>
        </p:spPr>
      </p:pic>
      <p:sp>
        <p:nvSpPr>
          <p:cNvPr id="5" name="Rectangle 4"/>
          <p:cNvSpPr/>
          <p:nvPr/>
        </p:nvSpPr>
        <p:spPr>
          <a:xfrm>
            <a:off x="533400" y="5334000"/>
            <a:ext cx="8153400" cy="646331"/>
          </a:xfrm>
          <a:prstGeom prst="rect">
            <a:avLst/>
          </a:prstGeom>
        </p:spPr>
        <p:txBody>
          <a:bodyPr wrap="square">
            <a:spAutoFit/>
          </a:bodyPr>
          <a:lstStyle/>
          <a:p>
            <a:pPr algn="ctr"/>
            <a:r>
              <a:rPr lang="en-US" dirty="0">
                <a:latin typeface="Times New Roman" panose="02020603050405020304" pitchFamily="18" charset="0"/>
                <a:ea typeface="Times New Roman" panose="02020603050405020304" pitchFamily="18" charset="0"/>
              </a:rPr>
              <a:t>Figure 5.6 shows a network with 11 networks, two block sizes of 64, one of 32, five of 16, and three of 4.</a:t>
            </a:r>
            <a:endParaRPr lang="en-US" dirty="0"/>
          </a:p>
        </p:txBody>
      </p:sp>
    </p:spTree>
    <p:extLst>
      <p:ext uri="{BB962C8B-B14F-4D97-AF65-F5344CB8AC3E}">
        <p14:creationId xmlns:p14="http://schemas.microsoft.com/office/powerpoint/2010/main" val="2722891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791</TotalTime>
  <Words>729</Words>
  <Application>Microsoft Office PowerPoint</Application>
  <PresentationFormat>On-screen Show (4:3)</PresentationFormat>
  <Paragraphs>85</Paragraphs>
  <Slides>25</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Times</vt:lpstr>
      <vt:lpstr>Times New Roman</vt:lpstr>
      <vt:lpstr>Default Design</vt:lpstr>
      <vt:lpstr>PowerPoint Presentation</vt:lpstr>
      <vt:lpstr>Chapter 5 Objectives</vt:lpstr>
      <vt:lpstr>Variable Length Subnet Masks (VLSMs)</vt:lpstr>
      <vt:lpstr>Figure 5.1: Typical classful network</vt:lpstr>
      <vt:lpstr>Figure 5.2: Classless network design</vt:lpstr>
      <vt:lpstr>Figure 5.3: The VLSM table</vt:lpstr>
      <vt:lpstr>Figure 5.4: VLSM network example 1</vt:lpstr>
      <vt:lpstr>Figure 5.5: VLSM table example 1</vt:lpstr>
      <vt:lpstr>Figure 5.6: VLSM network example 2</vt:lpstr>
      <vt:lpstr>Figure 5.7: VLSM table example 2</vt:lpstr>
      <vt:lpstr>Design Criteria</vt:lpstr>
      <vt:lpstr>Route Aggregation or Summarization</vt:lpstr>
      <vt:lpstr>Route Aggregation or Summarization</vt:lpstr>
      <vt:lpstr>Figure 5.13: Summarization example 4</vt:lpstr>
      <vt:lpstr>Figure 5.14: Summarization example 5</vt:lpstr>
      <vt:lpstr>Here are the four troubleshooting steps Cisco recommends: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Written Labs and Review Questions</vt:lpstr>
    </vt:vector>
  </TitlesOfParts>
  <Company>Wiley Publishing,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Janet Chang</dc:creator>
  <cp:lastModifiedBy>Yu, Senhua</cp:lastModifiedBy>
  <cp:revision>108</cp:revision>
  <dcterms:created xsi:type="dcterms:W3CDTF">2006-02-28T18:28:56Z</dcterms:created>
  <dcterms:modified xsi:type="dcterms:W3CDTF">2017-02-25T19:57:30Z</dcterms:modified>
</cp:coreProperties>
</file>