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2" r:id="rId4"/>
    <p:sldId id="287" r:id="rId5"/>
    <p:sldId id="288" r:id="rId6"/>
    <p:sldId id="315" r:id="rId7"/>
    <p:sldId id="316" r:id="rId8"/>
    <p:sldId id="317" r:id="rId9"/>
    <p:sldId id="318" r:id="rId10"/>
    <p:sldId id="319" r:id="rId11"/>
    <p:sldId id="320" r:id="rId12"/>
    <p:sldId id="289" r:id="rId13"/>
    <p:sldId id="291" r:id="rId14"/>
    <p:sldId id="290" r:id="rId15"/>
    <p:sldId id="309" r:id="rId16"/>
    <p:sldId id="310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21" r:id="rId26"/>
    <p:sldId id="322" r:id="rId27"/>
    <p:sldId id="300" r:id="rId28"/>
    <p:sldId id="313" r:id="rId29"/>
    <p:sldId id="284" r:id="rId30"/>
    <p:sldId id="301" r:id="rId31"/>
    <p:sldId id="302" r:id="rId32"/>
    <p:sldId id="303" r:id="rId33"/>
    <p:sldId id="323" r:id="rId34"/>
    <p:sldId id="314" r:id="rId35"/>
    <p:sldId id="281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9" autoAdjust="0"/>
    <p:restoredTop sz="59821" autoAdjust="0"/>
  </p:normalViewPr>
  <p:slideViewPr>
    <p:cSldViewPr>
      <p:cViewPr varScale="1">
        <p:scale>
          <a:sx n="60" d="100"/>
          <a:sy n="60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6E8D6-0D7D-4203-8935-436BDD9F9216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1AC26-8113-489D-B073-4BF1236D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1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9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99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97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16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41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0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82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31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38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82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5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84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30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31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79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90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64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51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4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9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3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84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24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35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C26-8113-489D-B073-4BF1236DC0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0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C90831-46C7-4C7E-BD50-2DEAE2D190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B82B75-7126-4F52-B655-F7352FB049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3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7D9130-C866-418E-9536-6DF67012FF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9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1CABA-E4F1-4806-9F77-46BC833E8E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2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A7D87C-5402-41A0-AAA3-71F03F31A9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0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31D67F-A671-4566-B6DE-06FF053D79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D060B-8999-484A-8E80-BFEE6B9F36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546596-528B-472A-A504-B78F74BFEE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4761E-76E1-4FC7-8AB1-B795A49DA7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9FF0D-B1FE-48D0-BD05-49FC16085B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6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69FB51-0B4E-48F3-A085-DFAAB7237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8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4E859E6-F2C0-4623-A284-26FC62227FB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175"/>
            <a:ext cx="1828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900238"/>
            <a:ext cx="640238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4800" y="4267200"/>
            <a:ext cx="8153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 dirty="0" err="1">
                <a:solidFill>
                  <a:schemeClr val="bg1"/>
                </a:solidFill>
              </a:rPr>
              <a:t>Sybex</a:t>
            </a:r>
            <a:r>
              <a:rPr lang="en-US" sz="4000" b="1" dirty="0">
                <a:solidFill>
                  <a:schemeClr val="bg1"/>
                </a:solidFill>
              </a:rPr>
              <a:t> CCENT 100-101</a:t>
            </a:r>
          </a:p>
          <a:p>
            <a:pPr algn="ctr" eaLnBrk="1" hangingPunct="1"/>
            <a:r>
              <a:rPr lang="en-US" sz="3600" b="1" dirty="0">
                <a:solidFill>
                  <a:schemeClr val="bg1"/>
                </a:solidFill>
              </a:rPr>
              <a:t>Chapter 6: </a:t>
            </a:r>
            <a:r>
              <a:rPr lang="en-US" sz="3600" dirty="0">
                <a:solidFill>
                  <a:schemeClr val="bg1"/>
                </a:solidFill>
              </a:rPr>
              <a:t>Cisco’s Internetworking Operating System (IOS)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6288977"/>
            <a:ext cx="5486400" cy="4270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dirty="0"/>
              <a:t>Instructor</a:t>
            </a:r>
            <a:r>
              <a:rPr lang="en-US" dirty="0"/>
              <a:t> &amp; Todd Lammle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List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access-list standard Todd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config-std-nacl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</a:p>
        </p:txBody>
      </p:sp>
    </p:spTree>
    <p:extLst>
      <p:ext uri="{BB962C8B-B14F-4D97-AF65-F5344CB8AC3E}">
        <p14:creationId xmlns:p14="http://schemas.microsoft.com/office/powerpoint/2010/main" val="364069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Protocol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)#router rip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IP routing not enabled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routing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)#router rip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-router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</a:p>
        </p:txBody>
      </p:sp>
    </p:spTree>
    <p:extLst>
      <p:ext uri="{BB962C8B-B14F-4D97-AF65-F5344CB8AC3E}">
        <p14:creationId xmlns:p14="http://schemas.microsoft.com/office/powerpoint/2010/main" val="10033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Router Terms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897309"/>
              </p:ext>
            </p:extLst>
          </p:nvPr>
        </p:nvGraphicFramePr>
        <p:xfrm>
          <a:off x="914400" y="2295927"/>
          <a:ext cx="5859780" cy="3231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6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036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37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Mode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Definition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User exec mode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Limited to basic monitoring commands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74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Privileged exec mode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Provides access to all other router commands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749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Global configuration mode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Commands that affect the entire system [AU: Includes commands that affect…? Also in the next one? Doesn’t seem like the mode is commands.]leavee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74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Specific configuration modes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Commands that affect interfaces/processes only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37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Setup mode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Interactive configuration dialog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0600" y="1524000"/>
            <a:ext cx="7162800" cy="477054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6.1 defines some of the terms I’ve used so far.</a:t>
            </a:r>
            <a:endParaRPr kumimoji="0" 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6.1: Router terms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2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6.2: Enhanced editing commands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26334"/>
              </p:ext>
            </p:extLst>
          </p:nvPr>
        </p:nvGraphicFramePr>
        <p:xfrm>
          <a:off x="1905000" y="2667000"/>
          <a:ext cx="5150485" cy="3406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1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33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Command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Meaning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3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Ctrl+A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Moves your cursor to the beginning of the line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3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Ctrl+E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Moves your cursor to the end of the line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3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Esc+B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Moves back one word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33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Ctrl+B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Moves back one character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33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Ctrl+F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Moves forward one character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33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Esc+F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Moves forward one word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33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Ctrl+D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Deletes a single character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33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Backspace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Deletes a single character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33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Ctrl+R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Redisplays a line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33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Ctrl+U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Erases a line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33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Ctrl+W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Erases a word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33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Ctrl+Z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Ends configuration mode and returns to EXEC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33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Tab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Finishes typing a command for you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95400" y="2286000"/>
            <a:ext cx="4502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Table 6.2: Enhanced editing commands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2464" y="1482487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Table 6.2 lists the enhanced editing commands available on a Cisco router.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6.3: Router-command history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7133"/>
              </p:ext>
            </p:extLst>
          </p:nvPr>
        </p:nvGraphicFramePr>
        <p:xfrm>
          <a:off x="1295400" y="3068989"/>
          <a:ext cx="6553200" cy="2417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2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0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21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Command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Meaning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21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Ctrl+P or up arrow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Shows last command entered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21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Ctrl+N or down arrow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Shows previous commands entered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43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show history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Shows last 20 commands entered by default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43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show terminal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Shows terminal configurations and history buffer size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21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terminal history size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Changes buffer size (max 256)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0600" y="2667000"/>
            <a:ext cx="4040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Table 6.3: Router-command history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580654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 algn="ctr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can review the router-command history with the commands shown in Table 6.3.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6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“?” is very useful</a:t>
            </a:r>
          </a:p>
          <a:p>
            <a:r>
              <a:rPr lang="en-US" dirty="0"/>
              <a:t>Returns possible prompts</a:t>
            </a:r>
          </a:p>
          <a:p>
            <a:r>
              <a:rPr lang="en-US" dirty="0"/>
              <a:t>Example: set up the time on the switch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Switch#clock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Switch#clock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set ?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Switch#clock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set 9:00:00 1 July 2015</a:t>
            </a:r>
          </a:p>
        </p:txBody>
      </p:sp>
    </p:spTree>
    <p:extLst>
      <p:ext uri="{BB962C8B-B14F-4D97-AF65-F5344CB8AC3E}">
        <p14:creationId xmlns:p14="http://schemas.microsoft.com/office/powerpoint/2010/main" val="488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typing the command, reading the feedback is also important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Imcomplete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command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input detected at ‘^’ marker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Ambiguous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command: ..</a:t>
            </a:r>
          </a:p>
          <a:p>
            <a:r>
              <a:rPr lang="en-US" dirty="0"/>
              <a:t>Use ? to adjust your command</a:t>
            </a:r>
          </a:p>
        </p:txBody>
      </p:sp>
    </p:spTree>
    <p:extLst>
      <p:ext uri="{BB962C8B-B14F-4D97-AF65-F5344CB8AC3E}">
        <p14:creationId xmlns:p14="http://schemas.microsoft.com/office/powerpoint/2010/main" val="39483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configure the </a:t>
            </a:r>
            <a:r>
              <a:rPr lang="en-US" dirty="0" smtClean="0"/>
              <a:t>following administrative </a:t>
            </a:r>
            <a:r>
              <a:rPr lang="en-US" dirty="0"/>
              <a:t>functions on a router and switch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Hostnames</a:t>
            </a:r>
          </a:p>
          <a:p>
            <a:pPr lvl="0"/>
            <a:r>
              <a:rPr lang="en-US" dirty="0"/>
              <a:t>Banners</a:t>
            </a:r>
          </a:p>
          <a:p>
            <a:pPr lvl="0"/>
            <a:r>
              <a:rPr lang="en-US" dirty="0"/>
              <a:t>Passwords</a:t>
            </a:r>
          </a:p>
          <a:p>
            <a:pPr lvl="0"/>
            <a:r>
              <a:rPr lang="en-US" dirty="0"/>
              <a:t>Interface descriptions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8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Hostnames/Banner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We use the </a:t>
            </a:r>
            <a:r>
              <a:rPr lang="en-US" sz="2000" dirty="0">
                <a:solidFill>
                  <a:srgbClr val="FF0000"/>
                </a:solidFill>
              </a:rPr>
              <a:t>hostname command to set the identity of the router</a:t>
            </a:r>
            <a:r>
              <a:rPr lang="en-US" sz="2000" dirty="0"/>
              <a:t>. This is only locally significant, meaning it doesn’t affect how the router performs name lookups or how the device actually works on the internetwork. </a:t>
            </a:r>
          </a:p>
          <a:p>
            <a:pPr marL="40005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Switch#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hostname Todd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Message of the day (MOTD) banners </a:t>
            </a:r>
            <a:r>
              <a:rPr lang="en-US" sz="2000" dirty="0"/>
              <a:t>are the most widely used banners because they give a message to anyone connecting to the router via Telnet or an auxiliary port or even through a console port as seen here: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Todd(config)#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banner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LINE c banner-text c, where ‘c’ is a delimiting character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Todd(config)#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Enter TEXT message. End with the character ‘#’.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Acme.com network, then you must disconnect immediately.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Todd(config)#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^Z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(Press the control key + z keys to return to privileged mode)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Enable password/enable secret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Todd(config)#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todd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recommended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Todd(config)#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 password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enable password you have chosen is the same as your enable secret. This is not recommended. Re-enter the enable password.</a:t>
            </a:r>
          </a:p>
          <a:p>
            <a:r>
              <a:rPr lang="en-US" dirty="0"/>
              <a:t>You wont use the older enable password in today’s networks.</a:t>
            </a:r>
          </a:p>
        </p:txBody>
      </p:sp>
    </p:spTree>
    <p:extLst>
      <p:ext uri="{BB962C8B-B14F-4D97-AF65-F5344CB8AC3E}">
        <p14:creationId xmlns:p14="http://schemas.microsoft.com/office/powerpoint/2010/main" val="50630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61452"/>
            <a:ext cx="6553200" cy="776748"/>
          </a:xfrm>
          <a:noFill/>
        </p:spPr>
        <p:txBody>
          <a:bodyPr/>
          <a:lstStyle/>
          <a:p>
            <a:pPr eaLnBrk="1" hangingPunct="1"/>
            <a:r>
              <a:rPr lang="en-US" dirty="0"/>
              <a:t>Chapter 6 Objectives</a:t>
            </a:r>
          </a:p>
        </p:txBody>
      </p:sp>
      <p:sp>
        <p:nvSpPr>
          <p:cNvPr id="307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136058" y="1028700"/>
            <a:ext cx="6914535" cy="5029200"/>
          </a:xfrm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en-US" sz="1800" dirty="0"/>
              <a:t>The CCENT Topics Covered in this chapter include:</a:t>
            </a:r>
          </a:p>
          <a:p>
            <a:r>
              <a:rPr lang="en-US" sz="1400" b="1" u="sng" dirty="0"/>
              <a:t>LAN Switching Technologies</a:t>
            </a:r>
          </a:p>
          <a:p>
            <a:pPr lvl="1"/>
            <a:r>
              <a:rPr lang="en-US" sz="1100" b="1" u="sng" dirty="0"/>
              <a:t>Configure and verify initial switch configuration including remote access management.</a:t>
            </a:r>
          </a:p>
          <a:p>
            <a:pPr lvl="2"/>
            <a:r>
              <a:rPr lang="en-US" sz="800" b="1" u="sng" dirty="0"/>
              <a:t>Cisco IOS commands to perform basic switch setup</a:t>
            </a:r>
          </a:p>
          <a:p>
            <a:r>
              <a:rPr lang="en-US" sz="1400" b="1" u="sng" dirty="0"/>
              <a:t>IP Routing Technologies</a:t>
            </a:r>
          </a:p>
          <a:p>
            <a:pPr lvl="1"/>
            <a:r>
              <a:rPr lang="en-US" sz="1100" b="1" u="sng" dirty="0"/>
              <a:t>Configure and verify utilizing the CLI to set basic Router configuration</a:t>
            </a:r>
          </a:p>
          <a:p>
            <a:pPr lvl="2"/>
            <a:r>
              <a:rPr lang="en-US" sz="800" b="1" u="sng" dirty="0"/>
              <a:t>Cisco IOS commands to perform basic router setup</a:t>
            </a:r>
          </a:p>
          <a:p>
            <a:pPr lvl="1"/>
            <a:r>
              <a:rPr lang="en-US" sz="1100" b="1" u="sng" dirty="0"/>
              <a:t>Configure and verify operation status of an </a:t>
            </a:r>
            <a:r>
              <a:rPr lang="en-US" sz="1100" b="1" u="sng" dirty="0" err="1"/>
              <a:t>ethernet</a:t>
            </a:r>
            <a:r>
              <a:rPr lang="en-US" sz="1100" b="1" u="sng" dirty="0"/>
              <a:t> interface</a:t>
            </a:r>
          </a:p>
          <a:p>
            <a:pPr lvl="2"/>
            <a:r>
              <a:rPr lang="en-US" sz="800" b="1" u="sng" dirty="0"/>
              <a:t>Verify router configuration and network connectivity</a:t>
            </a:r>
          </a:p>
          <a:p>
            <a:pPr lvl="1"/>
            <a:r>
              <a:rPr lang="en-US" sz="1100" b="1" u="sng" dirty="0"/>
              <a:t>Cisco IOS commands to review basic router information and network connectivity</a:t>
            </a:r>
          </a:p>
          <a:p>
            <a:r>
              <a:rPr lang="en-US" sz="1400" b="1" u="sng" dirty="0"/>
              <a:t>Network Device Security</a:t>
            </a:r>
          </a:p>
          <a:p>
            <a:pPr lvl="1"/>
            <a:r>
              <a:rPr lang="en-US" sz="1100" b="1" u="sng" dirty="0"/>
              <a:t>Configure and verify network device security features such as</a:t>
            </a:r>
          </a:p>
          <a:p>
            <a:pPr lvl="2"/>
            <a:r>
              <a:rPr lang="en-US" sz="800" b="1" u="sng" dirty="0"/>
              <a:t>Device password security</a:t>
            </a:r>
          </a:p>
          <a:p>
            <a:pPr lvl="2"/>
            <a:r>
              <a:rPr lang="en-US" sz="800" b="1" u="sng" dirty="0"/>
              <a:t>Enable secret </a:t>
            </a:r>
            <a:r>
              <a:rPr lang="en-US" sz="800" b="1" u="sng" dirty="0" err="1"/>
              <a:t>vs</a:t>
            </a:r>
            <a:r>
              <a:rPr lang="en-US" sz="800" b="1" u="sng" dirty="0"/>
              <a:t> enable</a:t>
            </a:r>
          </a:p>
          <a:p>
            <a:pPr lvl="2"/>
            <a:r>
              <a:rPr lang="en-US" sz="800" b="1" u="sng" dirty="0"/>
              <a:t>Transport</a:t>
            </a:r>
          </a:p>
          <a:p>
            <a:pPr lvl="2"/>
            <a:r>
              <a:rPr lang="en-US" sz="800" b="1" u="sng" dirty="0"/>
              <a:t>Disable telnet</a:t>
            </a:r>
          </a:p>
          <a:p>
            <a:pPr lvl="2"/>
            <a:r>
              <a:rPr lang="en-US" sz="800" b="1" u="sng" dirty="0"/>
              <a:t>SSH</a:t>
            </a:r>
          </a:p>
          <a:p>
            <a:pPr lvl="2"/>
            <a:r>
              <a:rPr lang="en-US" sz="800" b="1" u="sng" dirty="0"/>
              <a:t>VTYs</a:t>
            </a:r>
          </a:p>
          <a:p>
            <a:pPr lvl="2"/>
            <a:r>
              <a:rPr lang="en-US" sz="800" b="1" u="sng" dirty="0"/>
              <a:t>Physical security</a:t>
            </a:r>
          </a:p>
          <a:p>
            <a:pPr lvl="2"/>
            <a:r>
              <a:rPr lang="en-US" sz="800" b="1" u="sng" dirty="0"/>
              <a:t>Service password</a:t>
            </a:r>
          </a:p>
          <a:p>
            <a:pPr lvl="2"/>
            <a:r>
              <a:rPr lang="en-US" sz="800" b="1" u="sng" dirty="0"/>
              <a:t>Describe external authentication methods</a:t>
            </a:r>
          </a:p>
          <a:p>
            <a:r>
              <a:rPr lang="en-US" sz="1400" b="1" u="sng" dirty="0"/>
              <a:t>Troubleshooting</a:t>
            </a:r>
          </a:p>
          <a:p>
            <a:pPr lvl="1"/>
            <a:r>
              <a:rPr lang="en-US" sz="1100" b="1" u="sng" dirty="0"/>
              <a:t>Troubleshoot and Resolve Layer 1 problems</a:t>
            </a:r>
          </a:p>
          <a:p>
            <a:pPr lvl="2"/>
            <a:r>
              <a:rPr lang="en-US" sz="800" b="1" u="sng" dirty="0"/>
              <a:t>Framing</a:t>
            </a:r>
          </a:p>
          <a:p>
            <a:pPr lvl="2"/>
            <a:r>
              <a:rPr lang="en-US" sz="800" b="1" u="sng" dirty="0"/>
              <a:t>CRC</a:t>
            </a:r>
          </a:p>
          <a:p>
            <a:pPr lvl="2"/>
            <a:r>
              <a:rPr lang="en-US" sz="800" b="1" u="sng" dirty="0"/>
              <a:t>Runts</a:t>
            </a:r>
          </a:p>
          <a:p>
            <a:pPr lvl="2"/>
            <a:r>
              <a:rPr lang="en-US" sz="800" b="1" u="sng" dirty="0"/>
              <a:t>Giants</a:t>
            </a:r>
          </a:p>
          <a:p>
            <a:pPr lvl="2"/>
            <a:r>
              <a:rPr lang="en-US" sz="800" b="1" u="sng" dirty="0"/>
              <a:t>Dropped packets</a:t>
            </a:r>
          </a:p>
          <a:p>
            <a:pPr lvl="2"/>
            <a:r>
              <a:rPr lang="en-US" sz="800" b="1" u="sng" dirty="0"/>
              <a:t>Late collision</a:t>
            </a:r>
          </a:p>
          <a:p>
            <a:pPr lvl="2"/>
            <a:r>
              <a:rPr lang="en-US" sz="800" b="1" u="sng" dirty="0"/>
              <a:t>Input / Output errors</a:t>
            </a:r>
          </a:p>
          <a:p>
            <a:pPr eaLnBrk="1" hangingPunct="1"/>
            <a:endParaRPr lang="en-US" sz="2400" dirty="0"/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AB83955-4442-4294-BF27-38EC711BBB92}" type="slidenum">
              <a:rPr lang="en-US" sz="1400">
                <a:latin typeface="Times" panose="02020603050405020304" pitchFamily="18" charset="0"/>
              </a:rPr>
              <a:pPr algn="r"/>
              <a:t>2</a:t>
            </a:fld>
            <a:endParaRPr lang="en-US" sz="1400">
              <a:latin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Console/VTY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User-mode passwords are assigned via the line command like this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Todd(config)#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 ?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&lt;0-16&gt;   First Line number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Primary terminal line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Virtual terminal</a:t>
            </a:r>
          </a:p>
        </p:txBody>
      </p:sp>
    </p:spTree>
    <p:extLst>
      <p:ext uri="{BB962C8B-B14F-4D97-AF65-F5344CB8AC3E}">
        <p14:creationId xmlns:p14="http://schemas.microsoft.com/office/powerpoint/2010/main" val="1177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SSH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990600"/>
            <a:ext cx="8610600" cy="6117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marR="0" indent="-228600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	Set your hostname: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Router(config)#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hostname Todd</a:t>
            </a:r>
            <a:endParaRPr lang="en-US" sz="10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indent="-228600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	Set the domain name—both the hostname and domain name are required for the encryption keys to be generated: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Todd(config)#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domain-name Lammle.com</a:t>
            </a:r>
            <a:endParaRPr lang="en-US" sz="10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indent="-228600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	Set the username to allow SSH client access: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Todd(config)#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 Todd password Lammle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Generate the encryption keys for securing the session: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Todd(config)#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crypto key generate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rsa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b="1" dirty="0"/>
          </a:p>
          <a:p>
            <a:r>
              <a:rPr lang="en-US" sz="1050" dirty="0"/>
              <a:t>	5. Enable SSH version 2 on the router—not mandatory, but strongly suggested: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Todd(config)#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version 2</a:t>
            </a:r>
          </a:p>
          <a:p>
            <a:endParaRPr lang="en-US" sz="1050" dirty="0"/>
          </a:p>
          <a:p>
            <a:r>
              <a:rPr lang="en-US" sz="1050" dirty="0"/>
              <a:t>	6. Connect to the VTY lines of the switch: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Todd(config)#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vty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0 15</a:t>
            </a:r>
          </a:p>
          <a:p>
            <a:endParaRPr lang="en-US" sz="1050" dirty="0"/>
          </a:p>
          <a:p>
            <a:r>
              <a:rPr lang="en-US" sz="1050" dirty="0"/>
              <a:t>	7. Configure your access protocols: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Todd(config-line)#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transport input ?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/>
              <a:t>  all     </a:t>
            </a:r>
            <a:r>
              <a:rPr lang="en-US" sz="1050" dirty="0" err="1"/>
              <a:t>All</a:t>
            </a:r>
            <a:r>
              <a:rPr lang="en-US" sz="1050" dirty="0"/>
              <a:t> protocols</a:t>
            </a:r>
          </a:p>
          <a:p>
            <a:r>
              <a:rPr lang="en-US" sz="1050" dirty="0"/>
              <a:t>  none    No protocols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ssh</a:t>
            </a:r>
            <a:r>
              <a:rPr lang="en-US" sz="1050" dirty="0"/>
              <a:t>     TCP/IP SSH protocol</a:t>
            </a:r>
          </a:p>
          <a:p>
            <a:r>
              <a:rPr lang="en-US" sz="1050" dirty="0"/>
              <a:t>  telnet  TCP/IP Telnet protocol</a:t>
            </a:r>
          </a:p>
          <a:p>
            <a:endParaRPr lang="en-US" sz="1050" dirty="0"/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Todd(config-line)#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transport input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/>
              <a:t>  telnet  TCP/IP Telnet protocol</a:t>
            </a:r>
          </a:p>
          <a:p>
            <a:r>
              <a:rPr lang="en-US" sz="1050" dirty="0"/>
              <a:t>  &lt;</a:t>
            </a:r>
            <a:r>
              <a:rPr lang="en-US" sz="1050" dirty="0" err="1"/>
              <a:t>cr</a:t>
            </a:r>
            <a:r>
              <a:rPr lang="en-US" sz="1050" dirty="0"/>
              <a:t>&gt;</a:t>
            </a:r>
          </a:p>
          <a:p>
            <a:r>
              <a:rPr lang="en-US" sz="1050" dirty="0"/>
              <a:t>But if you want to go with Telnet, here’s how you do that: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Todd(config-line)#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transport input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telnet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dirty="0"/>
          </a:p>
          <a:p>
            <a:endParaRPr lang="en-US" sz="1050" dirty="0"/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endParaRPr lang="en-US" sz="10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Encrypting Your Passwords</a:t>
            </a:r>
            <a:br>
              <a:rPr lang="en-US" b="1" u="sng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417638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manually encrypt your passwords, use the </a:t>
            </a:r>
            <a:r>
              <a:rPr lang="en-US" sz="3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 password-encryption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command. Here’s how: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Todd#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Todd(config)#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 password-encryption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Todd(config)#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Todd#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Building configuration...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 secret 4 ykw.3/tgsOuy9.6qmgG/EeYOYgBvfX4v.S8UNA9Rddg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 password 7 1506040800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48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Descriptions</a:t>
            </a:r>
            <a:br>
              <a:rPr lang="en-US" b="1" u="sng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990600"/>
            <a:ext cx="8991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Setting descriptions on an interface is another administratively helpful thing, and like </a:t>
            </a:r>
            <a:r>
              <a:rPr lang="en-US" sz="2800" dirty="0" smtClean="0"/>
              <a:t>the hostname</a:t>
            </a:r>
            <a:r>
              <a:rPr lang="en-US" sz="2800" dirty="0"/>
              <a:t>, it’s also only locally significant. </a:t>
            </a:r>
            <a:endParaRPr lang="en-US" sz="2800" dirty="0" smtClean="0"/>
          </a:p>
          <a:p>
            <a:pPr marL="457200" marR="0" indent="457200">
              <a:spcBef>
                <a:spcPts val="0"/>
              </a:spcBef>
              <a:spcAft>
                <a:spcPts val="600"/>
              </a:spcAft>
            </a:pPr>
            <a:endParaRPr lang="en-US" sz="2800" dirty="0"/>
          </a:p>
          <a:p>
            <a:pPr marL="457200" marR="0" indent="457200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Todd#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Todd(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)#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fa0/1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Todd(config-if)#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Sales VLAN Trunk Link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Todd(config-if)#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^Z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Todd#</a:t>
            </a:r>
          </a:p>
          <a:p>
            <a:pPr marL="457200" marR="0" indent="457200"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on a router serial WAN: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Router#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Router(config)#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s0/0/0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Router(config-if)#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WAN to Miami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Router(config-if)#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^Z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interfaces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" y="1752600"/>
            <a:ext cx="861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Todd#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 brief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             IP-Address      OK? Method Status          Protocol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Vlan1                  192.168.255.8   YES DHCP   up              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FastEthernet0/1        unassigned      YES unset  up              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FastEthernet0/2        unassigned      YES unset  up              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FastEthernet0/3        unassigned      YES unset  down           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FastEthernet0/4        unassigned      YES unset  down           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FastEthernet0/5        unassigned      YES unset  up              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FastEthernet0/6        unassigned      YES unset  up              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FastEthernet0/7        unassigned      YES unset  down           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FastEthernet0/8        unassigned      YES unset  down           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GigabitEthernet0/1     unassigned      YES unset  down           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2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Gigabit Ethernet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Todd#config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Todd(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)# interface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GigabitEthernet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0/1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Todd(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-if)#speed 1000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Todd(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-if)#duplex full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Or just </a:t>
            </a:r>
            <a:r>
              <a:rPr lang="en-US" dirty="0" err="1"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 g0/1</a:t>
            </a:r>
          </a:p>
          <a:p>
            <a:r>
              <a:rPr lang="en-US" dirty="0">
                <a:cs typeface="Courier New" panose="02070309020205020404" pitchFamily="49" charset="0"/>
              </a:rPr>
              <a:t>Slot/port</a:t>
            </a:r>
          </a:p>
        </p:txBody>
      </p:sp>
    </p:spTree>
    <p:extLst>
      <p:ext uri="{BB962C8B-B14F-4D97-AF65-F5344CB8AC3E}">
        <p14:creationId xmlns:p14="http://schemas.microsoft.com/office/powerpoint/2010/main" val="1261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Interface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Todd(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)#interface serial 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Todd(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)#interface serial 0/0/?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Todd(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)#interface serial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0/0/0</a:t>
            </a:r>
            <a:endParaRPr lang="en-US" dirty="0"/>
          </a:p>
          <a:p>
            <a:r>
              <a:rPr lang="en-US" i="1" dirty="0" smtClean="0"/>
              <a:t>Slot/</a:t>
            </a:r>
            <a:r>
              <a:rPr lang="en-US" i="1" dirty="0" err="1" smtClean="0"/>
              <a:t>subslot</a:t>
            </a:r>
            <a:r>
              <a:rPr lang="en-US" i="1" dirty="0" smtClean="0"/>
              <a:t>/port</a:t>
            </a:r>
          </a:p>
          <a:p>
            <a:r>
              <a:rPr lang="en-US" dirty="0"/>
              <a:t>The first 0 is the router </a:t>
            </a:r>
            <a:r>
              <a:rPr lang="en-US" dirty="0" smtClean="0"/>
              <a:t>itself, then the slot and </a:t>
            </a:r>
            <a:r>
              <a:rPr lang="en-US" dirty="0"/>
              <a:t>then the port.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450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Bringing Up an Interface</a:t>
            </a:r>
            <a:br>
              <a:rPr lang="en-US" b="1" u="sng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417638"/>
            <a:ext cx="853440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an interface is shut down, it’ll display as administratively down when you use the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interfaces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command (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for short):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Router#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f0/0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FastEthernet0/1 is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administratively down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line protocol is down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[output cut]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endParaRPr lang="en-US" sz="10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102715"/>
            <a:ext cx="89154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bring up the router interface with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shutdown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(no shut for short):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Router(config)#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f0/0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Router(config-if)#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shutdown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*August 21 13:45:08.455: %LINK-3-UPDOWN: Interface FastEthernet0/0,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changed state to up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Router(config-if)#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show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f0/0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FastEthernet0/0 is up, line protocol is up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[output cut]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IP address of an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Todd(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f0/1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Todd(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-if)#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address 172.16.10.2 255.255.255.0</a:t>
            </a:r>
          </a:p>
        </p:txBody>
      </p:sp>
    </p:spTree>
    <p:extLst>
      <p:ext uri="{BB962C8B-B14F-4D97-AF65-F5344CB8AC3E}">
        <p14:creationId xmlns:p14="http://schemas.microsoft.com/office/powerpoint/2010/main" val="19731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6.4: Providing clocking on a nonproduction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34" y="2209800"/>
            <a:ext cx="6933732" cy="3657600"/>
          </a:xfrm>
        </p:spPr>
      </p:pic>
    </p:spTree>
    <p:extLst>
      <p:ext uri="{BB962C8B-B14F-4D97-AF65-F5344CB8AC3E}">
        <p14:creationId xmlns:p14="http://schemas.microsoft.com/office/powerpoint/2010/main" val="3363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Cisco Devices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82" y="2057400"/>
            <a:ext cx="6888278" cy="1143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82" y="3864742"/>
            <a:ext cx="7804488" cy="11644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6421" y="5677525"/>
            <a:ext cx="83820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Console port</a:t>
            </a:r>
          </a:p>
          <a:p>
            <a:pPr marL="800100" marR="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Telnet or SSH</a:t>
            </a:r>
          </a:p>
        </p:txBody>
      </p:sp>
    </p:spTree>
    <p:extLst>
      <p:ext uri="{BB962C8B-B14F-4D97-AF65-F5344CB8AC3E}">
        <p14:creationId xmlns:p14="http://schemas.microsoft.com/office/powerpoint/2010/main" val="384507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Viewing, Saving, and Erasing Configurations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861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can manually </a:t>
            </a:r>
            <a:r>
              <a:rPr lang="en-US" dirty="0">
                <a:solidFill>
                  <a:srgbClr val="FF0000"/>
                </a:solidFill>
              </a:rPr>
              <a:t>save the file from DRAM, which is usually just called RAM, to NVRAM by using the copy running-</a:t>
            </a:r>
            <a:r>
              <a:rPr lang="en-US" dirty="0" err="1">
                <a:solidFill>
                  <a:srgbClr val="FF0000"/>
                </a:solidFill>
              </a:rPr>
              <a:t>config</a:t>
            </a:r>
            <a:r>
              <a:rPr lang="en-US" dirty="0">
                <a:solidFill>
                  <a:srgbClr val="FF0000"/>
                </a:solidFill>
              </a:rPr>
              <a:t> startup-</a:t>
            </a:r>
            <a:r>
              <a:rPr lang="en-US" dirty="0" err="1">
                <a:solidFill>
                  <a:srgbClr val="FF0000"/>
                </a:solidFill>
              </a:rPr>
              <a:t>config</a:t>
            </a:r>
            <a:r>
              <a:rPr lang="en-US" dirty="0">
                <a:solidFill>
                  <a:srgbClr val="FF0000"/>
                </a:solidFill>
              </a:rPr>
              <a:t> command</a:t>
            </a:r>
            <a:r>
              <a:rPr lang="en-US" dirty="0"/>
              <a:t>. You can use the shortcut copy run start as well:</a:t>
            </a:r>
          </a:p>
          <a:p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Todd#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running-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startup-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 filename [startup-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]? 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press enter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Building configuration...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[OK]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Todd#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Building configuration</a:t>
            </a:r>
            <a:r>
              <a:rPr lang="en-US" dirty="0"/>
              <a:t>...</a:t>
            </a:r>
          </a:p>
          <a:p>
            <a:endParaRPr lang="en-US" dirty="0"/>
          </a:p>
          <a:p>
            <a:r>
              <a:rPr lang="en-US" dirty="0"/>
              <a:t>When you see a question with an answer in [], it means that if you just press Enter, you’re choosing the default answer.</a:t>
            </a:r>
          </a:p>
        </p:txBody>
      </p:sp>
    </p:spTree>
    <p:extLst>
      <p:ext uri="{BB962C8B-B14F-4D97-AF65-F5344CB8AC3E}">
        <p14:creationId xmlns:p14="http://schemas.microsoft.com/office/powerpoint/2010/main" val="35187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running-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can </a:t>
            </a:r>
            <a:r>
              <a:rPr lang="en-US" dirty="0">
                <a:solidFill>
                  <a:srgbClr val="FF0000"/>
                </a:solidFill>
              </a:rPr>
              <a:t>view the files by typing </a:t>
            </a:r>
            <a:r>
              <a:rPr lang="en-US" b="1" dirty="0">
                <a:solidFill>
                  <a:srgbClr val="FF0000"/>
                </a:solidFill>
              </a:rPr>
              <a:t>show running-</a:t>
            </a:r>
            <a:r>
              <a:rPr lang="en-US" b="1" dirty="0" err="1">
                <a:solidFill>
                  <a:srgbClr val="FF0000"/>
                </a:solidFill>
              </a:rPr>
              <a:t>config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b="1" dirty="0">
                <a:solidFill>
                  <a:srgbClr val="FF0000"/>
                </a:solidFill>
              </a:rPr>
              <a:t>show startup-</a:t>
            </a:r>
            <a:r>
              <a:rPr lang="en-US" b="1" dirty="0" err="1">
                <a:solidFill>
                  <a:srgbClr val="FF0000"/>
                </a:solidFill>
              </a:rPr>
              <a:t>config</a:t>
            </a:r>
            <a:r>
              <a:rPr lang="en-US" dirty="0">
                <a:solidFill>
                  <a:srgbClr val="FF0000"/>
                </a:solidFill>
              </a:rPr>
              <a:t> from privileged mode</a:t>
            </a:r>
            <a:r>
              <a:rPr lang="en-US" dirty="0"/>
              <a:t>. The </a:t>
            </a:r>
            <a:r>
              <a:rPr lang="en-US" dirty="0" err="1">
                <a:solidFill>
                  <a:srgbClr val="FF0000"/>
                </a:solidFill>
              </a:rPr>
              <a:t>sh</a:t>
            </a:r>
            <a:r>
              <a:rPr lang="en-US" dirty="0">
                <a:solidFill>
                  <a:srgbClr val="FF0000"/>
                </a:solidFill>
              </a:rPr>
              <a:t> run </a:t>
            </a:r>
            <a:r>
              <a:rPr lang="en-US" dirty="0"/>
              <a:t>command, which is a shortcut for show running-</a:t>
            </a:r>
            <a:r>
              <a:rPr lang="en-US" dirty="0" err="1"/>
              <a:t>config</a:t>
            </a:r>
            <a:r>
              <a:rPr lang="en-US" dirty="0"/>
              <a:t>, tells us that we’re viewing the current configuration:</a:t>
            </a:r>
          </a:p>
          <a:p>
            <a:r>
              <a:rPr lang="en-US" dirty="0"/>
              <a:t> 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Todd#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Building configuration...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Current configuration : 855 bytes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Last configuration change at 23:20:06 UTC Mon Mar 1 1993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 15.0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[output cut]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53340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You can see the version of IOS </a:t>
            </a:r>
            <a:r>
              <a:rPr lang="en-US" dirty="0" smtClean="0"/>
              <a:t>with the </a:t>
            </a:r>
            <a:r>
              <a:rPr lang="en-US" dirty="0"/>
              <a:t>show running-</a:t>
            </a:r>
            <a:r>
              <a:rPr lang="en-US" dirty="0" err="1"/>
              <a:t>config</a:t>
            </a:r>
            <a:r>
              <a:rPr lang="en-US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42321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startup-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371600"/>
            <a:ext cx="8534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sh</a:t>
            </a:r>
            <a:r>
              <a:rPr lang="en-US" dirty="0"/>
              <a:t> start command—one of the shortcuts for the </a:t>
            </a:r>
            <a:r>
              <a:rPr lang="en-US" dirty="0">
                <a:solidFill>
                  <a:srgbClr val="FF0000"/>
                </a:solidFill>
              </a:rPr>
              <a:t>show startup-</a:t>
            </a:r>
            <a:r>
              <a:rPr lang="en-US" dirty="0" err="1">
                <a:solidFill>
                  <a:srgbClr val="FF0000"/>
                </a:solidFill>
              </a:rPr>
              <a:t>config</a:t>
            </a:r>
            <a:r>
              <a:rPr lang="en-US" dirty="0">
                <a:solidFill>
                  <a:srgbClr val="FF0000"/>
                </a:solidFill>
              </a:rPr>
              <a:t> command—shows us the configuration that will be used the next time the router is reloaded</a:t>
            </a:r>
            <a:r>
              <a:rPr lang="en-US" dirty="0"/>
              <a:t>. It also tells us how much NVRAM is being used to store the startup-</a:t>
            </a:r>
            <a:r>
              <a:rPr lang="en-US" dirty="0" err="1"/>
              <a:t>config</a:t>
            </a:r>
            <a:r>
              <a:rPr lang="en-US" dirty="0"/>
              <a:t> file. </a:t>
            </a:r>
          </a:p>
          <a:p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Todd#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855 out of 524288 bytes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Last configuration change at 23:20:06 UTC Mon Mar 1 1993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version 15.0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[output cut]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But beware—if you try and view the configuration and see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Todd#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startup-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not present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not saved your running-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NVRAM, or you’ve deleted the backup configuration! Let me talk about just how you would do that now.</a:t>
            </a:r>
          </a:p>
        </p:txBody>
      </p:sp>
    </p:spTree>
    <p:extLst>
      <p:ext uri="{BB962C8B-B14F-4D97-AF65-F5344CB8AC3E}">
        <p14:creationId xmlns:p14="http://schemas.microsoft.com/office/powerpoint/2010/main" val="8405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the Configuration and Reloading the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delete the startup-</a:t>
            </a:r>
            <a:r>
              <a:rPr lang="en-US" dirty="0" err="1"/>
              <a:t>config</a:t>
            </a:r>
            <a:r>
              <a:rPr lang="en-US" dirty="0"/>
              <a:t> file </a:t>
            </a:r>
            <a:r>
              <a:rPr lang="en-US" dirty="0" smtClean="0"/>
              <a:t>by using </a:t>
            </a:r>
            <a:r>
              <a:rPr lang="en-US" dirty="0"/>
              <a:t>the erase startup-</a:t>
            </a:r>
            <a:r>
              <a:rPr lang="en-US" dirty="0" err="1"/>
              <a:t>config</a:t>
            </a:r>
            <a:r>
              <a:rPr lang="en-US" dirty="0"/>
              <a:t> command: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Todd#</a:t>
            </a:r>
            <a:r>
              <a:rPr lang="en-US" b="1" dirty="0" err="1" smtClean="0"/>
              <a:t>erase</a:t>
            </a:r>
            <a:r>
              <a:rPr lang="en-US" b="1" dirty="0" smtClean="0"/>
              <a:t> </a:t>
            </a:r>
            <a:r>
              <a:rPr lang="en-US" b="1" dirty="0"/>
              <a:t>startup-</a:t>
            </a:r>
            <a:r>
              <a:rPr lang="en-US" b="1" dirty="0" err="1"/>
              <a:t>config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Todd#</a:t>
            </a:r>
            <a:r>
              <a:rPr lang="en-US" b="1" dirty="0" err="1" smtClean="0"/>
              <a:t>reload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53340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you can no longer use the shortcut commands for erasing the </a:t>
            </a:r>
            <a:r>
              <a:rPr lang="en-US" dirty="0" err="1" smtClean="0"/>
              <a:t>backupconfiguration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0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?</a:t>
            </a:r>
          </a:p>
          <a:p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f0/0</a:t>
            </a:r>
          </a:p>
          <a:p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s0/0/0</a:t>
            </a:r>
          </a:p>
          <a:p>
            <a:r>
              <a:rPr lang="en-US" dirty="0"/>
              <a:t>Clear counters </a:t>
            </a:r>
            <a:r>
              <a:rPr lang="en-US" dirty="0" smtClean="0"/>
              <a:t>s0/0/0</a:t>
            </a:r>
            <a:endParaRPr lang="en-US" dirty="0"/>
          </a:p>
          <a:p>
            <a:r>
              <a:rPr lang="en-US" dirty="0" err="1"/>
              <a:t>Sh</a:t>
            </a:r>
            <a:r>
              <a:rPr lang="en-US" dirty="0"/>
              <a:t> protocols</a:t>
            </a:r>
          </a:p>
          <a:p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interface</a:t>
            </a:r>
          </a:p>
          <a:p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brief</a:t>
            </a:r>
          </a:p>
          <a:p>
            <a:r>
              <a:rPr lang="en-US" dirty="0" err="1"/>
              <a:t>Sh</a:t>
            </a:r>
            <a:r>
              <a:rPr lang="en-US" dirty="0"/>
              <a:t> controllers serial 0/0</a:t>
            </a:r>
          </a:p>
        </p:txBody>
      </p:sp>
    </p:spTree>
    <p:extLst>
      <p:ext uri="{BB962C8B-B14F-4D97-AF65-F5344CB8AC3E}">
        <p14:creationId xmlns:p14="http://schemas.microsoft.com/office/powerpoint/2010/main" val="26107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867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Written Labs and Review Questions</a:t>
            </a:r>
          </a:p>
        </p:txBody>
      </p:sp>
      <p:sp>
        <p:nvSpPr>
          <p:cNvPr id="2867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362200" y="1600200"/>
            <a:ext cx="6324600" cy="4525963"/>
          </a:xfrm>
          <a:noFill/>
        </p:spPr>
        <p:txBody>
          <a:bodyPr/>
          <a:lstStyle/>
          <a:p>
            <a:pPr lvl="1" eaLnBrk="1" hangingPunct="1"/>
            <a:r>
              <a:rPr lang="en-US" sz="2400" dirty="0"/>
              <a:t>Read through the Exam Essentials section together in class</a:t>
            </a:r>
          </a:p>
          <a:p>
            <a:pPr lvl="1" eaLnBrk="1" hangingPunct="1"/>
            <a:r>
              <a:rPr lang="en-US" sz="2400" dirty="0"/>
              <a:t>Open your books and go through all the written labs and the review questions.</a:t>
            </a:r>
          </a:p>
          <a:p>
            <a:pPr lvl="1" eaLnBrk="1" hangingPunct="1"/>
            <a:r>
              <a:rPr lang="en-US" sz="2400" dirty="0"/>
              <a:t>Review the answers in class.</a:t>
            </a:r>
          </a:p>
        </p:txBody>
      </p:sp>
      <p:sp>
        <p:nvSpPr>
          <p:cNvPr id="28680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0960F9B-35D3-4F3E-BAE5-FEE2EA68F4A8}" type="slidenum">
              <a:rPr lang="en-US" sz="1400">
                <a:latin typeface="Times" panose="02020603050405020304" pitchFamily="18" charset="0"/>
              </a:rPr>
              <a:pPr algn="r"/>
              <a:t>35</a:t>
            </a:fld>
            <a:endParaRPr lang="en-US" sz="1400">
              <a:latin typeface="Times" panose="02020603050405020304" pitchFamily="18" charset="0"/>
            </a:endParaRPr>
          </a:p>
        </p:txBody>
      </p:sp>
      <p:sp>
        <p:nvSpPr>
          <p:cNvPr id="28681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0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Bringing Up a Switch</a:t>
            </a:r>
            <a:br>
              <a:rPr lang="en-US" b="1" u="sng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828800"/>
            <a:ext cx="838200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you first bring up a Cisco IOS device, it will run a power-on self-test—a POST. Upon passing that, the machine will look for and then load the Cisco IOS from flash memory if an IOS file is present, then expand it into RAM. </a:t>
            </a:r>
          </a:p>
          <a:p>
            <a:pPr marL="457200" marR="0" indent="4572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 you probably know, flash memory is electronically erasable programmable read-only memory—an EEPROM. The next step is for the IOS to locate and load a valid configuration known as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startup-config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that will be stored in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nonvolatile RAM (NVRAM)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marR="0" indent="4572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Once the IOS is loaded and up and running, the startup-config will be copied from NVRAM into RAM and from then on referred to as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running-config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marR="0" indent="4572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But if a valid IOS isn’t found in NVRAM, your switch will enter setup mode, giving you a step-by-step dialog to help configure some basic parameters on it.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6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Command-Line Interface (CLI)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25012"/>
            <a:ext cx="76962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After the interface status messages appear and you press Enter, the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Switch&gt;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prompt will pop up. This is called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 exec mode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or user mode for short, and although it’s mostly used to view statistics, it is also a stepping stone along the way to logging in to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privileged exec mode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called privileged mode for short.</a:t>
            </a:r>
          </a:p>
          <a:p>
            <a:pPr marL="457200" marR="0" indent="457200"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You can view and change the configuration of a Cisco router only while in privileged mode, and you enter it via the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command like this: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Switch#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enable, disable, logout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1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Configuration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Type </a:t>
            </a:r>
            <a:r>
              <a:rPr lang="en-US" sz="2400" dirty="0" err="1">
                <a:solidFill>
                  <a:srgbClr val="FF0000"/>
                </a:solidFill>
              </a:rPr>
              <a:t>config</a:t>
            </a:r>
            <a:r>
              <a:rPr lang="en-US" sz="2400" dirty="0"/>
              <a:t> from the privileged-mode </a:t>
            </a:r>
            <a:r>
              <a:rPr lang="en-US" sz="2400" dirty="0" smtClean="0"/>
              <a:t>prompt and </a:t>
            </a:r>
            <a:r>
              <a:rPr lang="en-US" sz="2400" dirty="0"/>
              <a:t>then press Enter to opt for the </a:t>
            </a:r>
            <a:r>
              <a:rPr lang="en-US" sz="2400" dirty="0" smtClean="0"/>
              <a:t>default of </a:t>
            </a:r>
            <a:r>
              <a:rPr lang="en-US" sz="2400" dirty="0"/>
              <a:t>terminal like this: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Switch#config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Switch(</a:t>
            </a:r>
            <a:r>
              <a:rPr lang="en-US" sz="2400" dirty="0" err="1" smtClean="0"/>
              <a:t>config</a:t>
            </a:r>
            <a:r>
              <a:rPr lang="en-US" sz="2400" dirty="0"/>
              <a:t>)#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At </a:t>
            </a:r>
            <a:r>
              <a:rPr lang="en-US" sz="2400" dirty="0"/>
              <a:t>this point, you make changes that affect the router as a whole (globally), hence </a:t>
            </a: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term </a:t>
            </a:r>
            <a:r>
              <a:rPr lang="en-US" sz="2400" dirty="0">
                <a:solidFill>
                  <a:srgbClr val="FF0000"/>
                </a:solidFill>
              </a:rPr>
              <a:t>global configuration mode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50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Prompts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interface</a:t>
            </a:r>
            <a:endParaRPr lang="en-US" b="1" dirty="0"/>
          </a:p>
          <a:p>
            <a:pPr lvl="1"/>
            <a:r>
              <a:rPr lang="en-US" dirty="0"/>
              <a:t>To make changes to an </a:t>
            </a:r>
            <a:r>
              <a:rPr lang="en-US" dirty="0" smtClean="0"/>
              <a:t>interface</a:t>
            </a:r>
          </a:p>
          <a:p>
            <a:r>
              <a:rPr lang="en-US" b="1" dirty="0"/>
              <a:t>l</a:t>
            </a:r>
            <a:r>
              <a:rPr lang="en-US" b="1" dirty="0" smtClean="0"/>
              <a:t>ine</a:t>
            </a:r>
          </a:p>
          <a:p>
            <a:pPr lvl="1"/>
            <a:r>
              <a:rPr lang="en-US" dirty="0"/>
              <a:t>To configure user-mode </a:t>
            </a:r>
            <a:r>
              <a:rPr lang="en-US" dirty="0" smtClean="0"/>
              <a:t>passwords</a:t>
            </a:r>
          </a:p>
          <a:p>
            <a:r>
              <a:rPr lang="en-US" b="1" dirty="0" err="1"/>
              <a:t>i</a:t>
            </a:r>
            <a:r>
              <a:rPr lang="en-US" b="1" dirty="0" err="1" smtClean="0"/>
              <a:t>p</a:t>
            </a:r>
            <a:r>
              <a:rPr lang="en-US" b="1" dirty="0" smtClean="0"/>
              <a:t> </a:t>
            </a:r>
            <a:r>
              <a:rPr lang="en-US" b="1" dirty="0" err="1" smtClean="0"/>
              <a:t>accecss</a:t>
            </a:r>
            <a:r>
              <a:rPr lang="en-US" b="1" dirty="0" smtClean="0"/>
              <a:t>-list standard</a:t>
            </a:r>
          </a:p>
          <a:p>
            <a:pPr lvl="1"/>
            <a:r>
              <a:rPr lang="en-US" dirty="0"/>
              <a:t>To configure a standard named access </a:t>
            </a:r>
            <a:r>
              <a:rPr lang="en-US" dirty="0" smtClean="0"/>
              <a:t>list</a:t>
            </a:r>
          </a:p>
          <a:p>
            <a:r>
              <a:rPr lang="en-US" b="1" dirty="0" smtClean="0"/>
              <a:t>Routing Protocol Configurations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)#interface ?</a:t>
            </a:r>
          </a:p>
          <a:p>
            <a:pPr marL="0" indent="0">
              <a:buNone/>
            </a:pPr>
            <a:r>
              <a:rPr lang="en-US" dirty="0"/>
              <a:t>…………</a:t>
            </a:r>
          </a:p>
          <a:p>
            <a:pPr marL="0" indent="0">
              <a:buNone/>
            </a:pPr>
            <a:r>
              <a:rPr lang="en-US" i="1" dirty="0"/>
              <a:t>Here ? Shows the possible commands related to interface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)#interface </a:t>
            </a:r>
            <a:r>
              <a:rPr lang="en-US" dirty="0" err="1"/>
              <a:t>fastEthernet</a:t>
            </a:r>
            <a:r>
              <a:rPr lang="en-US" dirty="0"/>
              <a:t> 0/1</a:t>
            </a:r>
          </a:p>
          <a:p>
            <a:r>
              <a:rPr lang="en-US" dirty="0"/>
              <a:t>Switch(</a:t>
            </a:r>
            <a:r>
              <a:rPr lang="en-US" dirty="0" err="1">
                <a:solidFill>
                  <a:srgbClr val="FF0000"/>
                </a:solidFill>
              </a:rPr>
              <a:t>config</a:t>
            </a:r>
            <a:r>
              <a:rPr lang="en-US" dirty="0">
                <a:solidFill>
                  <a:srgbClr val="FF0000"/>
                </a:solidFill>
              </a:rPr>
              <a:t>-if</a:t>
            </a:r>
            <a:r>
              <a:rPr lang="en-US" dirty="0"/>
              <a:t>)#</a:t>
            </a:r>
          </a:p>
          <a:p>
            <a:pPr marL="0" indent="0">
              <a:buNone/>
            </a:pPr>
            <a:r>
              <a:rPr lang="en-US" i="1" dirty="0"/>
              <a:t>This shows you are in interface configuration mode</a:t>
            </a:r>
          </a:p>
        </p:txBody>
      </p:sp>
    </p:spTree>
    <p:extLst>
      <p:ext uri="{BB962C8B-B14F-4D97-AF65-F5344CB8AC3E}">
        <p14:creationId xmlns:p14="http://schemas.microsoft.com/office/powerpoint/2010/main" val="4023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commands: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)#line?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)#line console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</a:p>
        </p:txBody>
      </p:sp>
    </p:spTree>
    <p:extLst>
      <p:ext uri="{BB962C8B-B14F-4D97-AF65-F5344CB8AC3E}">
        <p14:creationId xmlns:p14="http://schemas.microsoft.com/office/powerpoint/2010/main" val="261870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4793</TotalTime>
  <Words>1916</Words>
  <Application>Microsoft Office PowerPoint</Application>
  <PresentationFormat>On-screen Show (4:3)</PresentationFormat>
  <Paragraphs>378</Paragraphs>
  <Slides>35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Times</vt:lpstr>
      <vt:lpstr>Times New Roman</vt:lpstr>
      <vt:lpstr>Default Design</vt:lpstr>
      <vt:lpstr>PowerPoint Presentation</vt:lpstr>
      <vt:lpstr>Chapter 6 Objectives</vt:lpstr>
      <vt:lpstr>Connecting to Cisco Devices</vt:lpstr>
      <vt:lpstr>Bringing Up a Switch </vt:lpstr>
      <vt:lpstr>Command-Line Interface (CLI) </vt:lpstr>
      <vt:lpstr>Global Configuration Mode</vt:lpstr>
      <vt:lpstr>CLI Prompts</vt:lpstr>
      <vt:lpstr>Interface</vt:lpstr>
      <vt:lpstr>Line Commands</vt:lpstr>
      <vt:lpstr>Access List Configurations</vt:lpstr>
      <vt:lpstr>Routing Protocol Configurations</vt:lpstr>
      <vt:lpstr>Defining Router Terms </vt:lpstr>
      <vt:lpstr>Table 6.2: Enhanced editing commands </vt:lpstr>
      <vt:lpstr>Table 6.3: Router-command history </vt:lpstr>
      <vt:lpstr>Help Command</vt:lpstr>
      <vt:lpstr>Read Feedback</vt:lpstr>
      <vt:lpstr>Administrative Functions</vt:lpstr>
      <vt:lpstr>Hostnames/Banner</vt:lpstr>
      <vt:lpstr>Passwords</vt:lpstr>
      <vt:lpstr>Console/VTY passwords</vt:lpstr>
      <vt:lpstr>SSH</vt:lpstr>
      <vt:lpstr>Encrypting Your Passwords </vt:lpstr>
      <vt:lpstr>Descriptions </vt:lpstr>
      <vt:lpstr>Verifying interfaces</vt:lpstr>
      <vt:lpstr>Gigabit Ethernet Example</vt:lpstr>
      <vt:lpstr>Serial Interface Example</vt:lpstr>
      <vt:lpstr>Bringing Up an Interface </vt:lpstr>
      <vt:lpstr>Configuring IP address of an Interface</vt:lpstr>
      <vt:lpstr>Figure 6.4: Providing clocking on a nonproduction network</vt:lpstr>
      <vt:lpstr>Viewing, Saving, and Erasing Configurations </vt:lpstr>
      <vt:lpstr>Show running-config</vt:lpstr>
      <vt:lpstr>Show startup-config</vt:lpstr>
      <vt:lpstr>Deleting the Configuration and Reloading the Device</vt:lpstr>
      <vt:lpstr>Other Commands</vt:lpstr>
      <vt:lpstr>Written Labs and Review Questions</vt:lpstr>
    </vt:vector>
  </TitlesOfParts>
  <Company>Wiley Publishing,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Janet Chang</dc:creator>
  <cp:lastModifiedBy>Yu, Senhua</cp:lastModifiedBy>
  <cp:revision>132</cp:revision>
  <dcterms:created xsi:type="dcterms:W3CDTF">2006-02-28T18:28:56Z</dcterms:created>
  <dcterms:modified xsi:type="dcterms:W3CDTF">2017-02-25T19:59:48Z</dcterms:modified>
</cp:coreProperties>
</file>