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88" r:id="rId4"/>
    <p:sldId id="302" r:id="rId5"/>
    <p:sldId id="293" r:id="rId6"/>
    <p:sldId id="292" r:id="rId7"/>
    <p:sldId id="294" r:id="rId8"/>
    <p:sldId id="295" r:id="rId9"/>
    <p:sldId id="296" r:id="rId10"/>
    <p:sldId id="297" r:id="rId11"/>
    <p:sldId id="282" r:id="rId12"/>
    <p:sldId id="283" r:id="rId13"/>
    <p:sldId id="298" r:id="rId14"/>
    <p:sldId id="303" r:id="rId15"/>
    <p:sldId id="284" r:id="rId16"/>
    <p:sldId id="285" r:id="rId17"/>
    <p:sldId id="299" r:id="rId18"/>
    <p:sldId id="300" r:id="rId19"/>
    <p:sldId id="301" r:id="rId20"/>
    <p:sldId id="304" r:id="rId21"/>
    <p:sldId id="287" r:id="rId22"/>
    <p:sldId id="281"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000" autoAdjust="0"/>
  </p:normalViewPr>
  <p:slideViewPr>
    <p:cSldViewPr>
      <p:cViewPr varScale="1">
        <p:scale>
          <a:sx n="50" d="100"/>
          <a:sy n="50" d="100"/>
        </p:scale>
        <p:origin x="1734"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7892F-A4BF-7144-AFFB-FA677E9FBA5E}" type="datetimeFigureOut">
              <a:rPr lang="en-US" smtClean="0"/>
              <a:t>2/25/2017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F0DDD8-BF9E-2E4C-9E02-1A1B4AFD95B2}" type="slidenum">
              <a:rPr lang="en-US" smtClean="0"/>
              <a:t>‹#›</a:t>
            </a:fld>
            <a:endParaRPr lang="en-US"/>
          </a:p>
        </p:txBody>
      </p:sp>
    </p:spTree>
    <p:extLst>
      <p:ext uri="{BB962C8B-B14F-4D97-AF65-F5344CB8AC3E}">
        <p14:creationId xmlns:p14="http://schemas.microsoft.com/office/powerpoint/2010/main" val="23038511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3</a:t>
            </a:fld>
            <a:endParaRPr lang="en-US"/>
          </a:p>
        </p:txBody>
      </p:sp>
    </p:spTree>
    <p:extLst>
      <p:ext uri="{BB962C8B-B14F-4D97-AF65-F5344CB8AC3E}">
        <p14:creationId xmlns:p14="http://schemas.microsoft.com/office/powerpoint/2010/main" val="3009893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12</a:t>
            </a:fld>
            <a:endParaRPr lang="en-US"/>
          </a:p>
        </p:txBody>
      </p:sp>
    </p:spTree>
    <p:extLst>
      <p:ext uri="{BB962C8B-B14F-4D97-AF65-F5344CB8AC3E}">
        <p14:creationId xmlns:p14="http://schemas.microsoft.com/office/powerpoint/2010/main" val="1779476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13</a:t>
            </a:fld>
            <a:endParaRPr lang="en-US"/>
          </a:p>
        </p:txBody>
      </p:sp>
    </p:spTree>
    <p:extLst>
      <p:ext uri="{BB962C8B-B14F-4D97-AF65-F5344CB8AC3E}">
        <p14:creationId xmlns:p14="http://schemas.microsoft.com/office/powerpoint/2010/main" val="1701102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14</a:t>
            </a:fld>
            <a:endParaRPr lang="en-US"/>
          </a:p>
        </p:txBody>
      </p:sp>
    </p:spTree>
    <p:extLst>
      <p:ext uri="{BB962C8B-B14F-4D97-AF65-F5344CB8AC3E}">
        <p14:creationId xmlns:p14="http://schemas.microsoft.com/office/powerpoint/2010/main" val="115548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15</a:t>
            </a:fld>
            <a:endParaRPr lang="en-US"/>
          </a:p>
        </p:txBody>
      </p:sp>
    </p:spTree>
    <p:extLst>
      <p:ext uri="{BB962C8B-B14F-4D97-AF65-F5344CB8AC3E}">
        <p14:creationId xmlns:p14="http://schemas.microsoft.com/office/powerpoint/2010/main" val="513777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16</a:t>
            </a:fld>
            <a:endParaRPr lang="en-US"/>
          </a:p>
        </p:txBody>
      </p:sp>
    </p:spTree>
    <p:extLst>
      <p:ext uri="{BB962C8B-B14F-4D97-AF65-F5344CB8AC3E}">
        <p14:creationId xmlns:p14="http://schemas.microsoft.com/office/powerpoint/2010/main" val="3051957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17</a:t>
            </a:fld>
            <a:endParaRPr lang="en-US"/>
          </a:p>
        </p:txBody>
      </p:sp>
    </p:spTree>
    <p:extLst>
      <p:ext uri="{BB962C8B-B14F-4D97-AF65-F5344CB8AC3E}">
        <p14:creationId xmlns:p14="http://schemas.microsoft.com/office/powerpoint/2010/main" val="1762686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18</a:t>
            </a:fld>
            <a:endParaRPr lang="en-US"/>
          </a:p>
        </p:txBody>
      </p:sp>
    </p:spTree>
    <p:extLst>
      <p:ext uri="{BB962C8B-B14F-4D97-AF65-F5344CB8AC3E}">
        <p14:creationId xmlns:p14="http://schemas.microsoft.com/office/powerpoint/2010/main" val="451407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19</a:t>
            </a:fld>
            <a:endParaRPr lang="en-US"/>
          </a:p>
        </p:txBody>
      </p:sp>
    </p:spTree>
    <p:extLst>
      <p:ext uri="{BB962C8B-B14F-4D97-AF65-F5344CB8AC3E}">
        <p14:creationId xmlns:p14="http://schemas.microsoft.com/office/powerpoint/2010/main" val="1229059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20</a:t>
            </a:fld>
            <a:endParaRPr lang="en-US"/>
          </a:p>
        </p:txBody>
      </p:sp>
    </p:spTree>
    <p:extLst>
      <p:ext uri="{BB962C8B-B14F-4D97-AF65-F5344CB8AC3E}">
        <p14:creationId xmlns:p14="http://schemas.microsoft.com/office/powerpoint/2010/main" val="1278363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21</a:t>
            </a:fld>
            <a:endParaRPr lang="en-US"/>
          </a:p>
        </p:txBody>
      </p:sp>
    </p:spTree>
    <p:extLst>
      <p:ext uri="{BB962C8B-B14F-4D97-AF65-F5344CB8AC3E}">
        <p14:creationId xmlns:p14="http://schemas.microsoft.com/office/powerpoint/2010/main" val="1516424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4</a:t>
            </a:fld>
            <a:endParaRPr lang="en-US"/>
          </a:p>
        </p:txBody>
      </p:sp>
    </p:spTree>
    <p:extLst>
      <p:ext uri="{BB962C8B-B14F-4D97-AF65-F5344CB8AC3E}">
        <p14:creationId xmlns:p14="http://schemas.microsoft.com/office/powerpoint/2010/main" val="319020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5</a:t>
            </a:fld>
            <a:endParaRPr lang="en-US"/>
          </a:p>
        </p:txBody>
      </p:sp>
    </p:spTree>
    <p:extLst>
      <p:ext uri="{BB962C8B-B14F-4D97-AF65-F5344CB8AC3E}">
        <p14:creationId xmlns:p14="http://schemas.microsoft.com/office/powerpoint/2010/main" val="200269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6</a:t>
            </a:fld>
            <a:endParaRPr lang="en-US"/>
          </a:p>
        </p:txBody>
      </p:sp>
    </p:spTree>
    <p:extLst>
      <p:ext uri="{BB962C8B-B14F-4D97-AF65-F5344CB8AC3E}">
        <p14:creationId xmlns:p14="http://schemas.microsoft.com/office/powerpoint/2010/main" val="3953507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7</a:t>
            </a:fld>
            <a:endParaRPr lang="en-US"/>
          </a:p>
        </p:txBody>
      </p:sp>
    </p:spTree>
    <p:extLst>
      <p:ext uri="{BB962C8B-B14F-4D97-AF65-F5344CB8AC3E}">
        <p14:creationId xmlns:p14="http://schemas.microsoft.com/office/powerpoint/2010/main" val="178519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8</a:t>
            </a:fld>
            <a:endParaRPr lang="en-US"/>
          </a:p>
        </p:txBody>
      </p:sp>
    </p:spTree>
    <p:extLst>
      <p:ext uri="{BB962C8B-B14F-4D97-AF65-F5344CB8AC3E}">
        <p14:creationId xmlns:p14="http://schemas.microsoft.com/office/powerpoint/2010/main" val="34614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9</a:t>
            </a:fld>
            <a:endParaRPr lang="en-US"/>
          </a:p>
        </p:txBody>
      </p:sp>
    </p:spTree>
    <p:extLst>
      <p:ext uri="{BB962C8B-B14F-4D97-AF65-F5344CB8AC3E}">
        <p14:creationId xmlns:p14="http://schemas.microsoft.com/office/powerpoint/2010/main" val="3319686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F0DDD8-BF9E-2E4C-9E02-1A1B4AFD95B2}" type="slidenum">
              <a:rPr lang="en-US" smtClean="0"/>
              <a:t>10</a:t>
            </a:fld>
            <a:endParaRPr lang="en-US"/>
          </a:p>
        </p:txBody>
      </p:sp>
    </p:spTree>
    <p:extLst>
      <p:ext uri="{BB962C8B-B14F-4D97-AF65-F5344CB8AC3E}">
        <p14:creationId xmlns:p14="http://schemas.microsoft.com/office/powerpoint/2010/main" val="4236995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43F0DDD8-BF9E-2E4C-9E02-1A1B4AFD95B2}" type="slidenum">
              <a:rPr lang="en-US" smtClean="0"/>
              <a:t>11</a:t>
            </a:fld>
            <a:endParaRPr lang="en-US"/>
          </a:p>
        </p:txBody>
      </p:sp>
    </p:spTree>
    <p:extLst>
      <p:ext uri="{BB962C8B-B14F-4D97-AF65-F5344CB8AC3E}">
        <p14:creationId xmlns:p14="http://schemas.microsoft.com/office/powerpoint/2010/main" val="3262416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7C90831-46C7-4C7E-BD50-2DEAE2D190B3}" type="slidenum">
              <a:rPr lang="en-US"/>
              <a:pPr/>
              <a:t>‹#›</a:t>
            </a:fld>
            <a:endParaRPr lang="en-US"/>
          </a:p>
        </p:txBody>
      </p:sp>
    </p:spTree>
    <p:extLst>
      <p:ext uri="{BB962C8B-B14F-4D97-AF65-F5344CB8AC3E}">
        <p14:creationId xmlns:p14="http://schemas.microsoft.com/office/powerpoint/2010/main" val="150896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B82B75-7126-4F52-B655-F7352FB04972}" type="slidenum">
              <a:rPr lang="en-US"/>
              <a:pPr/>
              <a:t>‹#›</a:t>
            </a:fld>
            <a:endParaRPr lang="en-US"/>
          </a:p>
        </p:txBody>
      </p:sp>
    </p:spTree>
    <p:extLst>
      <p:ext uri="{BB962C8B-B14F-4D97-AF65-F5344CB8AC3E}">
        <p14:creationId xmlns:p14="http://schemas.microsoft.com/office/powerpoint/2010/main" val="1171834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27D9130-C866-418E-9536-6DF67012FF9D}" type="slidenum">
              <a:rPr lang="en-US"/>
              <a:pPr/>
              <a:t>‹#›</a:t>
            </a:fld>
            <a:endParaRPr lang="en-US"/>
          </a:p>
        </p:txBody>
      </p:sp>
    </p:spTree>
    <p:extLst>
      <p:ext uri="{BB962C8B-B14F-4D97-AF65-F5344CB8AC3E}">
        <p14:creationId xmlns:p14="http://schemas.microsoft.com/office/powerpoint/2010/main" val="331779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1CABA-E4F1-4806-9F77-46BC833E8E65}" type="slidenum">
              <a:rPr lang="en-US"/>
              <a:pPr/>
              <a:t>‹#›</a:t>
            </a:fld>
            <a:endParaRPr lang="en-US"/>
          </a:p>
        </p:txBody>
      </p:sp>
    </p:spTree>
    <p:extLst>
      <p:ext uri="{BB962C8B-B14F-4D97-AF65-F5344CB8AC3E}">
        <p14:creationId xmlns:p14="http://schemas.microsoft.com/office/powerpoint/2010/main" val="296182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A7D87C-5402-41A0-AAA3-71F03F31A977}" type="slidenum">
              <a:rPr lang="en-US"/>
              <a:pPr/>
              <a:t>‹#›</a:t>
            </a:fld>
            <a:endParaRPr lang="en-US"/>
          </a:p>
        </p:txBody>
      </p:sp>
    </p:spTree>
    <p:extLst>
      <p:ext uri="{BB962C8B-B14F-4D97-AF65-F5344CB8AC3E}">
        <p14:creationId xmlns:p14="http://schemas.microsoft.com/office/powerpoint/2010/main" val="2701803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431D67F-A671-4566-B6DE-06FF053D7912}" type="slidenum">
              <a:rPr lang="en-US"/>
              <a:pPr/>
              <a:t>‹#›</a:t>
            </a:fld>
            <a:endParaRPr lang="en-US"/>
          </a:p>
        </p:txBody>
      </p:sp>
    </p:spTree>
    <p:extLst>
      <p:ext uri="{BB962C8B-B14F-4D97-AF65-F5344CB8AC3E}">
        <p14:creationId xmlns:p14="http://schemas.microsoft.com/office/powerpoint/2010/main" val="2011232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A6D060B-8999-484A-8E80-BFEE6B9F3641}" type="slidenum">
              <a:rPr lang="en-US"/>
              <a:pPr/>
              <a:t>‹#›</a:t>
            </a:fld>
            <a:endParaRPr lang="en-US"/>
          </a:p>
        </p:txBody>
      </p:sp>
    </p:spTree>
    <p:extLst>
      <p:ext uri="{BB962C8B-B14F-4D97-AF65-F5344CB8AC3E}">
        <p14:creationId xmlns:p14="http://schemas.microsoft.com/office/powerpoint/2010/main" val="18851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0546596-528B-472A-A504-B78F74BFEE9E}" type="slidenum">
              <a:rPr lang="en-US"/>
              <a:pPr/>
              <a:t>‹#›</a:t>
            </a:fld>
            <a:endParaRPr lang="en-US"/>
          </a:p>
        </p:txBody>
      </p:sp>
    </p:spTree>
    <p:extLst>
      <p:ext uri="{BB962C8B-B14F-4D97-AF65-F5344CB8AC3E}">
        <p14:creationId xmlns:p14="http://schemas.microsoft.com/office/powerpoint/2010/main" val="8394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CE4761E-76E1-4FC7-8AB1-B795A49DA7E9}" type="slidenum">
              <a:rPr lang="en-US"/>
              <a:pPr/>
              <a:t>‹#›</a:t>
            </a:fld>
            <a:endParaRPr lang="en-US"/>
          </a:p>
        </p:txBody>
      </p:sp>
    </p:spTree>
    <p:extLst>
      <p:ext uri="{BB962C8B-B14F-4D97-AF65-F5344CB8AC3E}">
        <p14:creationId xmlns:p14="http://schemas.microsoft.com/office/powerpoint/2010/main" val="200035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F59FF0D-B1FE-48D0-BD05-49FC16085B09}" type="slidenum">
              <a:rPr lang="en-US"/>
              <a:pPr/>
              <a:t>‹#›</a:t>
            </a:fld>
            <a:endParaRPr lang="en-US"/>
          </a:p>
        </p:txBody>
      </p:sp>
    </p:spTree>
    <p:extLst>
      <p:ext uri="{BB962C8B-B14F-4D97-AF65-F5344CB8AC3E}">
        <p14:creationId xmlns:p14="http://schemas.microsoft.com/office/powerpoint/2010/main" val="196516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A069FB51-0B4E-48F3-A085-DFAAB7237FDE}" type="slidenum">
              <a:rPr lang="en-US"/>
              <a:pPr/>
              <a:t>‹#›</a:t>
            </a:fld>
            <a:endParaRPr lang="en-US"/>
          </a:p>
        </p:txBody>
      </p:sp>
    </p:spTree>
    <p:extLst>
      <p:ext uri="{BB962C8B-B14F-4D97-AF65-F5344CB8AC3E}">
        <p14:creationId xmlns:p14="http://schemas.microsoft.com/office/powerpoint/2010/main" val="89218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4E859E6-F2C0-4623-A284-26FC62227FB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endParaRPr lang="en-US"/>
          </a:p>
        </p:txBody>
      </p:sp>
      <p:sp>
        <p:nvSpPr>
          <p:cNvPr id="2051" name="Rectangle 3"/>
          <p:cNvSpPr>
            <a:spLocks noGrp="1" noChangeArrowheads="1"/>
          </p:cNvSpPr>
          <p:nvPr>
            <p:ph type="subTitle" idx="1"/>
          </p:nvPr>
        </p:nvSpPr>
        <p:spPr/>
        <p:txBody>
          <a:bodyPr/>
          <a:lstStyle/>
          <a:p>
            <a:pPr eaLnBrk="1" hangingPunct="1"/>
            <a:endParaRPr lang="en-US"/>
          </a:p>
        </p:txBody>
      </p:sp>
      <p:sp>
        <p:nvSpPr>
          <p:cNvPr id="2052" name="Rectangle 4"/>
          <p:cNvSpPr>
            <a:spLocks noChangeArrowheads="1"/>
          </p:cNvSpPr>
          <p:nvPr/>
        </p:nvSpPr>
        <p:spPr bwMode="auto">
          <a:xfrm>
            <a:off x="3175" y="5469"/>
            <a:ext cx="9140825" cy="6858000"/>
          </a:xfrm>
          <a:prstGeom prst="rect">
            <a:avLst/>
          </a:prstGeom>
          <a:solidFill>
            <a:srgbClr val="CC00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053" name="Rectangle 5"/>
          <p:cNvSpPr>
            <a:spLocks noChangeArrowheads="1"/>
          </p:cNvSpPr>
          <p:nvPr/>
        </p:nvSpPr>
        <p:spPr bwMode="auto">
          <a:xfrm>
            <a:off x="0" y="0"/>
            <a:ext cx="9144000" cy="6858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05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0175"/>
            <a:ext cx="1828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0013" y="1900238"/>
            <a:ext cx="6402387"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8"/>
          <p:cNvSpPr>
            <a:spLocks noChangeArrowheads="1"/>
          </p:cNvSpPr>
          <p:nvPr/>
        </p:nvSpPr>
        <p:spPr bwMode="auto">
          <a:xfrm>
            <a:off x="304800" y="4267200"/>
            <a:ext cx="81534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000" b="1" dirty="0" err="1">
                <a:solidFill>
                  <a:schemeClr val="bg1"/>
                </a:solidFill>
              </a:rPr>
              <a:t>Sybex</a:t>
            </a:r>
            <a:r>
              <a:rPr lang="en-US" sz="4000" b="1" dirty="0">
                <a:solidFill>
                  <a:schemeClr val="bg1"/>
                </a:solidFill>
              </a:rPr>
              <a:t> CCENT 100-101</a:t>
            </a:r>
          </a:p>
          <a:p>
            <a:pPr algn="ctr" eaLnBrk="1" hangingPunct="1"/>
            <a:r>
              <a:rPr lang="en-US" sz="3600" b="1" dirty="0">
                <a:solidFill>
                  <a:schemeClr val="bg1"/>
                </a:solidFill>
              </a:rPr>
              <a:t>Chapter 7: </a:t>
            </a:r>
            <a:r>
              <a:rPr lang="en-US" sz="3600" dirty="0">
                <a:solidFill>
                  <a:schemeClr val="bg1"/>
                </a:solidFill>
              </a:rPr>
              <a:t>Managing a Cisco Internetwork</a:t>
            </a:r>
            <a:endParaRPr lang="en-US" sz="3600" b="1" dirty="0">
              <a:solidFill>
                <a:schemeClr val="bg1"/>
              </a:solidFill>
            </a:endParaRPr>
          </a:p>
        </p:txBody>
      </p:sp>
      <p:sp>
        <p:nvSpPr>
          <p:cNvPr id="2057" name="Rectangle 9"/>
          <p:cNvSpPr>
            <a:spLocks noGrp="1" noChangeArrowheads="1"/>
          </p:cNvSpPr>
          <p:nvPr>
            <p:ph type="subTitle" idx="1"/>
          </p:nvPr>
        </p:nvSpPr>
        <p:spPr>
          <a:xfrm>
            <a:off x="1905000" y="6288977"/>
            <a:ext cx="5486400" cy="427038"/>
          </a:xfrm>
          <a:noFill/>
        </p:spPr>
        <p:txBody>
          <a:bodyPr/>
          <a:lstStyle/>
          <a:p>
            <a:pPr eaLnBrk="1" hangingPunct="1">
              <a:lnSpc>
                <a:spcPct val="90000"/>
              </a:lnSpc>
            </a:pPr>
            <a:r>
              <a:rPr lang="en-US" i="1" dirty="0"/>
              <a:t>Instructor</a:t>
            </a:r>
            <a:r>
              <a:rPr lang="en-US" dirty="0"/>
              <a:t> &amp; Todd Lammle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Configuring DHCP</a:t>
            </a:r>
            <a:br>
              <a:rPr lang="en-US" b="1" dirty="0"/>
            </a:br>
            <a:endParaRPr lang="en-US" dirty="0"/>
          </a:p>
        </p:txBody>
      </p:sp>
      <p:sp>
        <p:nvSpPr>
          <p:cNvPr id="4" name="Rectangle 3"/>
          <p:cNvSpPr/>
          <p:nvPr/>
        </p:nvSpPr>
        <p:spPr>
          <a:xfrm>
            <a:off x="609600" y="1371600"/>
            <a:ext cx="7467600" cy="4801315"/>
          </a:xfrm>
          <a:prstGeom prst="rect">
            <a:avLst/>
          </a:prstGeom>
        </p:spPr>
        <p:txBody>
          <a:bodyPr wrap="square">
            <a:spAutoFit/>
          </a:bodyPr>
          <a:lstStyle/>
          <a:p>
            <a:r>
              <a:rPr lang="en-US" dirty="0"/>
              <a:t>Here are your configuration steps:</a:t>
            </a:r>
          </a:p>
          <a:p>
            <a:endParaRPr lang="en-US" dirty="0"/>
          </a:p>
          <a:p>
            <a:pPr marL="342900" indent="-342900">
              <a:buAutoNum type="arabicPeriod"/>
            </a:pPr>
            <a:r>
              <a:rPr lang="en-US" dirty="0"/>
              <a:t>Exclude the addresses you want to reserve. The reason you do this step first is because as soon as you set a network ID, the DHCP service will start responding to client requests.</a:t>
            </a:r>
          </a:p>
          <a:p>
            <a:pPr marL="342900" indent="-342900">
              <a:buAutoNum type="arabicPeriod"/>
            </a:pPr>
            <a:endParaRPr lang="en-US" dirty="0"/>
          </a:p>
          <a:p>
            <a:pPr marL="342900" indent="-342900">
              <a:buAutoNum type="arabicPeriod" startAt="2"/>
            </a:pPr>
            <a:r>
              <a:rPr lang="en-US" dirty="0"/>
              <a:t>Create your pool for each LAN using a unique name.</a:t>
            </a:r>
          </a:p>
          <a:p>
            <a:pPr marL="342900" indent="-342900">
              <a:buAutoNum type="arabicPeriod" startAt="2"/>
            </a:pPr>
            <a:endParaRPr lang="en-US" dirty="0"/>
          </a:p>
          <a:p>
            <a:pPr marL="342900" indent="-342900">
              <a:buAutoNum type="arabicPeriod" startAt="3"/>
            </a:pPr>
            <a:r>
              <a:rPr lang="en-US" dirty="0"/>
              <a:t>Choose the network ID and subnet mask for the DHCP pool that the server will use to provide addresses to hosts.</a:t>
            </a:r>
          </a:p>
          <a:p>
            <a:pPr marL="342900" indent="-342900">
              <a:buAutoNum type="arabicPeriod" startAt="3"/>
            </a:pPr>
            <a:endParaRPr lang="en-US" dirty="0"/>
          </a:p>
          <a:p>
            <a:pPr marL="342900" indent="-342900">
              <a:buAutoNum type="arabicPeriod" startAt="4"/>
            </a:pPr>
            <a:r>
              <a:rPr lang="en-US" dirty="0"/>
              <a:t>Add the address used for the default gateway of the subnet.</a:t>
            </a:r>
          </a:p>
          <a:p>
            <a:endParaRPr lang="en-US" dirty="0"/>
          </a:p>
          <a:p>
            <a:pPr marL="342900" indent="-342900">
              <a:buAutoNum type="arabicPeriod" startAt="5"/>
            </a:pPr>
            <a:r>
              <a:rPr lang="en-US" dirty="0"/>
              <a:t>Provide the DNS server address(</a:t>
            </a:r>
            <a:r>
              <a:rPr lang="en-US" dirty="0" err="1"/>
              <a:t>es</a:t>
            </a:r>
            <a:r>
              <a:rPr lang="en-US" dirty="0"/>
              <a:t>).</a:t>
            </a:r>
          </a:p>
          <a:p>
            <a:endParaRPr lang="en-US" dirty="0"/>
          </a:p>
          <a:p>
            <a:r>
              <a:rPr lang="en-US" dirty="0"/>
              <a:t>6.  If you don’t want to use the default lease time of 24 hours, you need to set the lease time in days, hours, and minutes.</a:t>
            </a:r>
          </a:p>
        </p:txBody>
      </p:sp>
    </p:spTree>
    <p:extLst>
      <p:ext uri="{BB962C8B-B14F-4D97-AF65-F5344CB8AC3E}">
        <p14:creationId xmlns:p14="http://schemas.microsoft.com/office/powerpoint/2010/main" val="2530775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229600" cy="1143000"/>
          </a:xfrm>
        </p:spPr>
        <p:txBody>
          <a:bodyPr/>
          <a:lstStyle/>
          <a:p>
            <a:r>
              <a:rPr lang="en-US" dirty="0"/>
              <a:t>Figure 7.1: DHCP Configuration example on a switch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200" y="2362200"/>
            <a:ext cx="3233468" cy="2971800"/>
          </a:xfrm>
        </p:spPr>
      </p:pic>
      <p:sp>
        <p:nvSpPr>
          <p:cNvPr id="3" name="Rectangle 2"/>
          <p:cNvSpPr/>
          <p:nvPr/>
        </p:nvSpPr>
        <p:spPr>
          <a:xfrm>
            <a:off x="3505200" y="1073289"/>
            <a:ext cx="5562600" cy="5632311"/>
          </a:xfrm>
          <a:prstGeom prst="rect">
            <a:avLst/>
          </a:prstGeom>
        </p:spPr>
        <p:txBody>
          <a:bodyPr wrap="square">
            <a:spAutoFit/>
          </a:bodyPr>
          <a:lstStyle/>
          <a:p>
            <a:r>
              <a:rPr lang="en-US" dirty="0"/>
              <a:t>Here’s how we’ll configure DHCP using the 192.168.10.0/24 network ID:</a:t>
            </a:r>
          </a:p>
          <a:p>
            <a:pPr lvl="1"/>
            <a:r>
              <a:rPr lang="en-US" dirty="0">
                <a:latin typeface="Courier New" panose="02070309020205020404" pitchFamily="49" charset="0"/>
                <a:cs typeface="Courier New" panose="02070309020205020404" pitchFamily="49" charset="0"/>
              </a:rPr>
              <a:t>Switch(</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ip</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dhcp</a:t>
            </a:r>
            <a:r>
              <a:rPr lang="en-US" b="1" dirty="0">
                <a:latin typeface="Courier New" panose="02070309020205020404" pitchFamily="49" charset="0"/>
                <a:cs typeface="Courier New" panose="02070309020205020404" pitchFamily="49" charset="0"/>
              </a:rPr>
              <a:t> excluded-address 192.168.10.1 192.168.10.10</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Switch(</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ip</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dhcp</a:t>
            </a:r>
            <a:r>
              <a:rPr lang="en-US" b="1" dirty="0">
                <a:latin typeface="Courier New" panose="02070309020205020404" pitchFamily="49" charset="0"/>
                <a:cs typeface="Courier New" panose="02070309020205020404" pitchFamily="49" charset="0"/>
              </a:rPr>
              <a:t> pool </a:t>
            </a:r>
            <a:r>
              <a:rPr lang="en-US" b="1" dirty="0" err="1">
                <a:latin typeface="Courier New" panose="02070309020205020404" pitchFamily="49" charset="0"/>
                <a:cs typeface="Courier New" panose="02070309020205020404" pitchFamily="49" charset="0"/>
              </a:rPr>
              <a:t>Sales_Wireless</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Switch(</a:t>
            </a:r>
            <a:r>
              <a:rPr lang="en-US" dirty="0" err="1">
                <a:latin typeface="Courier New" panose="02070309020205020404" pitchFamily="49" charset="0"/>
                <a:cs typeface="Courier New" panose="02070309020205020404" pitchFamily="49" charset="0"/>
              </a:rPr>
              <a:t>dhcp-config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network 192.168.10.0 255.255.255.0</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Switch(</a:t>
            </a:r>
            <a:r>
              <a:rPr lang="en-US" dirty="0" err="1">
                <a:latin typeface="Courier New" panose="02070309020205020404" pitchFamily="49" charset="0"/>
                <a:cs typeface="Courier New" panose="02070309020205020404" pitchFamily="49" charset="0"/>
              </a:rPr>
              <a:t>dhcp-config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default-router 192.168.10.1</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Switch(</a:t>
            </a:r>
            <a:r>
              <a:rPr lang="en-US" dirty="0" err="1">
                <a:latin typeface="Courier New" panose="02070309020205020404" pitchFamily="49" charset="0"/>
                <a:cs typeface="Courier New" panose="02070309020205020404" pitchFamily="49" charset="0"/>
              </a:rPr>
              <a:t>dhcp-config</a:t>
            </a:r>
            <a:r>
              <a:rPr lang="en-US"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dns</a:t>
            </a:r>
            <a:r>
              <a:rPr lang="en-US" b="1" dirty="0">
                <a:latin typeface="Courier New" panose="02070309020205020404" pitchFamily="49" charset="0"/>
                <a:cs typeface="Courier New" panose="02070309020205020404" pitchFamily="49" charset="0"/>
              </a:rPr>
              <a:t>-server 4.4.4.4</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Switch(</a:t>
            </a:r>
            <a:r>
              <a:rPr lang="en-US" dirty="0" err="1">
                <a:latin typeface="Courier New" panose="02070309020205020404" pitchFamily="49" charset="0"/>
                <a:cs typeface="Courier New" panose="02070309020205020404" pitchFamily="49" charset="0"/>
              </a:rPr>
              <a:t>dhcp-config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lease 3 12 15</a:t>
            </a:r>
          </a:p>
          <a:p>
            <a:r>
              <a:rPr lang="en-US" dirty="0"/>
              <a:t>First, you can see that I reserved 10 addresses in the range for the router, servers, and printers, etc. I then created the pool named </a:t>
            </a:r>
            <a:r>
              <a:rPr lang="en-US" dirty="0" err="1"/>
              <a:t>Sales_Wireless</a:t>
            </a:r>
            <a:r>
              <a:rPr lang="en-US" dirty="0"/>
              <a:t>, added the default gateway and DNS server, and set the lease to 3 days, 12 hours, and 15 minutes (which isn’t really significant because I just set it that way for demonstration purposes). </a:t>
            </a:r>
          </a:p>
        </p:txBody>
      </p:sp>
    </p:spTree>
    <p:extLst>
      <p:ext uri="{BB962C8B-B14F-4D97-AF65-F5344CB8AC3E}">
        <p14:creationId xmlns:p14="http://schemas.microsoft.com/office/powerpoint/2010/main" val="2594058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u="sng" dirty="0"/>
              <a:t>DHCP Relay</a:t>
            </a:r>
            <a:br>
              <a:rPr lang="en-US" b="1" u="sng" dirty="0"/>
            </a:b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86000" y="1524000"/>
            <a:ext cx="4419600" cy="2933246"/>
          </a:xfrm>
        </p:spPr>
      </p:pic>
      <p:sp>
        <p:nvSpPr>
          <p:cNvPr id="3" name="Rectangle 2"/>
          <p:cNvSpPr/>
          <p:nvPr/>
        </p:nvSpPr>
        <p:spPr>
          <a:xfrm>
            <a:off x="152400" y="838200"/>
            <a:ext cx="8839200" cy="923330"/>
          </a:xfrm>
          <a:prstGeom prst="rect">
            <a:avLst/>
          </a:prstGeom>
        </p:spPr>
        <p:txBody>
          <a:bodyPr wrap="square">
            <a:spAutoFit/>
          </a:bodyPr>
          <a:lstStyle/>
          <a:p>
            <a:r>
              <a:rPr lang="en-US" dirty="0"/>
              <a:t>But what happens if we need to provide an IP address from a DHCP server to a host that’s not in our broadcast domain, or if we want to receive a DHCP address for a client from a remote server? </a:t>
            </a:r>
          </a:p>
        </p:txBody>
      </p:sp>
      <p:sp>
        <p:nvSpPr>
          <p:cNvPr id="5" name="Rectangle 4"/>
          <p:cNvSpPr/>
          <p:nvPr/>
        </p:nvSpPr>
        <p:spPr>
          <a:xfrm>
            <a:off x="228600" y="4572000"/>
            <a:ext cx="8610600" cy="2031325"/>
          </a:xfrm>
          <a:prstGeom prst="rect">
            <a:avLst/>
          </a:prstGeom>
        </p:spPr>
        <p:txBody>
          <a:bodyPr wrap="square">
            <a:spAutoFit/>
          </a:bodyPr>
          <a:lstStyle/>
          <a:p>
            <a:r>
              <a:rPr lang="en-US" dirty="0"/>
              <a:t>So we know that because the hosts off the router don’t have access to a DHCP server, the router will simply drop their client request broadcast messages by default. To solve this problem, we can configure the F0/0 interface of the router to accept the DHCP client requests and forward them to the DHCP server like this:</a:t>
            </a:r>
          </a:p>
          <a:p>
            <a:pPr lvl="1"/>
            <a:r>
              <a:rPr lang="en-US" dirty="0" err="1">
                <a:latin typeface="Times New Roman"/>
                <a:cs typeface="Times New Roman"/>
              </a:rPr>
              <a:t>Router#</a:t>
            </a:r>
            <a:r>
              <a:rPr lang="en-US" b="1" dirty="0" err="1">
                <a:latin typeface="Times New Roman"/>
                <a:cs typeface="Times New Roman"/>
              </a:rPr>
              <a:t>config</a:t>
            </a:r>
            <a:r>
              <a:rPr lang="en-US" b="1" dirty="0">
                <a:latin typeface="Times New Roman"/>
                <a:cs typeface="Times New Roman"/>
              </a:rPr>
              <a:t> t</a:t>
            </a:r>
            <a:endParaRPr lang="en-US" dirty="0">
              <a:latin typeface="Times New Roman"/>
              <a:cs typeface="Times New Roman"/>
            </a:endParaRPr>
          </a:p>
          <a:p>
            <a:pPr lvl="1"/>
            <a:r>
              <a:rPr lang="en-US" dirty="0">
                <a:latin typeface="Times New Roman"/>
                <a:cs typeface="Times New Roman"/>
              </a:rPr>
              <a:t>Router(</a:t>
            </a:r>
            <a:r>
              <a:rPr lang="en-US" dirty="0" err="1">
                <a:latin typeface="Times New Roman"/>
                <a:cs typeface="Times New Roman"/>
              </a:rPr>
              <a:t>config</a:t>
            </a:r>
            <a:r>
              <a:rPr lang="en-US" dirty="0">
                <a:latin typeface="Times New Roman"/>
                <a:cs typeface="Times New Roman"/>
              </a:rPr>
              <a:t>)#</a:t>
            </a:r>
            <a:r>
              <a:rPr lang="en-US" b="1" dirty="0">
                <a:latin typeface="Times New Roman"/>
                <a:cs typeface="Times New Roman"/>
              </a:rPr>
              <a:t>interface fa0/0</a:t>
            </a:r>
            <a:endParaRPr lang="en-US" dirty="0">
              <a:latin typeface="Times New Roman"/>
              <a:cs typeface="Times New Roman"/>
            </a:endParaRPr>
          </a:p>
          <a:p>
            <a:pPr lvl="1"/>
            <a:r>
              <a:rPr lang="en-US" dirty="0">
                <a:latin typeface="Times New Roman"/>
                <a:cs typeface="Times New Roman"/>
              </a:rPr>
              <a:t>Router(</a:t>
            </a:r>
            <a:r>
              <a:rPr lang="en-US" dirty="0" err="1">
                <a:latin typeface="Times New Roman"/>
                <a:cs typeface="Times New Roman"/>
              </a:rPr>
              <a:t>config</a:t>
            </a:r>
            <a:r>
              <a:rPr lang="en-US" dirty="0">
                <a:latin typeface="Times New Roman"/>
                <a:cs typeface="Times New Roman"/>
              </a:rPr>
              <a:t>-if)#</a:t>
            </a:r>
            <a:r>
              <a:rPr lang="en-US" b="1" dirty="0" err="1">
                <a:latin typeface="Times New Roman"/>
                <a:cs typeface="Times New Roman"/>
              </a:rPr>
              <a:t>ip</a:t>
            </a:r>
            <a:r>
              <a:rPr lang="en-US" b="1" dirty="0">
                <a:latin typeface="Times New Roman"/>
                <a:cs typeface="Times New Roman"/>
              </a:rPr>
              <a:t> helper-address 10.10.10.254</a:t>
            </a:r>
            <a:endParaRPr lang="en-US" dirty="0">
              <a:latin typeface="Times New Roman"/>
              <a:cs typeface="Times New Roman"/>
            </a:endParaRPr>
          </a:p>
        </p:txBody>
      </p:sp>
    </p:spTree>
    <p:extLst>
      <p:ext uri="{BB962C8B-B14F-4D97-AF65-F5344CB8AC3E}">
        <p14:creationId xmlns:p14="http://schemas.microsoft.com/office/powerpoint/2010/main" val="1647880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DHCP on Cisco IOS</a:t>
            </a:r>
          </a:p>
        </p:txBody>
      </p:sp>
      <p:sp>
        <p:nvSpPr>
          <p:cNvPr id="3" name="Content Placeholder 2"/>
          <p:cNvSpPr>
            <a:spLocks noGrp="1"/>
          </p:cNvSpPr>
          <p:nvPr>
            <p:ph idx="1"/>
          </p:nvPr>
        </p:nvSpPr>
        <p:spPr>
          <a:xfrm>
            <a:off x="228600" y="1600200"/>
            <a:ext cx="8763000" cy="4525963"/>
          </a:xfrm>
        </p:spPr>
        <p:txBody>
          <a:bodyPr/>
          <a:lstStyle/>
          <a:p>
            <a:r>
              <a:rPr lang="en-US" sz="2400" b="1" dirty="0"/>
              <a:t>show </a:t>
            </a:r>
            <a:r>
              <a:rPr lang="en-US" sz="2400" b="1" dirty="0" err="1"/>
              <a:t>ip</a:t>
            </a:r>
            <a:r>
              <a:rPr lang="en-US" sz="2400" b="1" dirty="0"/>
              <a:t> </a:t>
            </a:r>
            <a:r>
              <a:rPr lang="en-US" sz="2400" b="1" dirty="0" err="1"/>
              <a:t>dhcp</a:t>
            </a:r>
            <a:r>
              <a:rPr lang="en-US" sz="2400" b="1" dirty="0"/>
              <a:t> binding </a:t>
            </a:r>
            <a:r>
              <a:rPr lang="en-US" sz="2400" dirty="0"/>
              <a:t>Lists state information about each IP address currently leased </a:t>
            </a:r>
            <a:r>
              <a:rPr lang="en-US" sz="2400" dirty="0" smtClean="0"/>
              <a:t>to a </a:t>
            </a:r>
            <a:r>
              <a:rPr lang="en-US" sz="2400" dirty="0"/>
              <a:t>client.</a:t>
            </a:r>
          </a:p>
          <a:p>
            <a:r>
              <a:rPr lang="en-US" sz="2400" b="1" dirty="0"/>
              <a:t>show </a:t>
            </a:r>
            <a:r>
              <a:rPr lang="en-US" sz="2400" b="1" dirty="0" err="1"/>
              <a:t>ip</a:t>
            </a:r>
            <a:r>
              <a:rPr lang="en-US" sz="2400" b="1" dirty="0"/>
              <a:t> </a:t>
            </a:r>
            <a:r>
              <a:rPr lang="en-US" sz="2400" b="1" dirty="0" err="1"/>
              <a:t>dhcp</a:t>
            </a:r>
            <a:r>
              <a:rPr lang="en-US" sz="2400" b="1" dirty="0"/>
              <a:t> pool [</a:t>
            </a:r>
            <a:r>
              <a:rPr lang="en-US" sz="2400" b="1" dirty="0" err="1"/>
              <a:t>poolname</a:t>
            </a:r>
            <a:r>
              <a:rPr lang="en-US" sz="2400" b="1" dirty="0"/>
              <a:t>] </a:t>
            </a:r>
            <a:r>
              <a:rPr lang="en-US" sz="2400" dirty="0"/>
              <a:t>Lists the configured range of IP addresses, plus </a:t>
            </a:r>
            <a:r>
              <a:rPr lang="en-US" sz="2400" dirty="0" smtClean="0"/>
              <a:t>statistics for </a:t>
            </a:r>
            <a:r>
              <a:rPr lang="en-US" sz="2400" dirty="0"/>
              <a:t>the number of currently leased addresses and the high watermark for leases </a:t>
            </a:r>
            <a:r>
              <a:rPr lang="en-US" sz="2400" dirty="0" smtClean="0"/>
              <a:t>from each </a:t>
            </a:r>
            <a:r>
              <a:rPr lang="en-US" sz="2400" dirty="0"/>
              <a:t>pool</a:t>
            </a:r>
            <a:r>
              <a:rPr lang="en-US" sz="2400" dirty="0" smtClean="0"/>
              <a:t>.</a:t>
            </a:r>
          </a:p>
          <a:p>
            <a:r>
              <a:rPr lang="en-US" sz="2400" b="1" dirty="0"/>
              <a:t>show </a:t>
            </a:r>
            <a:r>
              <a:rPr lang="en-US" sz="2400" b="1" dirty="0" err="1"/>
              <a:t>ip</a:t>
            </a:r>
            <a:r>
              <a:rPr lang="en-US" sz="2400" b="1" dirty="0"/>
              <a:t> </a:t>
            </a:r>
            <a:r>
              <a:rPr lang="en-US" sz="2400" b="1" dirty="0" err="1"/>
              <a:t>dhcp</a:t>
            </a:r>
            <a:r>
              <a:rPr lang="en-US" sz="2400" b="1" dirty="0"/>
              <a:t> server statistics </a:t>
            </a:r>
            <a:r>
              <a:rPr lang="en-US" sz="2400" dirty="0"/>
              <a:t>Lists DHCP server statistics—a lot of them!</a:t>
            </a:r>
          </a:p>
          <a:p>
            <a:r>
              <a:rPr lang="en-US" sz="2400" b="1" dirty="0"/>
              <a:t>show </a:t>
            </a:r>
            <a:r>
              <a:rPr lang="en-US" sz="2400" b="1" dirty="0" err="1"/>
              <a:t>ip</a:t>
            </a:r>
            <a:r>
              <a:rPr lang="en-US" sz="2400" b="1" dirty="0"/>
              <a:t> </a:t>
            </a:r>
            <a:r>
              <a:rPr lang="en-US" sz="2400" b="1" dirty="0" err="1"/>
              <a:t>dhcp</a:t>
            </a:r>
            <a:r>
              <a:rPr lang="en-US" sz="2400" b="1" dirty="0"/>
              <a:t> conflict </a:t>
            </a:r>
            <a:r>
              <a:rPr lang="en-US" sz="2400" dirty="0"/>
              <a:t>If someone statically configures an IP address on a LAN and </a:t>
            </a:r>
            <a:r>
              <a:rPr lang="en-US" sz="2400" dirty="0" smtClean="0"/>
              <a:t>the DHCP </a:t>
            </a:r>
            <a:r>
              <a:rPr lang="en-US" sz="2400" dirty="0"/>
              <a:t>server hands out that same address, you’ll end up with a duplicate address. </a:t>
            </a:r>
            <a:r>
              <a:rPr lang="en-US" sz="2400" dirty="0" smtClean="0"/>
              <a:t>We can use this command to check such conflict.</a:t>
            </a:r>
            <a:endParaRPr lang="en-US" sz="2400" dirty="0"/>
          </a:p>
        </p:txBody>
      </p:sp>
    </p:spTree>
    <p:extLst>
      <p:ext uri="{BB962C8B-B14F-4D97-AF65-F5344CB8AC3E}">
        <p14:creationId xmlns:p14="http://schemas.microsoft.com/office/powerpoint/2010/main" val="3440176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Time Protocol (NTP)</a:t>
            </a:r>
          </a:p>
        </p:txBody>
      </p:sp>
      <p:sp>
        <p:nvSpPr>
          <p:cNvPr id="3" name="Content Placeholder 2"/>
          <p:cNvSpPr>
            <a:spLocks noGrp="1"/>
          </p:cNvSpPr>
          <p:nvPr>
            <p:ph idx="1"/>
          </p:nvPr>
        </p:nvSpPr>
        <p:spPr>
          <a:xfrm>
            <a:off x="228600" y="1600200"/>
            <a:ext cx="8686800" cy="4525963"/>
          </a:xfrm>
        </p:spPr>
        <p:txBody>
          <a:bodyPr/>
          <a:lstStyle/>
          <a:p>
            <a:r>
              <a:rPr lang="en-US" sz="3600" dirty="0"/>
              <a:t>NTP synchronizes clocks of computer systems over </a:t>
            </a:r>
            <a:r>
              <a:rPr lang="en-US" sz="3600" dirty="0" err="1" smtClean="0"/>
              <a:t>packetswitched</a:t>
            </a:r>
            <a:r>
              <a:rPr lang="en-US" sz="3600" dirty="0" smtClean="0"/>
              <a:t>, variable-latency </a:t>
            </a:r>
            <a:r>
              <a:rPr lang="en-US" sz="3600" dirty="0"/>
              <a:t>data </a:t>
            </a:r>
            <a:r>
              <a:rPr lang="en-US" sz="3600" dirty="0" smtClean="0"/>
              <a:t>networks </a:t>
            </a:r>
            <a:r>
              <a:rPr lang="en-US" sz="3600" dirty="0"/>
              <a:t>to keep all routers, switches, </a:t>
            </a:r>
            <a:r>
              <a:rPr lang="en-US" sz="3600" dirty="0" smtClean="0"/>
              <a:t>servers, etc</a:t>
            </a:r>
            <a:r>
              <a:rPr lang="en-US" sz="3600" dirty="0"/>
              <a:t>. receiving the same time information.</a:t>
            </a:r>
          </a:p>
        </p:txBody>
      </p:sp>
    </p:spTree>
    <p:extLst>
      <p:ext uri="{BB962C8B-B14F-4D97-AF65-F5344CB8AC3E}">
        <p14:creationId xmlns:p14="http://schemas.microsoft.com/office/powerpoint/2010/main" val="257424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7.3: Sending console messages to a syslog server </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47800" y="1981200"/>
            <a:ext cx="4419600" cy="1527512"/>
          </a:xfrm>
        </p:spPr>
      </p:pic>
      <p:sp>
        <p:nvSpPr>
          <p:cNvPr id="3" name="Rectangle 2"/>
          <p:cNvSpPr/>
          <p:nvPr/>
        </p:nvSpPr>
        <p:spPr>
          <a:xfrm>
            <a:off x="609600" y="4038600"/>
            <a:ext cx="8001000" cy="1754327"/>
          </a:xfrm>
          <a:prstGeom prst="rect">
            <a:avLst/>
          </a:prstGeom>
        </p:spPr>
        <p:txBody>
          <a:bodyPr wrap="square">
            <a:spAutoFit/>
          </a:bodyPr>
          <a:lstStyle/>
          <a:p>
            <a:r>
              <a:rPr lang="en-US" dirty="0"/>
              <a:t>A syslog server saves copies of console messages and can time-stamp them so you can view them at a later time. This is actually rather easy to do. Here would be your configuration on the SF router:</a:t>
            </a:r>
          </a:p>
          <a:p>
            <a:endParaRPr lang="en-US" dirty="0"/>
          </a:p>
          <a:p>
            <a:pPr lvl="1"/>
            <a:r>
              <a:rPr lang="en-US" dirty="0">
                <a:latin typeface="Times New Roman"/>
                <a:cs typeface="Times New Roman"/>
              </a:rPr>
              <a:t>SF(</a:t>
            </a:r>
            <a:r>
              <a:rPr lang="en-US" dirty="0" err="1">
                <a:latin typeface="Times New Roman"/>
                <a:cs typeface="Times New Roman"/>
              </a:rPr>
              <a:t>config</a:t>
            </a:r>
            <a:r>
              <a:rPr lang="en-US" dirty="0">
                <a:latin typeface="Times New Roman"/>
                <a:cs typeface="Times New Roman"/>
              </a:rPr>
              <a:t>)#</a:t>
            </a:r>
            <a:r>
              <a:rPr lang="en-US" b="1" dirty="0">
                <a:latin typeface="Times New Roman"/>
                <a:cs typeface="Times New Roman"/>
              </a:rPr>
              <a:t>logging host 172.16.10.1</a:t>
            </a:r>
            <a:endParaRPr lang="en-US" dirty="0">
              <a:latin typeface="Times New Roman"/>
              <a:cs typeface="Times New Roman"/>
            </a:endParaRPr>
          </a:p>
          <a:p>
            <a:pPr lvl="1"/>
            <a:r>
              <a:rPr lang="en-US" dirty="0">
                <a:latin typeface="Times New Roman"/>
                <a:cs typeface="Times New Roman"/>
              </a:rPr>
              <a:t>SF(</a:t>
            </a:r>
            <a:r>
              <a:rPr lang="en-US" dirty="0" err="1">
                <a:latin typeface="Times New Roman"/>
                <a:cs typeface="Times New Roman"/>
              </a:rPr>
              <a:t>config</a:t>
            </a:r>
            <a:r>
              <a:rPr lang="en-US" dirty="0">
                <a:latin typeface="Times New Roman"/>
                <a:cs typeface="Times New Roman"/>
              </a:rPr>
              <a:t>)#</a:t>
            </a:r>
            <a:r>
              <a:rPr lang="en-US" b="1" dirty="0">
                <a:latin typeface="Times New Roman"/>
                <a:cs typeface="Times New Roman"/>
              </a:rPr>
              <a:t>service timestamps log </a:t>
            </a:r>
            <a:r>
              <a:rPr lang="en-US" b="1" dirty="0" err="1">
                <a:latin typeface="Times New Roman"/>
                <a:cs typeface="Times New Roman"/>
              </a:rPr>
              <a:t>datetime</a:t>
            </a:r>
            <a:r>
              <a:rPr lang="en-US" b="1" dirty="0">
                <a:latin typeface="Times New Roman"/>
                <a:cs typeface="Times New Roman"/>
              </a:rPr>
              <a:t> </a:t>
            </a:r>
            <a:r>
              <a:rPr lang="en-US" b="1" dirty="0" err="1">
                <a:latin typeface="Times New Roman"/>
                <a:cs typeface="Times New Roman"/>
              </a:rPr>
              <a:t>msec</a:t>
            </a:r>
            <a:endParaRPr lang="en-US" dirty="0">
              <a:latin typeface="Times New Roman"/>
              <a:cs typeface="Times New Roman"/>
            </a:endParaRPr>
          </a:p>
        </p:txBody>
      </p:sp>
    </p:spTree>
    <p:extLst>
      <p:ext uri="{BB962C8B-B14F-4D97-AF65-F5344CB8AC3E}">
        <p14:creationId xmlns:p14="http://schemas.microsoft.com/office/powerpoint/2010/main" val="166517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Time Protocol (NTP)</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00200" y="1676400"/>
            <a:ext cx="4953000" cy="2172778"/>
          </a:xfrm>
        </p:spPr>
      </p:pic>
      <p:sp>
        <p:nvSpPr>
          <p:cNvPr id="3" name="Rectangle 2"/>
          <p:cNvSpPr/>
          <p:nvPr/>
        </p:nvSpPr>
        <p:spPr>
          <a:xfrm>
            <a:off x="609600" y="3886200"/>
            <a:ext cx="8153400" cy="2308324"/>
          </a:xfrm>
          <a:prstGeom prst="rect">
            <a:avLst/>
          </a:prstGeom>
        </p:spPr>
        <p:txBody>
          <a:bodyPr wrap="square">
            <a:spAutoFit/>
          </a:bodyPr>
          <a:lstStyle/>
          <a:p>
            <a:r>
              <a:rPr lang="en-US" dirty="0"/>
              <a:t>To make sure all devices are synchronized with the same time information, we’ll configure our devices to receive the accurate time information from a centralized server</a:t>
            </a:r>
          </a:p>
          <a:p>
            <a:endParaRPr lang="en-US" dirty="0"/>
          </a:p>
          <a:p>
            <a:r>
              <a:rPr lang="en-US" dirty="0"/>
              <a:t>SF(</a:t>
            </a:r>
            <a:r>
              <a:rPr lang="en-US" dirty="0" err="1"/>
              <a:t>config</a:t>
            </a:r>
            <a:r>
              <a:rPr lang="en-US" dirty="0"/>
              <a:t>)#</a:t>
            </a:r>
            <a:r>
              <a:rPr lang="en-US" b="1" dirty="0" err="1"/>
              <a:t>ntp</a:t>
            </a:r>
            <a:r>
              <a:rPr lang="en-US" b="1" dirty="0"/>
              <a:t> server 172.16.10.1 version 4</a:t>
            </a:r>
          </a:p>
          <a:p>
            <a:r>
              <a:rPr lang="en-US" b="1" dirty="0"/>
              <a:t>SF(</a:t>
            </a:r>
            <a:r>
              <a:rPr lang="en-US" b="1" dirty="0" err="1"/>
              <a:t>config</a:t>
            </a:r>
            <a:r>
              <a:rPr lang="en-US" b="1" dirty="0"/>
              <a:t>)# </a:t>
            </a:r>
            <a:r>
              <a:rPr lang="en-US" b="1" dirty="0" err="1"/>
              <a:t>sh</a:t>
            </a:r>
            <a:r>
              <a:rPr lang="en-US" b="1" dirty="0"/>
              <a:t> </a:t>
            </a:r>
            <a:r>
              <a:rPr lang="en-US" b="1" dirty="0" err="1"/>
              <a:t>ntp</a:t>
            </a:r>
            <a:r>
              <a:rPr lang="en-US" b="1" dirty="0"/>
              <a:t> ?</a:t>
            </a:r>
          </a:p>
          <a:p>
            <a:r>
              <a:rPr lang="en-US" b="1" dirty="0"/>
              <a:t>SF(</a:t>
            </a:r>
            <a:r>
              <a:rPr lang="en-US" b="1" dirty="0" err="1"/>
              <a:t>config</a:t>
            </a:r>
            <a:r>
              <a:rPr lang="en-US" b="1" dirty="0"/>
              <a:t>)# </a:t>
            </a:r>
            <a:r>
              <a:rPr lang="en-US" b="1" dirty="0" err="1"/>
              <a:t>sh</a:t>
            </a:r>
            <a:r>
              <a:rPr lang="en-US" b="1" dirty="0"/>
              <a:t> </a:t>
            </a:r>
            <a:r>
              <a:rPr lang="en-US" b="1" dirty="0" err="1"/>
              <a:t>ntp</a:t>
            </a:r>
            <a:r>
              <a:rPr lang="en-US" b="1" dirty="0"/>
              <a:t> status</a:t>
            </a:r>
          </a:p>
          <a:p>
            <a:r>
              <a:rPr lang="en-US" b="1" dirty="0"/>
              <a:t>SF(</a:t>
            </a:r>
            <a:r>
              <a:rPr lang="en-US" b="1" dirty="0" err="1"/>
              <a:t>config</a:t>
            </a:r>
            <a:r>
              <a:rPr lang="en-US" b="1" dirty="0"/>
              <a:t>)# </a:t>
            </a:r>
            <a:r>
              <a:rPr lang="en-US" b="1" dirty="0" err="1"/>
              <a:t>sh</a:t>
            </a:r>
            <a:r>
              <a:rPr lang="en-US" b="1" dirty="0"/>
              <a:t> </a:t>
            </a:r>
            <a:r>
              <a:rPr lang="en-US" b="1" dirty="0" err="1"/>
              <a:t>ntp</a:t>
            </a:r>
            <a:r>
              <a:rPr lang="en-US" b="1" dirty="0"/>
              <a:t> associations</a:t>
            </a:r>
            <a:endParaRPr lang="en-US" dirty="0"/>
          </a:p>
        </p:txBody>
      </p:sp>
    </p:spTree>
    <p:extLst>
      <p:ext uri="{BB962C8B-B14F-4D97-AF65-F5344CB8AC3E}">
        <p14:creationId xmlns:p14="http://schemas.microsoft.com/office/powerpoint/2010/main" val="63901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Cisco Discovery Protocol (CDP)</a:t>
            </a:r>
          </a:p>
        </p:txBody>
      </p:sp>
      <p:sp>
        <p:nvSpPr>
          <p:cNvPr id="3" name="Content Placeholder 2"/>
          <p:cNvSpPr>
            <a:spLocks noGrp="1"/>
          </p:cNvSpPr>
          <p:nvPr>
            <p:ph idx="1"/>
          </p:nvPr>
        </p:nvSpPr>
        <p:spPr/>
        <p:txBody>
          <a:bodyPr/>
          <a:lstStyle/>
          <a:p>
            <a:r>
              <a:rPr lang="en-US" dirty="0"/>
              <a:t>A protocol designed by Cisco to help administrator to </a:t>
            </a:r>
            <a:r>
              <a:rPr lang="en-US" dirty="0" smtClean="0"/>
              <a:t>collect information </a:t>
            </a:r>
            <a:r>
              <a:rPr lang="en-US" dirty="0"/>
              <a:t>about locally attached devices</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cdp</a:t>
            </a:r>
            <a:endParaRPr lang="en-US" dirty="0">
              <a:latin typeface="Courier New" panose="02070309020205020404" pitchFamily="49" charset="0"/>
              <a:cs typeface="Courier New" panose="02070309020205020404" pitchFamily="49" charset="0"/>
            </a:endParaRPr>
          </a:p>
          <a:p>
            <a:r>
              <a:rPr lang="en-US" dirty="0"/>
              <a:t>Show the parameters about CDP</a:t>
            </a:r>
          </a:p>
        </p:txBody>
      </p:sp>
    </p:spTree>
    <p:extLst>
      <p:ext uri="{BB962C8B-B14F-4D97-AF65-F5344CB8AC3E}">
        <p14:creationId xmlns:p14="http://schemas.microsoft.com/office/powerpoint/2010/main" val="1145142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CDP </a:t>
            </a:r>
            <a:r>
              <a:rPr lang="en-US" dirty="0" err="1"/>
              <a:t>Paramters</a:t>
            </a:r>
            <a:endParaRPr lang="en-US" dirty="0"/>
          </a:p>
        </p:txBody>
      </p:sp>
      <p:sp>
        <p:nvSpPr>
          <p:cNvPr id="3" name="Content Placeholder 2"/>
          <p:cNvSpPr>
            <a:spLocks noGrp="1"/>
          </p:cNvSpPr>
          <p:nvPr>
            <p:ph idx="1"/>
          </p:nvPr>
        </p:nvSpPr>
        <p:spPr/>
        <p:txBody>
          <a:bodyPr/>
          <a:lstStyle/>
          <a:p>
            <a:r>
              <a:rPr lang="en-US" dirty="0"/>
              <a:t>CDP timer: how often CDP packets are sent out;</a:t>
            </a:r>
          </a:p>
          <a:p>
            <a:r>
              <a:rPr lang="en-US" dirty="0"/>
              <a:t>CDP </a:t>
            </a:r>
            <a:r>
              <a:rPr lang="en-US" dirty="0" err="1"/>
              <a:t>holdtime</a:t>
            </a:r>
            <a:r>
              <a:rPr lang="en-US" dirty="0"/>
              <a:t>: how long the device will hold packets received from neighboring devices</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cdp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holdtime</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cdp</a:t>
            </a:r>
            <a:r>
              <a:rPr lang="en-US" dirty="0">
                <a:latin typeface="Courier New" panose="02070309020205020404" pitchFamily="49" charset="0"/>
                <a:cs typeface="Courier New" panose="02070309020205020404" pitchFamily="49" charset="0"/>
              </a:rPr>
              <a:t> timer ?</a:t>
            </a:r>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cdp</a:t>
            </a:r>
            <a:r>
              <a:rPr lang="en-US" dirty="0">
                <a:latin typeface="Courier New" panose="02070309020205020404" pitchFamily="49" charset="0"/>
                <a:cs typeface="Courier New" panose="02070309020205020404" pitchFamily="49" charset="0"/>
              </a:rPr>
              <a:t> run</a:t>
            </a:r>
          </a:p>
          <a:p>
            <a:r>
              <a:rPr lang="en-US" dirty="0">
                <a:latin typeface="Courier New" panose="02070309020205020404" pitchFamily="49" charset="0"/>
                <a:cs typeface="Courier New" panose="02070309020205020404" pitchFamily="49" charset="0"/>
              </a:rPr>
              <a:t>#no </a:t>
            </a:r>
            <a:r>
              <a:rPr lang="en-US" dirty="0" err="1">
                <a:latin typeface="Courier New" panose="02070309020205020404" pitchFamily="49" charset="0"/>
                <a:cs typeface="Courier New" panose="02070309020205020404" pitchFamily="49" charset="0"/>
              </a:rPr>
              <a:t>cdp</a:t>
            </a:r>
            <a:r>
              <a:rPr lang="en-US" dirty="0">
                <a:latin typeface="Courier New" panose="02070309020205020404" pitchFamily="49" charset="0"/>
                <a:cs typeface="Courier New" panose="02070309020205020404" pitchFamily="49" charset="0"/>
              </a:rPr>
              <a:t> run</a:t>
            </a:r>
          </a:p>
        </p:txBody>
      </p:sp>
    </p:spTree>
    <p:extLst>
      <p:ext uri="{BB962C8B-B14F-4D97-AF65-F5344CB8AC3E}">
        <p14:creationId xmlns:p14="http://schemas.microsoft.com/office/powerpoint/2010/main" val="3084839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Gathering Neighbor Information</a:t>
            </a:r>
          </a:p>
        </p:txBody>
      </p:sp>
      <p:sp>
        <p:nvSpPr>
          <p:cNvPr id="3" name="Content Placeholder 2"/>
          <p:cNvSpPr>
            <a:spLocks noGrp="1"/>
          </p:cNvSpPr>
          <p:nvPr>
            <p:ph idx="1"/>
          </p:nvPr>
        </p:nvSpPr>
        <p:spPr>
          <a:xfrm>
            <a:off x="457200" y="715962"/>
            <a:ext cx="8229600" cy="4525963"/>
          </a:xfrm>
        </p:spPr>
        <p:txBody>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sh</a:t>
            </a:r>
            <a:r>
              <a:rPr lang="en-US" sz="2400" dirty="0">
                <a:latin typeface="Courier New" panose="02070309020205020404" pitchFamily="49" charset="0"/>
                <a:cs typeface="Courier New" panose="02070309020205020404" pitchFamily="49" charset="0"/>
              </a:rPr>
              <a:t> running-</a:t>
            </a:r>
            <a:r>
              <a:rPr lang="en-US" sz="2400" dirty="0" err="1">
                <a:latin typeface="Courier New" panose="02070309020205020404" pitchFamily="49" charset="0"/>
                <a:cs typeface="Courier New" panose="02070309020205020404" pitchFamily="49" charset="0"/>
              </a:rPr>
              <a:t>config</a:t>
            </a:r>
            <a:endParaRPr lang="en-US" sz="2400" dirty="0">
              <a:latin typeface="Courier New" panose="02070309020205020404" pitchFamily="49" charset="0"/>
              <a:cs typeface="Courier New" panose="02070309020205020404" pitchFamily="49" charset="0"/>
            </a:endParaRPr>
          </a:p>
          <a:p>
            <a:pPr lvl="1"/>
            <a:r>
              <a:rPr lang="en-US" sz="2400" dirty="0">
                <a:cs typeface="Courier New" panose="02070309020205020404" pitchFamily="49" charset="0"/>
              </a:rPr>
              <a:t>Show IP and local interface info</a:t>
            </a: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sh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cdp</a:t>
            </a:r>
            <a:r>
              <a:rPr lang="en-US" sz="2400" dirty="0">
                <a:latin typeface="Courier New" panose="02070309020205020404" pitchFamily="49" charset="0"/>
                <a:cs typeface="Courier New" panose="02070309020205020404" pitchFamily="49" charset="0"/>
              </a:rPr>
              <a:t> neighbors</a:t>
            </a:r>
          </a:p>
          <a:p>
            <a:pPr lvl="1"/>
            <a:r>
              <a:rPr lang="en-US" sz="2400" dirty="0">
                <a:latin typeface="+mj-lt"/>
                <a:cs typeface="Courier New" panose="02070309020205020404" pitchFamily="49" charset="0"/>
              </a:rPr>
              <a:t>Show neighbor device info</a:t>
            </a:r>
          </a:p>
          <a:p>
            <a:r>
              <a:rPr lang="en-US" sz="2400" dirty="0"/>
              <a:t>Administrators can use CDP to document network topology</a:t>
            </a:r>
          </a:p>
        </p:txBody>
      </p:sp>
      <p:pic>
        <p:nvPicPr>
          <p:cNvPr id="4"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57200" y="3732678"/>
            <a:ext cx="4030173"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5086350" y="3657600"/>
            <a:ext cx="3905250" cy="280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2776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30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8"/>
          <p:cNvSpPr>
            <a:spLocks noGrp="1" noChangeArrowheads="1"/>
          </p:cNvSpPr>
          <p:nvPr>
            <p:ph type="title"/>
          </p:nvPr>
        </p:nvSpPr>
        <p:spPr>
          <a:xfrm>
            <a:off x="2133600" y="61452"/>
            <a:ext cx="6553200" cy="1143000"/>
          </a:xfrm>
          <a:noFill/>
        </p:spPr>
        <p:txBody>
          <a:bodyPr/>
          <a:lstStyle/>
          <a:p>
            <a:pPr eaLnBrk="1" hangingPunct="1"/>
            <a:r>
              <a:rPr lang="en-US" dirty="0"/>
              <a:t>Chapter 7 Objectives</a:t>
            </a:r>
          </a:p>
        </p:txBody>
      </p:sp>
      <p:sp>
        <p:nvSpPr>
          <p:cNvPr id="3079" name="Rectangle 9"/>
          <p:cNvSpPr>
            <a:spLocks noGrp="1" noChangeArrowheads="1"/>
          </p:cNvSpPr>
          <p:nvPr>
            <p:ph type="body" idx="1"/>
          </p:nvPr>
        </p:nvSpPr>
        <p:spPr>
          <a:xfrm>
            <a:off x="2362200" y="1219200"/>
            <a:ext cx="6629400" cy="5334000"/>
          </a:xfrm>
          <a:noFill/>
        </p:spPr>
        <p:txBody>
          <a:bodyPr/>
          <a:lstStyle/>
          <a:p>
            <a:pPr eaLnBrk="1" hangingPunct="1"/>
            <a:r>
              <a:rPr lang="en-US" sz="2400" dirty="0"/>
              <a:t>The CCENT Topics Covered in this chapter include:</a:t>
            </a:r>
          </a:p>
          <a:p>
            <a:r>
              <a:rPr lang="en-US" sz="1800" b="1" u="sng" dirty="0"/>
              <a:t>LAN Switching Technologies</a:t>
            </a:r>
          </a:p>
          <a:p>
            <a:pPr lvl="1"/>
            <a:r>
              <a:rPr lang="en-US" sz="1400" b="1" u="sng" dirty="0"/>
              <a:t>Verify network status and switch operation using basic utilities such as ping, telnet and </a:t>
            </a:r>
            <a:r>
              <a:rPr lang="en-US" sz="1400" b="1" u="sng" dirty="0" err="1"/>
              <a:t>ssh</a:t>
            </a:r>
            <a:endParaRPr lang="en-US" sz="1400" b="1" u="sng" dirty="0"/>
          </a:p>
          <a:p>
            <a:r>
              <a:rPr lang="en-US" sz="1800" b="1" u="sng" dirty="0"/>
              <a:t>IP Routing Technologies</a:t>
            </a:r>
          </a:p>
          <a:p>
            <a:pPr lvl="1"/>
            <a:r>
              <a:rPr lang="en-US" sz="1400" b="1" u="sng" dirty="0"/>
              <a:t>Configure and verify utilizing the CLI to set basic Router configuration</a:t>
            </a:r>
          </a:p>
          <a:p>
            <a:pPr lvl="2"/>
            <a:r>
              <a:rPr lang="en-US" sz="1000" b="1" u="sng" dirty="0"/>
              <a:t>Cisco IOS commands to perform basic router setup</a:t>
            </a:r>
          </a:p>
          <a:p>
            <a:pPr lvl="1"/>
            <a:r>
              <a:rPr lang="en-US" sz="1400" b="1" u="sng" dirty="0"/>
              <a:t>Verify router configuration and network connectivity</a:t>
            </a:r>
          </a:p>
          <a:p>
            <a:pPr lvl="2"/>
            <a:r>
              <a:rPr lang="en-US" sz="1000" b="1" u="sng" dirty="0"/>
              <a:t>Cisco IOS commands to review basic router information and network connectivity</a:t>
            </a:r>
          </a:p>
          <a:p>
            <a:r>
              <a:rPr lang="en-US" sz="1800" b="1" u="sng" dirty="0"/>
              <a:t>IP Services</a:t>
            </a:r>
          </a:p>
          <a:p>
            <a:pPr lvl="1"/>
            <a:r>
              <a:rPr lang="en-US" sz="1400" b="1" u="sng" dirty="0"/>
              <a:t>Configure and verify DHCP (IOS Router)</a:t>
            </a:r>
          </a:p>
          <a:p>
            <a:pPr lvl="2"/>
            <a:r>
              <a:rPr lang="en-US" sz="1000" b="1" u="sng" dirty="0"/>
              <a:t>configuring router interfaces to use DHCP</a:t>
            </a:r>
          </a:p>
          <a:p>
            <a:pPr lvl="2"/>
            <a:r>
              <a:rPr lang="en-US" sz="1000" b="1" u="sng" dirty="0"/>
              <a:t>DHCP options</a:t>
            </a:r>
          </a:p>
          <a:p>
            <a:pPr lvl="2"/>
            <a:r>
              <a:rPr lang="en-US" sz="1000" b="1" u="sng" dirty="0"/>
              <a:t>excluded addresses</a:t>
            </a:r>
          </a:p>
          <a:p>
            <a:pPr lvl="2"/>
            <a:r>
              <a:rPr lang="en-US" sz="1000" b="1" u="sng" dirty="0"/>
              <a:t>lease time</a:t>
            </a:r>
          </a:p>
          <a:p>
            <a:pPr lvl="1"/>
            <a:r>
              <a:rPr lang="en-US" sz="1400" b="1" u="sng" dirty="0"/>
              <a:t>Configure and verify NTP as a client</a:t>
            </a:r>
          </a:p>
          <a:p>
            <a:pPr eaLnBrk="1" hangingPunct="1"/>
            <a:endParaRPr lang="en-US" dirty="0"/>
          </a:p>
        </p:txBody>
      </p:sp>
      <p:sp>
        <p:nvSpPr>
          <p:cNvPr id="3080"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AB83955-4442-4294-BF27-38EC711BBB92}" type="slidenum">
              <a:rPr lang="en-US" sz="1400">
                <a:latin typeface="Times" panose="02020603050405020304" pitchFamily="18" charset="0"/>
              </a:rPr>
              <a:pPr algn="r"/>
              <a:t>2</a:t>
            </a:fld>
            <a:endParaRPr lang="en-US" sz="1400">
              <a:latin typeface="Times"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DNS to Resolve Names</a:t>
            </a:r>
            <a:endParaRPr lang="en-US" dirty="0"/>
          </a:p>
        </p:txBody>
      </p:sp>
      <p:sp>
        <p:nvSpPr>
          <p:cNvPr id="3" name="Content Placeholder 2"/>
          <p:cNvSpPr>
            <a:spLocks noGrp="1"/>
          </p:cNvSpPr>
          <p:nvPr>
            <p:ph idx="1"/>
          </p:nvPr>
        </p:nvSpPr>
        <p:spPr/>
        <p:txBody>
          <a:bodyPr/>
          <a:lstStyle/>
          <a:p>
            <a:r>
              <a:rPr lang="en-US" sz="1600" dirty="0"/>
              <a:t>So if you have a DNS server on your network, you’ll need to add a few commands </a:t>
            </a:r>
            <a:r>
              <a:rPr lang="en-US" sz="1600" dirty="0" smtClean="0"/>
              <a:t>to make </a:t>
            </a:r>
            <a:r>
              <a:rPr lang="en-US" sz="1600" dirty="0"/>
              <a:t>DNS name resolution work well for you:</a:t>
            </a:r>
          </a:p>
          <a:p>
            <a:r>
              <a:rPr lang="en-US" sz="1600" dirty="0" smtClean="0"/>
              <a:t>The </a:t>
            </a:r>
            <a:r>
              <a:rPr lang="en-US" sz="1600" dirty="0"/>
              <a:t>first command is </a:t>
            </a:r>
            <a:r>
              <a:rPr lang="en-US" sz="1600" dirty="0" err="1"/>
              <a:t>ip</a:t>
            </a:r>
            <a:r>
              <a:rPr lang="en-US" sz="1600" dirty="0"/>
              <a:t> domain-lookup, which is turned on by default. It needs to </a:t>
            </a:r>
            <a:r>
              <a:rPr lang="en-US" sz="1600" dirty="0" smtClean="0"/>
              <a:t>be entered </a:t>
            </a:r>
            <a:r>
              <a:rPr lang="en-US" sz="1600" dirty="0"/>
              <a:t>only if you previously turned it off with the no </a:t>
            </a:r>
            <a:r>
              <a:rPr lang="en-US" sz="1600" dirty="0" err="1"/>
              <a:t>ip</a:t>
            </a:r>
            <a:r>
              <a:rPr lang="en-US" sz="1600" dirty="0"/>
              <a:t> domain-lookup </a:t>
            </a:r>
            <a:r>
              <a:rPr lang="en-US" sz="1600" dirty="0" smtClean="0"/>
              <a:t>command.</a:t>
            </a:r>
            <a:endParaRPr lang="en-US" sz="1600" dirty="0"/>
          </a:p>
          <a:p>
            <a:r>
              <a:rPr lang="en-US" sz="1600" dirty="0" smtClean="0"/>
              <a:t>The </a:t>
            </a:r>
            <a:r>
              <a:rPr lang="en-US" sz="1600" dirty="0"/>
              <a:t>second command is </a:t>
            </a:r>
            <a:r>
              <a:rPr lang="en-US" sz="1600" dirty="0" err="1"/>
              <a:t>ip</a:t>
            </a:r>
            <a:r>
              <a:rPr lang="en-US" sz="1600" dirty="0"/>
              <a:t> name-server. This sets the IP address of the DNS </a:t>
            </a:r>
            <a:r>
              <a:rPr lang="en-US" sz="1600" dirty="0" smtClean="0"/>
              <a:t>server. You </a:t>
            </a:r>
            <a:r>
              <a:rPr lang="en-US" sz="1600" dirty="0"/>
              <a:t>can enter the IP addresses of up to six servers.</a:t>
            </a:r>
          </a:p>
          <a:p>
            <a:r>
              <a:rPr lang="en-US" sz="1600" dirty="0" smtClean="0"/>
              <a:t>The </a:t>
            </a:r>
            <a:r>
              <a:rPr lang="en-US" sz="1600" dirty="0"/>
              <a:t>last command is </a:t>
            </a:r>
            <a:r>
              <a:rPr lang="en-US" sz="1600" dirty="0" err="1"/>
              <a:t>ip</a:t>
            </a:r>
            <a:r>
              <a:rPr lang="en-US" sz="1600" dirty="0"/>
              <a:t> </a:t>
            </a:r>
            <a:r>
              <a:rPr lang="en-US" sz="1600" dirty="0" smtClean="0"/>
              <a:t>domain-name. Although this </a:t>
            </a:r>
            <a:r>
              <a:rPr lang="en-US" sz="1600" dirty="0"/>
              <a:t>command is optional, </a:t>
            </a:r>
            <a:r>
              <a:rPr lang="en-US" sz="1600" dirty="0" smtClean="0"/>
              <a:t>you really</a:t>
            </a:r>
            <a:r>
              <a:rPr lang="en-US" sz="1600" dirty="0"/>
              <a:t> </a:t>
            </a:r>
            <a:r>
              <a:rPr lang="en-US" sz="1600" dirty="0" smtClean="0"/>
              <a:t>set </a:t>
            </a:r>
            <a:r>
              <a:rPr lang="en-US" sz="1600" dirty="0"/>
              <a:t>it because it appends the domain name to the hostname you type in. </a:t>
            </a:r>
            <a:endParaRPr lang="en-US" sz="1600" dirty="0" smtClean="0"/>
          </a:p>
          <a:p>
            <a:endParaRPr lang="en-US" sz="1600" dirty="0"/>
          </a:p>
          <a:p>
            <a:r>
              <a:rPr lang="en-US" sz="1600" dirty="0"/>
              <a:t>Here’s an example of using these three </a:t>
            </a:r>
            <a:r>
              <a:rPr lang="en-US" sz="1600" dirty="0" smtClean="0"/>
              <a:t>commands:</a:t>
            </a:r>
          </a:p>
          <a:p>
            <a:endParaRPr lang="en-US" sz="1600" dirty="0" smtClean="0"/>
          </a:p>
          <a:p>
            <a:pPr marL="0" indent="0">
              <a:buNone/>
            </a:pPr>
            <a:r>
              <a:rPr lang="en-US" sz="1600" dirty="0" smtClean="0"/>
              <a:t>SW-1#</a:t>
            </a:r>
            <a:r>
              <a:rPr lang="en-US" sz="1600" b="1" dirty="0" smtClean="0"/>
              <a:t>config </a:t>
            </a:r>
            <a:r>
              <a:rPr lang="en-US" sz="1600" b="1" dirty="0"/>
              <a:t>t</a:t>
            </a:r>
          </a:p>
          <a:p>
            <a:pPr marL="0" indent="0">
              <a:buNone/>
            </a:pPr>
            <a:r>
              <a:rPr lang="en-US" sz="1600" dirty="0"/>
              <a:t>SW-1(</a:t>
            </a:r>
            <a:r>
              <a:rPr lang="en-US" sz="1600" dirty="0" err="1"/>
              <a:t>config</a:t>
            </a:r>
            <a:r>
              <a:rPr lang="en-US" sz="1600" dirty="0"/>
              <a:t>)#</a:t>
            </a:r>
            <a:r>
              <a:rPr lang="en-US" sz="1600" b="1" dirty="0" err="1"/>
              <a:t>ip</a:t>
            </a:r>
            <a:r>
              <a:rPr lang="en-US" sz="1600" b="1" dirty="0"/>
              <a:t> </a:t>
            </a:r>
            <a:r>
              <a:rPr lang="en-US" sz="1600" b="1" dirty="0" smtClean="0"/>
              <a:t>domain-lookup</a:t>
            </a:r>
          </a:p>
          <a:p>
            <a:pPr marL="0" indent="0">
              <a:buNone/>
            </a:pPr>
            <a:r>
              <a:rPr lang="en-US" sz="1600" dirty="0" smtClean="0"/>
              <a:t>SW-1(</a:t>
            </a:r>
            <a:r>
              <a:rPr lang="en-US" sz="1600" dirty="0" err="1" smtClean="0"/>
              <a:t>config</a:t>
            </a:r>
            <a:r>
              <a:rPr lang="en-US" sz="1600" dirty="0" smtClean="0"/>
              <a:t>)#</a:t>
            </a:r>
            <a:r>
              <a:rPr lang="en-US" sz="1600" b="1" dirty="0" err="1" smtClean="0"/>
              <a:t>ip</a:t>
            </a:r>
            <a:r>
              <a:rPr lang="en-US" sz="1600" b="1" dirty="0" smtClean="0"/>
              <a:t> name-server 4.4.4.4</a:t>
            </a:r>
          </a:p>
          <a:p>
            <a:pPr marL="0" indent="0">
              <a:buNone/>
            </a:pPr>
            <a:r>
              <a:rPr lang="en-US" sz="1600" dirty="0" smtClean="0"/>
              <a:t>SW-1(</a:t>
            </a:r>
            <a:r>
              <a:rPr lang="en-US" sz="1600" dirty="0" err="1" smtClean="0"/>
              <a:t>config</a:t>
            </a:r>
            <a:r>
              <a:rPr lang="en-US" sz="1600" dirty="0"/>
              <a:t>)#</a:t>
            </a:r>
            <a:r>
              <a:rPr lang="en-US" sz="1600" b="1" dirty="0" err="1"/>
              <a:t>ip</a:t>
            </a:r>
            <a:r>
              <a:rPr lang="en-US" sz="1600" b="1" dirty="0"/>
              <a:t> domain-name </a:t>
            </a:r>
            <a:r>
              <a:rPr lang="en-US" sz="1600" b="1" dirty="0" smtClean="0"/>
              <a:t>lammle.com</a:t>
            </a:r>
            <a:endParaRPr lang="en-US" sz="1600" b="1" dirty="0"/>
          </a:p>
        </p:txBody>
      </p:sp>
    </p:spTree>
    <p:extLst>
      <p:ext uri="{BB962C8B-B14F-4D97-AF65-F5344CB8AC3E}">
        <p14:creationId xmlns:p14="http://schemas.microsoft.com/office/powerpoint/2010/main" val="2106264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Debug</a:t>
            </a:r>
          </a:p>
        </p:txBody>
      </p:sp>
      <p:sp>
        <p:nvSpPr>
          <p:cNvPr id="3" name="Content Placeholder 2"/>
          <p:cNvSpPr>
            <a:spLocks noGrp="1"/>
          </p:cNvSpPr>
          <p:nvPr>
            <p:ph idx="1"/>
          </p:nvPr>
        </p:nvSpPr>
        <p:spPr>
          <a:xfrm>
            <a:off x="0" y="838200"/>
            <a:ext cx="9144000" cy="6019800"/>
          </a:xfrm>
        </p:spPr>
        <p:txBody>
          <a:bodyPr/>
          <a:lstStyle/>
          <a:p>
            <a:r>
              <a:rPr lang="en-US" dirty="0"/>
              <a:t>#</a:t>
            </a:r>
            <a:r>
              <a:rPr lang="en-US" dirty="0" smtClean="0"/>
              <a:t>ping</a:t>
            </a:r>
          </a:p>
          <a:p>
            <a:pPr lvl="1"/>
            <a:r>
              <a:rPr lang="en-US" kern="1200" dirty="0"/>
              <a:t>test IP connectivity and name resolution using the DNS server</a:t>
            </a:r>
            <a:endParaRPr lang="en-US" dirty="0"/>
          </a:p>
          <a:p>
            <a:r>
              <a:rPr lang="en-US" dirty="0"/>
              <a:t>#</a:t>
            </a:r>
            <a:r>
              <a:rPr lang="en-US" dirty="0" smtClean="0"/>
              <a:t>traceroute</a:t>
            </a:r>
          </a:p>
          <a:p>
            <a:pPr lvl="1"/>
            <a:r>
              <a:rPr lang="en-US" kern="1200" dirty="0"/>
              <a:t>shows </a:t>
            </a:r>
            <a:r>
              <a:rPr lang="en-US" kern="1200" dirty="0" smtClean="0"/>
              <a:t>path </a:t>
            </a:r>
            <a:r>
              <a:rPr lang="en-US" kern="1200" dirty="0"/>
              <a:t>a packet takes to get to a remote device</a:t>
            </a:r>
            <a:endParaRPr lang="en-US" dirty="0"/>
          </a:p>
          <a:p>
            <a:r>
              <a:rPr lang="en-US" dirty="0"/>
              <a:t>#</a:t>
            </a:r>
            <a:r>
              <a:rPr lang="en-US" dirty="0" smtClean="0"/>
              <a:t>debug</a:t>
            </a:r>
          </a:p>
          <a:p>
            <a:pPr lvl="1"/>
            <a:r>
              <a:rPr lang="en-US" kern="1200" dirty="0"/>
              <a:t>display information about various router operations and the related </a:t>
            </a:r>
            <a:r>
              <a:rPr lang="en-US" kern="1200" dirty="0" smtClean="0"/>
              <a:t>traffic, plus </a:t>
            </a:r>
            <a:r>
              <a:rPr lang="en-US" kern="1200" dirty="0"/>
              <a:t>any error messages</a:t>
            </a:r>
            <a:endParaRPr lang="en-US" dirty="0"/>
          </a:p>
          <a:p>
            <a:r>
              <a:rPr lang="en-US" dirty="0"/>
              <a:t>#</a:t>
            </a:r>
            <a:r>
              <a:rPr lang="en-US" dirty="0" err="1"/>
              <a:t>sh</a:t>
            </a:r>
            <a:r>
              <a:rPr lang="en-US" dirty="0"/>
              <a:t> </a:t>
            </a:r>
            <a:r>
              <a:rPr lang="en-US" dirty="0" smtClean="0"/>
              <a:t>processes</a:t>
            </a:r>
          </a:p>
          <a:p>
            <a:pPr lvl="1"/>
            <a:r>
              <a:rPr lang="en-US" kern="1200" dirty="0" smtClean="0"/>
              <a:t>determine </a:t>
            </a:r>
            <a:r>
              <a:rPr lang="en-US" kern="1200" dirty="0"/>
              <a:t>a given router’s CPU </a:t>
            </a:r>
            <a:r>
              <a:rPr lang="en-US" kern="1200" dirty="0" smtClean="0"/>
              <a:t>utilization</a:t>
            </a:r>
          </a:p>
          <a:p>
            <a:pPr lvl="1"/>
            <a:r>
              <a:rPr lang="en-US" kern="1200" dirty="0" smtClean="0"/>
              <a:t>provide </a:t>
            </a:r>
            <a:r>
              <a:rPr lang="en-US" kern="1200" dirty="0"/>
              <a:t>a list of active processes </a:t>
            </a:r>
            <a:endParaRPr lang="en-US" dirty="0"/>
          </a:p>
        </p:txBody>
      </p:sp>
    </p:spTree>
    <p:extLst>
      <p:ext uri="{BB962C8B-B14F-4D97-AF65-F5344CB8AC3E}">
        <p14:creationId xmlns:p14="http://schemas.microsoft.com/office/powerpoint/2010/main" val="20272239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3175" y="0"/>
            <a:ext cx="2057400" cy="6858000"/>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3513"/>
            <a:ext cx="14478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6"/>
          <p:cNvSpPr>
            <a:spLocks noChangeArrowheads="1"/>
          </p:cNvSpPr>
          <p:nvPr/>
        </p:nvSpPr>
        <p:spPr bwMode="auto">
          <a:xfrm>
            <a:off x="0" y="6400800"/>
            <a:ext cx="2057400" cy="457200"/>
          </a:xfrm>
          <a:prstGeom prst="rect">
            <a:avLst/>
          </a:prstGeom>
          <a:solidFill>
            <a:schemeClr val="tx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867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6464300"/>
            <a:ext cx="1295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Rectangle 8"/>
          <p:cNvSpPr>
            <a:spLocks noGrp="1" noChangeArrowheads="1"/>
          </p:cNvSpPr>
          <p:nvPr>
            <p:ph type="title"/>
          </p:nvPr>
        </p:nvSpPr>
        <p:spPr>
          <a:xfrm>
            <a:off x="2133600" y="274638"/>
            <a:ext cx="6553200" cy="1143000"/>
          </a:xfrm>
          <a:noFill/>
        </p:spPr>
        <p:txBody>
          <a:bodyPr/>
          <a:lstStyle/>
          <a:p>
            <a:pPr eaLnBrk="1" hangingPunct="1"/>
            <a:r>
              <a:rPr lang="en-US"/>
              <a:t>Written Labs and Review Questions</a:t>
            </a:r>
          </a:p>
        </p:txBody>
      </p:sp>
      <p:sp>
        <p:nvSpPr>
          <p:cNvPr id="28679" name="Rectangle 9"/>
          <p:cNvSpPr>
            <a:spLocks noGrp="1" noChangeArrowheads="1"/>
          </p:cNvSpPr>
          <p:nvPr>
            <p:ph type="body" idx="1"/>
          </p:nvPr>
        </p:nvSpPr>
        <p:spPr>
          <a:xfrm>
            <a:off x="2362200" y="1600200"/>
            <a:ext cx="6324600" cy="4525963"/>
          </a:xfrm>
          <a:noFill/>
        </p:spPr>
        <p:txBody>
          <a:bodyPr/>
          <a:lstStyle/>
          <a:p>
            <a:pPr lvl="1" eaLnBrk="1" hangingPunct="1"/>
            <a:r>
              <a:rPr lang="en-US" sz="2400" dirty="0"/>
              <a:t>Read through the Exam Essentials section together in class</a:t>
            </a:r>
          </a:p>
          <a:p>
            <a:pPr lvl="1" eaLnBrk="1" hangingPunct="1"/>
            <a:r>
              <a:rPr lang="en-US" sz="2400" dirty="0"/>
              <a:t>Open your books and go through all the written labs and the review questions.</a:t>
            </a:r>
          </a:p>
          <a:p>
            <a:pPr lvl="1" eaLnBrk="1" hangingPunct="1"/>
            <a:r>
              <a:rPr lang="en-US" sz="2400" dirty="0"/>
              <a:t>Review the answers in class.</a:t>
            </a:r>
          </a:p>
        </p:txBody>
      </p:sp>
      <p:sp>
        <p:nvSpPr>
          <p:cNvPr id="2868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960F9B-35D3-4F3E-BAE5-FEE2EA68F4A8}" type="slidenum">
              <a:rPr lang="en-US" sz="1400">
                <a:latin typeface="Times" panose="02020603050405020304" pitchFamily="18" charset="0"/>
              </a:rPr>
              <a:pPr algn="r"/>
              <a:t>22</a:t>
            </a:fld>
            <a:endParaRPr lang="en-US" sz="1400">
              <a:latin typeface="Times" panose="02020603050405020304" pitchFamily="18" charset="0"/>
            </a:endParaRPr>
          </a:p>
        </p:txBody>
      </p:sp>
      <p:sp>
        <p:nvSpPr>
          <p:cNvPr id="28681"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sz="1400">
              <a:latin typeface="Times" panose="02020603050405020304" pitchFamily="18" charset="0"/>
            </a:endParaRPr>
          </a:p>
        </p:txBody>
      </p:sp>
    </p:spTree>
    <p:extLst>
      <p:ext uri="{BB962C8B-B14F-4D97-AF65-F5344CB8AC3E}">
        <p14:creationId xmlns:p14="http://schemas.microsoft.com/office/powerpoint/2010/main" val="80410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Table 7.1: Cisco router components</a:t>
            </a:r>
            <a:br>
              <a:rPr lang="en-US" b="1"/>
            </a:b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2674555937"/>
              </p:ext>
            </p:extLst>
          </p:nvPr>
        </p:nvGraphicFramePr>
        <p:xfrm>
          <a:off x="76200" y="1524000"/>
          <a:ext cx="4495800" cy="4526280"/>
        </p:xfrm>
        <a:graphic>
          <a:graphicData uri="http://schemas.openxmlformats.org/drawingml/2006/table">
            <a:tbl>
              <a:tblPr>
                <a:tableStyleId>{5C22544A-7EE6-4342-B048-85BDC9FD1C3A}</a:tableStyleId>
              </a:tblPr>
              <a:tblGrid>
                <a:gridCol w="2020056">
                  <a:extLst>
                    <a:ext uri="{9D8B030D-6E8A-4147-A177-3AD203B41FA5}">
                      <a16:colId xmlns="" xmlns:a16="http://schemas.microsoft.com/office/drawing/2014/main" val="20000"/>
                    </a:ext>
                  </a:extLst>
                </a:gridCol>
                <a:gridCol w="2475744">
                  <a:extLst>
                    <a:ext uri="{9D8B030D-6E8A-4147-A177-3AD203B41FA5}">
                      <a16:colId xmlns="" xmlns:a16="http://schemas.microsoft.com/office/drawing/2014/main" val="20001"/>
                    </a:ext>
                  </a:extLst>
                </a:gridCol>
              </a:tblGrid>
              <a:tr h="0">
                <a:tc>
                  <a:txBody>
                    <a:bodyPr/>
                    <a:lstStyle/>
                    <a:p>
                      <a:pPr marL="0" marR="0">
                        <a:spcBef>
                          <a:spcPts val="0"/>
                        </a:spcBef>
                        <a:spcAft>
                          <a:spcPts val="300"/>
                        </a:spcAft>
                      </a:pPr>
                      <a:r>
                        <a:rPr lang="en-US" sz="1100" dirty="0">
                          <a:effectLst/>
                        </a:rPr>
                        <a:t>Bootstrap</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Stored in the microcode of the ROM, the bootstrap is used to bring a router up during initialization. It boots the router up and then loads the IOS.</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spcBef>
                          <a:spcPts val="0"/>
                        </a:spcBef>
                        <a:spcAft>
                          <a:spcPts val="300"/>
                        </a:spcAft>
                      </a:pPr>
                      <a:r>
                        <a:rPr lang="en-US" sz="1100">
                          <a:effectLst/>
                        </a:rPr>
                        <a:t>POST (power-on self-test)</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Also stored in the microcode of the ROM, the POST is used to check the basic functionality of the router hardware and determines which interfaces are present.</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spcBef>
                          <a:spcPts val="0"/>
                        </a:spcBef>
                        <a:spcAft>
                          <a:spcPts val="300"/>
                        </a:spcAft>
                      </a:pPr>
                      <a:r>
                        <a:rPr lang="en-US" sz="1100">
                          <a:effectLst/>
                        </a:rPr>
                        <a:t>ROM monitor</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Again, stored in the microcode of the ROM, the ROM monitor is used for manufacturing, testing, and troubleshooting.</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spcBef>
                          <a:spcPts val="0"/>
                        </a:spcBef>
                        <a:spcAft>
                          <a:spcPts val="300"/>
                        </a:spcAft>
                      </a:pPr>
                      <a:r>
                        <a:rPr lang="en-US" sz="1100">
                          <a:effectLst/>
                        </a:rPr>
                        <a:t>Mini-IOS</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Called the RXBOOT or bootloader by Cisco, the mini-IOS is a small IOS in ROM that can be used to bring up an interface and load a Cisco IOS into flash memory. The mini-IOS can also perform a few other maintenance operations.</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spcBef>
                          <a:spcPts val="0"/>
                        </a:spcBef>
                        <a:spcAft>
                          <a:spcPts val="300"/>
                        </a:spcAft>
                      </a:pPr>
                      <a:r>
                        <a:rPr lang="en-US" sz="1100">
                          <a:effectLst/>
                        </a:rPr>
                        <a:t>RAM (random access memory)</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a:effectLst/>
                        </a:rPr>
                        <a:t>Used to hold packet buffers, ARP cache, routing tables, and also the software and data structures that allow the router to function. Running-config is stored in RAM, and most routers expand the IOS from flash into RAM upon boot.</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3335964"/>
              </p:ext>
            </p:extLst>
          </p:nvPr>
        </p:nvGraphicFramePr>
        <p:xfrm>
          <a:off x="4718636" y="1524000"/>
          <a:ext cx="4419601" cy="4574628"/>
        </p:xfrm>
        <a:graphic>
          <a:graphicData uri="http://schemas.openxmlformats.org/drawingml/2006/table">
            <a:tbl>
              <a:tblPr>
                <a:tableStyleId>{5C22544A-7EE6-4342-B048-85BDC9FD1C3A}</a:tableStyleId>
              </a:tblPr>
              <a:tblGrid>
                <a:gridCol w="1985819">
                  <a:extLst>
                    <a:ext uri="{9D8B030D-6E8A-4147-A177-3AD203B41FA5}">
                      <a16:colId xmlns="" xmlns:a16="http://schemas.microsoft.com/office/drawing/2014/main" val="20000"/>
                    </a:ext>
                  </a:extLst>
                </a:gridCol>
                <a:gridCol w="2433782">
                  <a:extLst>
                    <a:ext uri="{9D8B030D-6E8A-4147-A177-3AD203B41FA5}">
                      <a16:colId xmlns="" xmlns:a16="http://schemas.microsoft.com/office/drawing/2014/main" val="20001"/>
                    </a:ext>
                  </a:extLst>
                </a:gridCol>
              </a:tblGrid>
              <a:tr h="686194">
                <a:tc>
                  <a:txBody>
                    <a:bodyPr/>
                    <a:lstStyle/>
                    <a:p>
                      <a:pPr marL="0" marR="0">
                        <a:spcBef>
                          <a:spcPts val="0"/>
                        </a:spcBef>
                        <a:spcAft>
                          <a:spcPts val="300"/>
                        </a:spcAft>
                      </a:pPr>
                      <a:r>
                        <a:rPr lang="en-US" sz="1100" dirty="0">
                          <a:effectLst/>
                        </a:rPr>
                        <a:t>ROM (read-only memory)</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Used to start and maintain the router. Holds the POST and the bootstrap program as well as the mini-IOS.</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1143657">
                <a:tc>
                  <a:txBody>
                    <a:bodyPr/>
                    <a:lstStyle/>
                    <a:p>
                      <a:pPr marL="0" marR="0">
                        <a:spcBef>
                          <a:spcPts val="0"/>
                        </a:spcBef>
                        <a:spcAft>
                          <a:spcPts val="300"/>
                        </a:spcAft>
                      </a:pPr>
                      <a:r>
                        <a:rPr lang="en-US" sz="1100">
                          <a:effectLst/>
                        </a:rPr>
                        <a:t>Flash memory</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Stores the Cisco IOS by default. Flash memory is not erased when the router is reloaded. It is EEPROM (electronically erasable programmable read-only memory) created by Intel.</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1143657">
                <a:tc>
                  <a:txBody>
                    <a:bodyPr/>
                    <a:lstStyle/>
                    <a:p>
                      <a:pPr marL="0" marR="0">
                        <a:spcBef>
                          <a:spcPts val="0"/>
                        </a:spcBef>
                        <a:spcAft>
                          <a:spcPts val="300"/>
                        </a:spcAft>
                      </a:pPr>
                      <a:r>
                        <a:rPr lang="en-US" sz="1100">
                          <a:effectLst/>
                        </a:rPr>
                        <a:t>NVRAM (nonvolatile RAM)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a:effectLst/>
                        </a:rPr>
                        <a:t>Used to hold the router and switch configuration. NVRAM is not erased when the router or switch is reloaded. Does not store an IOS. The configuration register is stored in NVRAM.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1601120">
                <a:tc>
                  <a:txBody>
                    <a:bodyPr/>
                    <a:lstStyle/>
                    <a:p>
                      <a:pPr marL="0" marR="0">
                        <a:spcBef>
                          <a:spcPts val="0"/>
                        </a:spcBef>
                        <a:spcAft>
                          <a:spcPts val="300"/>
                        </a:spcAft>
                      </a:pPr>
                      <a:r>
                        <a:rPr lang="en-US" sz="1100" dirty="0">
                          <a:effectLst/>
                        </a:rPr>
                        <a:t>Configuration register</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300"/>
                        </a:spcAft>
                      </a:pPr>
                      <a:r>
                        <a:rPr lang="en-US" sz="1100" dirty="0">
                          <a:effectLst/>
                        </a:rPr>
                        <a:t>Used to control how the router boots up. This value can be found as the last line of the show version command output and by default is set to 0x2102, which tells the router to load the IOS from flash memory as well as to load the configuration from NVRAM.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812712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Router </a:t>
            </a:r>
            <a:r>
              <a:rPr lang="en-US" b="1" dirty="0"/>
              <a:t>and Switch Boot Sequence</a:t>
            </a:r>
            <a:endParaRPr lang="en-US" dirty="0"/>
          </a:p>
        </p:txBody>
      </p:sp>
      <p:sp>
        <p:nvSpPr>
          <p:cNvPr id="3" name="Content Placeholder 2"/>
          <p:cNvSpPr>
            <a:spLocks noGrp="1"/>
          </p:cNvSpPr>
          <p:nvPr>
            <p:ph idx="1"/>
          </p:nvPr>
        </p:nvSpPr>
        <p:spPr/>
        <p:txBody>
          <a:bodyPr/>
          <a:lstStyle/>
          <a:p>
            <a:r>
              <a:rPr lang="en-US" sz="4000" dirty="0" smtClean="0"/>
              <a:t>performs </a:t>
            </a:r>
            <a:r>
              <a:rPr lang="en-US" sz="4000" dirty="0"/>
              <a:t>a </a:t>
            </a:r>
            <a:r>
              <a:rPr lang="en-US" sz="4000" dirty="0" smtClean="0"/>
              <a:t>POST </a:t>
            </a:r>
          </a:p>
          <a:p>
            <a:r>
              <a:rPr lang="en-US" sz="4000" dirty="0" smtClean="0"/>
              <a:t>locates </a:t>
            </a:r>
            <a:r>
              <a:rPr lang="en-US" sz="4000" dirty="0"/>
              <a:t>and loads the Cisco IOS </a:t>
            </a:r>
            <a:r>
              <a:rPr lang="en-US" sz="4000" dirty="0" smtClean="0"/>
              <a:t>software</a:t>
            </a:r>
          </a:p>
          <a:p>
            <a:r>
              <a:rPr lang="en-US" sz="4000" dirty="0"/>
              <a:t>looks for </a:t>
            </a:r>
            <a:r>
              <a:rPr lang="en-US" sz="4000" dirty="0" smtClean="0"/>
              <a:t>startup-</a:t>
            </a:r>
            <a:r>
              <a:rPr lang="en-US" sz="4000" dirty="0" err="1" smtClean="0"/>
              <a:t>config</a:t>
            </a:r>
            <a:endParaRPr lang="en-US" sz="4000" dirty="0" smtClean="0"/>
          </a:p>
          <a:p>
            <a:r>
              <a:rPr lang="en-US" sz="4000" dirty="0" smtClean="0"/>
              <a:t>copy startup-</a:t>
            </a:r>
            <a:r>
              <a:rPr lang="en-US" sz="4000" dirty="0" err="1" smtClean="0"/>
              <a:t>config</a:t>
            </a:r>
            <a:r>
              <a:rPr lang="en-US" sz="4000" dirty="0"/>
              <a:t> </a:t>
            </a:r>
            <a:r>
              <a:rPr lang="en-US" sz="4000" dirty="0" smtClean="0"/>
              <a:t>and name it running-</a:t>
            </a:r>
            <a:r>
              <a:rPr lang="en-US" sz="4000" dirty="0" err="1" smtClean="0"/>
              <a:t>config</a:t>
            </a:r>
            <a:endParaRPr lang="en-US" sz="4000" dirty="0"/>
          </a:p>
        </p:txBody>
      </p:sp>
    </p:spTree>
    <p:extLst>
      <p:ext uri="{BB962C8B-B14F-4D97-AF65-F5344CB8AC3E}">
        <p14:creationId xmlns:p14="http://schemas.microsoft.com/office/powerpoint/2010/main" val="5478664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Copying the Current Configuration to NVRAM</a:t>
            </a:r>
            <a:br>
              <a:rPr lang="en-US" b="1" dirty="0"/>
            </a:br>
            <a:endParaRPr lang="en-US" dirty="0"/>
          </a:p>
        </p:txBody>
      </p:sp>
      <p:sp>
        <p:nvSpPr>
          <p:cNvPr id="4" name="Rectangle 3"/>
          <p:cNvSpPr/>
          <p:nvPr/>
        </p:nvSpPr>
        <p:spPr>
          <a:xfrm>
            <a:off x="457200" y="1524000"/>
            <a:ext cx="8382000" cy="3139321"/>
          </a:xfrm>
          <a:prstGeom prst="rect">
            <a:avLst/>
          </a:prstGeom>
        </p:spPr>
        <p:txBody>
          <a:bodyPr wrap="square">
            <a:spAutoFit/>
          </a:bodyPr>
          <a:lstStyle/>
          <a:p>
            <a:r>
              <a:rPr lang="en-US" dirty="0"/>
              <a:t>By copying running-</a:t>
            </a:r>
            <a:r>
              <a:rPr lang="en-US" dirty="0" err="1"/>
              <a:t>config</a:t>
            </a:r>
            <a:r>
              <a:rPr lang="en-US" dirty="0"/>
              <a:t> to NVRAM as a backup, as shown in the following output, you ensure that your running-</a:t>
            </a:r>
            <a:r>
              <a:rPr lang="en-US" dirty="0" err="1"/>
              <a:t>config</a:t>
            </a:r>
            <a:r>
              <a:rPr lang="en-US" dirty="0"/>
              <a:t> will always be reloaded if the router gets rebooted. Starting in the 12.0 IOS, you’ll be prompted for the filename you want to use:</a:t>
            </a:r>
          </a:p>
          <a:p>
            <a:endParaRPr lang="en-US" dirty="0"/>
          </a:p>
          <a:p>
            <a:pPr lvl="1"/>
            <a:r>
              <a:rPr lang="en-US" dirty="0" err="1">
                <a:latin typeface="Courier New" panose="02070309020205020404" pitchFamily="49" charset="0"/>
                <a:cs typeface="Courier New" panose="02070309020205020404" pitchFamily="49" charset="0"/>
              </a:rPr>
              <a:t>Router#</a:t>
            </a:r>
            <a:r>
              <a:rPr lang="en-US" b="1" dirty="0" err="1">
                <a:latin typeface="Courier New" panose="02070309020205020404" pitchFamily="49" charset="0"/>
                <a:cs typeface="Courier New" panose="02070309020205020404" pitchFamily="49" charset="0"/>
              </a:rPr>
              <a:t>copy</a:t>
            </a:r>
            <a:r>
              <a:rPr lang="en-US" b="1" dirty="0">
                <a:latin typeface="Courier New" panose="02070309020205020404" pitchFamily="49" charset="0"/>
                <a:cs typeface="Courier New" panose="02070309020205020404" pitchFamily="49" charset="0"/>
              </a:rPr>
              <a:t> running-</a:t>
            </a:r>
            <a:r>
              <a:rPr lang="en-US" b="1" dirty="0" err="1">
                <a:latin typeface="Courier New" panose="02070309020205020404" pitchFamily="49" charset="0"/>
                <a:cs typeface="Courier New" panose="02070309020205020404" pitchFamily="49" charset="0"/>
              </a:rPr>
              <a:t>config</a:t>
            </a:r>
            <a:r>
              <a:rPr lang="en-US" b="1" dirty="0">
                <a:latin typeface="Courier New" panose="02070309020205020404" pitchFamily="49" charset="0"/>
                <a:cs typeface="Courier New" panose="02070309020205020404" pitchFamily="49" charset="0"/>
              </a:rPr>
              <a:t> startup-</a:t>
            </a:r>
            <a:r>
              <a:rPr lang="en-US" b="1" dirty="0" err="1">
                <a:latin typeface="Courier New" panose="02070309020205020404" pitchFamily="49" charset="0"/>
                <a:cs typeface="Courier New" panose="02070309020205020404" pitchFamily="49" charset="0"/>
              </a:rPr>
              <a:t>config</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Destination filename [startup-</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[enter]</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Building configuration...</a:t>
            </a:r>
          </a:p>
          <a:p>
            <a:pPr lvl="1"/>
            <a:r>
              <a:rPr lang="en-US" dirty="0">
                <a:latin typeface="Courier New" panose="02070309020205020404" pitchFamily="49" charset="0"/>
                <a:cs typeface="Courier New" panose="02070309020205020404" pitchFamily="49" charset="0"/>
              </a:rPr>
              <a:t>[OK]</a:t>
            </a:r>
          </a:p>
          <a:p>
            <a:pPr lvl="1"/>
            <a:endParaRPr lang="en-US" dirty="0">
              <a:latin typeface="Courier New" panose="02070309020205020404" pitchFamily="49" charset="0"/>
              <a:cs typeface="Courier New" panose="02070309020205020404" pitchFamily="49" charset="0"/>
            </a:endParaRPr>
          </a:p>
          <a:p>
            <a:pPr lvl="1"/>
            <a:endParaRPr lang="en-US" dirty="0"/>
          </a:p>
        </p:txBody>
      </p:sp>
    </p:spTree>
    <p:extLst>
      <p:ext uri="{BB962C8B-B14F-4D97-AF65-F5344CB8AC3E}">
        <p14:creationId xmlns:p14="http://schemas.microsoft.com/office/powerpoint/2010/main" val="3906662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Verifying the Current Configuration</a:t>
            </a:r>
          </a:p>
        </p:txBody>
      </p:sp>
      <p:sp>
        <p:nvSpPr>
          <p:cNvPr id="4" name="Rectangle 3"/>
          <p:cNvSpPr/>
          <p:nvPr/>
        </p:nvSpPr>
        <p:spPr>
          <a:xfrm>
            <a:off x="304800" y="1371600"/>
            <a:ext cx="8534400" cy="3416320"/>
          </a:xfrm>
          <a:prstGeom prst="rect">
            <a:avLst/>
          </a:prstGeom>
        </p:spPr>
        <p:txBody>
          <a:bodyPr wrap="square">
            <a:spAutoFit/>
          </a:bodyPr>
          <a:lstStyle/>
          <a:p>
            <a:r>
              <a:rPr lang="en-US" dirty="0"/>
              <a:t>To verify the configuration in DRAM, use the show running-</a:t>
            </a:r>
            <a:r>
              <a:rPr lang="en-US" dirty="0" err="1"/>
              <a:t>config</a:t>
            </a:r>
            <a:r>
              <a:rPr lang="en-US" dirty="0"/>
              <a:t> command (</a:t>
            </a:r>
            <a:r>
              <a:rPr lang="en-US" dirty="0" err="1"/>
              <a:t>sh</a:t>
            </a:r>
            <a:r>
              <a:rPr lang="en-US" dirty="0"/>
              <a:t> run for short) like this:</a:t>
            </a:r>
          </a:p>
          <a:p>
            <a:endParaRPr lang="en-US" dirty="0"/>
          </a:p>
          <a:p>
            <a:pPr lvl="1"/>
            <a:r>
              <a:rPr lang="en-US" dirty="0" err="1">
                <a:latin typeface="Courier New" panose="02070309020205020404" pitchFamily="49" charset="0"/>
                <a:cs typeface="Courier New" panose="02070309020205020404" pitchFamily="49" charset="0"/>
              </a:rPr>
              <a:t>Router#</a:t>
            </a:r>
            <a:r>
              <a:rPr lang="en-US" b="1" dirty="0" err="1">
                <a:latin typeface="Courier New" panose="02070309020205020404" pitchFamily="49" charset="0"/>
                <a:cs typeface="Courier New" panose="02070309020205020404" pitchFamily="49" charset="0"/>
              </a:rPr>
              <a:t>show</a:t>
            </a:r>
            <a:r>
              <a:rPr lang="en-US" b="1" dirty="0">
                <a:latin typeface="Courier New" panose="02070309020205020404" pitchFamily="49" charset="0"/>
                <a:cs typeface="Courier New" panose="02070309020205020404" pitchFamily="49" charset="0"/>
              </a:rPr>
              <a:t> running-</a:t>
            </a:r>
            <a:r>
              <a:rPr lang="en-US" b="1" dirty="0" err="1">
                <a:latin typeface="Courier New" panose="02070309020205020404" pitchFamily="49" charset="0"/>
                <a:cs typeface="Courier New" panose="02070309020205020404" pitchFamily="49" charset="0"/>
              </a:rPr>
              <a:t>config</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Building configuration...</a:t>
            </a:r>
          </a:p>
          <a:p>
            <a:pPr lvl="1"/>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Current configuration : 855 bytes</a:t>
            </a:r>
          </a:p>
          <a:p>
            <a:pPr lvl="1"/>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version 15.0</a:t>
            </a:r>
          </a:p>
          <a:p>
            <a:endParaRPr lang="en-US" dirty="0"/>
          </a:p>
          <a:p>
            <a:r>
              <a:rPr lang="en-US" dirty="0"/>
              <a:t>The current configuration information indicates that the router is running version 15.0 of the IOS.</a:t>
            </a:r>
          </a:p>
        </p:txBody>
      </p:sp>
    </p:spTree>
    <p:extLst>
      <p:ext uri="{BB962C8B-B14F-4D97-AF65-F5344CB8AC3E}">
        <p14:creationId xmlns:p14="http://schemas.microsoft.com/office/powerpoint/2010/main" val="3509824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Copying the Configuration to a TFTP Server</a:t>
            </a:r>
            <a:br>
              <a:rPr lang="en-US" b="1" dirty="0"/>
            </a:br>
            <a:endParaRPr lang="en-US" dirty="0"/>
          </a:p>
        </p:txBody>
      </p:sp>
      <p:sp>
        <p:nvSpPr>
          <p:cNvPr id="4" name="Rectangle 3"/>
          <p:cNvSpPr/>
          <p:nvPr/>
        </p:nvSpPr>
        <p:spPr>
          <a:xfrm>
            <a:off x="533400" y="1676400"/>
            <a:ext cx="8229600" cy="3416320"/>
          </a:xfrm>
          <a:prstGeom prst="rect">
            <a:avLst/>
          </a:prstGeom>
        </p:spPr>
        <p:txBody>
          <a:bodyPr wrap="square">
            <a:spAutoFit/>
          </a:bodyPr>
          <a:lstStyle/>
          <a:p>
            <a:r>
              <a:rPr lang="en-US" dirty="0"/>
              <a:t>Once the file is copied to NVRAM, you can make a second backup to a TFTP server by using the copy running-</a:t>
            </a:r>
            <a:r>
              <a:rPr lang="en-US" dirty="0" err="1"/>
              <a:t>config</a:t>
            </a:r>
            <a:r>
              <a:rPr lang="en-US" dirty="0"/>
              <a:t> </a:t>
            </a:r>
            <a:r>
              <a:rPr lang="en-US" dirty="0" err="1"/>
              <a:t>tftp</a:t>
            </a:r>
            <a:r>
              <a:rPr lang="en-US" dirty="0"/>
              <a:t> command, or copy run </a:t>
            </a:r>
            <a:r>
              <a:rPr lang="en-US" dirty="0" err="1"/>
              <a:t>tftp</a:t>
            </a:r>
            <a:r>
              <a:rPr lang="en-US" dirty="0"/>
              <a:t> for short. I’m going to set the hostname to Todd before I run this command:</a:t>
            </a:r>
          </a:p>
          <a:p>
            <a:endParaRPr lang="en-US" dirty="0"/>
          </a:p>
          <a:p>
            <a:pPr lvl="1"/>
            <a:r>
              <a:rPr lang="en-US" dirty="0" err="1">
                <a:latin typeface="Courier New" panose="02070309020205020404" pitchFamily="49" charset="0"/>
                <a:cs typeface="Courier New" panose="02070309020205020404" pitchFamily="49" charset="0"/>
              </a:rPr>
              <a:t>Todd#</a:t>
            </a:r>
            <a:r>
              <a:rPr lang="en-US" b="1" dirty="0" err="1">
                <a:latin typeface="Courier New" panose="02070309020205020404" pitchFamily="49" charset="0"/>
                <a:cs typeface="Courier New" panose="02070309020205020404" pitchFamily="49" charset="0"/>
              </a:rPr>
              <a:t>copy</a:t>
            </a:r>
            <a:r>
              <a:rPr lang="en-US" b="1" dirty="0">
                <a:latin typeface="Courier New" panose="02070309020205020404" pitchFamily="49" charset="0"/>
                <a:cs typeface="Courier New" panose="02070309020205020404" pitchFamily="49" charset="0"/>
              </a:rPr>
              <a:t> running-</a:t>
            </a:r>
            <a:r>
              <a:rPr lang="en-US" b="1" dirty="0" err="1">
                <a:latin typeface="Courier New" panose="02070309020205020404" pitchFamily="49" charset="0"/>
                <a:cs typeface="Courier New" panose="02070309020205020404" pitchFamily="49" charset="0"/>
              </a:rPr>
              <a:t>config</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tftp</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Address or name of remote host []? </a:t>
            </a:r>
            <a:r>
              <a:rPr lang="en-US" b="1" dirty="0">
                <a:latin typeface="Courier New" panose="02070309020205020404" pitchFamily="49" charset="0"/>
                <a:cs typeface="Courier New" panose="02070309020205020404" pitchFamily="49" charset="0"/>
              </a:rPr>
              <a:t>10.10.10.254</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Destination filename [</a:t>
            </a:r>
            <a:r>
              <a:rPr lang="en-US" dirty="0" err="1">
                <a:latin typeface="Courier New" panose="02070309020205020404" pitchFamily="49" charset="0"/>
                <a:cs typeface="Courier New" panose="02070309020205020404" pitchFamily="49" charset="0"/>
              </a:rPr>
              <a:t>todd-confg</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776 bytes copied in 0.800 </a:t>
            </a:r>
            <a:r>
              <a:rPr lang="en-US" dirty="0" err="1">
                <a:latin typeface="Courier New" panose="02070309020205020404" pitchFamily="49" charset="0"/>
                <a:cs typeface="Courier New" panose="02070309020205020404" pitchFamily="49" charset="0"/>
              </a:rPr>
              <a:t>secs</a:t>
            </a:r>
            <a:r>
              <a:rPr lang="en-US" dirty="0">
                <a:latin typeface="Courier New" panose="02070309020205020404" pitchFamily="49" charset="0"/>
                <a:cs typeface="Courier New" panose="02070309020205020404" pitchFamily="49" charset="0"/>
              </a:rPr>
              <a:t> (970 bytes/sec)</a:t>
            </a:r>
          </a:p>
          <a:p>
            <a:endParaRPr lang="en-US" dirty="0"/>
          </a:p>
          <a:p>
            <a:r>
              <a:rPr lang="en-US" dirty="0"/>
              <a:t>If you have a hostname already configured, the command will automatically use the hostname plus the extension -</a:t>
            </a:r>
            <a:r>
              <a:rPr lang="en-US" dirty="0" err="1"/>
              <a:t>confg</a:t>
            </a:r>
            <a:r>
              <a:rPr lang="en-US" dirty="0"/>
              <a:t> as the name of the file.</a:t>
            </a:r>
          </a:p>
        </p:txBody>
      </p:sp>
    </p:spTree>
    <p:extLst>
      <p:ext uri="{BB962C8B-B14F-4D97-AF65-F5344CB8AC3E}">
        <p14:creationId xmlns:p14="http://schemas.microsoft.com/office/powerpoint/2010/main" val="2311192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43"/>
            <a:ext cx="8229600" cy="1143000"/>
          </a:xfrm>
        </p:spPr>
        <p:txBody>
          <a:bodyPr/>
          <a:lstStyle/>
          <a:p>
            <a:r>
              <a:rPr lang="en-US" b="1" u="sng" dirty="0"/>
              <a:t>Restoring the Cisco Configuration</a:t>
            </a:r>
            <a:br>
              <a:rPr lang="en-US" b="1" u="sng" dirty="0"/>
            </a:br>
            <a:endParaRPr lang="en-US" dirty="0"/>
          </a:p>
        </p:txBody>
      </p:sp>
      <p:sp>
        <p:nvSpPr>
          <p:cNvPr id="4" name="Rectangle 3"/>
          <p:cNvSpPr/>
          <p:nvPr/>
        </p:nvSpPr>
        <p:spPr>
          <a:xfrm>
            <a:off x="76200" y="671690"/>
            <a:ext cx="8763000" cy="6186310"/>
          </a:xfrm>
          <a:prstGeom prst="rect">
            <a:avLst/>
          </a:prstGeom>
        </p:spPr>
        <p:txBody>
          <a:bodyPr wrap="square">
            <a:spAutoFit/>
          </a:bodyPr>
          <a:lstStyle/>
          <a:p>
            <a:r>
              <a:rPr lang="en-US" dirty="0"/>
              <a:t>If you did copy the configuration to a TFTP server as a second backup, you can restore the configuration using the copy </a:t>
            </a:r>
            <a:r>
              <a:rPr lang="en-US" dirty="0" err="1"/>
              <a:t>tftp</a:t>
            </a:r>
            <a:r>
              <a:rPr lang="en-US" dirty="0"/>
              <a:t> running-</a:t>
            </a:r>
            <a:r>
              <a:rPr lang="en-US" dirty="0" err="1"/>
              <a:t>config</a:t>
            </a:r>
            <a:r>
              <a:rPr lang="en-US" dirty="0"/>
              <a:t> command (copy </a:t>
            </a:r>
            <a:r>
              <a:rPr lang="en-US" dirty="0" err="1"/>
              <a:t>tftp</a:t>
            </a:r>
            <a:r>
              <a:rPr lang="en-US" dirty="0"/>
              <a:t> run for short), or the copy </a:t>
            </a:r>
            <a:r>
              <a:rPr lang="en-US" dirty="0" err="1"/>
              <a:t>tftp</a:t>
            </a:r>
            <a:r>
              <a:rPr lang="en-US" dirty="0"/>
              <a:t> startup-</a:t>
            </a:r>
            <a:r>
              <a:rPr lang="en-US" dirty="0" err="1"/>
              <a:t>config</a:t>
            </a:r>
            <a:r>
              <a:rPr lang="en-US" dirty="0"/>
              <a:t> command (copy </a:t>
            </a:r>
            <a:r>
              <a:rPr lang="en-US" dirty="0" err="1"/>
              <a:t>tftp</a:t>
            </a:r>
            <a:r>
              <a:rPr lang="en-US" dirty="0"/>
              <a:t> start for short), as shown in the output below. Just so you know, the old command we used to use for this is </a:t>
            </a:r>
            <a:r>
              <a:rPr lang="en-US" dirty="0" err="1"/>
              <a:t>config</a:t>
            </a:r>
            <a:r>
              <a:rPr lang="en-US" dirty="0"/>
              <a:t> net:</a:t>
            </a:r>
          </a:p>
          <a:p>
            <a:endParaRPr lang="en-US" dirty="0"/>
          </a:p>
          <a:p>
            <a:pPr lvl="1"/>
            <a:r>
              <a:rPr lang="en-US" dirty="0" err="1">
                <a:latin typeface="Courier New" panose="02070309020205020404" pitchFamily="49" charset="0"/>
                <a:cs typeface="Courier New" panose="02070309020205020404" pitchFamily="49" charset="0"/>
              </a:rPr>
              <a:t>Todd#</a:t>
            </a:r>
            <a:r>
              <a:rPr lang="en-US" b="1" dirty="0" err="1">
                <a:latin typeface="Courier New" panose="02070309020205020404" pitchFamily="49" charset="0"/>
                <a:cs typeface="Courier New" panose="02070309020205020404" pitchFamily="49" charset="0"/>
              </a:rPr>
              <a:t>copy</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tftp</a:t>
            </a:r>
            <a:r>
              <a:rPr lang="en-US" b="1" dirty="0">
                <a:latin typeface="Courier New" panose="02070309020205020404" pitchFamily="49" charset="0"/>
                <a:cs typeface="Courier New" panose="02070309020205020404" pitchFamily="49" charset="0"/>
              </a:rPr>
              <a:t> running-</a:t>
            </a:r>
            <a:r>
              <a:rPr lang="en-US" b="1" dirty="0" err="1">
                <a:latin typeface="Courier New" panose="02070309020205020404" pitchFamily="49" charset="0"/>
                <a:cs typeface="Courier New" panose="02070309020205020404" pitchFamily="49" charset="0"/>
              </a:rPr>
              <a:t>config</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Address or name of remote host []?</a:t>
            </a:r>
            <a:r>
              <a:rPr lang="en-US" b="1" dirty="0">
                <a:latin typeface="Courier New" panose="02070309020205020404" pitchFamily="49" charset="0"/>
                <a:cs typeface="Courier New" panose="02070309020205020404" pitchFamily="49" charset="0"/>
              </a:rPr>
              <a:t>10.10.10.254</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Source filename []?</a:t>
            </a:r>
            <a:r>
              <a:rPr lang="en-US" b="1" dirty="0" err="1">
                <a:latin typeface="Courier New" panose="02070309020205020404" pitchFamily="49" charset="0"/>
                <a:cs typeface="Courier New" panose="02070309020205020404" pitchFamily="49" charset="0"/>
              </a:rPr>
              <a:t>todd-confg</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Destination filename[running-</a:t>
            </a:r>
            <a:r>
              <a:rPr lang="en-US" dirty="0" err="1">
                <a:latin typeface="Courier New" panose="02070309020205020404" pitchFamily="49" charset="0"/>
                <a:cs typeface="Courier New" panose="02070309020205020404" pitchFamily="49" charset="0"/>
              </a:rPr>
              <a:t>config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[enter]</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Accessing </a:t>
            </a:r>
            <a:r>
              <a:rPr lang="en-US" dirty="0" err="1">
                <a:latin typeface="Courier New" panose="02070309020205020404" pitchFamily="49" charset="0"/>
                <a:cs typeface="Courier New" panose="02070309020205020404" pitchFamily="49" charset="0"/>
              </a:rPr>
              <a:t>tftp</a:t>
            </a:r>
            <a:r>
              <a:rPr lang="en-US" dirty="0">
                <a:latin typeface="Courier New" panose="02070309020205020404" pitchFamily="49" charset="0"/>
                <a:cs typeface="Courier New" panose="02070309020205020404" pitchFamily="49" charset="0"/>
              </a:rPr>
              <a:t>://10.10.10.254/</a:t>
            </a:r>
            <a:r>
              <a:rPr lang="en-US" dirty="0" err="1">
                <a:latin typeface="Courier New" panose="02070309020205020404" pitchFamily="49" charset="0"/>
                <a:cs typeface="Courier New" panose="02070309020205020404" pitchFamily="49" charset="0"/>
              </a:rPr>
              <a:t>todd-confg</a:t>
            </a:r>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Loading </a:t>
            </a:r>
            <a:r>
              <a:rPr lang="en-US" dirty="0" err="1">
                <a:latin typeface="Courier New" panose="02070309020205020404" pitchFamily="49" charset="0"/>
                <a:cs typeface="Courier New" panose="02070309020205020404" pitchFamily="49" charset="0"/>
              </a:rPr>
              <a:t>todd-confg</a:t>
            </a:r>
            <a:r>
              <a:rPr lang="en-US" dirty="0">
                <a:latin typeface="Courier New" panose="02070309020205020404" pitchFamily="49" charset="0"/>
                <a:cs typeface="Courier New" panose="02070309020205020404" pitchFamily="49" charset="0"/>
              </a:rPr>
              <a:t> from 10.10.10.254 (via FastEthernet0/0):</a:t>
            </a:r>
          </a:p>
          <a:p>
            <a:pPr lvl="1"/>
            <a:r>
              <a:rPr lang="en-US" dirty="0">
                <a:latin typeface="Courier New" panose="02070309020205020404" pitchFamily="49" charset="0"/>
                <a:cs typeface="Courier New" panose="02070309020205020404" pitchFamily="49" charset="0"/>
              </a:rPr>
              <a:t>!!</a:t>
            </a:r>
          </a:p>
          <a:p>
            <a:pPr lvl="1"/>
            <a:r>
              <a:rPr lang="en-US" dirty="0">
                <a:latin typeface="Courier New" panose="02070309020205020404" pitchFamily="49" charset="0"/>
                <a:cs typeface="Courier New" panose="02070309020205020404" pitchFamily="49" charset="0"/>
              </a:rPr>
              <a:t>[OK - 776 bytes]</a:t>
            </a:r>
          </a:p>
          <a:p>
            <a:pPr lvl="1"/>
            <a:r>
              <a:rPr lang="en-US" dirty="0">
                <a:latin typeface="Courier New" panose="02070309020205020404" pitchFamily="49" charset="0"/>
                <a:cs typeface="Courier New" panose="02070309020205020404" pitchFamily="49" charset="0"/>
              </a:rPr>
              <a:t>776 bytes copied in 9.212 </a:t>
            </a:r>
            <a:r>
              <a:rPr lang="en-US" dirty="0" err="1">
                <a:latin typeface="Courier New" panose="02070309020205020404" pitchFamily="49" charset="0"/>
                <a:cs typeface="Courier New" panose="02070309020205020404" pitchFamily="49" charset="0"/>
              </a:rPr>
              <a:t>secs</a:t>
            </a:r>
            <a:r>
              <a:rPr lang="en-US" dirty="0">
                <a:latin typeface="Courier New" panose="02070309020205020404" pitchFamily="49" charset="0"/>
                <a:cs typeface="Courier New" panose="02070309020205020404" pitchFamily="49" charset="0"/>
              </a:rPr>
              <a:t> (84 bytes/sec)</a:t>
            </a:r>
          </a:p>
          <a:p>
            <a:pPr lvl="1"/>
            <a:r>
              <a:rPr lang="en-US" dirty="0">
                <a:latin typeface="Courier New" panose="02070309020205020404" pitchFamily="49" charset="0"/>
                <a:cs typeface="Courier New" panose="02070309020205020404" pitchFamily="49" charset="0"/>
              </a:rPr>
              <a:t>Todd#</a:t>
            </a:r>
          </a:p>
          <a:p>
            <a:pPr lvl="1"/>
            <a:r>
              <a:rPr lang="en-US" dirty="0">
                <a:latin typeface="Courier New" panose="02070309020205020404" pitchFamily="49" charset="0"/>
                <a:cs typeface="Courier New" panose="02070309020205020404" pitchFamily="49" charset="0"/>
              </a:rPr>
              <a:t>*Mar  7 17:53:34.071: %SYS-5-CONFIG_I: Configured from</a:t>
            </a:r>
          </a:p>
          <a:p>
            <a:pPr lvl="1"/>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tftp</a:t>
            </a:r>
            <a:r>
              <a:rPr lang="en-US" dirty="0">
                <a:latin typeface="Courier New" panose="02070309020205020404" pitchFamily="49" charset="0"/>
                <a:cs typeface="Courier New" panose="02070309020205020404" pitchFamily="49" charset="0"/>
              </a:rPr>
              <a:t>://10.10.10.254/</a:t>
            </a:r>
            <a:r>
              <a:rPr lang="en-US" dirty="0" err="1">
                <a:latin typeface="Courier New" panose="02070309020205020404" pitchFamily="49" charset="0"/>
                <a:cs typeface="Courier New" panose="02070309020205020404" pitchFamily="49" charset="0"/>
              </a:rPr>
              <a:t>todd-confg</a:t>
            </a:r>
            <a:r>
              <a:rPr lang="en-US" dirty="0">
                <a:latin typeface="Courier New" panose="02070309020205020404" pitchFamily="49" charset="0"/>
                <a:cs typeface="Courier New" panose="02070309020205020404" pitchFamily="49" charset="0"/>
              </a:rPr>
              <a:t> by console</a:t>
            </a:r>
          </a:p>
          <a:p>
            <a:pPr lvl="1"/>
            <a:endParaRPr lang="en-US" dirty="0"/>
          </a:p>
          <a:p>
            <a:r>
              <a:rPr lang="en-US" dirty="0"/>
              <a:t>Okay, here we can see that the configuration file is an ASCII text file, meaning that before you copy the configuration stored on a TFTP server back to a router, you can make changes to the file with any text editor.</a:t>
            </a:r>
          </a:p>
        </p:txBody>
      </p:sp>
    </p:spTree>
    <p:extLst>
      <p:ext uri="{BB962C8B-B14F-4D97-AF65-F5344CB8AC3E}">
        <p14:creationId xmlns:p14="http://schemas.microsoft.com/office/powerpoint/2010/main" val="26391167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Erasing the Configuration</a:t>
            </a:r>
            <a:br>
              <a:rPr lang="en-US" b="1" u="sng" dirty="0"/>
            </a:br>
            <a:endParaRPr lang="en-US" dirty="0"/>
          </a:p>
        </p:txBody>
      </p:sp>
      <p:sp>
        <p:nvSpPr>
          <p:cNvPr id="4" name="Rectangle 3"/>
          <p:cNvSpPr/>
          <p:nvPr/>
        </p:nvSpPr>
        <p:spPr>
          <a:xfrm>
            <a:off x="304800" y="914400"/>
            <a:ext cx="8534400" cy="5909310"/>
          </a:xfrm>
          <a:prstGeom prst="rect">
            <a:avLst/>
          </a:prstGeom>
        </p:spPr>
        <p:txBody>
          <a:bodyPr wrap="square">
            <a:spAutoFit/>
          </a:bodyPr>
          <a:lstStyle/>
          <a:p>
            <a:r>
              <a:rPr lang="en-US" dirty="0"/>
              <a:t>To delete the startup-</a:t>
            </a:r>
            <a:r>
              <a:rPr lang="en-US" dirty="0" err="1"/>
              <a:t>config</a:t>
            </a:r>
            <a:r>
              <a:rPr lang="en-US" dirty="0"/>
              <a:t> file on a Cisco router or switch, use the command erase startup-</a:t>
            </a:r>
            <a:r>
              <a:rPr lang="en-US" dirty="0" err="1"/>
              <a:t>config</a:t>
            </a:r>
            <a:r>
              <a:rPr lang="en-US" dirty="0"/>
              <a:t>, like this:</a:t>
            </a:r>
          </a:p>
          <a:p>
            <a:endParaRPr lang="en-US" dirty="0"/>
          </a:p>
          <a:p>
            <a:pPr lvl="1"/>
            <a:r>
              <a:rPr lang="en-US" dirty="0" err="1">
                <a:latin typeface="Courier New" panose="02070309020205020404" pitchFamily="49" charset="0"/>
                <a:cs typeface="Courier New" panose="02070309020205020404" pitchFamily="49" charset="0"/>
              </a:rPr>
              <a:t>Todd#</a:t>
            </a:r>
            <a:r>
              <a:rPr lang="en-US" b="1" dirty="0" err="1">
                <a:latin typeface="Courier New" panose="02070309020205020404" pitchFamily="49" charset="0"/>
                <a:cs typeface="Courier New" panose="02070309020205020404" pitchFamily="49" charset="0"/>
              </a:rPr>
              <a:t>erase</a:t>
            </a:r>
            <a:r>
              <a:rPr lang="en-US" b="1" dirty="0">
                <a:latin typeface="Courier New" panose="02070309020205020404" pitchFamily="49" charset="0"/>
                <a:cs typeface="Courier New" panose="02070309020205020404" pitchFamily="49" charset="0"/>
              </a:rPr>
              <a:t> startup-</a:t>
            </a:r>
            <a:r>
              <a:rPr lang="en-US" b="1" dirty="0" err="1">
                <a:latin typeface="Courier New" panose="02070309020205020404" pitchFamily="49" charset="0"/>
                <a:cs typeface="Courier New" panose="02070309020205020404" pitchFamily="49" charset="0"/>
              </a:rPr>
              <a:t>config</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Erasing the </a:t>
            </a:r>
            <a:r>
              <a:rPr lang="en-US" dirty="0" err="1">
                <a:latin typeface="Courier New" panose="02070309020205020404" pitchFamily="49" charset="0"/>
                <a:cs typeface="Courier New" panose="02070309020205020404" pitchFamily="49" charset="0"/>
              </a:rPr>
              <a:t>nvram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filesystem</a:t>
            </a:r>
            <a:r>
              <a:rPr lang="en-US" dirty="0">
                <a:latin typeface="Courier New" panose="02070309020205020404" pitchFamily="49" charset="0"/>
                <a:cs typeface="Courier New" panose="02070309020205020404" pitchFamily="49" charset="0"/>
              </a:rPr>
              <a:t> will remove all configuration files!</a:t>
            </a:r>
          </a:p>
          <a:p>
            <a:pPr lvl="1"/>
            <a:r>
              <a:rPr lang="en-US" dirty="0">
                <a:latin typeface="Courier New" panose="02070309020205020404" pitchFamily="49" charset="0"/>
                <a:cs typeface="Courier New" panose="02070309020205020404" pitchFamily="49" charset="0"/>
              </a:rPr>
              <a:t>    Continue? [confirm]</a:t>
            </a:r>
            <a:r>
              <a:rPr lang="en-US" b="1" dirty="0">
                <a:latin typeface="Courier New" panose="02070309020205020404" pitchFamily="49" charset="0"/>
                <a:cs typeface="Courier New" panose="02070309020205020404" pitchFamily="49" charset="0"/>
              </a:rPr>
              <a:t>[enter]</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[OK]</a:t>
            </a:r>
          </a:p>
          <a:p>
            <a:pPr lvl="1"/>
            <a:r>
              <a:rPr lang="en-US" dirty="0">
                <a:latin typeface="Courier New" panose="02070309020205020404" pitchFamily="49" charset="0"/>
                <a:cs typeface="Courier New" panose="02070309020205020404" pitchFamily="49" charset="0"/>
              </a:rPr>
              <a:t>Erase of </a:t>
            </a:r>
            <a:r>
              <a:rPr lang="en-US" dirty="0" err="1">
                <a:latin typeface="Courier New" panose="02070309020205020404" pitchFamily="49" charset="0"/>
                <a:cs typeface="Courier New" panose="02070309020205020404" pitchFamily="49" charset="0"/>
              </a:rPr>
              <a:t>nvram</a:t>
            </a:r>
            <a:r>
              <a:rPr lang="en-US" dirty="0">
                <a:latin typeface="Courier New" panose="02070309020205020404" pitchFamily="49" charset="0"/>
                <a:cs typeface="Courier New" panose="02070309020205020404" pitchFamily="49" charset="0"/>
              </a:rPr>
              <a:t>: complete</a:t>
            </a:r>
          </a:p>
          <a:p>
            <a:pPr lvl="1"/>
            <a:r>
              <a:rPr lang="en-US" dirty="0">
                <a:latin typeface="Courier New" panose="02070309020205020404" pitchFamily="49" charset="0"/>
                <a:cs typeface="Courier New" panose="02070309020205020404" pitchFamily="49" charset="0"/>
              </a:rPr>
              <a:t>*Mar  7 17:56:20.407: %SYS-7-NV_BLOCK_INIT: Initialized the geometry of </a:t>
            </a:r>
            <a:r>
              <a:rPr lang="en-US" dirty="0" err="1">
                <a:latin typeface="Courier New" panose="02070309020205020404" pitchFamily="49" charset="0"/>
                <a:cs typeface="Courier New" panose="02070309020205020404" pitchFamily="49" charset="0"/>
              </a:rPr>
              <a:t>nvram</a:t>
            </a: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Todd#</a:t>
            </a:r>
            <a:r>
              <a:rPr lang="en-US" b="1" dirty="0" err="1">
                <a:latin typeface="Courier New" panose="02070309020205020404" pitchFamily="49" charset="0"/>
                <a:cs typeface="Courier New" panose="02070309020205020404" pitchFamily="49" charset="0"/>
              </a:rPr>
              <a:t>reload</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System configuration has been modified. Save? [yes/no]:</a:t>
            </a:r>
            <a:r>
              <a:rPr lang="en-US" b="1" dirty="0">
                <a:latin typeface="Courier New" panose="02070309020205020404" pitchFamily="49" charset="0"/>
                <a:cs typeface="Courier New" panose="02070309020205020404" pitchFamily="49" charset="0"/>
              </a:rPr>
              <a:t>n</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Proceed with reload? [confirm]</a:t>
            </a:r>
            <a:r>
              <a:rPr lang="en-US" b="1" dirty="0">
                <a:latin typeface="Courier New" panose="02070309020205020404" pitchFamily="49" charset="0"/>
                <a:cs typeface="Courier New" panose="02070309020205020404" pitchFamily="49" charset="0"/>
              </a:rPr>
              <a:t>[enter]</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 *Mar  7 17:56:31.059: %SYS-5-RELOAD: Reload requested by console.</a:t>
            </a:r>
          </a:p>
          <a:p>
            <a:pPr lvl="1"/>
            <a:r>
              <a:rPr lang="en-US" dirty="0">
                <a:latin typeface="Courier New" panose="02070309020205020404" pitchFamily="49" charset="0"/>
                <a:cs typeface="Courier New" panose="02070309020205020404" pitchFamily="49" charset="0"/>
              </a:rPr>
              <a:t>    Reload Reason: Reload Command.</a:t>
            </a:r>
          </a:p>
          <a:p>
            <a:endParaRPr lang="en-US" dirty="0"/>
          </a:p>
          <a:p>
            <a:r>
              <a:rPr lang="en-US" dirty="0"/>
              <a:t>This command deletes the contents of NVRAM on the switch and router. If you type </a:t>
            </a:r>
            <a:r>
              <a:rPr lang="en-US" b="1" dirty="0"/>
              <a:t>reload</a:t>
            </a:r>
            <a:r>
              <a:rPr lang="en-US" dirty="0"/>
              <a:t> while in privileged mode and say no to saving changes, the switch or router will reload and come up into setup mode.</a:t>
            </a:r>
          </a:p>
        </p:txBody>
      </p:sp>
    </p:spTree>
    <p:extLst>
      <p:ext uri="{BB962C8B-B14F-4D97-AF65-F5344CB8AC3E}">
        <p14:creationId xmlns:p14="http://schemas.microsoft.com/office/powerpoint/2010/main" val="298819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5021</TotalTime>
  <Words>2021</Words>
  <Application>Microsoft Office PowerPoint</Application>
  <PresentationFormat>On-screen Show (4:3)</PresentationFormat>
  <Paragraphs>217</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Times</vt:lpstr>
      <vt:lpstr>Times New Roman</vt:lpstr>
      <vt:lpstr>Default Design</vt:lpstr>
      <vt:lpstr>PowerPoint Presentation</vt:lpstr>
      <vt:lpstr>Chapter 7 Objectives</vt:lpstr>
      <vt:lpstr>Table 7.1: Cisco router components </vt:lpstr>
      <vt:lpstr>Router and Switch Boot Sequence</vt:lpstr>
      <vt:lpstr>Copying the Current Configuration to NVRAM </vt:lpstr>
      <vt:lpstr>Verifying the Current Configuration</vt:lpstr>
      <vt:lpstr>Copying the Configuration to a TFTP Server </vt:lpstr>
      <vt:lpstr>Restoring the Cisco Configuration </vt:lpstr>
      <vt:lpstr>Erasing the Configuration </vt:lpstr>
      <vt:lpstr>Configuring DHCP </vt:lpstr>
      <vt:lpstr>Figure 7.1: DHCP Configuration example on a switch </vt:lpstr>
      <vt:lpstr>DHCP Relay </vt:lpstr>
      <vt:lpstr>Verify DHCP on Cisco IOS</vt:lpstr>
      <vt:lpstr>Network Time Protocol (NTP)</vt:lpstr>
      <vt:lpstr>Figure 7.3: Sending console messages to a syslog server </vt:lpstr>
      <vt:lpstr>Network Time Protocol (NTP)</vt:lpstr>
      <vt:lpstr>Cisco Discovery Protocol (CDP)</vt:lpstr>
      <vt:lpstr>CDP Paramters</vt:lpstr>
      <vt:lpstr>Gathering Neighbor Information</vt:lpstr>
      <vt:lpstr>Using DNS to Resolve Names</vt:lpstr>
      <vt:lpstr>Debug</vt:lpstr>
      <vt:lpstr>Written Labs and Review Questions</vt:lpstr>
    </vt:vector>
  </TitlesOfParts>
  <Company>Wiley Publishing,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 Chang</dc:creator>
  <cp:lastModifiedBy>Yu, Senhua</cp:lastModifiedBy>
  <cp:revision>108</cp:revision>
  <dcterms:created xsi:type="dcterms:W3CDTF">2006-02-28T18:28:56Z</dcterms:created>
  <dcterms:modified xsi:type="dcterms:W3CDTF">2017-02-25T20:02:53Z</dcterms:modified>
</cp:coreProperties>
</file>