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322" r:id="rId4"/>
    <p:sldId id="309" r:id="rId5"/>
    <p:sldId id="323" r:id="rId6"/>
    <p:sldId id="324" r:id="rId7"/>
    <p:sldId id="325" r:id="rId8"/>
    <p:sldId id="311" r:id="rId9"/>
    <p:sldId id="326" r:id="rId10"/>
    <p:sldId id="328" r:id="rId11"/>
    <p:sldId id="316" r:id="rId12"/>
    <p:sldId id="318" r:id="rId13"/>
    <p:sldId id="317" r:id="rId14"/>
    <p:sldId id="329" r:id="rId15"/>
    <p:sldId id="319" r:id="rId16"/>
    <p:sldId id="321" r:id="rId17"/>
    <p:sldId id="307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ncy carrasco" initials="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03" autoAdjust="0"/>
    <p:restoredTop sz="68505" autoAdjust="0"/>
  </p:normalViewPr>
  <p:slideViewPr>
    <p:cSldViewPr>
      <p:cViewPr varScale="1">
        <p:scale>
          <a:sx n="68" d="100"/>
          <a:sy n="68" d="100"/>
        </p:scale>
        <p:origin x="108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1FA74-AED3-4394-B47B-E27A8F201CD0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1A3A2-6817-4152-BB19-E78F1C538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40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1A3A2-6817-4152-BB19-E78F1C5389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811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1A3A2-6817-4152-BB19-E78F1C5389E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0733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1A3A2-6817-4152-BB19-E78F1C5389E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403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1A3A2-6817-4152-BB19-E78F1C5389E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7828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1A3A2-6817-4152-BB19-E78F1C5389E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886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1A3A2-6817-4152-BB19-E78F1C5389E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93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1A3A2-6817-4152-BB19-E78F1C5389E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38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1A3A2-6817-4152-BB19-E78F1C5389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767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1A3A2-6817-4152-BB19-E78F1C5389E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040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1A3A2-6817-4152-BB19-E78F1C5389E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213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1A3A2-6817-4152-BB19-E78F1C5389E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984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1A3A2-6817-4152-BB19-E78F1C5389E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40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1A3A2-6817-4152-BB19-E78F1C5389E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887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1A3A2-6817-4152-BB19-E78F1C5389E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39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350F46-0BBB-4931-8E37-10B4DCCBC4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9863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B8E0FA-AB8C-470E-A0DB-40242ADAFF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3615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737411-CCEF-434D-99A1-4037A9FC11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9365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DA48C7-4000-43C2-B464-0F86319B2F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5288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8A4770-FCD6-4569-8171-9B3ECD0F61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8570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D615C0-E551-4EFE-B460-7358EB602B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8755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A098F-B7E2-401D-B7E4-A7CDA461BE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2988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4DF1B1-AB7C-4D05-B6F0-740FD86884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4376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061749-A252-4EF9-8774-DD36A60797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3077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B95AB0-7D4A-4D38-942D-800E1AD153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0033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8EA8F9-FA31-4CB9-A0A7-3021930406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9296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D724D5A5-BC5E-4656-8223-3CA242F4DA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0825" cy="68580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0175"/>
            <a:ext cx="18288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3" y="1900238"/>
            <a:ext cx="6402387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609600" y="4267200"/>
            <a:ext cx="8001000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000" b="1" dirty="0" err="1">
                <a:solidFill>
                  <a:schemeClr val="bg1"/>
                </a:solidFill>
              </a:rPr>
              <a:t>Sybex</a:t>
            </a:r>
            <a:r>
              <a:rPr lang="en-US" altLang="en-US" sz="4000" b="1" dirty="0">
                <a:solidFill>
                  <a:schemeClr val="bg1"/>
                </a:solidFill>
              </a:rPr>
              <a:t> CCENT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 b="1" dirty="0">
                <a:solidFill>
                  <a:schemeClr val="bg1"/>
                </a:solidFill>
              </a:rPr>
              <a:t>Chapter 8: </a:t>
            </a:r>
            <a:r>
              <a:rPr lang="en-US" altLang="en-US" sz="3600" b="1" dirty="0" smtClean="0">
                <a:solidFill>
                  <a:schemeClr val="bg1"/>
                </a:solidFill>
              </a:rPr>
              <a:t>Managing Cisco Devices</a:t>
            </a:r>
            <a:endParaRPr lang="en-US" altLang="en-US" sz="3600" b="1" dirty="0">
              <a:solidFill>
                <a:schemeClr val="bg1"/>
              </a:solidFill>
            </a:endParaRP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5562600"/>
            <a:ext cx="5486400" cy="4270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i="1" smtClean="0"/>
              <a:t>Instructor</a:t>
            </a:r>
            <a:r>
              <a:rPr lang="en-US" altLang="en-US" smtClean="0"/>
              <a:t> &amp; Todd Lammle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Restoring or upgrading the IOS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57200" y="1981200"/>
            <a:ext cx="8458200" cy="357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en-US" sz="1600" dirty="0" err="1">
                <a:latin typeface="Courier New" pitchFamily="49" charset="0"/>
                <a:cs typeface="Times New Roman" pitchFamily="18" charset="0"/>
              </a:rPr>
              <a:t>Router#</a:t>
            </a:r>
            <a:r>
              <a:rPr lang="en-US" altLang="en-US" sz="1600" b="1" dirty="0" err="1">
                <a:latin typeface="Courier New" pitchFamily="49" charset="0"/>
                <a:cs typeface="Times New Roman" pitchFamily="18" charset="0"/>
              </a:rPr>
              <a:t>copy</a:t>
            </a:r>
            <a:r>
              <a:rPr lang="en-US" altLang="en-US" sz="1600" b="1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1600" b="1" dirty="0" err="1">
                <a:latin typeface="Courier New" pitchFamily="49" charset="0"/>
                <a:cs typeface="Times New Roman" pitchFamily="18" charset="0"/>
              </a:rPr>
              <a:t>tftp</a:t>
            </a:r>
            <a:r>
              <a:rPr lang="en-US" altLang="en-US" sz="1600" b="1" dirty="0">
                <a:latin typeface="Courier New" pitchFamily="49" charset="0"/>
                <a:cs typeface="Times New Roman" pitchFamily="18" charset="0"/>
              </a:rPr>
              <a:t> flash</a:t>
            </a:r>
            <a:endParaRPr lang="en-US" altLang="en-US" sz="1600" dirty="0">
              <a:latin typeface="Courier New" pitchFamily="49" charset="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Address or name of remote host []?</a:t>
            </a:r>
            <a:r>
              <a:rPr lang="en-US" altLang="en-US" sz="1600" b="1" dirty="0">
                <a:latin typeface="Courier New" pitchFamily="49" charset="0"/>
                <a:cs typeface="Times New Roman" pitchFamily="18" charset="0"/>
              </a:rPr>
              <a:t>1.1.1.2</a:t>
            </a:r>
            <a:endParaRPr lang="en-US" altLang="en-US" sz="1600" dirty="0">
              <a:latin typeface="Courier New" pitchFamily="49" charset="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Source filename []?</a:t>
            </a:r>
            <a:r>
              <a:rPr lang="en-US" altLang="en-US" sz="1600" b="1" dirty="0">
                <a:latin typeface="Courier New" pitchFamily="49" charset="0"/>
                <a:cs typeface="Times New Roman" pitchFamily="18" charset="0"/>
              </a:rPr>
              <a:t>c2800nm-advsecurityk9-mz.151-4.M6.bin</a:t>
            </a:r>
            <a:endParaRPr lang="en-US" altLang="en-US" sz="1600" dirty="0">
              <a:latin typeface="Courier New" pitchFamily="49" charset="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Destination filename [c2800nm-advsecurityk9-mz.151-4.M6.bin]?</a:t>
            </a:r>
            <a:r>
              <a:rPr lang="en-US" altLang="en-US" sz="1600" b="1" dirty="0">
                <a:latin typeface="Courier New" pitchFamily="49" charset="0"/>
                <a:cs typeface="Times New Roman" pitchFamily="18" charset="0"/>
              </a:rPr>
              <a:t>[enter]</a:t>
            </a:r>
            <a:endParaRPr lang="en-US" altLang="en-US" sz="1600" dirty="0">
              <a:latin typeface="Courier New" pitchFamily="49" charset="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%Warning: There is a file already existing with this name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Do you want to over write? [confirm]</a:t>
            </a:r>
            <a:r>
              <a:rPr lang="en-US" altLang="en-US" sz="1600" b="1" dirty="0">
                <a:latin typeface="Courier New" pitchFamily="49" charset="0"/>
                <a:cs typeface="Times New Roman" pitchFamily="18" charset="0"/>
              </a:rPr>
              <a:t>[enter]</a:t>
            </a:r>
            <a:endParaRPr lang="en-US" altLang="en-US" sz="1600" dirty="0">
              <a:latin typeface="Courier New" pitchFamily="49" charset="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Accessing tftp://1.1.1.2/</a:t>
            </a:r>
            <a:r>
              <a:rPr lang="en-US" altLang="en-US" sz="1600" b="1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c2800nm-advsecurityk9-mz.151-4.M6.bin...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Loading c2800nm-advsecurityk9-mz.151-4.M6.bin from 1.1.1.2 (via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/>
              <a:t>FastEthernet0/0): !!!!!!!!!!!!!!!!!!!!!!!!!!!!!!!!!!!!!!!!!!!!!!!!!!!!!!!!!!!!!!!!!!!!!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[OK - 21710744 bytes]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45395968 bytes copied in 82.880 secs (261954 bytes/sec)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Router#</a:t>
            </a:r>
          </a:p>
        </p:txBody>
      </p:sp>
    </p:spTree>
    <p:extLst>
      <p:ext uri="{BB962C8B-B14F-4D97-AF65-F5344CB8AC3E}">
        <p14:creationId xmlns:p14="http://schemas.microsoft.com/office/powerpoint/2010/main" val="62077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Cisco’s new IOS licensing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849313" y="1676400"/>
            <a:ext cx="7543800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itchFamily="18" charset="0"/>
                <a:cs typeface="Times New Roman" pitchFamily="18" charset="0"/>
              </a:rPr>
              <a:t>Prior to the 15.0 code release, there were eight different software feature sets for each hardware router type.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itchFamily="18" charset="0"/>
                <a:cs typeface="Times New Roman" pitchFamily="18" charset="0"/>
              </a:rPr>
              <a:t>With the IOS 15.0 code, the packaging is now called a </a:t>
            </a:r>
            <a:r>
              <a:rPr lang="en-US" altLang="en-US" sz="1800" i="1">
                <a:latin typeface="Times New Roman" pitchFamily="18" charset="0"/>
                <a:cs typeface="Times New Roman" pitchFamily="18" charset="0"/>
              </a:rPr>
              <a:t>universal image</a:t>
            </a:r>
            <a:r>
              <a:rPr lang="en-US" altLang="en-US" sz="1800">
                <a:latin typeface="Times New Roman" pitchFamily="18" charset="0"/>
                <a:cs typeface="Times New Roman" pitchFamily="18" charset="0"/>
              </a:rPr>
              <a:t>, meaning all feature sets are available in one file with all features packed neatly inside.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itchFamily="18" charset="0"/>
                <a:cs typeface="Times New Roman" pitchFamily="18" charset="0"/>
              </a:rPr>
              <a:t>So instead of the pre-15.0 IOS file packages of one image per feature set, Cisco now just builds one universal image that includes all of them in the file. </a:t>
            </a:r>
            <a:endParaRPr lang="en-US" altLang="en-US" sz="1800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849313" y="4541838"/>
            <a:ext cx="76850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To use the features in the IOS software, you must unlock them using the software activation process. </a:t>
            </a:r>
            <a:endParaRPr lang="en-US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Iicensing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1752600"/>
            <a:ext cx="8153400" cy="26162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457200">
              <a:spcBef>
                <a:spcPts val="0"/>
              </a:spcBef>
              <a:spcAft>
                <a:spcPts val="600"/>
              </a:spcAft>
              <a:defRPr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There are three different technology packages available for purchase that can be installed as additional feature packs on top of the prerequisite IP Base (default), which provides entry-level IOS functionality. These are as follows:</a:t>
            </a:r>
          </a:p>
          <a:p>
            <a:pPr marL="1097280">
              <a:spcBef>
                <a:spcPts val="300"/>
              </a:spcBef>
              <a:spcAft>
                <a:spcPts val="300"/>
              </a:spcAft>
              <a:defRPr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Data: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MPLS, ATM, and multiprotocol support</a:t>
            </a:r>
          </a:p>
          <a:p>
            <a:pPr marL="1097280">
              <a:spcBef>
                <a:spcPts val="300"/>
              </a:spcBef>
              <a:spcAft>
                <a:spcPts val="300"/>
              </a:spcAft>
              <a:defRPr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Unified Communications: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VoIP and IP telephony</a:t>
            </a:r>
          </a:p>
          <a:p>
            <a:pPr marL="1097280">
              <a:spcBef>
                <a:spcPts val="300"/>
              </a:spcBef>
              <a:spcAft>
                <a:spcPts val="300"/>
              </a:spcAft>
              <a:defRPr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Security: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Cisco IOS Firewall, IPS, IPsec, 3DES and VPN</a:t>
            </a:r>
          </a:p>
          <a:p>
            <a:pPr marL="457200" indent="457200">
              <a:spcBef>
                <a:spcPts val="0"/>
              </a:spcBef>
              <a:spcAft>
                <a:spcPts val="600"/>
              </a:spcAft>
              <a:defRPr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For example, if you need MPLS and IPsec, you’ll need the default IP Base, Data, and Security premium packages unlocked on your router.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Show license UDI command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609600" y="1905000"/>
            <a:ext cx="8305800" cy="207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4572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To obtain the license, you’ll need the unique device identifier (UDI), which has two components: the product ID (PID) and the serial number of the router. 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1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altLang="en-US" sz="1800" dirty="0" smtClean="0">
                <a:latin typeface="Courier New" pitchFamily="49" charset="0"/>
                <a:cs typeface="Times New Roman" pitchFamily="18" charset="0"/>
              </a:rPr>
              <a:t>show license UDI</a:t>
            </a:r>
            <a:r>
              <a:rPr lang="en-US" altLang="en-US" sz="1800" dirty="0" smtClean="0">
                <a:latin typeface="Times New Roman" pitchFamily="18" charset="0"/>
                <a:cs typeface="Times New Roman" pitchFamily="18" charset="0"/>
              </a:rPr>
              <a:t> command provides this information in </a:t>
            </a: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an output as shown: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en-US" sz="1000" dirty="0" err="1">
                <a:latin typeface="Courier New" pitchFamily="49" charset="0"/>
                <a:cs typeface="Times New Roman" pitchFamily="18" charset="0"/>
              </a:rPr>
              <a:t>Router#</a:t>
            </a:r>
            <a:r>
              <a:rPr lang="en-US" altLang="en-US" sz="1000" b="1" dirty="0" err="1">
                <a:latin typeface="Courier New" pitchFamily="49" charset="0"/>
                <a:cs typeface="Times New Roman" pitchFamily="18" charset="0"/>
              </a:rPr>
              <a:t>sh</a:t>
            </a:r>
            <a:r>
              <a:rPr lang="en-US" altLang="en-US" sz="1000" b="1" dirty="0">
                <a:latin typeface="Courier New" pitchFamily="49" charset="0"/>
                <a:cs typeface="Times New Roman" pitchFamily="18" charset="0"/>
              </a:rPr>
              <a:t> license </a:t>
            </a:r>
            <a:r>
              <a:rPr lang="en-US" altLang="en-US" sz="1000" b="1" dirty="0" err="1">
                <a:latin typeface="Courier New" pitchFamily="49" charset="0"/>
                <a:cs typeface="Times New Roman" pitchFamily="18" charset="0"/>
              </a:rPr>
              <a:t>udi</a:t>
            </a:r>
            <a:endParaRPr lang="en-US" altLang="en-US" sz="1000" dirty="0">
              <a:latin typeface="Courier New" pitchFamily="49" charset="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>
                <a:latin typeface="Courier New" pitchFamily="49" charset="0"/>
                <a:cs typeface="Times New Roman" pitchFamily="18" charset="0"/>
              </a:rPr>
              <a:t>Device#   PID                   SN              UDI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>
                <a:latin typeface="Courier New" pitchFamily="49" charset="0"/>
                <a:cs typeface="Times New Roman" pitchFamily="18" charset="0"/>
              </a:rPr>
              <a:t>-------------------------------------------------------------------------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1000" dirty="0">
                <a:latin typeface="Courier New" pitchFamily="49" charset="0"/>
                <a:cs typeface="Times New Roman" pitchFamily="18" charset="0"/>
              </a:rPr>
              <a:t>*0       CISCO2901/K9          FTX1641Y07J     CISCO2901/K9:FTX1641Y07J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license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905000"/>
            <a:ext cx="9004484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596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Right-To-Use Licenses</a:t>
            </a:r>
          </a:p>
        </p:txBody>
      </p:sp>
      <p:sp>
        <p:nvSpPr>
          <p:cNvPr id="14339" name="Rectangle 4"/>
          <p:cNvSpPr>
            <a:spLocks noChangeArrowheads="1"/>
          </p:cNvSpPr>
          <p:nvPr/>
        </p:nvSpPr>
        <p:spPr bwMode="auto">
          <a:xfrm>
            <a:off x="533400" y="1524000"/>
            <a:ext cx="8305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itchFamily="18" charset="0"/>
                <a:cs typeface="Times New Roman" pitchFamily="18" charset="0"/>
              </a:rPr>
              <a:t>Originally called evaluation licenses, Right-To-Use (RTU) licenses are what you need when you want to update your IOS to load a new feature but either don’t want to wait to get the license or just want to test if this feature will truly meet your business requirements. </a:t>
            </a:r>
            <a:endParaRPr lang="en-US" altLang="en-US" sz="1800"/>
          </a:p>
        </p:txBody>
      </p:sp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533400" y="3276600"/>
            <a:ext cx="83058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Cisco’s license model allows you to install the feature you want without a PAK. The Right-To-Use license works for 60 days before you would need to install your permanent license.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To enable the Right-To-Use license you would use the </a:t>
            </a:r>
            <a:r>
              <a:rPr lang="en-US" altLang="en-US" sz="1800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license boot module</a:t>
            </a: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 command. </a:t>
            </a:r>
            <a:endParaRPr lang="en-US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dirty="0" smtClean="0"/>
              <a:t>Summary of license commands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sz="2400" dirty="0">
                <a:solidFill>
                  <a:srgbClr val="FF0000"/>
                </a:solidFill>
              </a:rPr>
              <a:t>show license </a:t>
            </a:r>
            <a:r>
              <a:rPr lang="en-US" sz="2400" dirty="0"/>
              <a:t>determines the licenses that are active on your system. </a:t>
            </a:r>
            <a:endParaRPr lang="en-US" sz="2400" dirty="0" smtClean="0"/>
          </a:p>
          <a:p>
            <a:r>
              <a:rPr lang="en-US" sz="2400" dirty="0" smtClean="0">
                <a:solidFill>
                  <a:srgbClr val="FF0000"/>
                </a:solidFill>
              </a:rPr>
              <a:t>show </a:t>
            </a:r>
            <a:r>
              <a:rPr lang="en-US" sz="2400" dirty="0">
                <a:solidFill>
                  <a:srgbClr val="FF0000"/>
                </a:solidFill>
              </a:rPr>
              <a:t>license feature </a:t>
            </a:r>
            <a:r>
              <a:rPr lang="en-US" sz="2400" dirty="0"/>
              <a:t>allows you to view the technology package licenses </a:t>
            </a:r>
            <a:r>
              <a:rPr lang="en-US" sz="2400" dirty="0" smtClean="0"/>
              <a:t>and feature licenses </a:t>
            </a:r>
            <a:r>
              <a:rPr lang="en-US" sz="2400" dirty="0"/>
              <a:t>that are supported on your router </a:t>
            </a:r>
            <a:endParaRPr lang="en-US" sz="2400" dirty="0" smtClean="0"/>
          </a:p>
          <a:p>
            <a:r>
              <a:rPr lang="en-US" sz="2400" dirty="0" smtClean="0">
                <a:solidFill>
                  <a:srgbClr val="FF0000"/>
                </a:solidFill>
              </a:rPr>
              <a:t>show </a:t>
            </a:r>
            <a:r>
              <a:rPr lang="en-US" sz="2400" dirty="0">
                <a:solidFill>
                  <a:srgbClr val="FF0000"/>
                </a:solidFill>
              </a:rPr>
              <a:t>license </a:t>
            </a:r>
            <a:r>
              <a:rPr lang="en-US" sz="2400" dirty="0" err="1">
                <a:solidFill>
                  <a:srgbClr val="FF0000"/>
                </a:solidFill>
              </a:rPr>
              <a:t>udi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displays the unique device identifier (UDI) of the router, </a:t>
            </a:r>
            <a:r>
              <a:rPr lang="en-US" sz="2400" dirty="0" smtClean="0"/>
              <a:t>which includes </a:t>
            </a:r>
            <a:r>
              <a:rPr lang="en-US" sz="2400" dirty="0"/>
              <a:t>the product ID (PID) and serial number of the router.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show </a:t>
            </a:r>
            <a:r>
              <a:rPr lang="en-US" sz="2400" dirty="0">
                <a:solidFill>
                  <a:srgbClr val="FF0000"/>
                </a:solidFill>
              </a:rPr>
              <a:t>version </a:t>
            </a:r>
            <a:r>
              <a:rPr lang="en-US" sz="2400" dirty="0"/>
              <a:t>displays various information about the current IOS version, </a:t>
            </a:r>
            <a:r>
              <a:rPr lang="en-US" sz="2400" dirty="0" smtClean="0"/>
              <a:t>including the </a:t>
            </a:r>
            <a:r>
              <a:rPr lang="en-US" sz="2400" dirty="0"/>
              <a:t>licensing </a:t>
            </a:r>
            <a:r>
              <a:rPr lang="en-US" sz="2400" dirty="0" smtClean="0"/>
              <a:t>details</a:t>
            </a:r>
            <a:endParaRPr lang="en-US" sz="2400" dirty="0"/>
          </a:p>
          <a:p>
            <a:r>
              <a:rPr lang="en-US" sz="2400" dirty="0" smtClean="0">
                <a:solidFill>
                  <a:srgbClr val="FF0000"/>
                </a:solidFill>
              </a:rPr>
              <a:t>license </a:t>
            </a:r>
            <a:r>
              <a:rPr lang="en-US" sz="2400" dirty="0">
                <a:solidFill>
                  <a:srgbClr val="FF0000"/>
                </a:solidFill>
              </a:rPr>
              <a:t>install </a:t>
            </a:r>
            <a:r>
              <a:rPr lang="en-US" sz="2400" dirty="0" err="1">
                <a:solidFill>
                  <a:srgbClr val="FF0000"/>
                </a:solidFill>
              </a:rPr>
              <a:t>url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installs a license key file into a router.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license </a:t>
            </a:r>
            <a:r>
              <a:rPr lang="en-US" sz="2400" dirty="0">
                <a:solidFill>
                  <a:srgbClr val="FF0000"/>
                </a:solidFill>
              </a:rPr>
              <a:t>boot module </a:t>
            </a:r>
            <a:r>
              <a:rPr lang="en-US" sz="2400" dirty="0"/>
              <a:t>installs a Right-To-Use license feature on a router.</a:t>
            </a:r>
            <a:endParaRPr lang="en-U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pic>
        <p:nvPicPr>
          <p:cNvPr id="1638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pic>
        <p:nvPicPr>
          <p:cNvPr id="16389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0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274638"/>
            <a:ext cx="65532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Written Labs and Review Questions</a:t>
            </a:r>
          </a:p>
        </p:txBody>
      </p:sp>
      <p:sp>
        <p:nvSpPr>
          <p:cNvPr id="1639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2362200" y="1600200"/>
            <a:ext cx="6324600" cy="4525963"/>
          </a:xfrm>
        </p:spPr>
        <p:txBody>
          <a:bodyPr/>
          <a:lstStyle/>
          <a:p>
            <a:pPr lvl="1" eaLnBrk="1" hangingPunct="1"/>
            <a:r>
              <a:rPr lang="en-US" altLang="en-US" sz="2400" smtClean="0"/>
              <a:t>Read through the Exam Essentials section together in class.</a:t>
            </a:r>
          </a:p>
          <a:p>
            <a:pPr lvl="1" eaLnBrk="1" hangingPunct="1"/>
            <a:r>
              <a:rPr lang="en-US" altLang="en-US" sz="2400" smtClean="0"/>
              <a:t>Open your books and go through all the written labs and the review questions.</a:t>
            </a:r>
          </a:p>
          <a:p>
            <a:pPr lvl="1" eaLnBrk="1" hangingPunct="1"/>
            <a:r>
              <a:rPr lang="en-US" altLang="en-US" sz="2400" smtClean="0"/>
              <a:t>Review the answers in class.</a:t>
            </a:r>
          </a:p>
        </p:txBody>
      </p:sp>
      <p:sp>
        <p:nvSpPr>
          <p:cNvPr id="16392" name="Rectangle 11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4FD88F4B-903B-4475-845B-65272DB28D1E}" type="slidenum">
              <a:rPr lang="en-US" altLang="en-US" sz="1400">
                <a:latin typeface="Times" pitchFamily="18" charset="0"/>
              </a:rPr>
              <a:pPr algn="r"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>
              <a:latin typeface="Times" pitchFamily="18" charset="0"/>
            </a:endParaRPr>
          </a:p>
        </p:txBody>
      </p:sp>
      <p:sp>
        <p:nvSpPr>
          <p:cNvPr id="16393" name="Rectangle 12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400">
              <a:latin typeface="Times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pic>
        <p:nvPicPr>
          <p:cNvPr id="307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pic>
        <p:nvPicPr>
          <p:cNvPr id="3077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274638"/>
            <a:ext cx="65532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Chapter 8 Objectives</a:t>
            </a:r>
          </a:p>
        </p:txBody>
      </p:sp>
      <p:sp>
        <p:nvSpPr>
          <p:cNvPr id="307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2209800" y="1371600"/>
            <a:ext cx="6324600" cy="4525963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The ICND1 Topics Covered in this chapter include:</a:t>
            </a:r>
          </a:p>
          <a:p>
            <a:r>
              <a:rPr lang="en-US" altLang="en-US" sz="2000" b="1" smtClean="0"/>
              <a:t>5.0 Infrastructure Management</a:t>
            </a:r>
          </a:p>
          <a:p>
            <a:r>
              <a:rPr lang="en-US" altLang="en-US" sz="1600" smtClean="0"/>
              <a:t>5.2 Configure and verify device management.</a:t>
            </a:r>
          </a:p>
          <a:p>
            <a:r>
              <a:rPr lang="en-US" altLang="en-US" sz="1600" smtClean="0"/>
              <a:t>5.2.c Licensing</a:t>
            </a:r>
          </a:p>
          <a:p>
            <a:r>
              <a:rPr lang="en-US" altLang="en-US" sz="1600" smtClean="0"/>
              <a:t>5.5 Perform device maintenance.</a:t>
            </a:r>
          </a:p>
          <a:p>
            <a:r>
              <a:rPr lang="en-US" altLang="en-US" sz="2000" smtClean="0"/>
              <a:t>5.5.a Cisco IOS upgrades and recovery (SCP, FTP, TFTP, and MD5 verify)</a:t>
            </a:r>
          </a:p>
          <a:p>
            <a:r>
              <a:rPr lang="en-US" altLang="en-US" sz="2000" smtClean="0"/>
              <a:t>5.5.b Password recovery and configuration register</a:t>
            </a:r>
          </a:p>
          <a:p>
            <a:r>
              <a:rPr lang="en-US" altLang="en-US" sz="2000" smtClean="0"/>
              <a:t>5.5.c File system management</a:t>
            </a:r>
            <a:endParaRPr lang="en-US" altLang="en-US" sz="1600" b="1" u="sng" smtClean="0"/>
          </a:p>
        </p:txBody>
      </p:sp>
      <p:sp>
        <p:nvSpPr>
          <p:cNvPr id="3080" name="Rectangle 10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B9DD9709-8BC7-4F26-A06A-8239AA146FCC}" type="slidenum">
              <a:rPr lang="en-US" altLang="en-US" sz="1400">
                <a:latin typeface="Times" pitchFamily="18" charset="0"/>
              </a:rPr>
              <a:pPr algn="r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>
              <a:latin typeface="Times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the Configuration Register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Cisco routers have a 16-bit software register that’s written into NVRAM.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By default, the </a:t>
            </a:r>
            <a:r>
              <a:rPr lang="en-US" i="1" dirty="0" smtClean="0"/>
              <a:t>configuration register </a:t>
            </a:r>
            <a:r>
              <a:rPr lang="en-US" dirty="0" smtClean="0"/>
              <a:t>is set to load the Cisco IOS from </a:t>
            </a:r>
            <a:r>
              <a:rPr lang="en-US" i="1" dirty="0" smtClean="0"/>
              <a:t>flash memory </a:t>
            </a:r>
            <a:r>
              <a:rPr lang="en-US" dirty="0" smtClean="0"/>
              <a:t>and to look for </a:t>
            </a:r>
            <a:r>
              <a:rPr lang="en-US" dirty="0"/>
              <a:t>and load the startup-</a:t>
            </a:r>
            <a:r>
              <a:rPr lang="en-US" dirty="0" err="1"/>
              <a:t>config</a:t>
            </a:r>
            <a:r>
              <a:rPr lang="en-US" dirty="0"/>
              <a:t> file from NVRAM</a:t>
            </a:r>
          </a:p>
        </p:txBody>
      </p:sp>
    </p:spTree>
    <p:extLst>
      <p:ext uri="{BB962C8B-B14F-4D97-AF65-F5344CB8AC3E}">
        <p14:creationId xmlns:p14="http://schemas.microsoft.com/office/powerpoint/2010/main" val="392919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configuration register bit numbers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600200" y="2819400"/>
          <a:ext cx="6013450" cy="1241426"/>
        </p:xfrm>
        <a:graphic>
          <a:graphicData uri="http://schemas.openxmlformats.org/drawingml/2006/table">
            <a:tbl>
              <a:tblPr/>
              <a:tblGrid>
                <a:gridCol w="1033463"/>
                <a:gridCol w="341312"/>
                <a:gridCol w="339725"/>
                <a:gridCol w="341313"/>
                <a:gridCol w="341312"/>
                <a:gridCol w="339725"/>
                <a:gridCol w="341313"/>
                <a:gridCol w="293687"/>
                <a:gridCol w="293688"/>
                <a:gridCol w="293687"/>
                <a:gridCol w="293688"/>
                <a:gridCol w="293687"/>
                <a:gridCol w="292100"/>
                <a:gridCol w="293688"/>
                <a:gridCol w="293687"/>
                <a:gridCol w="293688"/>
                <a:gridCol w="293687"/>
              </a:tblGrid>
              <a:tr h="620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Configuration Register</a:t>
                      </a:r>
                      <a:endParaRPr kumimoji="0" lang="en-US" alt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en-US" alt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en-US" alt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alt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en-US" alt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en-US" alt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en-US" alt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en-US" alt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alt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en-US" alt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en-US" alt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en-US" alt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alt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en-US" alt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en-US" alt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alt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en-US" alt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4143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Bit number</a:t>
                      </a: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15</a:t>
                      </a: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12</a:t>
                      </a: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11</a:t>
                      </a: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9</a:t>
                      </a: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2063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Binary</a:t>
                      </a: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</a:tbl>
          </a:graphicData>
        </a:graphic>
      </p:graphicFrame>
      <p:sp>
        <p:nvSpPr>
          <p:cNvPr id="6221" name="Rectangle 4"/>
          <p:cNvSpPr>
            <a:spLocks noChangeArrowheads="1"/>
          </p:cNvSpPr>
          <p:nvPr/>
        </p:nvSpPr>
        <p:spPr bwMode="auto">
          <a:xfrm>
            <a:off x="685800" y="1417638"/>
            <a:ext cx="8001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The default configuration setting on Cisco routers is 0x2102. This means that bits 13, 8, and 1 are on, as shown in the table. Notice that each set of 4 bits (called a nibble) is read in </a:t>
            </a:r>
            <a:r>
              <a:rPr lang="en-US" altLang="en-US" sz="1800" dirty="0" smtClean="0">
                <a:latin typeface="Times New Roman" pitchFamily="18" charset="0"/>
                <a:cs typeface="Times New Roman" pitchFamily="18" charset="0"/>
              </a:rPr>
              <a:t>binary</a:t>
            </a:r>
            <a:endParaRPr lang="en-US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the Current Configuration Register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Router&gt;</a:t>
            </a:r>
            <a:r>
              <a:rPr lang="en-US" b="1" dirty="0" err="1"/>
              <a:t>sh</a:t>
            </a:r>
            <a:r>
              <a:rPr lang="en-US" b="1" dirty="0"/>
              <a:t> version</a:t>
            </a:r>
          </a:p>
          <a:p>
            <a:r>
              <a:rPr lang="en-US" sz="1800" dirty="0"/>
              <a:t>Cisco IOS Software, 2800 Software (</a:t>
            </a:r>
            <a:r>
              <a:rPr lang="en-US" sz="1800" dirty="0" smtClean="0"/>
              <a:t>C2800NM-ADVSECURITYK9-M),</a:t>
            </a:r>
          </a:p>
          <a:p>
            <a:r>
              <a:rPr lang="en-US" sz="1800" dirty="0"/>
              <a:t>Version 15.1(4)M6, RELEASE SOFTWARE (fc2)</a:t>
            </a:r>
          </a:p>
          <a:p>
            <a:r>
              <a:rPr lang="en-US" sz="1800" dirty="0"/>
              <a:t>[output cut]</a:t>
            </a:r>
          </a:p>
          <a:p>
            <a:r>
              <a:rPr lang="en-US" sz="1800" dirty="0">
                <a:solidFill>
                  <a:srgbClr val="FF0000"/>
                </a:solidFill>
              </a:rPr>
              <a:t>Configuration register is 0x2102</a:t>
            </a:r>
          </a:p>
          <a:p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dirty="0"/>
              <a:t>last information given from this command is the value of the configuration register.</a:t>
            </a:r>
          </a:p>
          <a:p>
            <a:r>
              <a:rPr lang="en-US" sz="2800" dirty="0"/>
              <a:t>In this example, the value is </a:t>
            </a:r>
            <a:r>
              <a:rPr lang="en-US" sz="2800" dirty="0" smtClean="0"/>
              <a:t>0x2102—tells the router to look in NVRAM for the boot sequence.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5877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Recovering Passwords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4525963"/>
          </a:xfrm>
        </p:spPr>
        <p:txBody>
          <a:bodyPr/>
          <a:lstStyle/>
          <a:p>
            <a:r>
              <a:rPr lang="en-US" dirty="0" smtClean="0"/>
              <a:t>Turn on bit 6 in configuration register</a:t>
            </a:r>
          </a:p>
          <a:p>
            <a:pPr lvl="1"/>
            <a:r>
              <a:rPr lang="en-US" kern="1200" dirty="0"/>
              <a:t>The default configuration register value is 0x2102, meaning that bit 6 is off. </a:t>
            </a:r>
            <a:r>
              <a:rPr lang="en-US" kern="1200" dirty="0" smtClean="0"/>
              <a:t>With the </a:t>
            </a:r>
            <a:r>
              <a:rPr lang="en-US" kern="1200" dirty="0"/>
              <a:t>default setting, the router will look for and load a router configuration stored </a:t>
            </a:r>
            <a:r>
              <a:rPr lang="en-US" kern="1200" dirty="0" smtClean="0"/>
              <a:t>in NVRAM </a:t>
            </a:r>
            <a:r>
              <a:rPr lang="en-US" kern="1200" dirty="0"/>
              <a:t>(startup-</a:t>
            </a:r>
            <a:r>
              <a:rPr lang="en-US" kern="1200" dirty="0" err="1"/>
              <a:t>config</a:t>
            </a:r>
            <a:r>
              <a:rPr lang="en-US" kern="1200" dirty="0" smtClean="0"/>
              <a:t>).</a:t>
            </a:r>
          </a:p>
          <a:p>
            <a:pPr lvl="1"/>
            <a:r>
              <a:rPr lang="en-US" dirty="0"/>
              <a:t>To recover a password, you need to turn on bit </a:t>
            </a:r>
            <a:r>
              <a:rPr lang="en-US" dirty="0" smtClean="0"/>
              <a:t>6 to tell the router to ignore the NVRAM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0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Recovering Passwords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53" y="1676400"/>
            <a:ext cx="8814547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1157287" y="1371600"/>
            <a:ext cx="7834313" cy="1447800"/>
            <a:chOff x="1157287" y="1371600"/>
            <a:chExt cx="7834313" cy="1447800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7287" y="1371600"/>
              <a:ext cx="7834313" cy="981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Down Arrow 3"/>
            <p:cNvSpPr/>
            <p:nvPr/>
          </p:nvSpPr>
          <p:spPr>
            <a:xfrm>
              <a:off x="4953000" y="2352675"/>
              <a:ext cx="183357" cy="46672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295650" y="2667000"/>
            <a:ext cx="5467350" cy="1245585"/>
            <a:chOff x="3295650" y="4240815"/>
            <a:chExt cx="5467350" cy="1245585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5650" y="4240815"/>
              <a:ext cx="5467350" cy="75142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Down Arrow 5"/>
            <p:cNvSpPr/>
            <p:nvPr/>
          </p:nvSpPr>
          <p:spPr>
            <a:xfrm>
              <a:off x="5867400" y="4999572"/>
              <a:ext cx="219075" cy="48682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819400" y="4038600"/>
            <a:ext cx="3864909" cy="889000"/>
            <a:chOff x="3069291" y="4064000"/>
            <a:chExt cx="3864909" cy="889000"/>
          </a:xfrm>
        </p:grpSpPr>
        <p:pic>
          <p:nvPicPr>
            <p:cNvPr id="2057" name="Picture 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8891" y="4064000"/>
              <a:ext cx="3255309" cy="889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Down Arrow 7"/>
            <p:cNvSpPr/>
            <p:nvPr/>
          </p:nvSpPr>
          <p:spPr>
            <a:xfrm rot="4200000">
              <a:off x="3284164" y="4230848"/>
              <a:ext cx="179854" cy="6096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505200" y="5181600"/>
            <a:ext cx="3386136" cy="1371601"/>
            <a:chOff x="3505200" y="5257799"/>
            <a:chExt cx="3386136" cy="1371601"/>
          </a:xfrm>
        </p:grpSpPr>
        <p:pic>
          <p:nvPicPr>
            <p:cNvPr id="2063" name="Picture 1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5200" y="5876925"/>
              <a:ext cx="3386136" cy="7524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Down Arrow 15"/>
            <p:cNvSpPr/>
            <p:nvPr/>
          </p:nvSpPr>
          <p:spPr>
            <a:xfrm rot="10800000">
              <a:off x="5087836" y="5257799"/>
              <a:ext cx="179854" cy="6096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6896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Copying an IOS from a router to a TFTP host (Backing up Cisco IOS)</a:t>
            </a:r>
          </a:p>
        </p:txBody>
      </p:sp>
      <p:pic>
        <p:nvPicPr>
          <p:cNvPr id="9219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903413"/>
            <a:ext cx="8382000" cy="40671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Verifying Flash Memory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57200" y="1981200"/>
            <a:ext cx="845820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None/>
            </a:pPr>
            <a:r>
              <a:rPr lang="en-US" sz="2800" dirty="0" err="1"/>
              <a:t>Router#</a:t>
            </a:r>
            <a:r>
              <a:rPr lang="en-US" sz="2800" b="1" dirty="0" err="1"/>
              <a:t>sh</a:t>
            </a:r>
            <a:r>
              <a:rPr lang="en-US" sz="2800" b="1" dirty="0"/>
              <a:t> flash</a:t>
            </a:r>
          </a:p>
          <a:p>
            <a:pPr>
              <a:buNone/>
            </a:pPr>
            <a:r>
              <a:rPr lang="en-US" sz="2800" dirty="0"/>
              <a:t>-#- --length-- -----date/time------ path</a:t>
            </a:r>
          </a:p>
          <a:p>
            <a:pPr>
              <a:buNone/>
            </a:pPr>
            <a:r>
              <a:rPr lang="en-US" sz="2800" dirty="0"/>
              <a:t>1 45392400 Apr 14 2013 05:31:44 +00:00 c2800nm-advsecurityk9-mz.151-4.M6.bin</a:t>
            </a:r>
          </a:p>
          <a:p>
            <a:pPr>
              <a:buNone/>
            </a:pPr>
            <a:r>
              <a:rPr lang="en-US" sz="2800" dirty="0">
                <a:solidFill>
                  <a:srgbClr val="FF0000"/>
                </a:solidFill>
              </a:rPr>
              <a:t>18620416 bytes available (45395968 bytes used</a:t>
            </a:r>
            <a:r>
              <a:rPr lang="en-US" sz="2800" dirty="0" smtClean="0">
                <a:solidFill>
                  <a:srgbClr val="FF0000"/>
                </a:solidFill>
              </a:rPr>
              <a:t>)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2800" dirty="0"/>
              <a:t>There are about 45 MB of flash used, but there still about 18 MB available.</a:t>
            </a:r>
            <a:endParaRPr lang="en-US" altLang="en-US" sz="2800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77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1817</TotalTime>
  <Words>1010</Words>
  <Application>Microsoft Office PowerPoint</Application>
  <PresentationFormat>On-screen Show (4:3)</PresentationFormat>
  <Paragraphs>158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Courier New</vt:lpstr>
      <vt:lpstr>Times</vt:lpstr>
      <vt:lpstr>Times New Roman</vt:lpstr>
      <vt:lpstr>Default Design</vt:lpstr>
      <vt:lpstr>PowerPoint Presentation</vt:lpstr>
      <vt:lpstr>Chapter 8 Objectives</vt:lpstr>
      <vt:lpstr>Managing the Configuration Register</vt:lpstr>
      <vt:lpstr>The configuration register bit numbers</vt:lpstr>
      <vt:lpstr>Checking the Current Configuration Register Value</vt:lpstr>
      <vt:lpstr>Recovering Passwords</vt:lpstr>
      <vt:lpstr>Recovering Passwords</vt:lpstr>
      <vt:lpstr>Copying an IOS from a router to a TFTP host (Backing up Cisco IOS)</vt:lpstr>
      <vt:lpstr>Verifying Flash Memory</vt:lpstr>
      <vt:lpstr>Restoring or upgrading the IOS</vt:lpstr>
      <vt:lpstr>Cisco’s new IOS licensing</vt:lpstr>
      <vt:lpstr>Iicensing</vt:lpstr>
      <vt:lpstr>Show license UDI command</vt:lpstr>
      <vt:lpstr>Install license</vt:lpstr>
      <vt:lpstr>Right-To-Use Licenses</vt:lpstr>
      <vt:lpstr>Summary of license commands</vt:lpstr>
      <vt:lpstr>Written Labs and Review Questions</vt:lpstr>
    </vt:vector>
  </TitlesOfParts>
  <Company>Wiley Publishing,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Janet Chang</dc:creator>
  <cp:lastModifiedBy>Yu, Senhua</cp:lastModifiedBy>
  <cp:revision>160</cp:revision>
  <dcterms:created xsi:type="dcterms:W3CDTF">2006-02-28T18:28:56Z</dcterms:created>
  <dcterms:modified xsi:type="dcterms:W3CDTF">2017-03-04T20:14:49Z</dcterms:modified>
</cp:coreProperties>
</file>