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26"/>
  </p:notesMasterIdLst>
  <p:sldIdLst>
    <p:sldId id="260"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2" r:id="rId23"/>
    <p:sldId id="283" r:id="rId24"/>
    <p:sldId id="276"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cy carrasco" initials=""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253" autoAdjust="0"/>
  </p:normalViewPr>
  <p:slideViewPr>
    <p:cSldViewPr>
      <p:cViewPr varScale="1">
        <p:scale>
          <a:sx n="59" d="100"/>
          <a:sy n="59" d="100"/>
        </p:scale>
        <p:origin x="14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7-26T00:11:50.422" idx="3">
    <p:pos x="1357" y="3656"/>
    <p:text>changed Figure 8.1 to Figure 9.1</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7-26T00:36:26.597" idx="16">
    <p:pos x="1237" y="1578"/>
    <p:text>comma</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F076A475-D8DD-4366-8A2E-88B9AD2007CB}" type="datetimeFigureOut">
              <a:rPr lang="en-US" altLang="en-US"/>
              <a:pPr>
                <a:defRPr/>
              </a:pPr>
              <a:t>3/4/2017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6429519C-7757-43EB-8DF5-9EFE80C7759E}" type="slidenum">
              <a:rPr lang="en-US" altLang="en-US"/>
              <a:pPr>
                <a:defRPr/>
              </a:pPr>
              <a:t>‹#›</a:t>
            </a:fld>
            <a:endParaRPr lang="en-US" altLang="en-US"/>
          </a:p>
        </p:txBody>
      </p:sp>
    </p:spTree>
    <p:extLst>
      <p:ext uri="{BB962C8B-B14F-4D97-AF65-F5344CB8AC3E}">
        <p14:creationId xmlns:p14="http://schemas.microsoft.com/office/powerpoint/2010/main" val="56347344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577FBC7B-5162-4B95-804E-082C10E8EFCF}" type="slidenum">
              <a:rPr lang="en-US" altLang="en-US"/>
              <a:pPr eaLnBrk="1" hangingPunct="1"/>
              <a:t>3</a:t>
            </a:fld>
            <a:endParaRPr lang="en-US" altLang="en-US"/>
          </a:p>
        </p:txBody>
      </p:sp>
    </p:spTree>
    <p:extLst>
      <p:ext uri="{BB962C8B-B14F-4D97-AF65-F5344CB8AC3E}">
        <p14:creationId xmlns:p14="http://schemas.microsoft.com/office/powerpoint/2010/main" val="192957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3DBA31B-817A-466F-8AA1-7367D4F0D221}" type="slidenum">
              <a:rPr lang="en-US" altLang="en-US"/>
              <a:pPr eaLnBrk="1" hangingPunct="1"/>
              <a:t>12</a:t>
            </a:fld>
            <a:endParaRPr lang="en-US" altLang="en-US"/>
          </a:p>
        </p:txBody>
      </p:sp>
    </p:spTree>
    <p:extLst>
      <p:ext uri="{BB962C8B-B14F-4D97-AF65-F5344CB8AC3E}">
        <p14:creationId xmlns:p14="http://schemas.microsoft.com/office/powerpoint/2010/main" val="2379586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32D61FC-46DA-4435-9EB3-6B1B4CE4F092}" type="slidenum">
              <a:rPr lang="en-US" altLang="en-US"/>
              <a:pPr eaLnBrk="1" hangingPunct="1"/>
              <a:t>13</a:t>
            </a:fld>
            <a:endParaRPr lang="en-US" altLang="en-US"/>
          </a:p>
        </p:txBody>
      </p:sp>
    </p:spTree>
    <p:extLst>
      <p:ext uri="{BB962C8B-B14F-4D97-AF65-F5344CB8AC3E}">
        <p14:creationId xmlns:p14="http://schemas.microsoft.com/office/powerpoint/2010/main" val="1961480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39451E00-0D63-4FA0-BA97-43BDDE951877}" type="slidenum">
              <a:rPr lang="en-US" altLang="en-US"/>
              <a:pPr eaLnBrk="1" hangingPunct="1"/>
              <a:t>14</a:t>
            </a:fld>
            <a:endParaRPr lang="en-US" altLang="en-US"/>
          </a:p>
        </p:txBody>
      </p:sp>
    </p:spTree>
    <p:extLst>
      <p:ext uri="{BB962C8B-B14F-4D97-AF65-F5344CB8AC3E}">
        <p14:creationId xmlns:p14="http://schemas.microsoft.com/office/powerpoint/2010/main" val="1620407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05E72FF-1687-46CE-AA21-5EDCE09F9D5D}" type="slidenum">
              <a:rPr lang="en-US" altLang="en-US"/>
              <a:pPr eaLnBrk="1" hangingPunct="1"/>
              <a:t>15</a:t>
            </a:fld>
            <a:endParaRPr lang="en-US" altLang="en-US"/>
          </a:p>
        </p:txBody>
      </p:sp>
    </p:spTree>
    <p:extLst>
      <p:ext uri="{BB962C8B-B14F-4D97-AF65-F5344CB8AC3E}">
        <p14:creationId xmlns:p14="http://schemas.microsoft.com/office/powerpoint/2010/main" val="2765965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C7752F89-1D4D-41F6-BA82-2B2E9AEC1A07}" type="slidenum">
              <a:rPr lang="en-US" altLang="en-US"/>
              <a:pPr eaLnBrk="1" hangingPunct="1"/>
              <a:t>16</a:t>
            </a:fld>
            <a:endParaRPr lang="en-US" altLang="en-US"/>
          </a:p>
        </p:txBody>
      </p:sp>
    </p:spTree>
    <p:extLst>
      <p:ext uri="{BB962C8B-B14F-4D97-AF65-F5344CB8AC3E}">
        <p14:creationId xmlns:p14="http://schemas.microsoft.com/office/powerpoint/2010/main" val="3574222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091BFAD-DF74-4283-B8B6-87C0862C63B3}" type="slidenum">
              <a:rPr lang="en-US" altLang="en-US"/>
              <a:pPr eaLnBrk="1" hangingPunct="1"/>
              <a:t>17</a:t>
            </a:fld>
            <a:endParaRPr lang="en-US" altLang="en-US"/>
          </a:p>
        </p:txBody>
      </p:sp>
    </p:spTree>
    <p:extLst>
      <p:ext uri="{BB962C8B-B14F-4D97-AF65-F5344CB8AC3E}">
        <p14:creationId xmlns:p14="http://schemas.microsoft.com/office/powerpoint/2010/main" val="2061160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5030077F-569C-4566-88D1-8644ECED5D14}" type="slidenum">
              <a:rPr lang="en-US" altLang="en-US"/>
              <a:pPr eaLnBrk="1" hangingPunct="1"/>
              <a:t>18</a:t>
            </a:fld>
            <a:endParaRPr lang="en-US" altLang="en-US"/>
          </a:p>
        </p:txBody>
      </p:sp>
    </p:spTree>
    <p:extLst>
      <p:ext uri="{BB962C8B-B14F-4D97-AF65-F5344CB8AC3E}">
        <p14:creationId xmlns:p14="http://schemas.microsoft.com/office/powerpoint/2010/main" val="2199097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A27C8070-4DA3-467E-964C-082B162B7ED6}" type="slidenum">
              <a:rPr lang="en-US" altLang="en-US"/>
              <a:pPr eaLnBrk="1" hangingPunct="1"/>
              <a:t>19</a:t>
            </a:fld>
            <a:endParaRPr lang="en-US" altLang="en-US"/>
          </a:p>
        </p:txBody>
      </p:sp>
    </p:spTree>
    <p:extLst>
      <p:ext uri="{BB962C8B-B14F-4D97-AF65-F5344CB8AC3E}">
        <p14:creationId xmlns:p14="http://schemas.microsoft.com/office/powerpoint/2010/main" val="382450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1EA9F925-213C-4579-B1F7-5472BEDD62B3}" type="slidenum">
              <a:rPr lang="en-US" altLang="en-US"/>
              <a:pPr eaLnBrk="1" hangingPunct="1"/>
              <a:t>20</a:t>
            </a:fld>
            <a:endParaRPr lang="en-US" altLang="en-US"/>
          </a:p>
        </p:txBody>
      </p:sp>
    </p:spTree>
    <p:extLst>
      <p:ext uri="{BB962C8B-B14F-4D97-AF65-F5344CB8AC3E}">
        <p14:creationId xmlns:p14="http://schemas.microsoft.com/office/powerpoint/2010/main" val="206961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E336B3E-08E2-4BBA-AA4E-34CBAAC99AD9}" type="slidenum">
              <a:rPr lang="en-US" altLang="en-US"/>
              <a:pPr eaLnBrk="1" hangingPunct="1"/>
              <a:t>21</a:t>
            </a:fld>
            <a:endParaRPr lang="en-US" altLang="en-US"/>
          </a:p>
        </p:txBody>
      </p:sp>
    </p:spTree>
    <p:extLst>
      <p:ext uri="{BB962C8B-B14F-4D97-AF65-F5344CB8AC3E}">
        <p14:creationId xmlns:p14="http://schemas.microsoft.com/office/powerpoint/2010/main" val="118004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a:p>
            <a:pPr eaLnBrk="1" hangingPunct="1"/>
            <a:endParaRPr lang="en-US" altLang="en-US" dirty="0"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CA3D6793-5C38-44E6-8055-A5CF9A8D1608}" type="slidenum">
              <a:rPr lang="en-US" altLang="en-US"/>
              <a:pPr eaLnBrk="1" hangingPunct="1"/>
              <a:t>4</a:t>
            </a:fld>
            <a:endParaRPr lang="en-US" altLang="en-US"/>
          </a:p>
        </p:txBody>
      </p:sp>
    </p:spTree>
    <p:extLst>
      <p:ext uri="{BB962C8B-B14F-4D97-AF65-F5344CB8AC3E}">
        <p14:creationId xmlns:p14="http://schemas.microsoft.com/office/powerpoint/2010/main" val="1299786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19E8C5F-72DB-413B-8813-70671FAB3A5D}" type="slidenum">
              <a:rPr lang="en-US" altLang="en-US"/>
              <a:pPr eaLnBrk="1" hangingPunct="1"/>
              <a:t>22</a:t>
            </a:fld>
            <a:endParaRPr lang="en-US" altLang="en-US"/>
          </a:p>
        </p:txBody>
      </p:sp>
    </p:spTree>
    <p:extLst>
      <p:ext uri="{BB962C8B-B14F-4D97-AF65-F5344CB8AC3E}">
        <p14:creationId xmlns:p14="http://schemas.microsoft.com/office/powerpoint/2010/main" val="181547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319335F3-F5EA-485F-9B1D-C7481E0C8A2F}" type="slidenum">
              <a:rPr lang="en-US" altLang="en-US"/>
              <a:pPr eaLnBrk="1" hangingPunct="1"/>
              <a:t>5</a:t>
            </a:fld>
            <a:endParaRPr lang="en-US" altLang="en-US"/>
          </a:p>
        </p:txBody>
      </p:sp>
    </p:spTree>
    <p:extLst>
      <p:ext uri="{BB962C8B-B14F-4D97-AF65-F5344CB8AC3E}">
        <p14:creationId xmlns:p14="http://schemas.microsoft.com/office/powerpoint/2010/main" val="232043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a:p>
            <a:pPr eaLnBrk="1" hangingPunct="1"/>
            <a:endParaRPr lang="en-US" altLang="en-US" dirty="0"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12619249-BD6F-40C0-94CE-3B16776AC39D}" type="slidenum">
              <a:rPr lang="en-US" altLang="en-US"/>
              <a:pPr eaLnBrk="1" hangingPunct="1"/>
              <a:t>6</a:t>
            </a:fld>
            <a:endParaRPr lang="en-US" altLang="en-US"/>
          </a:p>
        </p:txBody>
      </p:sp>
    </p:spTree>
    <p:extLst>
      <p:ext uri="{BB962C8B-B14F-4D97-AF65-F5344CB8AC3E}">
        <p14:creationId xmlns:p14="http://schemas.microsoft.com/office/powerpoint/2010/main" val="394348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FB699E45-2299-41DF-BA32-045527F08DE7}" type="slidenum">
              <a:rPr lang="en-US" altLang="en-US"/>
              <a:pPr eaLnBrk="1" hangingPunct="1"/>
              <a:t>7</a:t>
            </a:fld>
            <a:endParaRPr lang="en-US" altLang="en-US"/>
          </a:p>
        </p:txBody>
      </p:sp>
    </p:spTree>
    <p:extLst>
      <p:ext uri="{BB962C8B-B14F-4D97-AF65-F5344CB8AC3E}">
        <p14:creationId xmlns:p14="http://schemas.microsoft.com/office/powerpoint/2010/main" val="3689912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26368B92-5CE1-4271-B3AB-7BDBE1A6EC1C}" type="slidenum">
              <a:rPr lang="en-US" altLang="en-US"/>
              <a:pPr eaLnBrk="1" hangingPunct="1"/>
              <a:t>8</a:t>
            </a:fld>
            <a:endParaRPr lang="en-US" altLang="en-US"/>
          </a:p>
        </p:txBody>
      </p:sp>
    </p:spTree>
    <p:extLst>
      <p:ext uri="{BB962C8B-B14F-4D97-AF65-F5344CB8AC3E}">
        <p14:creationId xmlns:p14="http://schemas.microsoft.com/office/powerpoint/2010/main" val="402664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FontTx/>
              <a:buNone/>
            </a:pPr>
            <a:endParaRPr lang="en-US" altLang="en-US" dirty="0"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49F56E0-F277-46B8-80C9-A42894D545E1}" type="slidenum">
              <a:rPr lang="en-US" altLang="en-US"/>
              <a:pPr eaLnBrk="1" hangingPunct="1"/>
              <a:t>9</a:t>
            </a:fld>
            <a:endParaRPr lang="en-US" altLang="en-US"/>
          </a:p>
        </p:txBody>
      </p:sp>
    </p:spTree>
    <p:extLst>
      <p:ext uri="{BB962C8B-B14F-4D97-AF65-F5344CB8AC3E}">
        <p14:creationId xmlns:p14="http://schemas.microsoft.com/office/powerpoint/2010/main" val="367933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F1C6EFDD-CA6B-4316-8814-4DAA2AC575C8}" type="slidenum">
              <a:rPr lang="en-US" altLang="en-US"/>
              <a:pPr eaLnBrk="1" hangingPunct="1"/>
              <a:t>10</a:t>
            </a:fld>
            <a:endParaRPr lang="en-US" altLang="en-US"/>
          </a:p>
        </p:txBody>
      </p:sp>
    </p:spTree>
    <p:extLst>
      <p:ext uri="{BB962C8B-B14F-4D97-AF65-F5344CB8AC3E}">
        <p14:creationId xmlns:p14="http://schemas.microsoft.com/office/powerpoint/2010/main" val="3813847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E722B678-B1D5-4FC2-A742-7272A5EC48FA}" type="slidenum">
              <a:rPr lang="en-US" altLang="en-US"/>
              <a:pPr eaLnBrk="1" hangingPunct="1"/>
              <a:t>11</a:t>
            </a:fld>
            <a:endParaRPr lang="en-US" altLang="en-US"/>
          </a:p>
        </p:txBody>
      </p:sp>
    </p:spTree>
    <p:extLst>
      <p:ext uri="{BB962C8B-B14F-4D97-AF65-F5344CB8AC3E}">
        <p14:creationId xmlns:p14="http://schemas.microsoft.com/office/powerpoint/2010/main" val="3667671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00000"/>
        </a:solidFill>
        <a:effectLst/>
      </p:bgPr>
    </p:bg>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9525" y="0"/>
            <a:ext cx="9144000" cy="685800"/>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p>
        </p:txBody>
      </p:sp>
      <p:pic>
        <p:nvPicPr>
          <p:cNvPr id="5" name="Picture 3" descr="T:\Sybex\Admin\Instructor Materials\Instructor Material Instructions\logoGraphics\sybex_awb_ko_50.tif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86600" y="65088"/>
            <a:ext cx="1676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0"/>
            <a:ext cx="1820863"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smtClean="0"/>
            </a:lvl1pPr>
          </a:lstStyle>
          <a:p>
            <a:pPr>
              <a:defRPr/>
            </a:pPr>
            <a:fld id="{27850630-6A96-46F9-8DFC-EFD944DCF578}" type="datetimeFigureOut">
              <a:rPr lang="en-US" altLang="en-US"/>
              <a:pPr>
                <a:defRPr/>
              </a:pPr>
              <a:t>3/4/2017</a:t>
            </a:fld>
            <a:endParaRPr lang="en-US" altLang="en-US"/>
          </a:p>
        </p:txBody>
      </p:sp>
      <p:sp>
        <p:nvSpPr>
          <p:cNvPr id="8" name="Footer Placeholder 4"/>
          <p:cNvSpPr>
            <a:spLocks noGrp="1"/>
          </p:cNvSpPr>
          <p:nvPr>
            <p:ph type="ftr" sz="quarter" idx="11"/>
          </p:nvPr>
        </p:nvSpPr>
        <p:spPr/>
        <p:txBody>
          <a:bodyPr/>
          <a:lstStyle>
            <a:lvl1pPr>
              <a:defRPr smtClean="0"/>
            </a:lvl1pPr>
          </a:lstStyle>
          <a:p>
            <a:pPr>
              <a:defRPr/>
            </a:pPr>
            <a:endParaRPr lang="en-US" altLang="en-US"/>
          </a:p>
        </p:txBody>
      </p:sp>
      <p:sp>
        <p:nvSpPr>
          <p:cNvPr id="9" name="Slide Number Placeholder 5"/>
          <p:cNvSpPr>
            <a:spLocks noGrp="1"/>
          </p:cNvSpPr>
          <p:nvPr>
            <p:ph type="sldNum" sz="quarter" idx="12"/>
          </p:nvPr>
        </p:nvSpPr>
        <p:spPr/>
        <p:txBody>
          <a:bodyPr/>
          <a:lstStyle>
            <a:lvl1pPr>
              <a:defRPr smtClean="0"/>
            </a:lvl1pPr>
          </a:lstStyle>
          <a:p>
            <a:pPr>
              <a:defRPr/>
            </a:pPr>
            <a:fld id="{0C1623C2-6A02-41D8-89CA-E1850DEE865F}" type="slidenum">
              <a:rPr lang="en-US" altLang="en-US"/>
              <a:pPr>
                <a:defRPr/>
              </a:pPr>
              <a:t>‹#›</a:t>
            </a:fld>
            <a:endParaRPr lang="en-US" altLang="en-US"/>
          </a:p>
        </p:txBody>
      </p:sp>
    </p:spTree>
    <p:extLst>
      <p:ext uri="{BB962C8B-B14F-4D97-AF65-F5344CB8AC3E}">
        <p14:creationId xmlns:p14="http://schemas.microsoft.com/office/powerpoint/2010/main" val="149381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BB3D873-9093-4B03-A5B6-2C166F203CD5}" type="datetimeFigureOut">
              <a:rPr lang="en-US" altLang="en-US"/>
              <a:pPr>
                <a:defRPr/>
              </a:pPr>
              <a:t>3/4/2017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A947D05-CA0A-45E0-B176-CF9B00FF2036}" type="slidenum">
              <a:rPr lang="en-US" altLang="en-US"/>
              <a:pPr>
                <a:defRPr/>
              </a:pPr>
              <a:t>‹#›</a:t>
            </a:fld>
            <a:endParaRPr lang="en-US" altLang="en-US"/>
          </a:p>
        </p:txBody>
      </p:sp>
    </p:spTree>
    <p:extLst>
      <p:ext uri="{BB962C8B-B14F-4D97-AF65-F5344CB8AC3E}">
        <p14:creationId xmlns:p14="http://schemas.microsoft.com/office/powerpoint/2010/main" val="178761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C2784D2-6AC7-4097-A41A-4F335D8A82E5}" type="datetimeFigureOut">
              <a:rPr lang="en-US" altLang="en-US"/>
              <a:pPr>
                <a:defRPr/>
              </a:pPr>
              <a:t>3/4/2017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03285D8-7DFA-4E5F-947D-1ED9FB3203D6}" type="slidenum">
              <a:rPr lang="en-US" altLang="en-US"/>
              <a:pPr>
                <a:defRPr/>
              </a:pPr>
              <a:t>‹#›</a:t>
            </a:fld>
            <a:endParaRPr lang="en-US" altLang="en-US"/>
          </a:p>
        </p:txBody>
      </p:sp>
    </p:spTree>
    <p:extLst>
      <p:ext uri="{BB962C8B-B14F-4D97-AF65-F5344CB8AC3E}">
        <p14:creationId xmlns:p14="http://schemas.microsoft.com/office/powerpoint/2010/main" val="2335370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17BBF7CE-E986-465B-9F1C-27D54E1AA532}" type="slidenum">
              <a:rPr lang="en-US"/>
              <a:pPr>
                <a:defRPr/>
              </a:pPr>
              <a:t>‹#›</a:t>
            </a:fld>
            <a:endParaRPr lang="en-US"/>
          </a:p>
        </p:txBody>
      </p:sp>
    </p:spTree>
    <p:extLst>
      <p:ext uri="{BB962C8B-B14F-4D97-AF65-F5344CB8AC3E}">
        <p14:creationId xmlns:p14="http://schemas.microsoft.com/office/powerpoint/2010/main" val="45345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1D859F50-7889-44C9-AF36-4C359A0B2316}" type="slidenum">
              <a:rPr lang="en-US"/>
              <a:pPr>
                <a:defRPr/>
              </a:pPr>
              <a:t>‹#›</a:t>
            </a:fld>
            <a:endParaRPr lang="en-US"/>
          </a:p>
        </p:txBody>
      </p:sp>
    </p:spTree>
    <p:extLst>
      <p:ext uri="{BB962C8B-B14F-4D97-AF65-F5344CB8AC3E}">
        <p14:creationId xmlns:p14="http://schemas.microsoft.com/office/powerpoint/2010/main" val="4266584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C9C1C27B-8380-4F74-9158-EE504A20C3FC}" type="slidenum">
              <a:rPr lang="en-US"/>
              <a:pPr>
                <a:defRPr/>
              </a:pPr>
              <a:t>‹#›</a:t>
            </a:fld>
            <a:endParaRPr lang="en-US"/>
          </a:p>
        </p:txBody>
      </p:sp>
    </p:spTree>
    <p:extLst>
      <p:ext uri="{BB962C8B-B14F-4D97-AF65-F5344CB8AC3E}">
        <p14:creationId xmlns:p14="http://schemas.microsoft.com/office/powerpoint/2010/main" val="4041272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88CDE284-1DA5-4FBB-92C4-6DF945DF23CB}" type="slidenum">
              <a:rPr lang="en-US"/>
              <a:pPr>
                <a:defRPr/>
              </a:pPr>
              <a:t>‹#›</a:t>
            </a:fld>
            <a:endParaRPr lang="en-US"/>
          </a:p>
        </p:txBody>
      </p:sp>
    </p:spTree>
    <p:extLst>
      <p:ext uri="{BB962C8B-B14F-4D97-AF65-F5344CB8AC3E}">
        <p14:creationId xmlns:p14="http://schemas.microsoft.com/office/powerpoint/2010/main" val="2926870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8"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219C393D-7B88-4E7A-9C34-121E47A42E04}" type="slidenum">
              <a:rPr lang="en-US"/>
              <a:pPr>
                <a:defRPr/>
              </a:pPr>
              <a:t>‹#›</a:t>
            </a:fld>
            <a:endParaRPr lang="en-US"/>
          </a:p>
        </p:txBody>
      </p:sp>
    </p:spTree>
    <p:extLst>
      <p:ext uri="{BB962C8B-B14F-4D97-AF65-F5344CB8AC3E}">
        <p14:creationId xmlns:p14="http://schemas.microsoft.com/office/powerpoint/2010/main" val="3063227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4"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7C677C3E-8FBB-4A84-BE61-5E6B0C034935}" type="slidenum">
              <a:rPr lang="en-US"/>
              <a:pPr>
                <a:defRPr/>
              </a:pPr>
              <a:t>‹#›</a:t>
            </a:fld>
            <a:endParaRPr lang="en-US"/>
          </a:p>
        </p:txBody>
      </p:sp>
    </p:spTree>
    <p:extLst>
      <p:ext uri="{BB962C8B-B14F-4D97-AF65-F5344CB8AC3E}">
        <p14:creationId xmlns:p14="http://schemas.microsoft.com/office/powerpoint/2010/main" val="3083007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2D8B8511-504D-4F7A-96AF-419D458A2612}" type="slidenum">
              <a:rPr lang="en-US"/>
              <a:pPr>
                <a:defRPr/>
              </a:pPr>
              <a:t>‹#›</a:t>
            </a:fld>
            <a:endParaRPr lang="en-US"/>
          </a:p>
        </p:txBody>
      </p:sp>
    </p:spTree>
    <p:extLst>
      <p:ext uri="{BB962C8B-B14F-4D97-AF65-F5344CB8AC3E}">
        <p14:creationId xmlns:p14="http://schemas.microsoft.com/office/powerpoint/2010/main" val="2202221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E6DB0782-8BCE-4247-B95A-FB7B3B96B7AD}" type="slidenum">
              <a:rPr lang="en-US"/>
              <a:pPr>
                <a:defRPr/>
              </a:pPr>
              <a:t>‹#›</a:t>
            </a:fld>
            <a:endParaRPr lang="en-US"/>
          </a:p>
        </p:txBody>
      </p:sp>
    </p:spTree>
    <p:extLst>
      <p:ext uri="{BB962C8B-B14F-4D97-AF65-F5344CB8AC3E}">
        <p14:creationId xmlns:p14="http://schemas.microsoft.com/office/powerpoint/2010/main" val="233125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FFFFFF"/>
              </a:solidFill>
            </a:endParaRPr>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286000" y="1600200"/>
            <a:ext cx="6400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30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658908EB-CBC2-4E4D-BFF9-39B6F7DCEFC0}" type="slidenum">
              <a:rPr lang="en-US"/>
              <a:pPr>
                <a:defRPr/>
              </a:pPr>
              <a:t>‹#›</a:t>
            </a:fld>
            <a:endParaRPr lang="en-US"/>
          </a:p>
        </p:txBody>
      </p:sp>
    </p:spTree>
    <p:extLst>
      <p:ext uri="{BB962C8B-B14F-4D97-AF65-F5344CB8AC3E}">
        <p14:creationId xmlns:p14="http://schemas.microsoft.com/office/powerpoint/2010/main" val="3436714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ADBBD3DB-3D5C-4D8B-8051-1E8061656707}" type="slidenum">
              <a:rPr lang="en-US"/>
              <a:pPr>
                <a:defRPr/>
              </a:pPr>
              <a:t>‹#›</a:t>
            </a:fld>
            <a:endParaRPr lang="en-US"/>
          </a:p>
        </p:txBody>
      </p:sp>
    </p:spTree>
    <p:extLst>
      <p:ext uri="{BB962C8B-B14F-4D97-AF65-F5344CB8AC3E}">
        <p14:creationId xmlns:p14="http://schemas.microsoft.com/office/powerpoint/2010/main" val="1430427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atin typeface="Calibri" pitchFamily="34" charset="0"/>
                <a:cs typeface="Arial" charset="0"/>
              </a:defRPr>
            </a:lvl1pPr>
          </a:lstStyle>
          <a:p>
            <a:pPr>
              <a:defRPr/>
            </a:pPr>
            <a:fld id="{19D3E4C7-90DF-4814-8BCF-A56414D6ADD7}" type="slidenum">
              <a:rPr lang="en-US"/>
              <a:pPr>
                <a:defRPr/>
              </a:pPr>
              <a:t>‹#›</a:t>
            </a:fld>
            <a:endParaRPr lang="en-US"/>
          </a:p>
        </p:txBody>
      </p:sp>
    </p:spTree>
    <p:extLst>
      <p:ext uri="{BB962C8B-B14F-4D97-AF65-F5344CB8AC3E}">
        <p14:creationId xmlns:p14="http://schemas.microsoft.com/office/powerpoint/2010/main" val="78463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FFFFFF"/>
              </a:solidFill>
            </a:endParaRPr>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5999" y="4406900"/>
            <a:ext cx="620871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285999" y="2906713"/>
            <a:ext cx="6208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6DAE9EB0-2580-4143-88D8-D4C537A2153F}" type="datetimeFigureOut">
              <a:rPr lang="en-US" altLang="en-US"/>
              <a:pPr>
                <a:defRPr/>
              </a:pPr>
              <a:t>3/4/2017</a:t>
            </a:fld>
            <a:endParaRPr lang="en-US" altLang="en-US"/>
          </a:p>
        </p:txBody>
      </p:sp>
      <p:sp>
        <p:nvSpPr>
          <p:cNvPr id="9" name="Footer Placeholder 4"/>
          <p:cNvSpPr>
            <a:spLocks noGrp="1"/>
          </p:cNvSpPr>
          <p:nvPr>
            <p:ph type="ftr" sz="quarter" idx="11"/>
          </p:nvPr>
        </p:nvSpPr>
        <p:spPr/>
        <p:txBody>
          <a:bodyPr/>
          <a:lstStyle>
            <a:lvl1pPr>
              <a:defRPr smtClean="0"/>
            </a:lvl1pPr>
          </a:lstStyle>
          <a:p>
            <a:pPr>
              <a:defRPr/>
            </a:pPr>
            <a:endParaRPr lang="en-US" altLang="en-US"/>
          </a:p>
        </p:txBody>
      </p:sp>
      <p:sp>
        <p:nvSpPr>
          <p:cNvPr id="10" name="Slide Number Placeholder 5"/>
          <p:cNvSpPr>
            <a:spLocks noGrp="1"/>
          </p:cNvSpPr>
          <p:nvPr>
            <p:ph type="sldNum" sz="quarter" idx="12"/>
          </p:nvPr>
        </p:nvSpPr>
        <p:spPr/>
        <p:txBody>
          <a:bodyPr/>
          <a:lstStyle>
            <a:lvl1pPr>
              <a:defRPr smtClean="0"/>
            </a:lvl1pPr>
          </a:lstStyle>
          <a:p>
            <a:pPr>
              <a:defRPr/>
            </a:pPr>
            <a:fld id="{8A06AD33-C3C0-4ABB-A892-5091B82EE007}" type="slidenum">
              <a:rPr lang="en-US" altLang="en-US"/>
              <a:pPr>
                <a:defRPr/>
              </a:pPr>
              <a:t>‹#›</a:t>
            </a:fld>
            <a:endParaRPr lang="en-US" altLang="en-US"/>
          </a:p>
        </p:txBody>
      </p:sp>
    </p:spTree>
    <p:extLst>
      <p:ext uri="{BB962C8B-B14F-4D97-AF65-F5344CB8AC3E}">
        <p14:creationId xmlns:p14="http://schemas.microsoft.com/office/powerpoint/2010/main" val="11201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FFFFFF"/>
              </a:solidFill>
            </a:endParaRPr>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62200" y="1586816"/>
            <a:ext cx="2895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smtClean="0"/>
            </a:lvl1pPr>
          </a:lstStyle>
          <a:p>
            <a:pPr>
              <a:defRPr/>
            </a:pPr>
            <a:fld id="{C2EFC43C-1D30-4DBF-8254-BDCE54267AFA}" type="datetimeFigureOut">
              <a:rPr lang="en-US" altLang="en-US"/>
              <a:pPr>
                <a:defRPr/>
              </a:pPr>
              <a:t>3/4/2017</a:t>
            </a:fld>
            <a:endParaRPr lang="en-US" altLang="en-US"/>
          </a:p>
        </p:txBody>
      </p:sp>
      <p:sp>
        <p:nvSpPr>
          <p:cNvPr id="10" name="Footer Placeholder 5"/>
          <p:cNvSpPr>
            <a:spLocks noGrp="1"/>
          </p:cNvSpPr>
          <p:nvPr>
            <p:ph type="ftr" sz="quarter" idx="11"/>
          </p:nvPr>
        </p:nvSpPr>
        <p:spPr/>
        <p:txBody>
          <a:bodyPr/>
          <a:lstStyle>
            <a:lvl1pPr>
              <a:defRPr smtClean="0"/>
            </a:lvl1pPr>
          </a:lstStyle>
          <a:p>
            <a:pPr>
              <a:defRPr/>
            </a:pPr>
            <a:endParaRPr lang="en-US" altLang="en-US"/>
          </a:p>
        </p:txBody>
      </p:sp>
      <p:sp>
        <p:nvSpPr>
          <p:cNvPr id="11" name="Slide Number Placeholder 6"/>
          <p:cNvSpPr>
            <a:spLocks noGrp="1"/>
          </p:cNvSpPr>
          <p:nvPr>
            <p:ph type="sldNum" sz="quarter" idx="12"/>
          </p:nvPr>
        </p:nvSpPr>
        <p:spPr/>
        <p:txBody>
          <a:bodyPr/>
          <a:lstStyle>
            <a:lvl1pPr>
              <a:defRPr smtClean="0"/>
            </a:lvl1pPr>
          </a:lstStyle>
          <a:p>
            <a:pPr>
              <a:defRPr/>
            </a:pPr>
            <a:fld id="{576E83B6-1671-4E63-98B3-6A6E1A2DCB14}" type="slidenum">
              <a:rPr lang="en-US" altLang="en-US"/>
              <a:pPr>
                <a:defRPr/>
              </a:pPr>
              <a:t>‹#›</a:t>
            </a:fld>
            <a:endParaRPr lang="en-US" altLang="en-US"/>
          </a:p>
        </p:txBody>
      </p:sp>
    </p:spTree>
    <p:extLst>
      <p:ext uri="{BB962C8B-B14F-4D97-AF65-F5344CB8AC3E}">
        <p14:creationId xmlns:p14="http://schemas.microsoft.com/office/powerpoint/2010/main" val="403699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p>
        </p:txBody>
      </p:sp>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FFFFFF"/>
              </a:solidFill>
            </a:endParaRPr>
          </a:p>
        </p:txBody>
      </p:sp>
      <p:pic>
        <p:nvPicPr>
          <p:cNvPr id="10"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1535113"/>
            <a:ext cx="2895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0" y="2209800"/>
            <a:ext cx="2897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10200" y="1535113"/>
            <a:ext cx="327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10200" y="2174874"/>
            <a:ext cx="32766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smtClean="0"/>
            </a:lvl1pPr>
          </a:lstStyle>
          <a:p>
            <a:pPr>
              <a:defRPr/>
            </a:pPr>
            <a:fld id="{DDE87D16-632C-467F-82E5-562816FCF900}" type="datetimeFigureOut">
              <a:rPr lang="en-US" altLang="en-US"/>
              <a:pPr>
                <a:defRPr/>
              </a:pPr>
              <a:t>3/4/2017</a:t>
            </a:fld>
            <a:endParaRPr lang="en-US" altLang="en-US"/>
          </a:p>
        </p:txBody>
      </p:sp>
      <p:sp>
        <p:nvSpPr>
          <p:cNvPr id="12" name="Footer Placeholder 7"/>
          <p:cNvSpPr>
            <a:spLocks noGrp="1"/>
          </p:cNvSpPr>
          <p:nvPr>
            <p:ph type="ftr" sz="quarter" idx="11"/>
          </p:nvPr>
        </p:nvSpPr>
        <p:spPr/>
        <p:txBody>
          <a:bodyPr/>
          <a:lstStyle>
            <a:lvl1pPr>
              <a:defRPr smtClean="0"/>
            </a:lvl1pPr>
          </a:lstStyle>
          <a:p>
            <a:pPr>
              <a:defRPr/>
            </a:pPr>
            <a:endParaRPr lang="en-US" altLang="en-US"/>
          </a:p>
        </p:txBody>
      </p:sp>
      <p:sp>
        <p:nvSpPr>
          <p:cNvPr id="13" name="Slide Number Placeholder 8"/>
          <p:cNvSpPr>
            <a:spLocks noGrp="1"/>
          </p:cNvSpPr>
          <p:nvPr>
            <p:ph type="sldNum" sz="quarter" idx="12"/>
          </p:nvPr>
        </p:nvSpPr>
        <p:spPr/>
        <p:txBody>
          <a:bodyPr/>
          <a:lstStyle>
            <a:lvl1pPr>
              <a:defRPr smtClean="0"/>
            </a:lvl1pPr>
          </a:lstStyle>
          <a:p>
            <a:pPr>
              <a:defRPr/>
            </a:pPr>
            <a:fld id="{94B9E4CF-BDE5-41EA-8356-75D007255B73}" type="slidenum">
              <a:rPr lang="en-US" altLang="en-US"/>
              <a:pPr>
                <a:defRPr/>
              </a:pPr>
              <a:t>‹#›</a:t>
            </a:fld>
            <a:endParaRPr lang="en-US" altLang="en-US"/>
          </a:p>
        </p:txBody>
      </p:sp>
    </p:spTree>
    <p:extLst>
      <p:ext uri="{BB962C8B-B14F-4D97-AF65-F5344CB8AC3E}">
        <p14:creationId xmlns:p14="http://schemas.microsoft.com/office/powerpoint/2010/main" val="270244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p>
        </p:txBody>
      </p:sp>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FFFFFF"/>
              </a:solidFill>
            </a:endParaRPr>
          </a:p>
        </p:txBody>
      </p:sp>
      <p:pic>
        <p:nvPicPr>
          <p:cNvPr id="6"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lvl1pPr>
              <a:defRPr smtClean="0"/>
            </a:lvl1pPr>
          </a:lstStyle>
          <a:p>
            <a:pPr>
              <a:defRPr/>
            </a:pPr>
            <a:fld id="{4929823F-CCD8-43B4-A4FC-B5226B02CB90}" type="datetimeFigureOut">
              <a:rPr lang="en-US" altLang="en-US"/>
              <a:pPr>
                <a:defRPr/>
              </a:pPr>
              <a:t>3/4/2017</a:t>
            </a:fld>
            <a:endParaRPr lang="en-US" altLang="en-US"/>
          </a:p>
        </p:txBody>
      </p:sp>
      <p:sp>
        <p:nvSpPr>
          <p:cNvPr id="8" name="Footer Placeholder 3"/>
          <p:cNvSpPr>
            <a:spLocks noGrp="1"/>
          </p:cNvSpPr>
          <p:nvPr>
            <p:ph type="ftr" sz="quarter" idx="11"/>
          </p:nvPr>
        </p:nvSpPr>
        <p:spPr/>
        <p:txBody>
          <a:bodyPr/>
          <a:lstStyle>
            <a:lvl1pPr>
              <a:defRPr smtClean="0"/>
            </a:lvl1pPr>
          </a:lstStyle>
          <a:p>
            <a:pPr>
              <a:defRPr/>
            </a:pPr>
            <a:endParaRPr lang="en-US" altLang="en-US"/>
          </a:p>
        </p:txBody>
      </p:sp>
      <p:sp>
        <p:nvSpPr>
          <p:cNvPr id="9" name="Slide Number Placeholder 4"/>
          <p:cNvSpPr>
            <a:spLocks noGrp="1"/>
          </p:cNvSpPr>
          <p:nvPr>
            <p:ph type="sldNum" sz="quarter" idx="12"/>
          </p:nvPr>
        </p:nvSpPr>
        <p:spPr/>
        <p:txBody>
          <a:bodyPr/>
          <a:lstStyle>
            <a:lvl1pPr>
              <a:defRPr smtClean="0"/>
            </a:lvl1pPr>
          </a:lstStyle>
          <a:p>
            <a:pPr>
              <a:defRPr/>
            </a:pPr>
            <a:fld id="{93D408BD-3D36-41D4-973A-67E4C7106625}" type="slidenum">
              <a:rPr lang="en-US" altLang="en-US"/>
              <a:pPr>
                <a:defRPr/>
              </a:pPr>
              <a:t>‹#›</a:t>
            </a:fld>
            <a:endParaRPr lang="en-US" altLang="en-US"/>
          </a:p>
        </p:txBody>
      </p:sp>
    </p:spTree>
    <p:extLst>
      <p:ext uri="{BB962C8B-B14F-4D97-AF65-F5344CB8AC3E}">
        <p14:creationId xmlns:p14="http://schemas.microsoft.com/office/powerpoint/2010/main" val="277732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p>
        </p:txBody>
      </p:sp>
      <p:pic>
        <p:nvPicPr>
          <p:cNvPr id="3"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FFFFFF"/>
              </a:solidFill>
            </a:endParaRPr>
          </a:p>
        </p:txBody>
      </p:sp>
      <p:pic>
        <p:nvPicPr>
          <p:cNvPr id="5"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1"/>
          <p:cNvSpPr>
            <a:spLocks noGrp="1"/>
          </p:cNvSpPr>
          <p:nvPr>
            <p:ph type="dt" sz="half" idx="10"/>
          </p:nvPr>
        </p:nvSpPr>
        <p:spPr/>
        <p:txBody>
          <a:bodyPr/>
          <a:lstStyle>
            <a:lvl1pPr>
              <a:defRPr smtClean="0"/>
            </a:lvl1pPr>
          </a:lstStyle>
          <a:p>
            <a:pPr>
              <a:defRPr/>
            </a:pPr>
            <a:fld id="{83D437AF-7ADF-430E-A992-3E2D54089611}" type="datetimeFigureOut">
              <a:rPr lang="en-US" altLang="en-US"/>
              <a:pPr>
                <a:defRPr/>
              </a:pPr>
              <a:t>3/4/2017</a:t>
            </a:fld>
            <a:endParaRPr lang="en-US" altLang="en-US"/>
          </a:p>
        </p:txBody>
      </p:sp>
      <p:sp>
        <p:nvSpPr>
          <p:cNvPr id="7" name="Footer Placeholder 2"/>
          <p:cNvSpPr>
            <a:spLocks noGrp="1"/>
          </p:cNvSpPr>
          <p:nvPr>
            <p:ph type="ftr" sz="quarter" idx="11"/>
          </p:nvPr>
        </p:nvSpPr>
        <p:spPr/>
        <p:txBody>
          <a:bodyPr/>
          <a:lstStyle>
            <a:lvl1pPr>
              <a:defRPr smtClean="0"/>
            </a:lvl1pPr>
          </a:lstStyle>
          <a:p>
            <a:pPr>
              <a:defRPr/>
            </a:pPr>
            <a:endParaRPr lang="en-US" altLang="en-US"/>
          </a:p>
        </p:txBody>
      </p:sp>
      <p:sp>
        <p:nvSpPr>
          <p:cNvPr id="8" name="Slide Number Placeholder 3"/>
          <p:cNvSpPr>
            <a:spLocks noGrp="1"/>
          </p:cNvSpPr>
          <p:nvPr>
            <p:ph type="sldNum" sz="quarter" idx="12"/>
          </p:nvPr>
        </p:nvSpPr>
        <p:spPr/>
        <p:txBody>
          <a:bodyPr/>
          <a:lstStyle>
            <a:lvl1pPr>
              <a:defRPr smtClean="0"/>
            </a:lvl1pPr>
          </a:lstStyle>
          <a:p>
            <a:pPr>
              <a:defRPr/>
            </a:pPr>
            <a:fld id="{75174F79-ADF0-477B-977C-E3BE0976AC59}" type="slidenum">
              <a:rPr lang="en-US" altLang="en-US"/>
              <a:pPr>
                <a:defRPr/>
              </a:pPr>
              <a:t>‹#›</a:t>
            </a:fld>
            <a:endParaRPr lang="en-US" altLang="en-US"/>
          </a:p>
        </p:txBody>
      </p:sp>
    </p:spTree>
    <p:extLst>
      <p:ext uri="{BB962C8B-B14F-4D97-AF65-F5344CB8AC3E}">
        <p14:creationId xmlns:p14="http://schemas.microsoft.com/office/powerpoint/2010/main" val="293531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FFFFFF"/>
              </a:solidFill>
            </a:endParaRPr>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09800" y="273050"/>
            <a:ext cx="220980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95800" y="273050"/>
            <a:ext cx="4191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09800" y="1430860"/>
            <a:ext cx="22098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smtClean="0"/>
            </a:lvl1pPr>
          </a:lstStyle>
          <a:p>
            <a:pPr>
              <a:defRPr/>
            </a:pPr>
            <a:fld id="{4ED656D2-EC84-472C-A800-D3DF60A80E90}" type="datetimeFigureOut">
              <a:rPr lang="en-US" altLang="en-US"/>
              <a:pPr>
                <a:defRPr/>
              </a:pPr>
              <a:t>3/4/2017</a:t>
            </a:fld>
            <a:endParaRPr lang="en-US" altLang="en-US"/>
          </a:p>
        </p:txBody>
      </p:sp>
      <p:sp>
        <p:nvSpPr>
          <p:cNvPr id="10" name="Footer Placeholder 5"/>
          <p:cNvSpPr>
            <a:spLocks noGrp="1"/>
          </p:cNvSpPr>
          <p:nvPr>
            <p:ph type="ftr" sz="quarter" idx="11"/>
          </p:nvPr>
        </p:nvSpPr>
        <p:spPr/>
        <p:txBody>
          <a:bodyPr/>
          <a:lstStyle>
            <a:lvl1pPr>
              <a:defRPr smtClean="0"/>
            </a:lvl1pPr>
          </a:lstStyle>
          <a:p>
            <a:pPr>
              <a:defRPr/>
            </a:pPr>
            <a:endParaRPr lang="en-US" altLang="en-US"/>
          </a:p>
        </p:txBody>
      </p:sp>
      <p:sp>
        <p:nvSpPr>
          <p:cNvPr id="11" name="Slide Number Placeholder 6"/>
          <p:cNvSpPr>
            <a:spLocks noGrp="1"/>
          </p:cNvSpPr>
          <p:nvPr>
            <p:ph type="sldNum" sz="quarter" idx="12"/>
          </p:nvPr>
        </p:nvSpPr>
        <p:spPr/>
        <p:txBody>
          <a:bodyPr/>
          <a:lstStyle>
            <a:lvl1pPr>
              <a:defRPr smtClean="0"/>
            </a:lvl1pPr>
          </a:lstStyle>
          <a:p>
            <a:pPr>
              <a:defRPr/>
            </a:pPr>
            <a:fld id="{D1714C3C-FA8C-4F2E-BBF4-3950F7E12F2D}" type="slidenum">
              <a:rPr lang="en-US" altLang="en-US"/>
              <a:pPr>
                <a:defRPr/>
              </a:pPr>
              <a:t>‹#›</a:t>
            </a:fld>
            <a:endParaRPr lang="en-US" altLang="en-US"/>
          </a:p>
        </p:txBody>
      </p:sp>
    </p:spTree>
    <p:extLst>
      <p:ext uri="{BB962C8B-B14F-4D97-AF65-F5344CB8AC3E}">
        <p14:creationId xmlns:p14="http://schemas.microsoft.com/office/powerpoint/2010/main" val="323063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FFFFFF"/>
              </a:solidFill>
            </a:endParaRPr>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670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667000" y="60960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667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smtClean="0"/>
            </a:lvl1pPr>
          </a:lstStyle>
          <a:p>
            <a:pPr>
              <a:defRPr/>
            </a:pPr>
            <a:fld id="{892AF0D4-982B-441A-BE03-87CDA929813A}" type="datetimeFigureOut">
              <a:rPr lang="en-US" altLang="en-US"/>
              <a:pPr>
                <a:defRPr/>
              </a:pPr>
              <a:t>3/4/2017</a:t>
            </a:fld>
            <a:endParaRPr lang="en-US" altLang="en-US"/>
          </a:p>
        </p:txBody>
      </p:sp>
      <p:sp>
        <p:nvSpPr>
          <p:cNvPr id="10" name="Footer Placeholder 5"/>
          <p:cNvSpPr>
            <a:spLocks noGrp="1"/>
          </p:cNvSpPr>
          <p:nvPr>
            <p:ph type="ftr" sz="quarter" idx="11"/>
          </p:nvPr>
        </p:nvSpPr>
        <p:spPr/>
        <p:txBody>
          <a:bodyPr/>
          <a:lstStyle>
            <a:lvl1pPr>
              <a:defRPr smtClean="0"/>
            </a:lvl1pPr>
          </a:lstStyle>
          <a:p>
            <a:pPr>
              <a:defRPr/>
            </a:pPr>
            <a:endParaRPr lang="en-US" altLang="en-US"/>
          </a:p>
        </p:txBody>
      </p:sp>
      <p:sp>
        <p:nvSpPr>
          <p:cNvPr id="11" name="Slide Number Placeholder 6"/>
          <p:cNvSpPr>
            <a:spLocks noGrp="1"/>
          </p:cNvSpPr>
          <p:nvPr>
            <p:ph type="sldNum" sz="quarter" idx="12"/>
          </p:nvPr>
        </p:nvSpPr>
        <p:spPr/>
        <p:txBody>
          <a:bodyPr/>
          <a:lstStyle>
            <a:lvl1pPr>
              <a:defRPr smtClean="0"/>
            </a:lvl1pPr>
          </a:lstStyle>
          <a:p>
            <a:pPr>
              <a:defRPr/>
            </a:pPr>
            <a:fld id="{634B78AE-3899-4D95-8ED5-074AD0337091}" type="slidenum">
              <a:rPr lang="en-US" altLang="en-US"/>
              <a:pPr>
                <a:defRPr/>
              </a:pPr>
              <a:t>‹#›</a:t>
            </a:fld>
            <a:endParaRPr lang="en-US" altLang="en-US"/>
          </a:p>
        </p:txBody>
      </p:sp>
    </p:spTree>
    <p:extLst>
      <p:ext uri="{BB962C8B-B14F-4D97-AF65-F5344CB8AC3E}">
        <p14:creationId xmlns:p14="http://schemas.microsoft.com/office/powerpoint/2010/main" val="138255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4FF2948F-71B2-4A52-9C3D-A013ABDE70C6}" type="datetimeFigureOut">
              <a:rPr lang="en-US" altLang="en-US"/>
              <a:pPr>
                <a:defRPr/>
              </a:pPr>
              <a:t>3/4/2017</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5A0761DC-08DA-4D1E-97CD-BE28E7C9199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12" r:id="rId10"/>
    <p:sldLayoutId id="214748371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panose="020B0604020202020204" pitchFamily="34" charset="0"/>
                <a:cs typeface="+mn-cs"/>
              </a:defRPr>
            </a:lvl1pPr>
          </a:lstStyle>
          <a:p>
            <a:pPr>
              <a:defRPr/>
            </a:pPr>
            <a:fld id="{EF287D68-BD63-4FAA-BE21-EE9A1BA5ED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comments" Target="../comments/comment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p:txBody>
          <a:bodyPr/>
          <a:lstStyle/>
          <a:p>
            <a:pPr eaLnBrk="1" hangingPunct="1"/>
            <a:r>
              <a:rPr lang="en-US" altLang="en-US" sz="6600" b="1" smtClean="0"/>
              <a:t>CCENT Study Guide</a:t>
            </a:r>
          </a:p>
        </p:txBody>
      </p:sp>
      <p:sp>
        <p:nvSpPr>
          <p:cNvPr id="23555" name="Subtitle 2"/>
          <p:cNvSpPr>
            <a:spLocks noGrp="1"/>
          </p:cNvSpPr>
          <p:nvPr>
            <p:ph type="subTitle" idx="1"/>
          </p:nvPr>
        </p:nvSpPr>
        <p:spPr/>
        <p:txBody>
          <a:bodyPr/>
          <a:lstStyle/>
          <a:p>
            <a:pPr eaLnBrk="1" hangingPunct="1"/>
            <a:r>
              <a:rPr lang="en-US" altLang="en-US" sz="4400" smtClean="0"/>
              <a:t>Chapter 9</a:t>
            </a:r>
          </a:p>
          <a:p>
            <a:pPr eaLnBrk="1" hangingPunct="1"/>
            <a:r>
              <a:rPr lang="en-US" altLang="en-US" sz="4400" smtClean="0"/>
              <a:t>IP Routing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t>IP Routing Configuration</a:t>
            </a:r>
          </a:p>
        </p:txBody>
      </p:sp>
      <p:sp>
        <p:nvSpPr>
          <p:cNvPr id="32771" name="Rectangle 2"/>
          <p:cNvSpPr>
            <a:spLocks noChangeArrowheads="1"/>
          </p:cNvSpPr>
          <p:nvPr/>
        </p:nvSpPr>
        <p:spPr bwMode="auto">
          <a:xfrm>
            <a:off x="2286000" y="2133600"/>
            <a:ext cx="7010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These are the three routing methods I’m going to cover with you:</a:t>
            </a:r>
          </a:p>
          <a:p>
            <a:pPr eaLnBrk="1" hangingPunct="1">
              <a:spcBef>
                <a:spcPct val="0"/>
              </a:spcBef>
              <a:buFontTx/>
              <a:buNone/>
            </a:pPr>
            <a:endParaRPr lang="en-US" altLang="en-US" sz="1800"/>
          </a:p>
          <a:p>
            <a:pPr lvl="1" eaLnBrk="1" hangingPunct="1">
              <a:spcBef>
                <a:spcPct val="0"/>
              </a:spcBef>
              <a:buFont typeface="Arial" charset="0"/>
              <a:buChar char="•"/>
            </a:pPr>
            <a:r>
              <a:rPr lang="en-US" altLang="en-US" sz="1800"/>
              <a:t>Static routing</a:t>
            </a:r>
          </a:p>
          <a:p>
            <a:pPr lvl="1" eaLnBrk="1" hangingPunct="1">
              <a:spcBef>
                <a:spcPct val="0"/>
              </a:spcBef>
              <a:buFont typeface="Arial" charset="0"/>
              <a:buChar char="•"/>
            </a:pPr>
            <a:r>
              <a:rPr lang="en-US" altLang="en-US" sz="1800"/>
              <a:t>Default routing</a:t>
            </a:r>
          </a:p>
          <a:p>
            <a:pPr lvl="1" eaLnBrk="1" hangingPunct="1">
              <a:spcBef>
                <a:spcPct val="0"/>
              </a:spcBef>
              <a:buFont typeface="Arial" charset="0"/>
              <a:buChar char="•"/>
            </a:pPr>
            <a:r>
              <a:rPr lang="en-US" altLang="en-US" sz="1800"/>
              <a:t>Dynamic routing</a:t>
            </a:r>
          </a:p>
          <a:p>
            <a:pPr lvl="1" eaLnBrk="1" hangingPunct="1">
              <a:spcBef>
                <a:spcPct val="0"/>
              </a:spcBef>
              <a:buFontTx/>
              <a:buNone/>
            </a:pPr>
            <a:endParaRPr lang="en-US" altLang="en-US" sz="1800"/>
          </a:p>
          <a:p>
            <a:pPr eaLnBrk="1" hangingPunct="1">
              <a:spcBef>
                <a:spcPct val="0"/>
              </a:spcBef>
              <a:buFontTx/>
              <a:buNone/>
            </a:pPr>
            <a:r>
              <a:rPr lang="en-US" altLang="en-US" sz="1800"/>
              <a:t>We’re going to start with the first way and implement static routing on our network, because if you can implement static routing </a:t>
            </a:r>
            <a:r>
              <a:rPr lang="en-US" altLang="en-US" sz="1800" i="1"/>
              <a:t>and</a:t>
            </a:r>
            <a:r>
              <a:rPr lang="en-US" altLang="en-US" sz="1800"/>
              <a:t> make it work, you’ve demonstrated that you definitely have a solid understanding of the internetwork.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0"/>
            <a:ext cx="6096000" cy="685800"/>
          </a:xfrm>
        </p:spPr>
        <p:txBody>
          <a:bodyPr rtlCol="0">
            <a:normAutofit fontScale="90000"/>
          </a:bodyPr>
          <a:lstStyle/>
          <a:p>
            <a:pPr eaLnBrk="1" fontAlgn="auto" hangingPunct="1">
              <a:spcAft>
                <a:spcPts val="0"/>
              </a:spcAft>
              <a:defRPr/>
            </a:pPr>
            <a:r>
              <a:rPr lang="en-US" dirty="0" smtClean="0"/>
              <a:t>Static Routing</a:t>
            </a:r>
            <a:endParaRPr lang="en-US" dirty="0"/>
          </a:p>
        </p:txBody>
      </p:sp>
      <p:sp>
        <p:nvSpPr>
          <p:cNvPr id="33795" name="Rectangle 3"/>
          <p:cNvSpPr>
            <a:spLocks noChangeArrowheads="1"/>
          </p:cNvSpPr>
          <p:nvPr/>
        </p:nvSpPr>
        <p:spPr bwMode="auto">
          <a:xfrm>
            <a:off x="2209800" y="762000"/>
            <a:ext cx="70104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a:t>Starting at the beginning, here’s the command syntax you use to add a static route to a routing table from global config:</a:t>
            </a:r>
          </a:p>
          <a:p>
            <a:pPr eaLnBrk="1" hangingPunct="1">
              <a:spcBef>
                <a:spcPct val="0"/>
              </a:spcBef>
              <a:buFontTx/>
              <a:buNone/>
            </a:pPr>
            <a:endParaRPr lang="en-US" altLang="en-US" sz="1400"/>
          </a:p>
          <a:p>
            <a:pPr eaLnBrk="1" hangingPunct="1">
              <a:spcBef>
                <a:spcPct val="0"/>
              </a:spcBef>
              <a:buFontTx/>
              <a:buNone/>
            </a:pPr>
            <a:r>
              <a:rPr lang="en-US" altLang="en-US" sz="1400"/>
              <a:t>ip route [</a:t>
            </a:r>
            <a:r>
              <a:rPr lang="en-US" altLang="en-US" sz="1400" i="1"/>
              <a:t>destination_network</a:t>
            </a:r>
            <a:r>
              <a:rPr lang="en-US" altLang="en-US" sz="1400"/>
              <a:t>] [</a:t>
            </a:r>
            <a:r>
              <a:rPr lang="en-US" altLang="en-US" sz="1400" i="1"/>
              <a:t>mask</a:t>
            </a:r>
            <a:r>
              <a:rPr lang="en-US" altLang="en-US" sz="1400"/>
              <a:t>] [</a:t>
            </a:r>
            <a:r>
              <a:rPr lang="en-US" altLang="en-US" sz="1400" i="1"/>
              <a:t>next-hop_address</a:t>
            </a:r>
            <a:r>
              <a:rPr lang="en-US" altLang="en-US" sz="1400"/>
              <a:t> or</a:t>
            </a:r>
          </a:p>
          <a:p>
            <a:pPr eaLnBrk="1" hangingPunct="1">
              <a:spcBef>
                <a:spcPct val="0"/>
              </a:spcBef>
              <a:buFontTx/>
              <a:buNone/>
            </a:pPr>
            <a:r>
              <a:rPr lang="en-US" altLang="en-US" sz="1400" i="1"/>
              <a:t>  exitinterface</a:t>
            </a:r>
            <a:r>
              <a:rPr lang="en-US" altLang="en-US" sz="1400"/>
              <a:t>] [</a:t>
            </a:r>
            <a:r>
              <a:rPr lang="en-US" altLang="en-US" sz="1400" i="1"/>
              <a:t>administrative_distance</a:t>
            </a:r>
            <a:r>
              <a:rPr lang="en-US" altLang="en-US" sz="1400"/>
              <a:t>] [permanent]</a:t>
            </a:r>
          </a:p>
          <a:p>
            <a:pPr eaLnBrk="1" hangingPunct="1">
              <a:spcBef>
                <a:spcPct val="0"/>
              </a:spcBef>
              <a:buFontTx/>
              <a:buNone/>
            </a:pPr>
            <a:endParaRPr lang="en-US" altLang="en-US" sz="1400"/>
          </a:p>
          <a:p>
            <a:pPr eaLnBrk="1" hangingPunct="1">
              <a:spcBef>
                <a:spcPct val="0"/>
              </a:spcBef>
              <a:buFontTx/>
              <a:buNone/>
            </a:pPr>
            <a:r>
              <a:rPr lang="en-US" altLang="en-US" sz="1200" b="1" i="1"/>
              <a:t>ip route</a:t>
            </a:r>
            <a:endParaRPr lang="en-US" altLang="en-US" sz="1200" b="1"/>
          </a:p>
          <a:p>
            <a:pPr eaLnBrk="1" hangingPunct="1">
              <a:spcBef>
                <a:spcPct val="0"/>
              </a:spcBef>
              <a:buFontTx/>
              <a:buNone/>
            </a:pPr>
            <a:r>
              <a:rPr lang="en-US" altLang="en-US" sz="1200"/>
              <a:t>The command used to create the static route</a:t>
            </a:r>
          </a:p>
          <a:p>
            <a:pPr eaLnBrk="1" hangingPunct="1">
              <a:spcBef>
                <a:spcPct val="0"/>
              </a:spcBef>
              <a:buFontTx/>
              <a:buNone/>
            </a:pPr>
            <a:r>
              <a:rPr lang="en-US" altLang="en-US" sz="1200" b="1" i="1"/>
              <a:t>destination_network</a:t>
            </a:r>
            <a:endParaRPr lang="en-US" altLang="en-US" sz="1200" b="1"/>
          </a:p>
          <a:p>
            <a:pPr eaLnBrk="1" hangingPunct="1">
              <a:spcBef>
                <a:spcPct val="0"/>
              </a:spcBef>
              <a:buFontTx/>
              <a:buNone/>
            </a:pPr>
            <a:r>
              <a:rPr lang="en-US" altLang="en-US" sz="1200"/>
              <a:t>The network you’re placing in the routing table</a:t>
            </a:r>
          </a:p>
          <a:p>
            <a:pPr eaLnBrk="1" hangingPunct="1">
              <a:spcBef>
                <a:spcPct val="0"/>
              </a:spcBef>
              <a:buFontTx/>
              <a:buNone/>
            </a:pPr>
            <a:r>
              <a:rPr lang="en-US" altLang="en-US" sz="1200" b="1" i="1"/>
              <a:t>mask</a:t>
            </a:r>
            <a:endParaRPr lang="en-US" altLang="en-US" sz="1200" b="1"/>
          </a:p>
          <a:p>
            <a:pPr eaLnBrk="1" hangingPunct="1">
              <a:spcBef>
                <a:spcPct val="0"/>
              </a:spcBef>
              <a:buFontTx/>
              <a:buNone/>
            </a:pPr>
            <a:r>
              <a:rPr lang="en-US" altLang="en-US" sz="1200"/>
              <a:t>The subnet mask being used on the network</a:t>
            </a:r>
          </a:p>
          <a:p>
            <a:pPr eaLnBrk="1" hangingPunct="1">
              <a:spcBef>
                <a:spcPct val="0"/>
              </a:spcBef>
              <a:buFontTx/>
              <a:buNone/>
            </a:pPr>
            <a:r>
              <a:rPr lang="en-US" altLang="en-US" sz="1200" b="1" i="1"/>
              <a:t>next-hop_address</a:t>
            </a:r>
            <a:endParaRPr lang="en-US" altLang="en-US" sz="1200" b="1"/>
          </a:p>
          <a:p>
            <a:pPr eaLnBrk="1" hangingPunct="1">
              <a:spcBef>
                <a:spcPct val="0"/>
              </a:spcBef>
              <a:buFontTx/>
              <a:buNone/>
            </a:pPr>
            <a:r>
              <a:rPr lang="en-US" altLang="en-US" sz="1200"/>
              <a:t>This is the IP address of the next-hop router that will receive packets and forward them to the remote network, which must signify a router interface that’s on a directly connected network. You must be able to successfully ping the router interface before you can add the route. Important note to self is that if you type in the wrong next-hop address or the interface to the correct router is down, the static route will show up in the router’s configuration but not in the routing table</a:t>
            </a:r>
          </a:p>
          <a:p>
            <a:pPr eaLnBrk="1" hangingPunct="1">
              <a:spcBef>
                <a:spcPct val="0"/>
              </a:spcBef>
              <a:buFontTx/>
              <a:buNone/>
            </a:pPr>
            <a:r>
              <a:rPr lang="en-US" altLang="en-US" sz="1200" b="1" i="1"/>
              <a:t>exitinterface</a:t>
            </a:r>
            <a:endParaRPr lang="en-US" altLang="en-US" sz="1200" b="1"/>
          </a:p>
          <a:p>
            <a:pPr eaLnBrk="1" hangingPunct="1">
              <a:spcBef>
                <a:spcPct val="0"/>
              </a:spcBef>
              <a:buFontTx/>
              <a:buNone/>
            </a:pPr>
            <a:r>
              <a:rPr lang="en-US" altLang="en-US" sz="1200"/>
              <a:t>Used in place of the next-hop address if you want, and shows up as a directly connected route</a:t>
            </a:r>
          </a:p>
          <a:p>
            <a:pPr eaLnBrk="1" hangingPunct="1">
              <a:spcBef>
                <a:spcPct val="0"/>
              </a:spcBef>
              <a:buFontTx/>
              <a:buNone/>
            </a:pPr>
            <a:r>
              <a:rPr lang="en-US" altLang="en-US" sz="1200" b="1" i="1"/>
              <a:t>administrative_distance</a:t>
            </a:r>
            <a:endParaRPr lang="en-US" altLang="en-US" sz="1200" b="1"/>
          </a:p>
          <a:p>
            <a:pPr eaLnBrk="1" hangingPunct="1">
              <a:spcBef>
                <a:spcPct val="0"/>
              </a:spcBef>
              <a:buFontTx/>
              <a:buNone/>
            </a:pPr>
            <a:r>
              <a:rPr lang="en-US" altLang="en-US" sz="1200"/>
              <a:t>By default, static routes have an administrative distance of 1 or 0 if you use an exit interface instead of a next-hop address. You can change the default value by adding an administrative weight at the end of the command. I’ll talk a lot more about this later in the chapter when we get to the section on dynamic routing.</a:t>
            </a:r>
          </a:p>
          <a:p>
            <a:pPr eaLnBrk="1" hangingPunct="1">
              <a:spcBef>
                <a:spcPct val="0"/>
              </a:spcBef>
              <a:buFontTx/>
              <a:buNone/>
            </a:pPr>
            <a:r>
              <a:rPr lang="en-US" altLang="en-US" sz="1200" b="1" i="1"/>
              <a:t>permanent</a:t>
            </a:r>
            <a:endParaRPr lang="en-US" altLang="en-US" sz="1200" b="1"/>
          </a:p>
          <a:p>
            <a:pPr eaLnBrk="1" hangingPunct="1">
              <a:spcBef>
                <a:spcPct val="0"/>
              </a:spcBef>
              <a:buFontTx/>
              <a:buNone/>
            </a:pPr>
            <a:r>
              <a:rPr lang="en-US" altLang="en-US" sz="1200"/>
              <a:t>If the interface is shut down or the router can’t communicate to the next-hop router, the route will automatically be discarded from the routing table by default. Choosing the permanent option keeps the entry in the routing table no matter what happens.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248400" cy="609600"/>
          </a:xfrm>
        </p:spPr>
        <p:txBody>
          <a:bodyPr rtlCol="0">
            <a:normAutofit fontScale="90000"/>
          </a:bodyPr>
          <a:lstStyle/>
          <a:p>
            <a:pPr eaLnBrk="1" fontAlgn="auto" hangingPunct="1">
              <a:spcAft>
                <a:spcPts val="0"/>
              </a:spcAft>
              <a:defRPr/>
            </a:pPr>
            <a:r>
              <a:rPr lang="en-US" dirty="0" smtClean="0"/>
              <a:t>Static Route Examples</a:t>
            </a:r>
            <a:endParaRPr lang="en-US" dirty="0"/>
          </a:p>
        </p:txBody>
      </p:sp>
      <p:sp>
        <p:nvSpPr>
          <p:cNvPr id="34819" name="Rectangle 3"/>
          <p:cNvSpPr>
            <a:spLocks noChangeArrowheads="1"/>
          </p:cNvSpPr>
          <p:nvPr/>
        </p:nvSpPr>
        <p:spPr bwMode="auto">
          <a:xfrm>
            <a:off x="2376488" y="877888"/>
            <a:ext cx="66294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a:t>Let’s take a look at a sample static route to see what we can find out about it:</a:t>
            </a:r>
          </a:p>
          <a:p>
            <a:pPr eaLnBrk="1" hangingPunct="1">
              <a:spcBef>
                <a:spcPct val="0"/>
              </a:spcBef>
              <a:buFontTx/>
              <a:buNone/>
            </a:pPr>
            <a:endParaRPr lang="en-US" altLang="en-US" sz="1600"/>
          </a:p>
          <a:p>
            <a:pPr eaLnBrk="1" hangingPunct="1">
              <a:spcBef>
                <a:spcPct val="0"/>
              </a:spcBef>
              <a:buFontTx/>
              <a:buNone/>
            </a:pPr>
            <a:r>
              <a:rPr lang="en-US" altLang="en-US" sz="1600"/>
              <a:t>	Router(config)#</a:t>
            </a:r>
            <a:r>
              <a:rPr lang="en-US" altLang="en-US" sz="1600" b="1"/>
              <a:t>ip route 172.16.3.0 255.255.255.0 192.168.2.4</a:t>
            </a:r>
          </a:p>
          <a:p>
            <a:pPr eaLnBrk="1" hangingPunct="1">
              <a:spcBef>
                <a:spcPct val="0"/>
              </a:spcBef>
              <a:buFontTx/>
              <a:buNone/>
            </a:pPr>
            <a:endParaRPr lang="en-US" altLang="en-US" sz="1600"/>
          </a:p>
          <a:p>
            <a:pPr eaLnBrk="1" hangingPunct="1">
              <a:spcBef>
                <a:spcPct val="0"/>
              </a:spcBef>
              <a:buFontTx/>
              <a:buNone/>
            </a:pPr>
            <a:r>
              <a:rPr lang="en-US" altLang="en-US" sz="1600"/>
              <a:t>The ip route command tells us simply that it’s a static route.</a:t>
            </a:r>
          </a:p>
          <a:p>
            <a:pPr eaLnBrk="1" hangingPunct="1">
              <a:spcBef>
                <a:spcPct val="0"/>
              </a:spcBef>
              <a:buFontTx/>
              <a:buNone/>
            </a:pPr>
            <a:r>
              <a:rPr lang="en-US" altLang="en-US" sz="1600"/>
              <a:t>172.16.3.0 is the remote network we want to send packets to.</a:t>
            </a:r>
          </a:p>
          <a:p>
            <a:pPr eaLnBrk="1" hangingPunct="1">
              <a:spcBef>
                <a:spcPct val="0"/>
              </a:spcBef>
              <a:buFontTx/>
              <a:buNone/>
            </a:pPr>
            <a:r>
              <a:rPr lang="en-US" altLang="en-US" sz="1600"/>
              <a:t>255.255.255.0 is the mask of the remote network.</a:t>
            </a:r>
          </a:p>
          <a:p>
            <a:pPr eaLnBrk="1" hangingPunct="1">
              <a:spcBef>
                <a:spcPct val="0"/>
              </a:spcBef>
              <a:buFontTx/>
              <a:buNone/>
            </a:pPr>
            <a:r>
              <a:rPr lang="en-US" altLang="en-US" sz="1600"/>
              <a:t>192.168.2.4 is the next hop, or router, that packets will be sent to.</a:t>
            </a:r>
          </a:p>
          <a:p>
            <a:pPr eaLnBrk="1" hangingPunct="1">
              <a:spcBef>
                <a:spcPct val="0"/>
              </a:spcBef>
              <a:buFontTx/>
              <a:buNone/>
            </a:pPr>
            <a:endParaRPr lang="en-US" altLang="en-US" sz="1600"/>
          </a:p>
          <a:p>
            <a:pPr eaLnBrk="1" hangingPunct="1">
              <a:spcBef>
                <a:spcPct val="0"/>
              </a:spcBef>
              <a:buFontTx/>
              <a:buNone/>
            </a:pPr>
            <a:r>
              <a:rPr lang="en-US" altLang="en-US" sz="1600"/>
              <a:t>But what if the static route looked like this instead?</a:t>
            </a:r>
          </a:p>
          <a:p>
            <a:pPr eaLnBrk="1" hangingPunct="1">
              <a:spcBef>
                <a:spcPct val="0"/>
              </a:spcBef>
              <a:buFontTx/>
              <a:buNone/>
            </a:pPr>
            <a:r>
              <a:rPr lang="en-US" altLang="en-US" sz="1600"/>
              <a:t>	Router(config)#</a:t>
            </a:r>
            <a:r>
              <a:rPr lang="en-US" altLang="en-US" sz="1600" b="1"/>
              <a:t>ip route 172.16.3.0 255.255.255.0 192.168.2.4 </a:t>
            </a:r>
            <a:r>
              <a:rPr lang="en-US" altLang="en-US" sz="1600" b="1">
                <a:solidFill>
                  <a:srgbClr val="FF0000"/>
                </a:solidFill>
              </a:rPr>
              <a:t>150</a:t>
            </a:r>
          </a:p>
          <a:p>
            <a:pPr eaLnBrk="1" hangingPunct="1">
              <a:spcBef>
                <a:spcPct val="0"/>
              </a:spcBef>
              <a:buFontTx/>
              <a:buNone/>
            </a:pPr>
            <a:endParaRPr lang="en-US" altLang="en-US" sz="1600"/>
          </a:p>
          <a:p>
            <a:pPr eaLnBrk="1" hangingPunct="1">
              <a:spcBef>
                <a:spcPct val="0"/>
              </a:spcBef>
              <a:buFontTx/>
              <a:buNone/>
            </a:pPr>
            <a:r>
              <a:rPr lang="en-US" altLang="en-US" sz="1600"/>
              <a:t>That 150 at the end changes the default administrative distance (AD) of 1 to 150. As said, I’ll talk much more about AD when we get into dynamic routing, but for now, just remember that </a:t>
            </a:r>
            <a:r>
              <a:rPr lang="en-US" altLang="en-US" sz="1600">
                <a:solidFill>
                  <a:srgbClr val="FF0000"/>
                </a:solidFill>
              </a:rPr>
              <a:t>the AD is the trustworthiness of a route, where 0 is best and 255 is worst.</a:t>
            </a:r>
          </a:p>
          <a:p>
            <a:pPr eaLnBrk="1" hangingPunct="1">
              <a:spcBef>
                <a:spcPct val="0"/>
              </a:spcBef>
              <a:buFontTx/>
              <a:buNone/>
            </a:pPr>
            <a:endParaRPr lang="en-US" altLang="en-US" sz="1600"/>
          </a:p>
          <a:p>
            <a:pPr eaLnBrk="1" hangingPunct="1">
              <a:spcBef>
                <a:spcPct val="0"/>
              </a:spcBef>
              <a:buFontTx/>
              <a:buNone/>
            </a:pPr>
            <a:r>
              <a:rPr lang="en-US" altLang="en-US" sz="1600"/>
              <a:t>One more example:</a:t>
            </a:r>
          </a:p>
          <a:p>
            <a:pPr eaLnBrk="1" hangingPunct="1">
              <a:spcBef>
                <a:spcPct val="0"/>
              </a:spcBef>
              <a:buFontTx/>
              <a:buNone/>
            </a:pPr>
            <a:r>
              <a:rPr lang="en-US" altLang="en-US" sz="1600"/>
              <a:t>	Router(config)#</a:t>
            </a:r>
            <a:r>
              <a:rPr lang="en-US" altLang="en-US" sz="1600" b="1"/>
              <a:t>ip route 172.16.3.0 255.255.255.0 </a:t>
            </a:r>
            <a:r>
              <a:rPr lang="en-US" altLang="en-US" sz="1600" b="1">
                <a:solidFill>
                  <a:srgbClr val="FF0000"/>
                </a:solidFill>
              </a:rPr>
              <a:t>s0/0/0</a:t>
            </a:r>
          </a:p>
          <a:p>
            <a:pPr eaLnBrk="1" hangingPunct="1">
              <a:spcBef>
                <a:spcPct val="0"/>
              </a:spcBef>
              <a:buFontTx/>
              <a:buNone/>
            </a:pPr>
            <a:endParaRPr lang="en-US" altLang="en-US" sz="1600"/>
          </a:p>
          <a:p>
            <a:pPr eaLnBrk="1" hangingPunct="1">
              <a:spcBef>
                <a:spcPct val="0"/>
              </a:spcBef>
              <a:buFontTx/>
              <a:buNone/>
            </a:pPr>
            <a:r>
              <a:rPr lang="en-US" altLang="en-US" sz="1600"/>
              <a:t>Instead of using a next-hop address, we can </a:t>
            </a:r>
            <a:r>
              <a:rPr lang="en-US" altLang="en-US" sz="1600">
                <a:solidFill>
                  <a:srgbClr val="FF0000"/>
                </a:solidFill>
              </a:rPr>
              <a:t>use an exit interface </a:t>
            </a:r>
            <a:r>
              <a:rPr lang="en-US" altLang="en-US" sz="1600"/>
              <a:t>that will make the route show up as a directly connected network. Functionally, the next hop and exit interface work exactly the same.</a:t>
            </a:r>
          </a:p>
          <a:p>
            <a:pPr eaLnBrk="1" hangingPunct="1">
              <a:spcBef>
                <a:spcPct val="0"/>
              </a:spcBef>
              <a:buFontTx/>
              <a:buNone/>
            </a:pPr>
            <a:endParaRPr lang="en-US" altLang="en-US"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3"/>
          </a:xfrm>
        </p:spPr>
        <p:txBody>
          <a:bodyPr rtlCol="0">
            <a:normAutofit fontScale="90000"/>
          </a:bodyPr>
          <a:lstStyle/>
          <a:p>
            <a:pPr eaLnBrk="1" fontAlgn="auto" hangingPunct="1">
              <a:spcAft>
                <a:spcPts val="0"/>
              </a:spcAft>
              <a:defRPr/>
            </a:pPr>
            <a:r>
              <a:rPr lang="en-US" dirty="0" smtClean="0"/>
              <a:t>Default Routing</a:t>
            </a:r>
            <a:endParaRPr lang="en-US" dirty="0"/>
          </a:p>
        </p:txBody>
      </p:sp>
      <p:sp>
        <p:nvSpPr>
          <p:cNvPr id="35843" name="Rectangle 3"/>
          <p:cNvSpPr>
            <a:spLocks noChangeArrowheads="1"/>
          </p:cNvSpPr>
          <p:nvPr/>
        </p:nvSpPr>
        <p:spPr bwMode="auto">
          <a:xfrm>
            <a:off x="2133600" y="671513"/>
            <a:ext cx="662940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A </a:t>
            </a:r>
            <a:r>
              <a:rPr lang="en-US" altLang="en-US" sz="1800" i="1"/>
              <a:t>stub</a:t>
            </a:r>
            <a:r>
              <a:rPr lang="en-US" altLang="en-US" sz="1800"/>
              <a:t> indicates that the networks in this design have only one way out to reach all other networks, which means that instead of creating multiple static routes, we can just use a single default route. This default route is used by IP to forward any packet with a destination not found in the routing table, which is why it is also called a gateway of last resort. </a:t>
            </a:r>
          </a:p>
          <a:p>
            <a:pPr eaLnBrk="1" hangingPunct="1">
              <a:spcBef>
                <a:spcPct val="0"/>
              </a:spcBef>
              <a:buFontTx/>
              <a:buNone/>
            </a:pPr>
            <a:endParaRPr lang="en-US" altLang="en-US" sz="1800"/>
          </a:p>
          <a:p>
            <a:pPr eaLnBrk="1" hangingPunct="1">
              <a:spcBef>
                <a:spcPct val="0"/>
              </a:spcBef>
              <a:buFontTx/>
              <a:buNone/>
            </a:pPr>
            <a:r>
              <a:rPr lang="en-US" altLang="en-US" sz="1800"/>
              <a:t>LA#</a:t>
            </a:r>
            <a:r>
              <a:rPr lang="en-US" altLang="en-US" sz="1800" b="1"/>
              <a:t>config t</a:t>
            </a:r>
            <a:endParaRPr lang="en-US" altLang="en-US" sz="1800"/>
          </a:p>
          <a:p>
            <a:pPr eaLnBrk="1" hangingPunct="1">
              <a:spcBef>
                <a:spcPct val="0"/>
              </a:spcBef>
              <a:buFontTx/>
              <a:buNone/>
            </a:pPr>
            <a:r>
              <a:rPr lang="en-US" altLang="en-US" sz="1800"/>
              <a:t>LA(config)#</a:t>
            </a:r>
            <a:r>
              <a:rPr lang="en-US" altLang="en-US" sz="1800" b="1"/>
              <a:t>ip route 0.0.0.0 0.0.0.0 </a:t>
            </a:r>
            <a:r>
              <a:rPr lang="en-US" altLang="en-US" sz="1800" b="1">
                <a:solidFill>
                  <a:srgbClr val="FF0000"/>
                </a:solidFill>
              </a:rPr>
              <a:t>172.16.10.5</a:t>
            </a:r>
            <a:endParaRPr lang="en-US" altLang="en-US" sz="1800">
              <a:solidFill>
                <a:srgbClr val="FF0000"/>
              </a:solidFill>
            </a:endParaRPr>
          </a:p>
          <a:p>
            <a:pPr eaLnBrk="1" hangingPunct="1">
              <a:spcBef>
                <a:spcPct val="0"/>
              </a:spcBef>
              <a:buFontTx/>
              <a:buNone/>
            </a:pPr>
            <a:r>
              <a:rPr lang="en-US" altLang="en-US" sz="1800"/>
              <a:t>LA(config)#</a:t>
            </a:r>
            <a:r>
              <a:rPr lang="en-US" altLang="en-US" sz="1800" b="1"/>
              <a:t>do sho ip route</a:t>
            </a:r>
            <a:endParaRPr lang="en-US" altLang="en-US" sz="1800"/>
          </a:p>
          <a:p>
            <a:pPr eaLnBrk="1" hangingPunct="1">
              <a:spcBef>
                <a:spcPct val="0"/>
              </a:spcBef>
              <a:buFontTx/>
              <a:buNone/>
            </a:pPr>
            <a:r>
              <a:rPr lang="en-US" altLang="en-US" sz="1800"/>
              <a:t>[output cut]</a:t>
            </a:r>
          </a:p>
          <a:p>
            <a:pPr eaLnBrk="1" hangingPunct="1">
              <a:spcBef>
                <a:spcPct val="0"/>
              </a:spcBef>
              <a:buFontTx/>
              <a:buNone/>
            </a:pPr>
            <a:r>
              <a:rPr lang="en-US" altLang="en-US" sz="1800"/>
              <a:t>Gateway of last resort is 172.16.10.5 to network 0.0.0.0</a:t>
            </a:r>
          </a:p>
          <a:p>
            <a:pPr eaLnBrk="1" hangingPunct="1">
              <a:spcBef>
                <a:spcPct val="0"/>
              </a:spcBef>
              <a:buFontTx/>
              <a:buNone/>
            </a:pPr>
            <a:r>
              <a:rPr lang="en-US" altLang="en-US" sz="1800"/>
              <a:t>172.16.0.0/30 is subnetted, 1 subnets</a:t>
            </a:r>
          </a:p>
          <a:p>
            <a:pPr eaLnBrk="1" hangingPunct="1">
              <a:spcBef>
                <a:spcPct val="0"/>
              </a:spcBef>
              <a:buFontTx/>
              <a:buNone/>
            </a:pPr>
            <a:r>
              <a:rPr lang="en-US" altLang="en-US" sz="1800"/>
              <a:t>C       172.16.10.4 is directly connected, Serial0/0/1</a:t>
            </a:r>
          </a:p>
          <a:p>
            <a:pPr eaLnBrk="1" hangingPunct="1">
              <a:spcBef>
                <a:spcPct val="0"/>
              </a:spcBef>
              <a:buFontTx/>
              <a:buNone/>
            </a:pPr>
            <a:r>
              <a:rPr lang="en-US" altLang="en-US" sz="1800"/>
              <a:t>L       172.16.10.6/32 is directly connected, Serial0/0/1</a:t>
            </a:r>
          </a:p>
          <a:p>
            <a:pPr eaLnBrk="1" hangingPunct="1">
              <a:spcBef>
                <a:spcPct val="0"/>
              </a:spcBef>
              <a:buFontTx/>
              <a:buNone/>
            </a:pPr>
            <a:r>
              <a:rPr lang="en-US" altLang="en-US" sz="1800"/>
              <a:t>C    192.168.20.0/24 is directly connected, FastEthernet0/0</a:t>
            </a:r>
          </a:p>
          <a:p>
            <a:pPr eaLnBrk="1" hangingPunct="1">
              <a:spcBef>
                <a:spcPct val="0"/>
              </a:spcBef>
              <a:buFontTx/>
              <a:buNone/>
            </a:pPr>
            <a:r>
              <a:rPr lang="en-US" altLang="en-US" sz="1800"/>
              <a:t>L    192.168.20.0/32 is directly connected, FastEthernet0/0</a:t>
            </a:r>
          </a:p>
          <a:p>
            <a:pPr eaLnBrk="1" hangingPunct="1">
              <a:spcBef>
                <a:spcPct val="0"/>
              </a:spcBef>
              <a:buFontTx/>
              <a:buNone/>
            </a:pPr>
            <a:r>
              <a:rPr lang="en-US" altLang="en-US" sz="1800"/>
              <a:t>S*   0.0.0.0/0 [1/0] via 172.16.10.5</a:t>
            </a:r>
          </a:p>
          <a:p>
            <a:pPr eaLnBrk="1" hangingPunct="1">
              <a:spcBef>
                <a:spcPct val="0"/>
              </a:spcBef>
              <a:buFontTx/>
              <a:buNone/>
            </a:pPr>
            <a:endParaRPr lang="en-US" altLang="en-US" sz="1800"/>
          </a:p>
          <a:p>
            <a:pPr eaLnBrk="1" hangingPunct="1">
              <a:spcBef>
                <a:spcPct val="0"/>
              </a:spcBef>
              <a:buFontTx/>
              <a:buNone/>
            </a:pPr>
            <a:r>
              <a:rPr lang="en-US" altLang="en-US" sz="1800"/>
              <a:t>Can you see the default route listed last in the routing table? The S* shows that as a candidate for the default route. And I really want you to notice that the gateway of last resort is now set too.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304800"/>
            <a:ext cx="8229600" cy="1143000"/>
          </a:xfrm>
        </p:spPr>
        <p:txBody>
          <a:bodyPr/>
          <a:lstStyle/>
          <a:p>
            <a:pPr eaLnBrk="1" hangingPunct="1"/>
            <a:r>
              <a:rPr lang="en-US" altLang="en-US" b="1" smtClean="0"/>
              <a:t>Dynamic Routing</a:t>
            </a:r>
          </a:p>
        </p:txBody>
      </p:sp>
      <p:sp>
        <p:nvSpPr>
          <p:cNvPr id="36867" name="Rectangle 3"/>
          <p:cNvSpPr>
            <a:spLocks noChangeArrowheads="1"/>
          </p:cNvSpPr>
          <p:nvPr/>
        </p:nvSpPr>
        <p:spPr bwMode="auto">
          <a:xfrm>
            <a:off x="2514600" y="1295400"/>
            <a:ext cx="6507163"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a:t>Administrative Distances</a:t>
            </a:r>
          </a:p>
          <a:p>
            <a:pPr eaLnBrk="1" hangingPunct="1">
              <a:spcBef>
                <a:spcPct val="0"/>
              </a:spcBef>
              <a:buFontTx/>
              <a:buNone/>
            </a:pPr>
            <a:r>
              <a:rPr lang="en-US" altLang="en-US" sz="1800">
                <a:solidFill>
                  <a:srgbClr val="FF0000"/>
                </a:solidFill>
              </a:rPr>
              <a:t>The </a:t>
            </a:r>
            <a:r>
              <a:rPr lang="en-US" altLang="en-US" sz="1800" i="1">
                <a:solidFill>
                  <a:srgbClr val="FF0000"/>
                </a:solidFill>
              </a:rPr>
              <a:t>administrative distance (AD)</a:t>
            </a:r>
            <a:r>
              <a:rPr lang="en-US" altLang="en-US" sz="1800">
                <a:solidFill>
                  <a:srgbClr val="FF0000"/>
                </a:solidFill>
              </a:rPr>
              <a:t> is used to rate the trustworthiness of routing information received on a router from a neighbor router. </a:t>
            </a:r>
            <a:r>
              <a:rPr lang="en-US" altLang="en-US" sz="1800"/>
              <a:t>An administrative distance is an integer from 0 to 255, where 0 is the most trusted, and 255 means no traffic will be passed via this route.</a:t>
            </a:r>
          </a:p>
          <a:p>
            <a:pPr eaLnBrk="1" hangingPunct="1">
              <a:spcBef>
                <a:spcPct val="0"/>
              </a:spcBef>
              <a:buFontTx/>
              <a:buNone/>
            </a:pPr>
            <a:r>
              <a:rPr lang="en-US" altLang="en-US" sz="1800"/>
              <a:t>If a router receives two updates listing the same remote network, the first thing the router checks is the AD. If one of the advertised routes has a lower AD than the other, then the route with the lowest AD will be chosen and placed in the routing table.</a:t>
            </a:r>
          </a:p>
        </p:txBody>
      </p:sp>
      <p:graphicFrame>
        <p:nvGraphicFramePr>
          <p:cNvPr id="36868" name="Object 4"/>
          <p:cNvGraphicFramePr>
            <a:graphicFrameLocks noChangeAspect="1"/>
          </p:cNvGraphicFramePr>
          <p:nvPr/>
        </p:nvGraphicFramePr>
        <p:xfrm>
          <a:off x="2743200" y="4572000"/>
          <a:ext cx="5632450" cy="2212975"/>
        </p:xfrm>
        <a:graphic>
          <a:graphicData uri="http://schemas.openxmlformats.org/presentationml/2006/ole">
            <mc:AlternateContent xmlns:mc="http://schemas.openxmlformats.org/markup-compatibility/2006">
              <mc:Choice xmlns:v="urn:schemas-microsoft-com:vml" Requires="v">
                <p:oleObj spid="_x0000_s36877" name="Document" r:id="rId5" imgW="5639247" imgH="2837542" progId="Word.Document.12">
                  <p:embed/>
                </p:oleObj>
              </mc:Choice>
              <mc:Fallback>
                <p:oleObj name="Document" r:id="rId5" imgW="5639247" imgH="2837542" progId="Word.Document.1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572000"/>
                        <a:ext cx="563245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Rectangle 5"/>
          <p:cNvSpPr>
            <a:spLocks noChangeArrowheads="1"/>
          </p:cNvSpPr>
          <p:nvPr/>
        </p:nvSpPr>
        <p:spPr bwMode="auto">
          <a:xfrm>
            <a:off x="2438400" y="4164013"/>
            <a:ext cx="457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a:t>Table 8.1: Default administrative distances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715962"/>
          </a:xfrm>
        </p:spPr>
        <p:txBody>
          <a:bodyPr>
            <a:normAutofit fontScale="90000"/>
          </a:bodyPr>
          <a:lstStyle/>
          <a:p>
            <a:pPr eaLnBrk="1" hangingPunct="1">
              <a:defRPr/>
            </a:pPr>
            <a:r>
              <a:rPr lang="en-US" altLang="en-US" sz="4000" b="1" smtClean="0"/>
              <a:t>Routing Protocols</a:t>
            </a:r>
            <a:br>
              <a:rPr lang="en-US" altLang="en-US" sz="4000" b="1" smtClean="0"/>
            </a:br>
            <a:endParaRPr lang="en-US" altLang="en-US" sz="4000" smtClean="0"/>
          </a:p>
        </p:txBody>
      </p:sp>
      <p:sp>
        <p:nvSpPr>
          <p:cNvPr id="37891" name="Rectangle 3"/>
          <p:cNvSpPr>
            <a:spLocks noChangeArrowheads="1"/>
          </p:cNvSpPr>
          <p:nvPr/>
        </p:nvSpPr>
        <p:spPr bwMode="auto">
          <a:xfrm>
            <a:off x="2209800" y="685800"/>
            <a:ext cx="6781800" cy="610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700"/>
              <a:t>There are three classes of routing protocols:</a:t>
            </a:r>
          </a:p>
          <a:p>
            <a:pPr eaLnBrk="1" hangingPunct="1">
              <a:spcBef>
                <a:spcPct val="0"/>
              </a:spcBef>
              <a:buFontTx/>
              <a:buNone/>
            </a:pPr>
            <a:r>
              <a:rPr lang="en-US" altLang="en-US" sz="1700" b="1"/>
              <a:t>Distance vector (Routing Information Protocol)</a:t>
            </a:r>
          </a:p>
          <a:p>
            <a:pPr eaLnBrk="1" hangingPunct="1">
              <a:spcBef>
                <a:spcPct val="0"/>
              </a:spcBef>
              <a:buFontTx/>
              <a:buNone/>
            </a:pPr>
            <a:r>
              <a:rPr lang="en-US" altLang="en-US" sz="1700"/>
              <a:t>The distance-vector protocols in use today find the best path to a remote network by judging distance. In RIP routing, each instance where a packet goes through a router is called a hop, and the route with the least number of hops to the network will be chosen as the best one. The vector indicates the direction to the remote network. RIP is a distance-vector routing protocol and periodically sends out the entire routing table to directly connected neighbors.</a:t>
            </a:r>
          </a:p>
          <a:p>
            <a:pPr eaLnBrk="1" hangingPunct="1">
              <a:spcBef>
                <a:spcPct val="0"/>
              </a:spcBef>
              <a:buFontTx/>
              <a:buNone/>
            </a:pPr>
            <a:endParaRPr lang="en-US" altLang="en-US" sz="1700"/>
          </a:p>
          <a:p>
            <a:pPr eaLnBrk="1" hangingPunct="1">
              <a:spcBef>
                <a:spcPct val="0"/>
              </a:spcBef>
              <a:buFontTx/>
              <a:buNone/>
            </a:pPr>
            <a:r>
              <a:rPr lang="en-US" altLang="en-US" sz="1700" b="1"/>
              <a:t>Link state</a:t>
            </a:r>
          </a:p>
          <a:p>
            <a:pPr eaLnBrk="1" hangingPunct="1">
              <a:spcBef>
                <a:spcPct val="0"/>
              </a:spcBef>
              <a:buFontTx/>
              <a:buNone/>
            </a:pPr>
            <a:r>
              <a:rPr lang="en-US" altLang="en-US" sz="1700"/>
              <a:t>In link-state protocols, also called shortest-path-first protocols, the routers each create three separate tables. One of these tables keeps track of directly attached neighbors, one determines the topology of the entire internetwork, and one is used as the routing table. OSPF is an IP routing protocol that’s completely link-state. Link-state protocols send updates containing the state of their own links to all other directly connected routers on the network. This is then propagated to their neighbors.</a:t>
            </a:r>
          </a:p>
          <a:p>
            <a:pPr eaLnBrk="1" hangingPunct="1">
              <a:spcBef>
                <a:spcPct val="0"/>
              </a:spcBef>
              <a:buFontTx/>
              <a:buNone/>
            </a:pPr>
            <a:endParaRPr lang="en-US" altLang="en-US" sz="1700"/>
          </a:p>
          <a:p>
            <a:pPr eaLnBrk="1" hangingPunct="1">
              <a:spcBef>
                <a:spcPct val="0"/>
              </a:spcBef>
              <a:buFontTx/>
              <a:buNone/>
            </a:pPr>
            <a:r>
              <a:rPr lang="en-US" altLang="en-US" sz="1700" b="1"/>
              <a:t>Hybrid</a:t>
            </a:r>
          </a:p>
          <a:p>
            <a:pPr eaLnBrk="1" hangingPunct="1">
              <a:spcBef>
                <a:spcPct val="0"/>
              </a:spcBef>
              <a:buFontTx/>
              <a:buNone/>
            </a:pPr>
            <a:r>
              <a:rPr lang="en-US" altLang="en-US" sz="1700"/>
              <a:t>Hybrid protocols use aspects of both distance-vector and link-state protocols, and EIGRP is a great example—even though Cisco typically just calls EIGRP an advanced distance-vector routing protocol!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mtClean="0"/>
              <a:t>Configuring RIP Routing</a:t>
            </a:r>
          </a:p>
        </p:txBody>
      </p:sp>
      <p:sp>
        <p:nvSpPr>
          <p:cNvPr id="38915" name="Rectangle 3"/>
          <p:cNvSpPr>
            <a:spLocks noChangeArrowheads="1"/>
          </p:cNvSpPr>
          <p:nvPr/>
        </p:nvSpPr>
        <p:spPr bwMode="auto">
          <a:xfrm>
            <a:off x="2133600" y="1295400"/>
            <a:ext cx="67818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a:t>You can add the RIP routing protocol by using the </a:t>
            </a:r>
            <a:r>
              <a:rPr lang="en-US" altLang="en-US" sz="1600">
                <a:solidFill>
                  <a:srgbClr val="FF0000"/>
                </a:solidFill>
              </a:rPr>
              <a:t>router rip </a:t>
            </a:r>
            <a:r>
              <a:rPr lang="en-US" altLang="en-US" sz="1600"/>
              <a:t>command and the </a:t>
            </a:r>
            <a:r>
              <a:rPr lang="en-US" altLang="en-US" sz="1600">
                <a:solidFill>
                  <a:srgbClr val="FF0000"/>
                </a:solidFill>
              </a:rPr>
              <a:t>network</a:t>
            </a:r>
            <a:r>
              <a:rPr lang="en-US" altLang="en-US" sz="1600"/>
              <a:t> command. The</a:t>
            </a:r>
            <a:r>
              <a:rPr lang="en-US" altLang="en-US" sz="1600">
                <a:solidFill>
                  <a:srgbClr val="FF0000"/>
                </a:solidFill>
              </a:rPr>
              <a:t> network </a:t>
            </a:r>
            <a:r>
              <a:rPr lang="en-US" altLang="en-US" sz="1600"/>
              <a:t>command tells the routing protocol which classful network to advertise. By doing this, you’re activating the RIP routing process on the interfaces whose addressing falls within the specified classful networks configured with the network command under the RIP routing process.</a:t>
            </a:r>
          </a:p>
          <a:p>
            <a:pPr eaLnBrk="1" hangingPunct="1">
              <a:spcBef>
                <a:spcPct val="0"/>
              </a:spcBef>
              <a:buFontTx/>
              <a:buNone/>
            </a:pPr>
            <a:endParaRPr lang="en-US" altLang="en-US" sz="1600"/>
          </a:p>
          <a:p>
            <a:pPr eaLnBrk="1" hangingPunct="1">
              <a:spcBef>
                <a:spcPct val="0"/>
              </a:spcBef>
              <a:buFontTx/>
              <a:buNone/>
            </a:pPr>
            <a:endParaRPr lang="en-US" altLang="en-US" sz="1600"/>
          </a:p>
          <a:p>
            <a:pPr eaLnBrk="1" hangingPunct="1">
              <a:spcBef>
                <a:spcPct val="0"/>
              </a:spcBef>
              <a:buFontTx/>
              <a:buNone/>
            </a:pPr>
            <a:r>
              <a:rPr lang="en-US" altLang="en-US" sz="2400"/>
              <a:t>Corp(config)#</a:t>
            </a:r>
            <a:r>
              <a:rPr lang="en-US" altLang="en-US" sz="2400" b="1"/>
              <a:t>router rip</a:t>
            </a:r>
          </a:p>
          <a:p>
            <a:pPr eaLnBrk="1" hangingPunct="1">
              <a:spcBef>
                <a:spcPct val="0"/>
              </a:spcBef>
              <a:buFontTx/>
              <a:buNone/>
            </a:pPr>
            <a:r>
              <a:rPr lang="en-US" altLang="en-US" sz="2400"/>
              <a:t>Corp(config-router)#</a:t>
            </a:r>
            <a:r>
              <a:rPr lang="en-US" altLang="en-US" sz="2400" b="1"/>
              <a:t>network 10.0.0.0</a:t>
            </a:r>
          </a:p>
          <a:p>
            <a:pPr eaLnBrk="1" hangingPunct="1">
              <a:spcBef>
                <a:spcPct val="0"/>
              </a:spcBef>
              <a:buFontTx/>
              <a:buNone/>
            </a:pPr>
            <a:r>
              <a:rPr lang="en-US" altLang="en-US" sz="2400"/>
              <a:t>Corp(config-router)#</a:t>
            </a:r>
            <a:r>
              <a:rPr lang="en-US" altLang="en-US" sz="2400" b="1"/>
              <a:t>network 172.16.0.0</a:t>
            </a:r>
            <a:r>
              <a:rPr lang="en-US" altLang="en-US" sz="240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562600"/>
            <a:ext cx="9144000" cy="400050"/>
          </a:xfrm>
          <a:prstGeom prst="rect">
            <a:avLst/>
          </a:prstGeom>
        </p:spPr>
        <p:txBody>
          <a:bodyPr>
            <a:spAutoFit/>
          </a:bodyPr>
          <a:lstStyle/>
          <a:p>
            <a:pPr marL="457200" indent="457200">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A is the correct answer</a:t>
            </a:r>
          </a:p>
        </p:txBody>
      </p:sp>
      <p:pic>
        <p:nvPicPr>
          <p:cNvPr id="2" name="Picture 1"/>
          <p:cNvPicPr>
            <a:picLocks noChangeAspect="1"/>
          </p:cNvPicPr>
          <p:nvPr/>
        </p:nvPicPr>
        <p:blipFill>
          <a:blip r:embed="rId3"/>
          <a:stretch>
            <a:fillRect/>
          </a:stretch>
        </p:blipFill>
        <p:spPr>
          <a:xfrm>
            <a:off x="152400" y="152400"/>
            <a:ext cx="8889096" cy="335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562600"/>
            <a:ext cx="9144000" cy="400050"/>
          </a:xfrm>
          <a:prstGeom prst="rect">
            <a:avLst/>
          </a:prstGeom>
        </p:spPr>
        <p:txBody>
          <a:bodyPr>
            <a:spAutoFit/>
          </a:bodyPr>
          <a:lstStyle/>
          <a:p>
            <a:pPr marL="457200" indent="457200">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B</a:t>
            </a:r>
            <a:r>
              <a:rPr lang="en-US" sz="2000" b="1" dirty="0" smtClean="0">
                <a:solidFill>
                  <a:srgbClr val="FF0000"/>
                </a:solidFill>
                <a:latin typeface="Times New Roman" panose="02020603050405020304" pitchFamily="18" charset="0"/>
                <a:ea typeface="Times New Roman" panose="02020603050405020304" pitchFamily="18" charset="0"/>
                <a:cs typeface="+mn-cs"/>
              </a:rPr>
              <a:t> </a:t>
            </a:r>
            <a:r>
              <a:rPr lang="en-US" sz="2000" b="1" dirty="0">
                <a:solidFill>
                  <a:srgbClr val="FF0000"/>
                </a:solidFill>
                <a:latin typeface="Times New Roman" panose="02020603050405020304" pitchFamily="18" charset="0"/>
                <a:ea typeface="Times New Roman" panose="02020603050405020304" pitchFamily="18" charset="0"/>
                <a:cs typeface="+mn-cs"/>
              </a:rPr>
              <a:t>is the correct answer</a:t>
            </a:r>
          </a:p>
        </p:txBody>
      </p:sp>
      <p:pic>
        <p:nvPicPr>
          <p:cNvPr id="2" name="Picture 1"/>
          <p:cNvPicPr>
            <a:picLocks noChangeAspect="1"/>
          </p:cNvPicPr>
          <p:nvPr/>
        </p:nvPicPr>
        <p:blipFill>
          <a:blip r:embed="rId3"/>
          <a:stretch>
            <a:fillRect/>
          </a:stretch>
        </p:blipFill>
        <p:spPr>
          <a:xfrm>
            <a:off x="228600" y="228600"/>
            <a:ext cx="8691231" cy="3886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562600"/>
            <a:ext cx="9144000" cy="400050"/>
          </a:xfrm>
          <a:prstGeom prst="rect">
            <a:avLst/>
          </a:prstGeom>
        </p:spPr>
        <p:txBody>
          <a:bodyPr>
            <a:spAutoFit/>
          </a:bodyPr>
          <a:lstStyle/>
          <a:p>
            <a:pPr marL="457200" indent="457200">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C</a:t>
            </a:r>
            <a:r>
              <a:rPr lang="en-US" sz="2000" b="1" dirty="0" smtClean="0">
                <a:solidFill>
                  <a:srgbClr val="FF0000"/>
                </a:solidFill>
                <a:latin typeface="Times New Roman" panose="02020603050405020304" pitchFamily="18" charset="0"/>
                <a:ea typeface="Times New Roman" panose="02020603050405020304" pitchFamily="18" charset="0"/>
                <a:cs typeface="+mn-cs"/>
              </a:rPr>
              <a:t> </a:t>
            </a:r>
            <a:r>
              <a:rPr lang="en-US" sz="2000" b="1" dirty="0">
                <a:solidFill>
                  <a:srgbClr val="FF0000"/>
                </a:solidFill>
                <a:latin typeface="Times New Roman" panose="02020603050405020304" pitchFamily="18" charset="0"/>
                <a:ea typeface="Times New Roman" panose="02020603050405020304" pitchFamily="18" charset="0"/>
                <a:cs typeface="+mn-cs"/>
              </a:rPr>
              <a:t>is the correct answer</a:t>
            </a:r>
          </a:p>
        </p:txBody>
      </p:sp>
      <p:pic>
        <p:nvPicPr>
          <p:cNvPr id="2" name="Picture 1"/>
          <p:cNvPicPr>
            <a:picLocks noChangeAspect="1"/>
          </p:cNvPicPr>
          <p:nvPr/>
        </p:nvPicPr>
        <p:blipFill>
          <a:blip r:embed="rId3"/>
          <a:stretch>
            <a:fillRect/>
          </a:stretch>
        </p:blipFill>
        <p:spPr>
          <a:xfrm>
            <a:off x="152400" y="219075"/>
            <a:ext cx="8847299" cy="3438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Grp="1" noChangeArrowheads="1"/>
          </p:cNvSpPr>
          <p:nvPr>
            <p:ph type="title"/>
          </p:nvPr>
        </p:nvSpPr>
        <p:spPr>
          <a:xfrm>
            <a:off x="2133600" y="61913"/>
            <a:ext cx="6553200" cy="1143000"/>
          </a:xfrm>
        </p:spPr>
        <p:txBody>
          <a:bodyPr/>
          <a:lstStyle/>
          <a:p>
            <a:pPr eaLnBrk="1" hangingPunct="1"/>
            <a:r>
              <a:rPr lang="en-US" altLang="en-US" smtClean="0"/>
              <a:t>Chapter 9 Objectives</a:t>
            </a:r>
          </a:p>
        </p:txBody>
      </p:sp>
      <p:sp>
        <p:nvSpPr>
          <p:cNvPr id="24579" name="Rectangle 9"/>
          <p:cNvSpPr>
            <a:spLocks noGrp="1" noChangeArrowheads="1"/>
          </p:cNvSpPr>
          <p:nvPr>
            <p:ph type="body" idx="1"/>
          </p:nvPr>
        </p:nvSpPr>
        <p:spPr>
          <a:xfrm>
            <a:off x="2362200" y="1219200"/>
            <a:ext cx="6629400" cy="4754563"/>
          </a:xfrm>
        </p:spPr>
        <p:txBody>
          <a:bodyPr/>
          <a:lstStyle/>
          <a:p>
            <a:pPr eaLnBrk="1" hangingPunct="1">
              <a:lnSpc>
                <a:spcPct val="80000"/>
              </a:lnSpc>
            </a:pPr>
            <a:r>
              <a:rPr lang="en-US" altLang="en-US" sz="1100" smtClean="0"/>
              <a:t>The CCENT Topics Covered in this chapter include:</a:t>
            </a:r>
          </a:p>
          <a:p>
            <a:pPr eaLnBrk="1" hangingPunct="1">
              <a:lnSpc>
                <a:spcPct val="80000"/>
              </a:lnSpc>
            </a:pPr>
            <a:r>
              <a:rPr lang="en-US" altLang="en-US" sz="1100" smtClean="0"/>
              <a:t> </a:t>
            </a:r>
            <a:r>
              <a:rPr lang="en-US" altLang="en-US" sz="1100" b="1" smtClean="0"/>
              <a:t>3.0 Routing Technologies</a:t>
            </a:r>
          </a:p>
          <a:p>
            <a:pPr eaLnBrk="1" hangingPunct="1">
              <a:lnSpc>
                <a:spcPct val="80000"/>
              </a:lnSpc>
            </a:pPr>
            <a:r>
              <a:rPr lang="en-US" altLang="en-US" sz="1100" smtClean="0"/>
              <a:t>3.1 Describe the routing concepts.</a:t>
            </a:r>
          </a:p>
          <a:p>
            <a:pPr eaLnBrk="1" hangingPunct="1">
              <a:lnSpc>
                <a:spcPct val="80000"/>
              </a:lnSpc>
            </a:pPr>
            <a:r>
              <a:rPr lang="en-US" altLang="en-US" sz="1100" smtClean="0"/>
              <a:t>3.1.a Packet handling along the path through a network</a:t>
            </a:r>
          </a:p>
          <a:p>
            <a:pPr eaLnBrk="1" hangingPunct="1">
              <a:lnSpc>
                <a:spcPct val="80000"/>
              </a:lnSpc>
            </a:pPr>
            <a:r>
              <a:rPr lang="en-US" altLang="en-US" sz="1100" smtClean="0"/>
              <a:t>3.1.b Forwarding decision based on route lookup</a:t>
            </a:r>
          </a:p>
          <a:p>
            <a:pPr eaLnBrk="1" hangingPunct="1">
              <a:lnSpc>
                <a:spcPct val="80000"/>
              </a:lnSpc>
            </a:pPr>
            <a:r>
              <a:rPr lang="en-US" altLang="en-US" sz="1100" smtClean="0"/>
              <a:t>3.1.c Frame rewrite</a:t>
            </a:r>
          </a:p>
          <a:p>
            <a:pPr eaLnBrk="1" hangingPunct="1">
              <a:lnSpc>
                <a:spcPct val="80000"/>
              </a:lnSpc>
            </a:pPr>
            <a:r>
              <a:rPr lang="en-US" altLang="en-US" sz="1100" smtClean="0"/>
              <a:t>3.2 Interpret the components of a routing table.</a:t>
            </a:r>
          </a:p>
          <a:p>
            <a:pPr eaLnBrk="1" hangingPunct="1">
              <a:lnSpc>
                <a:spcPct val="80000"/>
              </a:lnSpc>
            </a:pPr>
            <a:r>
              <a:rPr lang="en-US" altLang="en-US" sz="1100" smtClean="0"/>
              <a:t>3.2.a Prefix</a:t>
            </a:r>
          </a:p>
          <a:p>
            <a:pPr eaLnBrk="1" hangingPunct="1">
              <a:lnSpc>
                <a:spcPct val="80000"/>
              </a:lnSpc>
            </a:pPr>
            <a:r>
              <a:rPr lang="en-US" altLang="en-US" sz="1100" smtClean="0"/>
              <a:t>3.2.b Network mask</a:t>
            </a:r>
          </a:p>
          <a:p>
            <a:pPr eaLnBrk="1" hangingPunct="1">
              <a:lnSpc>
                <a:spcPct val="80000"/>
              </a:lnSpc>
            </a:pPr>
            <a:r>
              <a:rPr lang="en-US" altLang="en-US" sz="1100" smtClean="0"/>
              <a:t>3.2.c Next hop</a:t>
            </a:r>
          </a:p>
          <a:p>
            <a:pPr eaLnBrk="1" hangingPunct="1">
              <a:lnSpc>
                <a:spcPct val="80000"/>
              </a:lnSpc>
            </a:pPr>
            <a:r>
              <a:rPr lang="en-US" altLang="en-US" sz="1100" smtClean="0"/>
              <a:t>3.2.d Routing protocol code</a:t>
            </a:r>
          </a:p>
          <a:p>
            <a:pPr eaLnBrk="1" hangingPunct="1">
              <a:lnSpc>
                <a:spcPct val="80000"/>
              </a:lnSpc>
            </a:pPr>
            <a:r>
              <a:rPr lang="en-US" altLang="en-US" sz="1100" smtClean="0"/>
              <a:t>3.2.e Administrative distance</a:t>
            </a:r>
          </a:p>
          <a:p>
            <a:pPr eaLnBrk="1" hangingPunct="1">
              <a:lnSpc>
                <a:spcPct val="80000"/>
              </a:lnSpc>
            </a:pPr>
            <a:r>
              <a:rPr lang="en-US" altLang="en-US" sz="1100" smtClean="0"/>
              <a:t>3.2.f Metric</a:t>
            </a:r>
          </a:p>
          <a:p>
            <a:pPr eaLnBrk="1" hangingPunct="1">
              <a:lnSpc>
                <a:spcPct val="80000"/>
              </a:lnSpc>
            </a:pPr>
            <a:r>
              <a:rPr lang="en-US" altLang="en-US" sz="1100" smtClean="0"/>
              <a:t>3.2.g Gateway of last resort</a:t>
            </a:r>
          </a:p>
          <a:p>
            <a:pPr eaLnBrk="1" hangingPunct="1">
              <a:lnSpc>
                <a:spcPct val="80000"/>
              </a:lnSpc>
            </a:pPr>
            <a:r>
              <a:rPr lang="en-US" altLang="en-US" sz="1100" smtClean="0"/>
              <a:t>3.3 Describe how a routing table is populated by different</a:t>
            </a:r>
          </a:p>
          <a:p>
            <a:pPr eaLnBrk="1" hangingPunct="1">
              <a:lnSpc>
                <a:spcPct val="80000"/>
              </a:lnSpc>
            </a:pPr>
            <a:r>
              <a:rPr lang="en-US" altLang="en-US" sz="1100" smtClean="0"/>
              <a:t>routing information sources.</a:t>
            </a:r>
          </a:p>
          <a:p>
            <a:pPr eaLnBrk="1" hangingPunct="1">
              <a:lnSpc>
                <a:spcPct val="80000"/>
              </a:lnSpc>
            </a:pPr>
            <a:r>
              <a:rPr lang="en-US" altLang="en-US" sz="1100" smtClean="0"/>
              <a:t>3.3.a Admin distance</a:t>
            </a:r>
          </a:p>
          <a:p>
            <a:pPr eaLnBrk="1" hangingPunct="1">
              <a:lnSpc>
                <a:spcPct val="80000"/>
              </a:lnSpc>
            </a:pPr>
            <a:r>
              <a:rPr lang="en-US" altLang="en-US" sz="1100" smtClean="0"/>
              <a:t>3.5 Compare and contrast static routing and dynamic routing.</a:t>
            </a:r>
          </a:p>
          <a:p>
            <a:pPr eaLnBrk="1" hangingPunct="1">
              <a:lnSpc>
                <a:spcPct val="80000"/>
              </a:lnSpc>
            </a:pPr>
            <a:r>
              <a:rPr lang="en-US" altLang="en-US" sz="1100" smtClean="0"/>
              <a:t>3.6 Configure, verify, and troubleshoot IPv4 and IPv6 static</a:t>
            </a:r>
          </a:p>
          <a:p>
            <a:pPr eaLnBrk="1" hangingPunct="1">
              <a:lnSpc>
                <a:spcPct val="80000"/>
              </a:lnSpc>
            </a:pPr>
            <a:r>
              <a:rPr lang="en-US" altLang="en-US" sz="1100" smtClean="0"/>
              <a:t>routing.</a:t>
            </a:r>
          </a:p>
          <a:p>
            <a:pPr eaLnBrk="1" hangingPunct="1">
              <a:lnSpc>
                <a:spcPct val="80000"/>
              </a:lnSpc>
            </a:pPr>
            <a:r>
              <a:rPr lang="en-US" altLang="en-US" sz="1100" smtClean="0"/>
              <a:t>3.6.a Default route</a:t>
            </a:r>
          </a:p>
          <a:p>
            <a:pPr eaLnBrk="1" hangingPunct="1">
              <a:lnSpc>
                <a:spcPct val="80000"/>
              </a:lnSpc>
            </a:pPr>
            <a:r>
              <a:rPr lang="en-US" altLang="en-US" sz="1100" smtClean="0"/>
              <a:t>3.6.b Network route</a:t>
            </a:r>
          </a:p>
          <a:p>
            <a:pPr eaLnBrk="1" hangingPunct="1">
              <a:lnSpc>
                <a:spcPct val="80000"/>
              </a:lnSpc>
            </a:pPr>
            <a:r>
              <a:rPr lang="en-US" altLang="en-US" sz="1100" smtClean="0"/>
              <a:t>3.6.c Host route</a:t>
            </a:r>
          </a:p>
          <a:p>
            <a:pPr eaLnBrk="1" hangingPunct="1">
              <a:lnSpc>
                <a:spcPct val="80000"/>
              </a:lnSpc>
            </a:pPr>
            <a:r>
              <a:rPr lang="en-US" altLang="en-US" sz="1100" smtClean="0"/>
              <a:t>3.6.d Floating static</a:t>
            </a:r>
          </a:p>
          <a:p>
            <a:pPr eaLnBrk="1" hangingPunct="1">
              <a:lnSpc>
                <a:spcPct val="80000"/>
              </a:lnSpc>
            </a:pPr>
            <a:r>
              <a:rPr lang="en-US" altLang="en-US" sz="1100" smtClean="0"/>
              <a:t>3.7 Configure, verify, and troubleshoot RIPv2 for IPv4</a:t>
            </a:r>
          </a:p>
          <a:p>
            <a:pPr eaLnBrk="1" hangingPunct="1">
              <a:lnSpc>
                <a:spcPct val="80000"/>
              </a:lnSpc>
            </a:pPr>
            <a:r>
              <a:rPr lang="en-US" altLang="en-US" sz="1100" smtClean="0"/>
              <a:t>(excluding authentication, filtering, manual summarization,</a:t>
            </a:r>
          </a:p>
          <a:p>
            <a:pPr eaLnBrk="1" hangingPunct="1">
              <a:lnSpc>
                <a:spcPct val="80000"/>
              </a:lnSpc>
            </a:pPr>
            <a:r>
              <a:rPr lang="en-US" altLang="en-US" sz="1100" smtClean="0"/>
              <a:t>redistribution).</a:t>
            </a:r>
            <a:endParaRPr lang="en-US" altLang="en-US" sz="1500" smtClean="0"/>
          </a:p>
        </p:txBody>
      </p:sp>
      <p:sp>
        <p:nvSpPr>
          <p:cNvPr id="24580"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fld id="{305F4734-51DB-40A9-B488-55F70F885D21}" type="slidenum">
              <a:rPr lang="en-US" altLang="en-US" sz="1400">
                <a:latin typeface="Times" pitchFamily="18" charset="0"/>
              </a:rPr>
              <a:pPr algn="r">
                <a:spcBef>
                  <a:spcPct val="0"/>
                </a:spcBef>
                <a:buFontTx/>
                <a:buNone/>
              </a:pPr>
              <a:t>2</a:t>
            </a:fld>
            <a:endParaRPr lang="en-US" altLang="en-US" sz="1400">
              <a:latin typeface="Times"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5562600"/>
            <a:ext cx="9144000" cy="400050"/>
          </a:xfrm>
          <a:prstGeom prst="rect">
            <a:avLst/>
          </a:prstGeom>
        </p:spPr>
        <p:txBody>
          <a:bodyPr>
            <a:spAutoFit/>
          </a:bodyPr>
          <a:lstStyle/>
          <a:p>
            <a:pPr marL="457200" indent="457200">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C</a:t>
            </a:r>
            <a:r>
              <a:rPr lang="en-US" sz="2000" b="1" dirty="0" smtClean="0">
                <a:solidFill>
                  <a:srgbClr val="FF0000"/>
                </a:solidFill>
                <a:latin typeface="Times New Roman" panose="02020603050405020304" pitchFamily="18" charset="0"/>
                <a:ea typeface="Times New Roman" panose="02020603050405020304" pitchFamily="18" charset="0"/>
                <a:cs typeface="+mn-cs"/>
              </a:rPr>
              <a:t> </a:t>
            </a:r>
            <a:r>
              <a:rPr lang="en-US" sz="2000" b="1" dirty="0">
                <a:solidFill>
                  <a:srgbClr val="FF0000"/>
                </a:solidFill>
                <a:latin typeface="Times New Roman" panose="02020603050405020304" pitchFamily="18" charset="0"/>
                <a:ea typeface="Times New Roman" panose="02020603050405020304" pitchFamily="18" charset="0"/>
                <a:cs typeface="+mn-cs"/>
              </a:rPr>
              <a:t>is the correct answer</a:t>
            </a:r>
          </a:p>
        </p:txBody>
      </p:sp>
      <p:pic>
        <p:nvPicPr>
          <p:cNvPr id="2" name="Picture 1"/>
          <p:cNvPicPr>
            <a:picLocks noChangeAspect="1"/>
          </p:cNvPicPr>
          <p:nvPr/>
        </p:nvPicPr>
        <p:blipFill>
          <a:blip r:embed="rId3"/>
          <a:stretch>
            <a:fillRect/>
          </a:stretch>
        </p:blipFill>
        <p:spPr>
          <a:xfrm>
            <a:off x="229432" y="152400"/>
            <a:ext cx="8685968" cy="3276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6305550"/>
            <a:ext cx="9144000" cy="400050"/>
          </a:xfrm>
          <a:prstGeom prst="rect">
            <a:avLst/>
          </a:prstGeom>
        </p:spPr>
        <p:txBody>
          <a:bodyPr>
            <a:spAutoFit/>
          </a:bodyPr>
          <a:lstStyle/>
          <a:p>
            <a:pPr marL="457200" indent="457200">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A, B are the correct answer</a:t>
            </a:r>
          </a:p>
        </p:txBody>
      </p:sp>
      <p:pic>
        <p:nvPicPr>
          <p:cNvPr id="440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04775"/>
            <a:ext cx="261937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a:stretch>
            <a:fillRect/>
          </a:stretch>
        </p:blipFill>
        <p:spPr>
          <a:xfrm>
            <a:off x="1066800" y="2971800"/>
            <a:ext cx="7471204" cy="3200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5334000"/>
            <a:ext cx="9144000" cy="400050"/>
          </a:xfrm>
          <a:prstGeom prst="rect">
            <a:avLst/>
          </a:prstGeom>
        </p:spPr>
        <p:txBody>
          <a:bodyPr>
            <a:spAutoFit/>
          </a:bodyPr>
          <a:lstStyle/>
          <a:p>
            <a:pPr marL="457200" indent="457200">
              <a:spcBef>
                <a:spcPts val="0"/>
              </a:spcBef>
              <a:spcAft>
                <a:spcPts val="600"/>
              </a:spcAft>
              <a:defRPr/>
            </a:pPr>
            <a:r>
              <a:rPr lang="en-US" sz="2000" b="1" dirty="0">
                <a:solidFill>
                  <a:srgbClr val="FF0000"/>
                </a:solidFill>
                <a:latin typeface="Times New Roman" panose="02020603050405020304" pitchFamily="18" charset="0"/>
                <a:ea typeface="Times New Roman" panose="02020603050405020304" pitchFamily="18" charset="0"/>
                <a:cs typeface="+mn-cs"/>
              </a:rPr>
              <a:t>C</a:t>
            </a:r>
            <a:r>
              <a:rPr lang="en-US" sz="2000" b="1" dirty="0" smtClean="0">
                <a:solidFill>
                  <a:srgbClr val="FF0000"/>
                </a:solidFill>
                <a:latin typeface="Times New Roman" panose="02020603050405020304" pitchFamily="18" charset="0"/>
                <a:ea typeface="Times New Roman" panose="02020603050405020304" pitchFamily="18" charset="0"/>
                <a:cs typeface="+mn-cs"/>
              </a:rPr>
              <a:t> </a:t>
            </a:r>
            <a:r>
              <a:rPr lang="en-US" sz="2000" b="1" dirty="0">
                <a:solidFill>
                  <a:srgbClr val="FF0000"/>
                </a:solidFill>
                <a:latin typeface="Times New Roman" panose="02020603050405020304" pitchFamily="18" charset="0"/>
                <a:ea typeface="Times New Roman" panose="02020603050405020304" pitchFamily="18" charset="0"/>
                <a:cs typeface="+mn-cs"/>
              </a:rPr>
              <a:t>is the correct answer</a:t>
            </a:r>
          </a:p>
        </p:txBody>
      </p:sp>
      <p:pic>
        <p:nvPicPr>
          <p:cNvPr id="2" name="Picture 1"/>
          <p:cNvPicPr>
            <a:picLocks noChangeAspect="1"/>
          </p:cNvPicPr>
          <p:nvPr/>
        </p:nvPicPr>
        <p:blipFill>
          <a:blip r:embed="rId3"/>
          <a:stretch>
            <a:fillRect/>
          </a:stretch>
        </p:blipFill>
        <p:spPr>
          <a:xfrm>
            <a:off x="228600" y="152400"/>
            <a:ext cx="8807612" cy="35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8"/>
          <p:cNvSpPr>
            <a:spLocks noGrp="1" noChangeArrowheads="1"/>
          </p:cNvSpPr>
          <p:nvPr>
            <p:ph type="title"/>
          </p:nvPr>
        </p:nvSpPr>
        <p:spPr>
          <a:xfrm>
            <a:off x="2133600" y="274638"/>
            <a:ext cx="6553200" cy="1143000"/>
          </a:xfrm>
        </p:spPr>
        <p:txBody>
          <a:bodyPr rtlCol="0">
            <a:normAutofit fontScale="90000"/>
          </a:bodyPr>
          <a:lstStyle/>
          <a:p>
            <a:pPr eaLnBrk="1" fontAlgn="auto" hangingPunct="1">
              <a:spcAft>
                <a:spcPts val="0"/>
              </a:spcAft>
              <a:defRPr/>
            </a:pPr>
            <a:r>
              <a:rPr lang="en-US" smtClean="0"/>
              <a:t>Written Labs and Review Questions</a:t>
            </a:r>
          </a:p>
        </p:txBody>
      </p:sp>
      <p:sp>
        <p:nvSpPr>
          <p:cNvPr id="46083" name="Rectangle 9"/>
          <p:cNvSpPr>
            <a:spLocks noGrp="1" noChangeArrowheads="1"/>
          </p:cNvSpPr>
          <p:nvPr>
            <p:ph type="body" idx="1"/>
          </p:nvPr>
        </p:nvSpPr>
        <p:spPr>
          <a:xfrm>
            <a:off x="2362200" y="1600200"/>
            <a:ext cx="6324600" cy="4525963"/>
          </a:xfrm>
        </p:spPr>
        <p:txBody>
          <a:bodyPr/>
          <a:lstStyle/>
          <a:p>
            <a:pPr lvl="1" eaLnBrk="1" hangingPunct="1"/>
            <a:r>
              <a:rPr lang="en-US" altLang="en-US" sz="2400" smtClean="0"/>
              <a:t>Read through the Exam Essentials section together in class.</a:t>
            </a:r>
          </a:p>
          <a:p>
            <a:pPr lvl="1" eaLnBrk="1" hangingPunct="1"/>
            <a:r>
              <a:rPr lang="en-US" altLang="en-US" sz="2400" smtClean="0"/>
              <a:t>Open your books and go through all the written labs and the review questions.</a:t>
            </a:r>
          </a:p>
          <a:p>
            <a:pPr lvl="1" eaLnBrk="1" hangingPunct="1"/>
            <a:r>
              <a:rPr lang="en-US" altLang="en-US" sz="2400" smtClean="0"/>
              <a:t>Review the answers in class.</a:t>
            </a:r>
          </a:p>
        </p:txBody>
      </p:sp>
      <p:sp>
        <p:nvSpPr>
          <p:cNvPr id="46084"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a:spcBef>
                <a:spcPct val="0"/>
              </a:spcBef>
              <a:buFontTx/>
              <a:buNone/>
            </a:pPr>
            <a:fld id="{3855674D-4586-4C59-A2CF-812680FC8582}" type="slidenum">
              <a:rPr lang="en-US" altLang="en-US" sz="1400">
                <a:latin typeface="Times" pitchFamily="18" charset="0"/>
              </a:rPr>
              <a:pPr algn="r">
                <a:spcBef>
                  <a:spcPct val="0"/>
                </a:spcBef>
                <a:buFontTx/>
                <a:buNone/>
              </a:pPr>
              <a:t>23</a:t>
            </a:fld>
            <a:endParaRPr lang="en-US" altLang="en-US" sz="1400">
              <a:latin typeface="Times" pitchFamily="18" charset="0"/>
            </a:endParaRPr>
          </a:p>
        </p:txBody>
      </p:sp>
      <p:sp>
        <p:nvSpPr>
          <p:cNvPr id="46085"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en-US" altLang="en-US" sz="1400">
              <a:latin typeface="Times"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b="1" smtClean="0"/>
              <a:t>Routing Basics</a:t>
            </a:r>
          </a:p>
        </p:txBody>
      </p:sp>
      <p:sp>
        <p:nvSpPr>
          <p:cNvPr id="25603" name="Rectangle 3"/>
          <p:cNvSpPr>
            <a:spLocks noChangeArrowheads="1"/>
          </p:cNvSpPr>
          <p:nvPr/>
        </p:nvSpPr>
        <p:spPr bwMode="auto">
          <a:xfrm>
            <a:off x="2133600" y="1447800"/>
            <a:ext cx="6629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Here’s an important list of the minimum factors a router must know to be able to effectively route packets:</a:t>
            </a:r>
          </a:p>
          <a:p>
            <a:pPr eaLnBrk="1" hangingPunct="1">
              <a:spcBef>
                <a:spcPct val="0"/>
              </a:spcBef>
              <a:buFontTx/>
              <a:buNone/>
            </a:pPr>
            <a:endParaRPr lang="en-US" altLang="en-US" sz="1800"/>
          </a:p>
          <a:p>
            <a:pPr eaLnBrk="1" hangingPunct="1">
              <a:spcBef>
                <a:spcPct val="0"/>
              </a:spcBef>
            </a:pPr>
            <a:r>
              <a:rPr lang="en-US" altLang="en-US" sz="1800"/>
              <a:t>Destination address</a:t>
            </a:r>
          </a:p>
          <a:p>
            <a:pPr eaLnBrk="1" hangingPunct="1">
              <a:spcBef>
                <a:spcPct val="0"/>
              </a:spcBef>
            </a:pPr>
            <a:r>
              <a:rPr lang="en-US" altLang="en-US" sz="1800"/>
              <a:t>Neighbor routers from which it can learn about remote networks</a:t>
            </a:r>
          </a:p>
          <a:p>
            <a:pPr eaLnBrk="1" hangingPunct="1">
              <a:spcBef>
                <a:spcPct val="0"/>
              </a:spcBef>
            </a:pPr>
            <a:r>
              <a:rPr lang="en-US" altLang="en-US" sz="1800"/>
              <a:t>Possible routes to all remote networks</a:t>
            </a:r>
          </a:p>
          <a:p>
            <a:pPr eaLnBrk="1" hangingPunct="1">
              <a:spcBef>
                <a:spcPct val="0"/>
              </a:spcBef>
            </a:pPr>
            <a:r>
              <a:rPr lang="en-US" altLang="en-US" sz="1800"/>
              <a:t>The best route to each remote network</a:t>
            </a:r>
          </a:p>
          <a:p>
            <a:pPr eaLnBrk="1" hangingPunct="1">
              <a:spcBef>
                <a:spcPct val="0"/>
              </a:spcBef>
            </a:pPr>
            <a:r>
              <a:rPr lang="en-US" altLang="en-US" sz="1800"/>
              <a:t>How to maintain and verify routing information</a:t>
            </a:r>
          </a:p>
        </p:txBody>
      </p:sp>
      <p:sp>
        <p:nvSpPr>
          <p:cNvPr id="25604" name="Rectangle 4"/>
          <p:cNvSpPr>
            <a:spLocks noChangeArrowheads="1"/>
          </p:cNvSpPr>
          <p:nvPr/>
        </p:nvSpPr>
        <p:spPr bwMode="auto">
          <a:xfrm>
            <a:off x="2133600" y="4038600"/>
            <a:ext cx="6477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The router learns about remote networks from neighboring routers or from an administrator. </a:t>
            </a:r>
          </a:p>
          <a:p>
            <a:pPr eaLnBrk="1" hangingPunct="1">
              <a:spcBef>
                <a:spcPct val="0"/>
              </a:spcBef>
              <a:buFontTx/>
              <a:buNone/>
            </a:pPr>
            <a:endParaRPr lang="en-US" altLang="en-US" sz="1800"/>
          </a:p>
          <a:p>
            <a:pPr eaLnBrk="1" hangingPunct="1">
              <a:spcBef>
                <a:spcPct val="0"/>
              </a:spcBef>
              <a:buFontTx/>
              <a:buNone/>
            </a:pPr>
            <a:r>
              <a:rPr lang="en-US" altLang="en-US" sz="1800"/>
              <a:t>The router then builds a routing table, which is basically a map of the internetwork, and it describes how to find remote networks. </a:t>
            </a:r>
          </a:p>
          <a:p>
            <a:pPr eaLnBrk="1" hangingPunct="1">
              <a:spcBef>
                <a:spcPct val="0"/>
              </a:spcBef>
              <a:buFontTx/>
              <a:buNone/>
            </a:pPr>
            <a:endParaRPr lang="en-US" altLang="en-US" sz="1800"/>
          </a:p>
          <a:p>
            <a:pPr eaLnBrk="1" hangingPunct="1">
              <a:spcBef>
                <a:spcPct val="0"/>
              </a:spcBef>
              <a:buFontTx/>
              <a:buNone/>
            </a:pPr>
            <a:r>
              <a:rPr lang="en-US" altLang="en-US" sz="1800"/>
              <a:t>If a network is directly connected, then the router already knows how to get to it.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0" y="76200"/>
            <a:ext cx="6400800" cy="1143000"/>
          </a:xfrm>
        </p:spPr>
        <p:txBody>
          <a:bodyPr/>
          <a:lstStyle/>
          <a:p>
            <a:pPr eaLnBrk="1" hangingPunct="1"/>
            <a:r>
              <a:rPr lang="en-US" altLang="en-US" sz="3200" smtClean="0"/>
              <a:t>Figure 9.1: A simple routing example </a:t>
            </a:r>
          </a:p>
        </p:txBody>
      </p:sp>
      <p:sp>
        <p:nvSpPr>
          <p:cNvPr id="26627" name="Rectangle 2"/>
          <p:cNvSpPr>
            <a:spLocks noChangeArrowheads="1"/>
          </p:cNvSpPr>
          <p:nvPr/>
        </p:nvSpPr>
        <p:spPr bwMode="auto">
          <a:xfrm>
            <a:off x="2341563" y="5715000"/>
            <a:ext cx="6553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Figure 9.1 shows a simple network. Lab A has four interfaces. Can you see which interface will be used to forward an IP datagram to a host with a destination IP address of 10.10.10.30? </a:t>
            </a:r>
          </a:p>
        </p:txBody>
      </p:sp>
      <p:pic>
        <p:nvPicPr>
          <p:cNvPr id="26628" name="Picture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9400" y="4651375"/>
            <a:ext cx="87153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p:cNvCxnSpPr/>
          <p:nvPr/>
        </p:nvCxnSpPr>
        <p:spPr bwMode="auto">
          <a:xfrm flipH="1" flipV="1">
            <a:off x="5053013" y="3290888"/>
            <a:ext cx="2697162" cy="317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26630" name="Picture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54250" y="3138488"/>
            <a:ext cx="87153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Box 7"/>
          <p:cNvSpPr txBox="1">
            <a:spLocks noChangeArrowheads="1"/>
          </p:cNvSpPr>
          <p:nvPr/>
        </p:nvSpPr>
        <p:spPr bwMode="auto">
          <a:xfrm>
            <a:off x="4137025" y="3141663"/>
            <a:ext cx="6715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a:lnSpc>
                <a:spcPct val="90000"/>
              </a:lnSpc>
              <a:spcBef>
                <a:spcPct val="0"/>
              </a:spcBef>
              <a:buFontTx/>
              <a:buNone/>
            </a:pPr>
            <a:r>
              <a:rPr lang="en-US" altLang="en-US" sz="1600" b="1">
                <a:cs typeface="Calibri" pitchFamily="34" charset="0"/>
              </a:rPr>
              <a:t>Fa0/0</a:t>
            </a:r>
          </a:p>
        </p:txBody>
      </p:sp>
      <p:pic>
        <p:nvPicPr>
          <p:cNvPr id="26632" name="Picture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6563" y="1371600"/>
            <a:ext cx="8715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9463" y="3189288"/>
            <a:ext cx="8715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9463" y="2266950"/>
            <a:ext cx="8715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Straight Connector 31"/>
          <p:cNvCxnSpPr/>
          <p:nvPr/>
        </p:nvCxnSpPr>
        <p:spPr bwMode="auto">
          <a:xfrm flipV="1">
            <a:off x="5272088" y="3414713"/>
            <a:ext cx="0" cy="154781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26636"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8038" y="4651375"/>
            <a:ext cx="869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Straight Connector 33"/>
          <p:cNvCxnSpPr/>
          <p:nvPr/>
        </p:nvCxnSpPr>
        <p:spPr bwMode="auto">
          <a:xfrm flipV="1">
            <a:off x="5272088" y="2105025"/>
            <a:ext cx="0" cy="154622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26638" name="Picture 3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9513" y="1371600"/>
            <a:ext cx="86995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TextBox 7"/>
          <p:cNvSpPr txBox="1">
            <a:spLocks noChangeArrowheads="1"/>
          </p:cNvSpPr>
          <p:nvPr/>
        </p:nvSpPr>
        <p:spPr bwMode="auto">
          <a:xfrm>
            <a:off x="4740275" y="2532063"/>
            <a:ext cx="1062038" cy="53657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Fa0/3</a:t>
            </a:r>
          </a:p>
          <a:p>
            <a:pPr algn="ctr">
              <a:lnSpc>
                <a:spcPct val="90000"/>
              </a:lnSpc>
              <a:spcBef>
                <a:spcPct val="0"/>
              </a:spcBef>
              <a:buFontTx/>
              <a:buNone/>
            </a:pPr>
            <a:r>
              <a:rPr lang="en-US" altLang="en-US" sz="1600" b="1">
                <a:cs typeface="Calibri" pitchFamily="34" charset="0"/>
              </a:rPr>
              <a:t>10.0.0.1/8</a:t>
            </a:r>
          </a:p>
        </p:txBody>
      </p:sp>
      <p:sp>
        <p:nvSpPr>
          <p:cNvPr id="26640" name="TextBox 7"/>
          <p:cNvSpPr txBox="1">
            <a:spLocks noChangeArrowheads="1"/>
          </p:cNvSpPr>
          <p:nvPr/>
        </p:nvSpPr>
        <p:spPr bwMode="auto">
          <a:xfrm>
            <a:off x="5618163" y="3022600"/>
            <a:ext cx="13747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Fa0/1</a:t>
            </a:r>
          </a:p>
          <a:p>
            <a:pPr>
              <a:lnSpc>
                <a:spcPct val="90000"/>
              </a:lnSpc>
              <a:spcBef>
                <a:spcPct val="0"/>
              </a:spcBef>
              <a:buFontTx/>
              <a:buNone/>
            </a:pPr>
            <a:r>
              <a:rPr lang="en-US" altLang="en-US" sz="1600" b="1">
                <a:cs typeface="Calibri" pitchFamily="34" charset="0"/>
              </a:rPr>
              <a:t>10.10.10.1/24</a:t>
            </a:r>
          </a:p>
        </p:txBody>
      </p:sp>
      <p:sp>
        <p:nvSpPr>
          <p:cNvPr id="26641" name="TextBox 7"/>
          <p:cNvSpPr txBox="1">
            <a:spLocks noChangeArrowheads="1"/>
          </p:cNvSpPr>
          <p:nvPr/>
        </p:nvSpPr>
        <p:spPr bwMode="auto">
          <a:xfrm>
            <a:off x="4668838" y="3935413"/>
            <a:ext cx="1270000" cy="53657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Fa0/2</a:t>
            </a:r>
          </a:p>
          <a:p>
            <a:pPr algn="ctr">
              <a:lnSpc>
                <a:spcPct val="90000"/>
              </a:lnSpc>
              <a:spcBef>
                <a:spcPct val="0"/>
              </a:spcBef>
              <a:buFontTx/>
              <a:buNone/>
            </a:pPr>
            <a:r>
              <a:rPr lang="en-US" altLang="en-US" sz="1600" b="1">
                <a:cs typeface="Calibri" pitchFamily="34" charset="0"/>
              </a:rPr>
              <a:t>10.10.0.1/16</a:t>
            </a:r>
          </a:p>
        </p:txBody>
      </p:sp>
      <p:grpSp>
        <p:nvGrpSpPr>
          <p:cNvPr id="26642" name="Group 38"/>
          <p:cNvGrpSpPr>
            <a:grpSpLocks/>
          </p:cNvGrpSpPr>
          <p:nvPr/>
        </p:nvGrpSpPr>
        <p:grpSpPr bwMode="auto">
          <a:xfrm>
            <a:off x="4756150" y="3068638"/>
            <a:ext cx="869950" cy="539750"/>
            <a:chOff x="3857499" y="3594614"/>
            <a:chExt cx="870870" cy="540177"/>
          </a:xfrm>
        </p:grpSpPr>
        <p:pic>
          <p:nvPicPr>
            <p:cNvPr id="26644" name="Picture 4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57499" y="3594614"/>
              <a:ext cx="870870" cy="51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5" name="TextBox 11"/>
            <p:cNvSpPr txBox="1">
              <a:spLocks noChangeArrowheads="1"/>
            </p:cNvSpPr>
            <p:nvPr/>
          </p:nvSpPr>
          <p:spPr bwMode="auto">
            <a:xfrm>
              <a:off x="3937708" y="3820859"/>
              <a:ext cx="71045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Lab_A</a:t>
              </a:r>
            </a:p>
          </p:txBody>
        </p:sp>
      </p:grpSp>
      <p:pic>
        <p:nvPicPr>
          <p:cNvPr id="26643" name="Picture 3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25788" y="3179763"/>
            <a:ext cx="16144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743200" y="-34925"/>
            <a:ext cx="5943600" cy="1143000"/>
          </a:xfrm>
        </p:spPr>
        <p:txBody>
          <a:bodyPr/>
          <a:lstStyle/>
          <a:p>
            <a:pPr eaLnBrk="1" hangingPunct="1"/>
            <a:r>
              <a:rPr lang="en-US" altLang="en-US" smtClean="0"/>
              <a:t>Show ip route</a:t>
            </a:r>
          </a:p>
        </p:txBody>
      </p:sp>
      <p:sp>
        <p:nvSpPr>
          <p:cNvPr id="27651" name="Rectangle 3"/>
          <p:cNvSpPr>
            <a:spLocks noChangeArrowheads="1"/>
          </p:cNvSpPr>
          <p:nvPr/>
        </p:nvSpPr>
        <p:spPr bwMode="auto">
          <a:xfrm>
            <a:off x="2133600" y="914400"/>
            <a:ext cx="69342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a:t>By using the command show ip route on a router, we can see the routing table (map of the internetwork) that Lab  A has used to make its forwarding decisions:</a:t>
            </a:r>
          </a:p>
          <a:p>
            <a:pPr eaLnBrk="1" hangingPunct="1">
              <a:spcBef>
                <a:spcPct val="0"/>
              </a:spcBef>
              <a:buFontTx/>
              <a:buNone/>
            </a:pPr>
            <a:endParaRPr lang="en-US" altLang="en-US" sz="1600"/>
          </a:p>
          <a:p>
            <a:pPr lvl="1" eaLnBrk="1" hangingPunct="1">
              <a:spcBef>
                <a:spcPct val="0"/>
              </a:spcBef>
              <a:buFontTx/>
              <a:buNone/>
            </a:pPr>
            <a:r>
              <a:rPr lang="en-US" altLang="en-US" sz="1600"/>
              <a:t>Lab_A#</a:t>
            </a:r>
            <a:r>
              <a:rPr lang="en-US" altLang="en-US" sz="1600" b="1"/>
              <a:t>sh ip route</a:t>
            </a:r>
            <a:endParaRPr lang="en-US" altLang="en-US" sz="1600"/>
          </a:p>
          <a:p>
            <a:pPr lvl="1" eaLnBrk="1" hangingPunct="1">
              <a:spcBef>
                <a:spcPct val="0"/>
              </a:spcBef>
              <a:buFontTx/>
              <a:buNone/>
            </a:pPr>
            <a:r>
              <a:rPr lang="en-US" altLang="en-US" sz="1600"/>
              <a:t>Codes: L - local, C - connected, S - static,</a:t>
            </a:r>
          </a:p>
          <a:p>
            <a:pPr lvl="1" eaLnBrk="1" hangingPunct="1">
              <a:spcBef>
                <a:spcPct val="0"/>
              </a:spcBef>
              <a:buFontTx/>
              <a:buNone/>
            </a:pPr>
            <a:r>
              <a:rPr lang="en-US" altLang="en-US" sz="1600"/>
              <a:t>[output cut]</a:t>
            </a:r>
          </a:p>
          <a:p>
            <a:pPr lvl="1" eaLnBrk="1" hangingPunct="1">
              <a:spcBef>
                <a:spcPct val="0"/>
              </a:spcBef>
              <a:buFontTx/>
              <a:buNone/>
            </a:pPr>
            <a:r>
              <a:rPr lang="en-US" altLang="en-US" sz="1600"/>
              <a:t>        10.0.0.0/8 is variably subnetted, 6 subnets, 4 masks</a:t>
            </a:r>
          </a:p>
          <a:p>
            <a:pPr lvl="1" eaLnBrk="1" hangingPunct="1">
              <a:spcBef>
                <a:spcPct val="0"/>
              </a:spcBef>
              <a:buFontTx/>
              <a:buNone/>
            </a:pPr>
            <a:r>
              <a:rPr lang="en-US" altLang="en-US" sz="1600"/>
              <a:t>C       10.0.0.0/8 is directly connected, FastEthernet0/3</a:t>
            </a:r>
          </a:p>
          <a:p>
            <a:pPr lvl="1" eaLnBrk="1" hangingPunct="1">
              <a:spcBef>
                <a:spcPct val="0"/>
              </a:spcBef>
              <a:buFontTx/>
              <a:buNone/>
            </a:pPr>
            <a:r>
              <a:rPr lang="en-US" altLang="en-US" sz="1600"/>
              <a:t>L       10.0.0.1/32 is directly connected, FastEthernet0/3</a:t>
            </a:r>
          </a:p>
          <a:p>
            <a:pPr lvl="1" eaLnBrk="1" hangingPunct="1">
              <a:spcBef>
                <a:spcPct val="0"/>
              </a:spcBef>
              <a:buFontTx/>
              <a:buNone/>
            </a:pPr>
            <a:r>
              <a:rPr lang="en-US" altLang="en-US" sz="1600"/>
              <a:t>C       10.10.0.0/16 is directly connected, FastEthernet0/2</a:t>
            </a:r>
          </a:p>
          <a:p>
            <a:pPr lvl="1" eaLnBrk="1" hangingPunct="1">
              <a:spcBef>
                <a:spcPct val="0"/>
              </a:spcBef>
              <a:buFontTx/>
              <a:buNone/>
            </a:pPr>
            <a:r>
              <a:rPr lang="en-US" altLang="en-US" sz="1600"/>
              <a:t>L       10.10.0.1/32 is directly connected, FastEthernet0/2</a:t>
            </a:r>
          </a:p>
          <a:p>
            <a:pPr lvl="1" eaLnBrk="1" hangingPunct="1">
              <a:spcBef>
                <a:spcPct val="0"/>
              </a:spcBef>
              <a:buFontTx/>
              <a:buNone/>
            </a:pPr>
            <a:r>
              <a:rPr lang="en-US" altLang="en-US" sz="1600"/>
              <a:t>C       10.10.10.0/24 is directly connected, FastEthernet0/1</a:t>
            </a:r>
          </a:p>
          <a:p>
            <a:pPr lvl="1" eaLnBrk="1" hangingPunct="1">
              <a:spcBef>
                <a:spcPct val="0"/>
              </a:spcBef>
              <a:buFontTx/>
              <a:buNone/>
            </a:pPr>
            <a:r>
              <a:rPr lang="en-US" altLang="en-US" sz="1600"/>
              <a:t>L       10.10.10.1/32 is directly connected, FastEthernet0/1</a:t>
            </a:r>
          </a:p>
          <a:p>
            <a:pPr lvl="1" eaLnBrk="1" hangingPunct="1">
              <a:spcBef>
                <a:spcPct val="0"/>
              </a:spcBef>
              <a:buFontTx/>
              <a:buNone/>
            </a:pPr>
            <a:r>
              <a:rPr lang="en-US" altLang="en-US" sz="1600"/>
              <a:t>S*      0.0.0.0/0 is directly connected, FastEthernet0/0</a:t>
            </a:r>
          </a:p>
          <a:p>
            <a:pPr eaLnBrk="1" hangingPunct="1">
              <a:spcBef>
                <a:spcPct val="0"/>
              </a:spcBef>
              <a:buFontTx/>
              <a:buNone/>
            </a:pPr>
            <a:endParaRPr lang="en-US" altLang="en-US" sz="1600"/>
          </a:p>
          <a:p>
            <a:pPr eaLnBrk="1" hangingPunct="1">
              <a:spcBef>
                <a:spcPct val="0"/>
              </a:spcBef>
              <a:buFontTx/>
              <a:buNone/>
            </a:pPr>
            <a:r>
              <a:rPr lang="en-US" altLang="en-US" sz="1600"/>
              <a:t>The C in the routing table output means that the networks listed are “directly connected,” and until we add a routing protocol like RIPv2, OSPF, etc., to the routers in our internetwork, or enter static routes, only directly connected networks will show up in our routing table. What about that L in the routing table—that’s new, isn’t it? Yes it is, because in the new Cisco IOS 15 code, Cisco defines a different route, called a local route. Each has a /32 prefix defining a route just for the one address.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b="1" smtClean="0"/>
              <a:t>The IP Routing Process</a:t>
            </a:r>
          </a:p>
        </p:txBody>
      </p:sp>
      <p:sp>
        <p:nvSpPr>
          <p:cNvPr id="28675" name="Rectangle 2"/>
          <p:cNvSpPr>
            <a:spLocks noChangeArrowheads="1"/>
          </p:cNvSpPr>
          <p:nvPr/>
        </p:nvSpPr>
        <p:spPr bwMode="auto">
          <a:xfrm>
            <a:off x="2306638" y="1371600"/>
            <a:ext cx="65325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The IP routing process is fairly simple and doesn’t change, regardless of the size of your network. For a good example of this fact, I’ll use Figure 9.2 to describe step-by-step what happens when Host A wants to communicate with Host B on a different network.</a:t>
            </a:r>
          </a:p>
        </p:txBody>
      </p:sp>
      <p:sp>
        <p:nvSpPr>
          <p:cNvPr id="28676" name="TextBox 7"/>
          <p:cNvSpPr txBox="1">
            <a:spLocks noChangeArrowheads="1"/>
          </p:cNvSpPr>
          <p:nvPr/>
        </p:nvSpPr>
        <p:spPr bwMode="auto">
          <a:xfrm>
            <a:off x="5635625" y="3917950"/>
            <a:ext cx="387350" cy="3143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E1</a:t>
            </a:r>
          </a:p>
        </p:txBody>
      </p:sp>
      <p:sp>
        <p:nvSpPr>
          <p:cNvPr id="28677" name="TextBox 7"/>
          <p:cNvSpPr txBox="1">
            <a:spLocks noChangeArrowheads="1"/>
          </p:cNvSpPr>
          <p:nvPr/>
        </p:nvSpPr>
        <p:spPr bwMode="auto">
          <a:xfrm>
            <a:off x="3690938" y="4237038"/>
            <a:ext cx="1182687" cy="3143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172.16.10.1</a:t>
            </a:r>
          </a:p>
        </p:txBody>
      </p:sp>
      <p:sp>
        <p:nvSpPr>
          <p:cNvPr id="28678" name="TextBox 7"/>
          <p:cNvSpPr txBox="1">
            <a:spLocks noChangeArrowheads="1"/>
          </p:cNvSpPr>
          <p:nvPr/>
        </p:nvSpPr>
        <p:spPr bwMode="auto">
          <a:xfrm>
            <a:off x="4556125" y="3916363"/>
            <a:ext cx="388938" cy="3143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E0</a:t>
            </a:r>
          </a:p>
        </p:txBody>
      </p:sp>
      <p:cxnSp>
        <p:nvCxnSpPr>
          <p:cNvPr id="9" name="Straight Connector 8"/>
          <p:cNvCxnSpPr/>
          <p:nvPr/>
        </p:nvCxnSpPr>
        <p:spPr bwMode="auto">
          <a:xfrm flipH="1">
            <a:off x="2897188" y="4249738"/>
            <a:ext cx="5122862"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2868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5075" y="3921125"/>
            <a:ext cx="869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2213" y="3938588"/>
            <a:ext cx="8715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TextBox 7"/>
          <p:cNvSpPr txBox="1">
            <a:spLocks noChangeArrowheads="1"/>
          </p:cNvSpPr>
          <p:nvPr/>
        </p:nvSpPr>
        <p:spPr bwMode="auto">
          <a:xfrm>
            <a:off x="7429500" y="4791075"/>
            <a:ext cx="11811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172.16.20.2</a:t>
            </a:r>
          </a:p>
        </p:txBody>
      </p:sp>
      <p:sp>
        <p:nvSpPr>
          <p:cNvPr id="28683" name="TextBox 7"/>
          <p:cNvSpPr txBox="1">
            <a:spLocks noChangeArrowheads="1"/>
          </p:cNvSpPr>
          <p:nvPr/>
        </p:nvSpPr>
        <p:spPr bwMode="auto">
          <a:xfrm>
            <a:off x="2306638" y="4791075"/>
            <a:ext cx="1182687" cy="3143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172.16.10.2</a:t>
            </a:r>
          </a:p>
        </p:txBody>
      </p:sp>
      <p:grpSp>
        <p:nvGrpSpPr>
          <p:cNvPr id="28684" name="Group 13"/>
          <p:cNvGrpSpPr>
            <a:grpSpLocks/>
          </p:cNvGrpSpPr>
          <p:nvPr/>
        </p:nvGrpSpPr>
        <p:grpSpPr bwMode="auto">
          <a:xfrm>
            <a:off x="4854575" y="4025900"/>
            <a:ext cx="871538" cy="541338"/>
            <a:chOff x="3857499" y="3594614"/>
            <a:chExt cx="870870" cy="540177"/>
          </a:xfrm>
        </p:grpSpPr>
        <p:pic>
          <p:nvPicPr>
            <p:cNvPr id="28689"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57499" y="3594614"/>
              <a:ext cx="870870" cy="51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0" name="TextBox 21"/>
            <p:cNvSpPr txBox="1">
              <a:spLocks noChangeArrowheads="1"/>
            </p:cNvSpPr>
            <p:nvPr/>
          </p:nvSpPr>
          <p:spPr bwMode="auto">
            <a:xfrm>
              <a:off x="3937708" y="3820859"/>
              <a:ext cx="71045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Lab_A</a:t>
              </a:r>
            </a:p>
          </p:txBody>
        </p:sp>
      </p:grpSp>
      <p:sp>
        <p:nvSpPr>
          <p:cNvPr id="28685" name="TextBox 7"/>
          <p:cNvSpPr txBox="1">
            <a:spLocks noChangeArrowheads="1"/>
          </p:cNvSpPr>
          <p:nvPr/>
        </p:nvSpPr>
        <p:spPr bwMode="auto">
          <a:xfrm>
            <a:off x="2438400" y="3582988"/>
            <a:ext cx="803275" cy="312737"/>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Host_A</a:t>
            </a:r>
          </a:p>
        </p:txBody>
      </p:sp>
      <p:sp>
        <p:nvSpPr>
          <p:cNvPr id="28686" name="TextBox 7"/>
          <p:cNvSpPr txBox="1">
            <a:spLocks noChangeArrowheads="1"/>
          </p:cNvSpPr>
          <p:nvPr/>
        </p:nvSpPr>
        <p:spPr bwMode="auto">
          <a:xfrm>
            <a:off x="5726113" y="4260850"/>
            <a:ext cx="11811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172.16.20.1</a:t>
            </a:r>
          </a:p>
        </p:txBody>
      </p:sp>
      <p:sp>
        <p:nvSpPr>
          <p:cNvPr id="28687" name="TextBox 7"/>
          <p:cNvSpPr txBox="1">
            <a:spLocks noChangeArrowheads="1"/>
          </p:cNvSpPr>
          <p:nvPr/>
        </p:nvSpPr>
        <p:spPr bwMode="auto">
          <a:xfrm>
            <a:off x="7593013" y="3608388"/>
            <a:ext cx="793750" cy="3143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Host_B</a:t>
            </a:r>
          </a:p>
        </p:txBody>
      </p:sp>
      <p:sp>
        <p:nvSpPr>
          <p:cNvPr id="28688" name="Rectangle 2"/>
          <p:cNvSpPr>
            <a:spLocks noChangeArrowheads="1"/>
          </p:cNvSpPr>
          <p:nvPr/>
        </p:nvSpPr>
        <p:spPr bwMode="auto">
          <a:xfrm>
            <a:off x="2362200" y="5429250"/>
            <a:ext cx="6532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pPr>
            <a:r>
              <a:rPr lang="en-US" altLang="en-US" sz="1800"/>
              <a:t>36 steps in textbook page 362 to page 366</a:t>
            </a:r>
          </a:p>
          <a:p>
            <a:pPr eaLnBrk="1" hangingPunct="1">
              <a:spcBef>
                <a:spcPct val="0"/>
              </a:spcBef>
            </a:pPr>
            <a:r>
              <a:rPr lang="en-US" altLang="en-US" sz="1800"/>
              <a:t>Hardware addresses are </a:t>
            </a:r>
            <a:r>
              <a:rPr lang="en-US" altLang="en-US" sz="1800" i="1"/>
              <a:t>always </a:t>
            </a:r>
            <a:r>
              <a:rPr lang="en-US" altLang="en-US" sz="1800"/>
              <a:t>local, and they never pass through a router’s interface.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858000" cy="639762"/>
          </a:xfrm>
        </p:spPr>
        <p:txBody>
          <a:bodyPr rtlCol="0">
            <a:normAutofit fontScale="90000"/>
          </a:bodyPr>
          <a:lstStyle/>
          <a:p>
            <a:pPr eaLnBrk="1" fontAlgn="auto" hangingPunct="1">
              <a:spcAft>
                <a:spcPts val="0"/>
              </a:spcAft>
              <a:defRPr/>
            </a:pPr>
            <a:r>
              <a:rPr lang="en-US" dirty="0" smtClean="0"/>
              <a:t>Figure 9.4: IP routing example 1 </a:t>
            </a:r>
            <a:endParaRPr lang="en-US" dirty="0"/>
          </a:p>
        </p:txBody>
      </p:sp>
      <p:sp>
        <p:nvSpPr>
          <p:cNvPr id="29699" name="Rectangle 2"/>
          <p:cNvSpPr>
            <a:spLocks noChangeArrowheads="1"/>
          </p:cNvSpPr>
          <p:nvPr/>
        </p:nvSpPr>
        <p:spPr bwMode="auto">
          <a:xfrm>
            <a:off x="2393950" y="1066800"/>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Figure 9.4 shows a LAN connected to RouterA that’s connected via a WAN link to RouterB. RouterB has a LAN connected with an HTTP server attached.</a:t>
            </a:r>
          </a:p>
        </p:txBody>
      </p:sp>
      <p:sp>
        <p:nvSpPr>
          <p:cNvPr id="29700" name="Rectangle 4"/>
          <p:cNvSpPr>
            <a:spLocks noChangeArrowheads="1"/>
          </p:cNvSpPr>
          <p:nvPr/>
        </p:nvSpPr>
        <p:spPr bwMode="auto">
          <a:xfrm>
            <a:off x="2133600" y="5181600"/>
            <a:ext cx="6858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1. The destination address of a frame from HostA would be the MAC address of Router A’s Fa0/0 interface.</a:t>
            </a:r>
          </a:p>
          <a:p>
            <a:pPr eaLnBrk="1" hangingPunct="1">
              <a:spcBef>
                <a:spcPct val="0"/>
              </a:spcBef>
              <a:buFontTx/>
              <a:buNone/>
            </a:pPr>
            <a:r>
              <a:rPr lang="en-US" altLang="en-US" sz="1800"/>
              <a:t>2. The destination address of a packet would be the IP address of the HTTP server’s network interface card (NIC).</a:t>
            </a:r>
          </a:p>
          <a:p>
            <a:pPr eaLnBrk="1" hangingPunct="1">
              <a:spcBef>
                <a:spcPct val="0"/>
              </a:spcBef>
              <a:buFontTx/>
              <a:buNone/>
            </a:pPr>
            <a:r>
              <a:rPr lang="en-US" altLang="en-US" sz="1800"/>
              <a:t>3. The destination port number in the segment header would be 80.</a:t>
            </a:r>
          </a:p>
        </p:txBody>
      </p:sp>
      <p:pic>
        <p:nvPicPr>
          <p:cNvPr id="2970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60863" y="2546350"/>
            <a:ext cx="2093912"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bwMode="auto">
          <a:xfrm rot="5400000" flipH="1">
            <a:off x="3523456" y="3425032"/>
            <a:ext cx="1373187"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29703" name="Group 7"/>
          <p:cNvGrpSpPr>
            <a:grpSpLocks/>
          </p:cNvGrpSpPr>
          <p:nvPr/>
        </p:nvGrpSpPr>
        <p:grpSpPr bwMode="auto">
          <a:xfrm>
            <a:off x="2974975" y="3660775"/>
            <a:ext cx="2355850" cy="585788"/>
            <a:chOff x="1447943" y="5520003"/>
            <a:chExt cx="2356039" cy="584809"/>
          </a:xfrm>
        </p:grpSpPr>
        <p:pic>
          <p:nvPicPr>
            <p:cNvPr id="29722" name="Picture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47943" y="5522608"/>
              <a:ext cx="582204" cy="58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3" name="Picture 2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2038320" y="5520003"/>
              <a:ext cx="582204" cy="58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4" name="Picture 2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2630049" y="5520003"/>
              <a:ext cx="582204" cy="58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5"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21778" y="5520003"/>
              <a:ext cx="582204" cy="58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0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54438" y="2498725"/>
            <a:ext cx="8715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bwMode="auto">
          <a:xfrm rot="5400000" flipH="1">
            <a:off x="6004719" y="3425032"/>
            <a:ext cx="1373187"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29706"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56338" y="2428875"/>
            <a:ext cx="8699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81750" y="3575050"/>
            <a:ext cx="61912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8" name="TextBox 26"/>
          <p:cNvSpPr txBox="1">
            <a:spLocks noChangeArrowheads="1"/>
          </p:cNvSpPr>
          <p:nvPr/>
        </p:nvSpPr>
        <p:spPr bwMode="auto">
          <a:xfrm>
            <a:off x="3765550" y="2224088"/>
            <a:ext cx="8874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RouterA</a:t>
            </a:r>
          </a:p>
        </p:txBody>
      </p:sp>
      <p:sp>
        <p:nvSpPr>
          <p:cNvPr id="29709" name="TextBox 27"/>
          <p:cNvSpPr txBox="1">
            <a:spLocks noChangeArrowheads="1"/>
          </p:cNvSpPr>
          <p:nvPr/>
        </p:nvSpPr>
        <p:spPr bwMode="auto">
          <a:xfrm>
            <a:off x="6230938" y="2185988"/>
            <a:ext cx="8778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RouterB</a:t>
            </a:r>
          </a:p>
        </p:txBody>
      </p:sp>
      <p:sp>
        <p:nvSpPr>
          <p:cNvPr id="29710" name="TextBox 28"/>
          <p:cNvSpPr txBox="1">
            <a:spLocks noChangeArrowheads="1"/>
          </p:cNvSpPr>
          <p:nvPr/>
        </p:nvSpPr>
        <p:spPr bwMode="auto">
          <a:xfrm>
            <a:off x="4152900" y="2941638"/>
            <a:ext cx="6715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Fa0/0</a:t>
            </a:r>
          </a:p>
        </p:txBody>
      </p:sp>
      <p:sp>
        <p:nvSpPr>
          <p:cNvPr id="29711" name="TextBox 29"/>
          <p:cNvSpPr txBox="1">
            <a:spLocks noChangeArrowheads="1"/>
          </p:cNvSpPr>
          <p:nvPr/>
        </p:nvSpPr>
        <p:spPr bwMode="auto">
          <a:xfrm>
            <a:off x="4535488" y="2381250"/>
            <a:ext cx="57943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S0/0</a:t>
            </a:r>
          </a:p>
        </p:txBody>
      </p:sp>
      <p:sp>
        <p:nvSpPr>
          <p:cNvPr id="29712" name="TextBox 30"/>
          <p:cNvSpPr txBox="1">
            <a:spLocks noChangeArrowheads="1"/>
          </p:cNvSpPr>
          <p:nvPr/>
        </p:nvSpPr>
        <p:spPr bwMode="auto">
          <a:xfrm>
            <a:off x="5748338" y="2795588"/>
            <a:ext cx="57943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S0/0</a:t>
            </a:r>
          </a:p>
        </p:txBody>
      </p:sp>
      <p:sp>
        <p:nvSpPr>
          <p:cNvPr id="29713" name="TextBox 31"/>
          <p:cNvSpPr txBox="1">
            <a:spLocks noChangeArrowheads="1"/>
          </p:cNvSpPr>
          <p:nvPr/>
        </p:nvSpPr>
        <p:spPr bwMode="auto">
          <a:xfrm>
            <a:off x="6719888" y="2928938"/>
            <a:ext cx="6715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Fa0/0</a:t>
            </a:r>
          </a:p>
        </p:txBody>
      </p:sp>
      <p:sp>
        <p:nvSpPr>
          <p:cNvPr id="29714" name="TextBox 32"/>
          <p:cNvSpPr txBox="1">
            <a:spLocks noChangeArrowheads="1"/>
          </p:cNvSpPr>
          <p:nvPr/>
        </p:nvSpPr>
        <p:spPr bwMode="auto">
          <a:xfrm>
            <a:off x="6069013" y="4421188"/>
            <a:ext cx="12223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HTTP Server</a:t>
            </a:r>
          </a:p>
        </p:txBody>
      </p:sp>
      <p:sp>
        <p:nvSpPr>
          <p:cNvPr id="29715" name="TextBox 33"/>
          <p:cNvSpPr txBox="1">
            <a:spLocks noChangeArrowheads="1"/>
          </p:cNvSpPr>
          <p:nvPr/>
        </p:nvSpPr>
        <p:spPr bwMode="auto">
          <a:xfrm>
            <a:off x="2867025" y="4154488"/>
            <a:ext cx="7000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HostA</a:t>
            </a:r>
          </a:p>
        </p:txBody>
      </p:sp>
      <p:cxnSp>
        <p:nvCxnSpPr>
          <p:cNvPr id="21" name="Curved Connector 20"/>
          <p:cNvCxnSpPr>
            <a:endCxn id="29710" idx="1"/>
          </p:cNvCxnSpPr>
          <p:nvPr/>
        </p:nvCxnSpPr>
        <p:spPr bwMode="auto">
          <a:xfrm flipV="1">
            <a:off x="3440113" y="3098800"/>
            <a:ext cx="712787" cy="476250"/>
          </a:xfrm>
          <a:prstGeom prst="curvedConnector3">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22" name="Curved Connector 21"/>
          <p:cNvCxnSpPr>
            <a:endCxn id="29707" idx="0"/>
          </p:cNvCxnSpPr>
          <p:nvPr/>
        </p:nvCxnSpPr>
        <p:spPr bwMode="auto">
          <a:xfrm flipV="1">
            <a:off x="3351213" y="3575050"/>
            <a:ext cx="3340100" cy="88900"/>
          </a:xfrm>
          <a:prstGeom prst="curvedConnector4">
            <a:avLst>
              <a:gd name="adj1" fmla="val 29386"/>
              <a:gd name="adj2" fmla="val 1486116"/>
            </a:avLst>
          </a:prstGeom>
          <a:ln>
            <a:solidFill>
              <a:srgbClr val="00B050"/>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9718" name="TextBox 58"/>
          <p:cNvSpPr txBox="1">
            <a:spLocks noChangeArrowheads="1"/>
          </p:cNvSpPr>
          <p:nvPr/>
        </p:nvSpPr>
        <p:spPr bwMode="auto">
          <a:xfrm>
            <a:off x="3232150" y="3187700"/>
            <a:ext cx="595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MAC</a:t>
            </a:r>
          </a:p>
        </p:txBody>
      </p:sp>
      <p:sp>
        <p:nvSpPr>
          <p:cNvPr id="29719" name="TextBox 59"/>
          <p:cNvSpPr txBox="1">
            <a:spLocks noChangeArrowheads="1"/>
          </p:cNvSpPr>
          <p:nvPr/>
        </p:nvSpPr>
        <p:spPr bwMode="auto">
          <a:xfrm>
            <a:off x="5343525" y="2095500"/>
            <a:ext cx="3476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IP</a:t>
            </a:r>
          </a:p>
        </p:txBody>
      </p:sp>
      <p:cxnSp>
        <p:nvCxnSpPr>
          <p:cNvPr id="29720" name="Straight Arrow Connector 24"/>
          <p:cNvCxnSpPr>
            <a:cxnSpLocks noChangeShapeType="1"/>
          </p:cNvCxnSpPr>
          <p:nvPr/>
        </p:nvCxnSpPr>
        <p:spPr bwMode="auto">
          <a:xfrm>
            <a:off x="3440113" y="4468813"/>
            <a:ext cx="2308225" cy="0"/>
          </a:xfrm>
          <a:prstGeom prst="straightConnector1">
            <a:avLst/>
          </a:prstGeom>
          <a:noFill/>
          <a:ln w="28575" algn="ctr">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9721" name="TextBox 62"/>
          <p:cNvSpPr txBox="1">
            <a:spLocks noChangeArrowheads="1"/>
          </p:cNvSpPr>
          <p:nvPr/>
        </p:nvSpPr>
        <p:spPr bwMode="auto">
          <a:xfrm>
            <a:off x="4203700" y="4449763"/>
            <a:ext cx="15906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TCP Dest Port 80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7086600" cy="792162"/>
          </a:xfrm>
        </p:spPr>
        <p:txBody>
          <a:bodyPr rtlCol="0">
            <a:normAutofit fontScale="90000"/>
          </a:bodyPr>
          <a:lstStyle/>
          <a:p>
            <a:pPr eaLnBrk="1" fontAlgn="auto" hangingPunct="1">
              <a:spcAft>
                <a:spcPts val="0"/>
              </a:spcAft>
              <a:defRPr/>
            </a:pPr>
            <a:r>
              <a:rPr lang="en-US" dirty="0"/>
              <a:t>Figure </a:t>
            </a:r>
            <a:r>
              <a:rPr lang="en-US" dirty="0" smtClean="0"/>
              <a:t>9.5</a:t>
            </a:r>
            <a:r>
              <a:rPr lang="en-US" dirty="0"/>
              <a:t>: IP routing example 2 </a:t>
            </a:r>
          </a:p>
        </p:txBody>
      </p:sp>
      <p:sp>
        <p:nvSpPr>
          <p:cNvPr id="30723" name="Rectangle 2"/>
          <p:cNvSpPr>
            <a:spLocks noChangeArrowheads="1"/>
          </p:cNvSpPr>
          <p:nvPr/>
        </p:nvSpPr>
        <p:spPr bwMode="auto">
          <a:xfrm>
            <a:off x="2286000" y="1219200"/>
            <a:ext cx="6553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Figure 9.5 shows a network with only one router but two switches.</a:t>
            </a:r>
          </a:p>
          <a:p>
            <a:pPr eaLnBrk="1" hangingPunct="1">
              <a:spcBef>
                <a:spcPct val="0"/>
              </a:spcBef>
              <a:buFontTx/>
              <a:buNone/>
            </a:pPr>
            <a:r>
              <a:rPr lang="en-US" altLang="en-US" sz="1800"/>
              <a:t>What happens when Host A sends data to the HTTPS server?</a:t>
            </a:r>
          </a:p>
        </p:txBody>
      </p:sp>
      <p:sp>
        <p:nvSpPr>
          <p:cNvPr id="30724" name="Rectangle 4"/>
          <p:cNvSpPr>
            <a:spLocks noChangeArrowheads="1"/>
          </p:cNvSpPr>
          <p:nvPr/>
        </p:nvSpPr>
        <p:spPr bwMode="auto">
          <a:xfrm>
            <a:off x="2286000" y="4648200"/>
            <a:ext cx="6705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1. The destination address of a frame from Host A would be the MAC address of Router A’s Fa0/0 interface.</a:t>
            </a:r>
          </a:p>
          <a:p>
            <a:pPr eaLnBrk="1" hangingPunct="1">
              <a:spcBef>
                <a:spcPct val="0"/>
              </a:spcBef>
              <a:buFontTx/>
              <a:buNone/>
            </a:pPr>
            <a:r>
              <a:rPr lang="en-US" altLang="en-US" sz="1800"/>
              <a:t>2. The destination address of a packet is the IP address of the HTTPS server’s network interface card (NIC).</a:t>
            </a:r>
          </a:p>
          <a:p>
            <a:pPr eaLnBrk="1" hangingPunct="1">
              <a:spcBef>
                <a:spcPct val="0"/>
              </a:spcBef>
              <a:buFontTx/>
              <a:buNone/>
            </a:pPr>
            <a:r>
              <a:rPr lang="en-US" altLang="en-US" sz="1800"/>
              <a:t>3. The destination port number in the segment header will have a value of 443 (the default port used for standard non-secured "http" is port 80, 443 to be the default port used by secure http).</a:t>
            </a:r>
          </a:p>
        </p:txBody>
      </p:sp>
      <p:cxnSp>
        <p:nvCxnSpPr>
          <p:cNvPr id="6" name="Straight Connector 5"/>
          <p:cNvCxnSpPr/>
          <p:nvPr/>
        </p:nvCxnSpPr>
        <p:spPr bwMode="auto">
          <a:xfrm flipV="1">
            <a:off x="4044950" y="2343150"/>
            <a:ext cx="0" cy="104775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bwMode="auto">
          <a:xfrm flipH="1" flipV="1">
            <a:off x="6526213" y="2343150"/>
            <a:ext cx="450850" cy="10810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3072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9088" y="3117850"/>
            <a:ext cx="61753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Box 14"/>
          <p:cNvSpPr txBox="1">
            <a:spLocks noChangeArrowheads="1"/>
          </p:cNvSpPr>
          <p:nvPr/>
        </p:nvSpPr>
        <p:spPr bwMode="auto">
          <a:xfrm>
            <a:off x="3600450" y="1828800"/>
            <a:ext cx="8874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RouterA</a:t>
            </a:r>
          </a:p>
        </p:txBody>
      </p:sp>
      <p:sp>
        <p:nvSpPr>
          <p:cNvPr id="30729" name="TextBox 16"/>
          <p:cNvSpPr txBox="1">
            <a:spLocks noChangeArrowheads="1"/>
          </p:cNvSpPr>
          <p:nvPr/>
        </p:nvSpPr>
        <p:spPr bwMode="auto">
          <a:xfrm>
            <a:off x="3446463" y="2576513"/>
            <a:ext cx="6715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Fa0/0</a:t>
            </a:r>
          </a:p>
        </p:txBody>
      </p:sp>
      <p:sp>
        <p:nvSpPr>
          <p:cNvPr id="30730" name="TextBox 17"/>
          <p:cNvSpPr txBox="1">
            <a:spLocks noChangeArrowheads="1"/>
          </p:cNvSpPr>
          <p:nvPr/>
        </p:nvSpPr>
        <p:spPr bwMode="auto">
          <a:xfrm>
            <a:off x="4398963" y="2119313"/>
            <a:ext cx="669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Fa0/1</a:t>
            </a:r>
          </a:p>
        </p:txBody>
      </p:sp>
      <p:sp>
        <p:nvSpPr>
          <p:cNvPr id="30731" name="TextBox 20"/>
          <p:cNvSpPr txBox="1">
            <a:spLocks noChangeArrowheads="1"/>
          </p:cNvSpPr>
          <p:nvPr/>
        </p:nvSpPr>
        <p:spPr bwMode="auto">
          <a:xfrm>
            <a:off x="6604000" y="3960813"/>
            <a:ext cx="132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HTTPS Server</a:t>
            </a:r>
          </a:p>
        </p:txBody>
      </p:sp>
      <p:sp>
        <p:nvSpPr>
          <p:cNvPr id="30732" name="TextBox 21"/>
          <p:cNvSpPr txBox="1">
            <a:spLocks noChangeArrowheads="1"/>
          </p:cNvSpPr>
          <p:nvPr/>
        </p:nvSpPr>
        <p:spPr bwMode="auto">
          <a:xfrm>
            <a:off x="2763838" y="4295775"/>
            <a:ext cx="7000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buFontTx/>
              <a:buNone/>
            </a:pPr>
            <a:r>
              <a:rPr lang="en-US" altLang="en-US" sz="1600" b="1">
                <a:cs typeface="Calibri" pitchFamily="34" charset="0"/>
              </a:rPr>
              <a:t>HostA</a:t>
            </a:r>
          </a:p>
        </p:txBody>
      </p:sp>
      <p:cxnSp>
        <p:nvCxnSpPr>
          <p:cNvPr id="14" name="Straight Connector 13"/>
          <p:cNvCxnSpPr/>
          <p:nvPr/>
        </p:nvCxnSpPr>
        <p:spPr bwMode="auto">
          <a:xfrm>
            <a:off x="4119563" y="2400300"/>
            <a:ext cx="2224087"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bwMode="auto">
          <a:xfrm flipV="1">
            <a:off x="6229350" y="2433638"/>
            <a:ext cx="173038" cy="11572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bwMode="auto">
          <a:xfrm flipH="1" flipV="1">
            <a:off x="4103688" y="3424238"/>
            <a:ext cx="161925" cy="63023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bwMode="auto">
          <a:xfrm flipV="1">
            <a:off x="3670300" y="3424238"/>
            <a:ext cx="187325" cy="8397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30737" name="Group 17"/>
          <p:cNvGrpSpPr>
            <a:grpSpLocks/>
          </p:cNvGrpSpPr>
          <p:nvPr/>
        </p:nvGrpSpPr>
        <p:grpSpPr bwMode="auto">
          <a:xfrm>
            <a:off x="3362325" y="3919538"/>
            <a:ext cx="1171575" cy="584200"/>
            <a:chOff x="2315147" y="4561720"/>
            <a:chExt cx="1172581" cy="584809"/>
          </a:xfrm>
        </p:grpSpPr>
        <p:pic>
          <p:nvPicPr>
            <p:cNvPr id="30742"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2315147" y="4564325"/>
              <a:ext cx="582204" cy="58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3"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2905524" y="4561720"/>
              <a:ext cx="582204" cy="58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38" name="Picture 1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89338" y="2105025"/>
            <a:ext cx="87153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Picture 1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15050" y="2105025"/>
            <a:ext cx="977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0" name="Picture 2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82988" y="3078163"/>
            <a:ext cx="977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1" name="Picture 2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34075" y="3252788"/>
            <a:ext cx="58261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925" y="0"/>
            <a:ext cx="6400800" cy="1143000"/>
          </a:xfrm>
        </p:spPr>
        <p:txBody>
          <a:bodyPr rtlCol="0">
            <a:normAutofit fontScale="90000"/>
          </a:bodyPr>
          <a:lstStyle/>
          <a:p>
            <a:pPr eaLnBrk="1" fontAlgn="auto" hangingPunct="1">
              <a:spcAft>
                <a:spcPts val="0"/>
              </a:spcAft>
              <a:defRPr/>
            </a:pPr>
            <a:r>
              <a:rPr lang="en-US" dirty="0"/>
              <a:t>Figure </a:t>
            </a:r>
            <a:r>
              <a:rPr lang="en-US" dirty="0" smtClean="0"/>
              <a:t>9.6</a:t>
            </a:r>
            <a:r>
              <a:rPr lang="en-US" dirty="0"/>
              <a:t>: Basic IP routing using MAC and IP addresses </a:t>
            </a:r>
          </a:p>
        </p:txBody>
      </p:sp>
      <p:sp>
        <p:nvSpPr>
          <p:cNvPr id="31747" name="Rectangle 2"/>
          <p:cNvSpPr>
            <a:spLocks noChangeArrowheads="1"/>
          </p:cNvSpPr>
          <p:nvPr/>
        </p:nvSpPr>
        <p:spPr bwMode="auto">
          <a:xfrm>
            <a:off x="2286000" y="4529138"/>
            <a:ext cx="67818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a:t>1. In order to begin communicating with the Sales server, Host 4 sends out an ARP request. How will the devices exhibited in the topology respond to this request?</a:t>
            </a:r>
          </a:p>
          <a:p>
            <a:pPr eaLnBrk="1" hangingPunct="1">
              <a:spcBef>
                <a:spcPct val="0"/>
              </a:spcBef>
              <a:buFontTx/>
              <a:buNone/>
            </a:pPr>
            <a:r>
              <a:rPr lang="en-US" altLang="en-US" sz="1400"/>
              <a:t>2. Host 4 has received an ARP reply. Host 4 will now build a packet, then place this packet in the frame. What information will be placed in the header of the packet that leaves </a:t>
            </a:r>
          </a:p>
          <a:p>
            <a:pPr eaLnBrk="1" hangingPunct="1">
              <a:spcBef>
                <a:spcPct val="0"/>
              </a:spcBef>
              <a:buFontTx/>
              <a:buNone/>
            </a:pPr>
            <a:r>
              <a:rPr lang="en-US" altLang="en-US" sz="1400"/>
              <a:t>Host 4 if Host 4 is going to communicate to the Sales server?</a:t>
            </a:r>
          </a:p>
          <a:p>
            <a:pPr eaLnBrk="1" hangingPunct="1">
              <a:spcBef>
                <a:spcPct val="0"/>
              </a:spcBef>
              <a:buFontTx/>
              <a:buNone/>
            </a:pPr>
            <a:r>
              <a:rPr lang="en-US" altLang="en-US" sz="1400"/>
              <a:t>3. The Lab A router has received the packet and will send it out Fa0/0 onto the LAN toward the server. What will the frame have in the header as the source and destination addresses?</a:t>
            </a:r>
          </a:p>
          <a:p>
            <a:pPr eaLnBrk="1" hangingPunct="1">
              <a:spcBef>
                <a:spcPct val="0"/>
              </a:spcBef>
              <a:buFontTx/>
              <a:buNone/>
            </a:pPr>
            <a:r>
              <a:rPr lang="en-US" altLang="en-US" sz="1400"/>
              <a:t>4. Host 4 is displaying two web documents from the Sales server in two browser windows at the same time. How did the data find its way to the correct browser windows?</a:t>
            </a:r>
          </a:p>
        </p:txBody>
      </p:sp>
      <p:pic>
        <p:nvPicPr>
          <p:cNvPr id="317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6400" y="1385888"/>
            <a:ext cx="2581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bwMode="auto">
          <a:xfrm>
            <a:off x="3943350" y="1482725"/>
            <a:ext cx="0" cy="120173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1750" name="TextBox 42"/>
          <p:cNvSpPr txBox="1">
            <a:spLocks noChangeArrowheads="1"/>
          </p:cNvSpPr>
          <p:nvPr/>
        </p:nvSpPr>
        <p:spPr bwMode="auto">
          <a:xfrm>
            <a:off x="4032250" y="3900488"/>
            <a:ext cx="288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1</a:t>
            </a:r>
          </a:p>
        </p:txBody>
      </p:sp>
      <p:sp>
        <p:nvSpPr>
          <p:cNvPr id="31751" name="TextBox 43"/>
          <p:cNvSpPr txBox="1">
            <a:spLocks noChangeArrowheads="1"/>
          </p:cNvSpPr>
          <p:nvPr/>
        </p:nvSpPr>
        <p:spPr bwMode="auto">
          <a:xfrm>
            <a:off x="7359650" y="3900488"/>
            <a:ext cx="288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4</a:t>
            </a:r>
          </a:p>
        </p:txBody>
      </p:sp>
      <p:sp>
        <p:nvSpPr>
          <p:cNvPr id="31752" name="TextBox 46"/>
          <p:cNvSpPr txBox="1">
            <a:spLocks noChangeArrowheads="1"/>
          </p:cNvSpPr>
          <p:nvPr/>
        </p:nvSpPr>
        <p:spPr bwMode="auto">
          <a:xfrm>
            <a:off x="3352800" y="1711325"/>
            <a:ext cx="669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Fa0/0</a:t>
            </a:r>
          </a:p>
        </p:txBody>
      </p:sp>
      <p:cxnSp>
        <p:nvCxnSpPr>
          <p:cNvPr id="10" name="Straight Connector 9"/>
          <p:cNvCxnSpPr/>
          <p:nvPr/>
        </p:nvCxnSpPr>
        <p:spPr bwMode="auto">
          <a:xfrm>
            <a:off x="6723063" y="1524000"/>
            <a:ext cx="17462" cy="11699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1754" name="TextBox 46"/>
          <p:cNvSpPr txBox="1">
            <a:spLocks noChangeArrowheads="1"/>
          </p:cNvSpPr>
          <p:nvPr/>
        </p:nvSpPr>
        <p:spPr bwMode="auto">
          <a:xfrm>
            <a:off x="6689725" y="1719263"/>
            <a:ext cx="669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Fa0/0</a:t>
            </a:r>
          </a:p>
        </p:txBody>
      </p:sp>
      <p:pic>
        <p:nvPicPr>
          <p:cNvPr id="31755"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38538" y="1243013"/>
            <a:ext cx="8175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59513" y="1268413"/>
            <a:ext cx="8175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bwMode="auto">
          <a:xfrm rot="5400000">
            <a:off x="3970338" y="1809750"/>
            <a:ext cx="0" cy="176847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bwMode="auto">
          <a:xfrm flipH="1" flipV="1">
            <a:off x="6259513" y="2693988"/>
            <a:ext cx="1452562"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bwMode="auto">
          <a:xfrm>
            <a:off x="6538913" y="2693988"/>
            <a:ext cx="0" cy="82232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bwMode="auto">
          <a:xfrm>
            <a:off x="7419975" y="2684463"/>
            <a:ext cx="0" cy="82232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1761" name="TextBox 43"/>
          <p:cNvSpPr txBox="1">
            <a:spLocks noChangeArrowheads="1"/>
          </p:cNvSpPr>
          <p:nvPr/>
        </p:nvSpPr>
        <p:spPr bwMode="auto">
          <a:xfrm>
            <a:off x="6596063" y="3905250"/>
            <a:ext cx="288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3</a:t>
            </a:r>
          </a:p>
        </p:txBody>
      </p:sp>
      <p:pic>
        <p:nvPicPr>
          <p:cNvPr id="31762" name="Picture 1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92938" y="3125788"/>
            <a:ext cx="779462"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3" name="Picture 1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97613" y="3203575"/>
            <a:ext cx="779462"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p:cNvCxnSpPr/>
          <p:nvPr/>
        </p:nvCxnSpPr>
        <p:spPr bwMode="auto">
          <a:xfrm>
            <a:off x="4676775" y="2684463"/>
            <a:ext cx="0" cy="82232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bwMode="auto">
          <a:xfrm>
            <a:off x="4089400" y="2693988"/>
            <a:ext cx="0" cy="82232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bwMode="auto">
          <a:xfrm>
            <a:off x="3257550" y="2684463"/>
            <a:ext cx="0" cy="82232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31767" name="Picture 2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24275" y="3162300"/>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2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6425" y="3152775"/>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9" name="TextBox 46"/>
          <p:cNvSpPr txBox="1">
            <a:spLocks noChangeArrowheads="1"/>
          </p:cNvSpPr>
          <p:nvPr/>
        </p:nvSpPr>
        <p:spPr bwMode="auto">
          <a:xfrm>
            <a:off x="4268788" y="1219200"/>
            <a:ext cx="5794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S0/0</a:t>
            </a:r>
          </a:p>
        </p:txBody>
      </p:sp>
      <p:sp>
        <p:nvSpPr>
          <p:cNvPr id="31770" name="TextBox 46"/>
          <p:cNvSpPr txBox="1">
            <a:spLocks noChangeArrowheads="1"/>
          </p:cNvSpPr>
          <p:nvPr/>
        </p:nvSpPr>
        <p:spPr bwMode="auto">
          <a:xfrm>
            <a:off x="5848350" y="1641475"/>
            <a:ext cx="577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S0/0</a:t>
            </a:r>
          </a:p>
        </p:txBody>
      </p:sp>
      <p:sp>
        <p:nvSpPr>
          <p:cNvPr id="31771" name="TextBox 42"/>
          <p:cNvSpPr txBox="1">
            <a:spLocks noChangeArrowheads="1"/>
          </p:cNvSpPr>
          <p:nvPr/>
        </p:nvSpPr>
        <p:spPr bwMode="auto">
          <a:xfrm>
            <a:off x="4772025" y="3910013"/>
            <a:ext cx="2873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2</a:t>
            </a:r>
          </a:p>
        </p:txBody>
      </p:sp>
      <p:sp>
        <p:nvSpPr>
          <p:cNvPr id="31772" name="TextBox 42"/>
          <p:cNvSpPr txBox="1">
            <a:spLocks noChangeArrowheads="1"/>
          </p:cNvSpPr>
          <p:nvPr/>
        </p:nvSpPr>
        <p:spPr bwMode="auto">
          <a:xfrm>
            <a:off x="2890838" y="4062413"/>
            <a:ext cx="73183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Sales</a:t>
            </a:r>
            <a:br>
              <a:rPr lang="en-US" altLang="en-US" sz="1600" b="1">
                <a:cs typeface="Calibri" pitchFamily="34" charset="0"/>
              </a:rPr>
            </a:br>
            <a:r>
              <a:rPr lang="en-US" altLang="en-US" sz="1600" b="1">
                <a:cs typeface="Calibri" pitchFamily="34" charset="0"/>
              </a:rPr>
              <a:t>Server</a:t>
            </a:r>
          </a:p>
        </p:txBody>
      </p:sp>
      <p:sp>
        <p:nvSpPr>
          <p:cNvPr id="31773" name="TextBox 46"/>
          <p:cNvSpPr txBox="1">
            <a:spLocks noChangeArrowheads="1"/>
          </p:cNvSpPr>
          <p:nvPr/>
        </p:nvSpPr>
        <p:spPr bwMode="auto">
          <a:xfrm>
            <a:off x="3586163" y="1468438"/>
            <a:ext cx="711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Lab_A</a:t>
            </a:r>
          </a:p>
        </p:txBody>
      </p:sp>
      <p:sp>
        <p:nvSpPr>
          <p:cNvPr id="31774" name="TextBox 46"/>
          <p:cNvSpPr txBox="1">
            <a:spLocks noChangeArrowheads="1"/>
          </p:cNvSpPr>
          <p:nvPr/>
        </p:nvSpPr>
        <p:spPr bwMode="auto">
          <a:xfrm>
            <a:off x="6337300" y="1485900"/>
            <a:ext cx="7000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lnSpc>
                <a:spcPct val="90000"/>
              </a:lnSpc>
              <a:spcBef>
                <a:spcPct val="0"/>
              </a:spcBef>
              <a:buFontTx/>
              <a:buNone/>
            </a:pPr>
            <a:r>
              <a:rPr lang="en-US" altLang="en-US" sz="1600" b="1">
                <a:cs typeface="Calibri" pitchFamily="34" charset="0"/>
              </a:rPr>
              <a:t>Lab_B</a:t>
            </a:r>
          </a:p>
        </p:txBody>
      </p:sp>
      <p:pic>
        <p:nvPicPr>
          <p:cNvPr id="31775" name="Picture 3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47975" y="3211513"/>
            <a:ext cx="644525"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ybexCer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SybexCertTemplate</Template>
  <TotalTime>565</TotalTime>
  <Words>2117</Words>
  <Application>Microsoft Office PowerPoint</Application>
  <PresentationFormat>On-screen Show (4:3)</PresentationFormat>
  <Paragraphs>244</Paragraphs>
  <Slides>23</Slides>
  <Notes>20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Times</vt:lpstr>
      <vt:lpstr>Times New Roman</vt:lpstr>
      <vt:lpstr>SybexCertTemplate</vt:lpstr>
      <vt:lpstr>Default Design</vt:lpstr>
      <vt:lpstr>Document</vt:lpstr>
      <vt:lpstr>CCENT Study Guide</vt:lpstr>
      <vt:lpstr>Chapter 9 Objectives</vt:lpstr>
      <vt:lpstr>Routing Basics</vt:lpstr>
      <vt:lpstr>Figure 9.1: A simple routing example </vt:lpstr>
      <vt:lpstr>Show ip route</vt:lpstr>
      <vt:lpstr>The IP Routing Process</vt:lpstr>
      <vt:lpstr>Figure 9.4: IP routing example 1 </vt:lpstr>
      <vt:lpstr>Figure 9.5: IP routing example 2 </vt:lpstr>
      <vt:lpstr>Figure 9.6: Basic IP routing using MAC and IP addresses </vt:lpstr>
      <vt:lpstr>IP Routing Configuration</vt:lpstr>
      <vt:lpstr>Static Routing</vt:lpstr>
      <vt:lpstr>Static Route Examples</vt:lpstr>
      <vt:lpstr>Default Routing</vt:lpstr>
      <vt:lpstr>Dynamic Routing</vt:lpstr>
      <vt:lpstr>Routing Protocols </vt:lpstr>
      <vt:lpstr>Configuring RIP Routing</vt:lpstr>
      <vt:lpstr>PowerPoint Presentation</vt:lpstr>
      <vt:lpstr>PowerPoint Presentation</vt:lpstr>
      <vt:lpstr>PowerPoint Presentation</vt:lpstr>
      <vt:lpstr>PowerPoint Presentation</vt:lpstr>
      <vt:lpstr>PowerPoint Presentation</vt:lpstr>
      <vt:lpstr>PowerPoint Presentation</vt:lpstr>
      <vt:lpstr>Written Labs and Review Questions</vt:lpstr>
    </vt:vector>
  </TitlesOfParts>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CCENT Study Guide</dc:title>
  <dc:creator>O'Brien, Connor - San Francisco</dc:creator>
  <cp:lastModifiedBy>Yu, Senhua</cp:lastModifiedBy>
  <cp:revision>74</cp:revision>
  <dcterms:created xsi:type="dcterms:W3CDTF">2013-08-01T22:45:17Z</dcterms:created>
  <dcterms:modified xsi:type="dcterms:W3CDTF">2017-03-04T20:15:54Z</dcterms:modified>
</cp:coreProperties>
</file>