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0" y="419100"/>
            <a:ext cx="8520600" cy="1463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HackerCamp Summer 2018</a:t>
            </a:r>
            <a:endParaRPr dirty="0"/>
          </a:p>
        </p:txBody>
      </p:sp>
      <p:sp>
        <p:nvSpPr>
          <p:cNvPr id="55" name="Shape 55"/>
          <p:cNvSpPr txBox="1">
            <a:spLocks noGrp="1"/>
          </p:cNvSpPr>
          <p:nvPr>
            <p:ph type="subTitle" idx="1"/>
          </p:nvPr>
        </p:nvSpPr>
        <p:spPr>
          <a:xfrm>
            <a:off x="311700" y="1843525"/>
            <a:ext cx="8520600" cy="2752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dirty="0">
                <a:solidFill>
                  <a:schemeClr val="tx1"/>
                </a:solidFill>
              </a:rPr>
              <a:t>Submission for Analytics Division</a:t>
            </a:r>
            <a:endParaRPr sz="3000" dirty="0">
              <a:solidFill>
                <a:schemeClr val="tx1"/>
              </a:solidFill>
            </a:endParaRPr>
          </a:p>
          <a:p>
            <a:pPr marL="0" lvl="0" indent="0">
              <a:spcBef>
                <a:spcPts val="0"/>
              </a:spcBef>
              <a:spcAft>
                <a:spcPts val="0"/>
              </a:spcAft>
              <a:buNone/>
            </a:pPr>
            <a:r>
              <a:rPr lang="en" dirty="0">
                <a:solidFill>
                  <a:schemeClr val="tx1"/>
                </a:solidFill>
              </a:rPr>
              <a:t>By</a:t>
            </a:r>
            <a:endParaRPr dirty="0">
              <a:solidFill>
                <a:schemeClr val="tx1"/>
              </a:solidFill>
            </a:endParaRPr>
          </a:p>
          <a:p>
            <a:pPr marL="0" lvl="0" indent="0">
              <a:spcBef>
                <a:spcPts val="0"/>
              </a:spcBef>
              <a:spcAft>
                <a:spcPts val="0"/>
              </a:spcAft>
              <a:buNone/>
            </a:pPr>
            <a:r>
              <a:rPr lang="en" dirty="0">
                <a:solidFill>
                  <a:schemeClr val="tx1"/>
                </a:solidFill>
              </a:rPr>
              <a:t> Parth Parashar,</a:t>
            </a:r>
            <a:endParaRPr dirty="0">
              <a:solidFill>
                <a:schemeClr val="tx1"/>
              </a:solidFill>
            </a:endParaRPr>
          </a:p>
          <a:p>
            <a:pPr marL="0" lvl="0" indent="0" rtl="0">
              <a:spcBef>
                <a:spcPts val="0"/>
              </a:spcBef>
              <a:spcAft>
                <a:spcPts val="0"/>
              </a:spcAft>
              <a:buNone/>
            </a:pPr>
            <a:r>
              <a:rPr lang="en" sz="2000" dirty="0">
                <a:solidFill>
                  <a:schemeClr val="tx1"/>
                </a:solidFill>
              </a:rPr>
              <a:t>Third year Undergraduate,Department of CSE,</a:t>
            </a:r>
            <a:endParaRPr sz="2000" dirty="0">
              <a:solidFill>
                <a:schemeClr val="tx1"/>
              </a:solidFill>
            </a:endParaRPr>
          </a:p>
          <a:p>
            <a:pPr marL="0" lvl="0" indent="0">
              <a:spcBef>
                <a:spcPts val="0"/>
              </a:spcBef>
              <a:spcAft>
                <a:spcPts val="0"/>
              </a:spcAft>
              <a:buNone/>
            </a:pPr>
            <a:r>
              <a:rPr lang="en" sz="2000" dirty="0">
                <a:solidFill>
                  <a:schemeClr val="tx1"/>
                </a:solidFill>
              </a:rPr>
              <a:t>The LNM Institute of Information Technology</a:t>
            </a:r>
            <a:r>
              <a:rPr lang="en" sz="2400" dirty="0">
                <a:solidFill>
                  <a:schemeClr val="tx1"/>
                </a:solidFill>
              </a:rPr>
              <a:t> </a:t>
            </a:r>
            <a:endParaRPr sz="2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Testing the model:</a:t>
            </a:r>
            <a:endParaRPr/>
          </a:p>
          <a:p>
            <a:pPr marL="0" lvl="0" indent="0">
              <a:spcBef>
                <a:spcPts val="0"/>
              </a:spcBef>
              <a:spcAft>
                <a:spcPts val="0"/>
              </a:spcAft>
              <a:buNone/>
            </a:pPr>
            <a:endParaRPr/>
          </a:p>
        </p:txBody>
      </p:sp>
      <p:sp>
        <p:nvSpPr>
          <p:cNvPr id="108" name="Shape 108"/>
          <p:cNvSpPr txBox="1">
            <a:spLocks noGrp="1"/>
          </p:cNvSpPr>
          <p:nvPr>
            <p:ph type="body" idx="1"/>
          </p:nvPr>
        </p:nvSpPr>
        <p:spPr>
          <a:xfrm>
            <a:off x="0" y="1152475"/>
            <a:ext cx="8832300" cy="3990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dirty="0">
                <a:solidFill>
                  <a:schemeClr val="tx1"/>
                </a:solidFill>
              </a:rPr>
              <a:t>Read test.csv from disk using pandas</a:t>
            </a:r>
            <a:endParaRPr dirty="0">
              <a:solidFill>
                <a:schemeClr val="tx1"/>
              </a:solidFill>
            </a:endParaRPr>
          </a:p>
          <a:p>
            <a:pPr marL="457200" lvl="0" indent="-342900" rtl="0">
              <a:spcBef>
                <a:spcPts val="0"/>
              </a:spcBef>
              <a:spcAft>
                <a:spcPts val="0"/>
              </a:spcAft>
              <a:buSzPts val="1800"/>
              <a:buAutoNum type="arabicPeriod"/>
            </a:pPr>
            <a:r>
              <a:rPr lang="en" dirty="0">
                <a:solidFill>
                  <a:schemeClr val="tx1"/>
                </a:solidFill>
              </a:rPr>
              <a:t>Performed similar procedure as explained above.</a:t>
            </a:r>
            <a:endParaRPr dirty="0">
              <a:solidFill>
                <a:schemeClr val="tx1"/>
              </a:solidFill>
            </a:endParaRPr>
          </a:p>
          <a:p>
            <a:pPr marL="457200" lvl="0" indent="-342900">
              <a:spcBef>
                <a:spcPts val="0"/>
              </a:spcBef>
              <a:spcAft>
                <a:spcPts val="0"/>
              </a:spcAft>
              <a:buSzPts val="1800"/>
              <a:buAutoNum type="arabicPeriod"/>
            </a:pPr>
            <a:r>
              <a:rPr lang="en" dirty="0">
                <a:solidFill>
                  <a:schemeClr val="tx1"/>
                </a:solidFill>
              </a:rPr>
              <a:t>Stored the output in resolved_test.csv</a:t>
            </a:r>
            <a:endParaRPr dirty="0">
              <a:solidFill>
                <a:schemeClr val="tx1"/>
              </a:solidFill>
            </a:endParaRPr>
          </a:p>
        </p:txBody>
      </p:sp>
      <p:pic>
        <p:nvPicPr>
          <p:cNvPr id="109" name="Shape 109"/>
          <p:cNvPicPr preferRelativeResize="0"/>
          <p:nvPr/>
        </p:nvPicPr>
        <p:blipFill>
          <a:blip r:embed="rId3">
            <a:alphaModFix/>
          </a:blip>
          <a:stretch>
            <a:fillRect/>
          </a:stretch>
        </p:blipFill>
        <p:spPr>
          <a:xfrm>
            <a:off x="176250" y="2185750"/>
            <a:ext cx="4579600" cy="2577050"/>
          </a:xfrm>
          <a:prstGeom prst="rect">
            <a:avLst/>
          </a:prstGeom>
          <a:noFill/>
          <a:ln>
            <a:noFill/>
          </a:ln>
        </p:spPr>
      </p:pic>
      <p:pic>
        <p:nvPicPr>
          <p:cNvPr id="110" name="Shape 110"/>
          <p:cNvPicPr preferRelativeResize="0"/>
          <p:nvPr/>
        </p:nvPicPr>
        <p:blipFill>
          <a:blip r:embed="rId4">
            <a:alphaModFix/>
          </a:blip>
          <a:stretch>
            <a:fillRect/>
          </a:stretch>
        </p:blipFill>
        <p:spPr>
          <a:xfrm>
            <a:off x="5669150" y="2223325"/>
            <a:ext cx="3248025" cy="779725"/>
          </a:xfrm>
          <a:prstGeom prst="rect">
            <a:avLst/>
          </a:prstGeom>
          <a:noFill/>
          <a:ln>
            <a:noFill/>
          </a:ln>
        </p:spPr>
      </p:pic>
      <p:sp>
        <p:nvSpPr>
          <p:cNvPr id="111" name="Shape 111"/>
          <p:cNvSpPr txBox="1"/>
          <p:nvPr/>
        </p:nvSpPr>
        <p:spPr>
          <a:xfrm>
            <a:off x="6006125" y="2918900"/>
            <a:ext cx="2304300" cy="183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a:t>resolved_test.csv</a:t>
            </a:r>
            <a:endParaRPr sz="1800"/>
          </a:p>
        </p:txBody>
      </p:sp>
      <p:sp>
        <p:nvSpPr>
          <p:cNvPr id="112" name="Shape 112"/>
          <p:cNvSpPr txBox="1"/>
          <p:nvPr/>
        </p:nvSpPr>
        <p:spPr>
          <a:xfrm>
            <a:off x="1446775" y="4663125"/>
            <a:ext cx="1899900" cy="330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600"/>
              <a:t>test.csv</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Problem Statement:</a:t>
            </a:r>
            <a:endParaRPr/>
          </a:p>
        </p:txBody>
      </p:sp>
      <p:sp>
        <p:nvSpPr>
          <p:cNvPr id="61" name="Shape 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solidFill>
                  <a:schemeClr val="tx1"/>
                </a:solidFill>
              </a:rPr>
              <a:t>Train a model to identify unique patients in the sample dataset attached .</a:t>
            </a:r>
            <a:endParaRPr dirty="0">
              <a:solidFill>
                <a:schemeClr val="tx1"/>
              </a:solidFill>
            </a:endParaRPr>
          </a:p>
          <a:p>
            <a:pPr marL="0" lvl="0" indent="0">
              <a:spcBef>
                <a:spcPts val="1600"/>
              </a:spcBef>
              <a:spcAft>
                <a:spcPts val="0"/>
              </a:spcAft>
              <a:buNone/>
            </a:pPr>
            <a:r>
              <a:rPr lang="en" b="1" dirty="0">
                <a:solidFill>
                  <a:schemeClr val="tx1"/>
                </a:solidFill>
              </a:rPr>
              <a:t>Scenario: </a:t>
            </a:r>
            <a:endParaRPr b="1" dirty="0">
              <a:solidFill>
                <a:schemeClr val="tx1"/>
              </a:solidFill>
            </a:endParaRPr>
          </a:p>
          <a:p>
            <a:pPr marL="0" lvl="0" indent="0">
              <a:spcBef>
                <a:spcPts val="1600"/>
              </a:spcBef>
              <a:spcAft>
                <a:spcPts val="0"/>
              </a:spcAft>
              <a:buNone/>
            </a:pPr>
            <a:r>
              <a:rPr lang="en" dirty="0">
                <a:solidFill>
                  <a:schemeClr val="tx1"/>
                </a:solidFill>
              </a:rPr>
              <a:t>Variation in names leads to difficulty in identifying a unique person and hence deduplication of records is an unsolved challenge. The problem becomes more complicated in cases where data is coming from multiple sources</a:t>
            </a:r>
            <a:r>
              <a:rPr lang="en" b="1" dirty="0">
                <a:solidFill>
                  <a:schemeClr val="tx1"/>
                </a:solidFill>
              </a:rPr>
              <a:t>. </a:t>
            </a:r>
            <a:endParaRPr b="1" dirty="0">
              <a:solidFill>
                <a:schemeClr val="tx1"/>
              </a:solidFill>
            </a:endParaRPr>
          </a:p>
          <a:p>
            <a:pPr marL="0" lvl="0" indent="0">
              <a:spcBef>
                <a:spcPts val="1600"/>
              </a:spcBef>
              <a:spcAft>
                <a:spcPts val="0"/>
              </a:spcAft>
              <a:buClr>
                <a:schemeClr val="dk1"/>
              </a:buClr>
              <a:buSzPts val="1100"/>
              <a:buFont typeface="Arial"/>
              <a:buNone/>
            </a:pPr>
            <a:endParaRPr b="1" dirty="0">
              <a:solidFill>
                <a:schemeClr val="tx1"/>
              </a:solidFill>
            </a:endParaRPr>
          </a:p>
          <a:p>
            <a:pPr marL="0" lvl="0" indent="0">
              <a:spcBef>
                <a:spcPts val="1600"/>
              </a:spcBef>
              <a:spcAft>
                <a:spcPts val="1600"/>
              </a:spcAft>
              <a:buNone/>
            </a:pPr>
            <a:endParaRPr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Possible approaches:</a:t>
            </a:r>
            <a:endParaRPr/>
          </a:p>
        </p:txBody>
      </p:sp>
      <p:sp>
        <p:nvSpPr>
          <p:cNvPr id="67" name="Shape 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dirty="0">
                <a:solidFill>
                  <a:schemeClr val="tx1"/>
                </a:solidFill>
              </a:rPr>
              <a:t>Data  Processing and then using clustering algorithm to find no of clusters.(</a:t>
            </a:r>
            <a:r>
              <a:rPr lang="en" b="1" dirty="0">
                <a:solidFill>
                  <a:schemeClr val="tx1"/>
                </a:solidFill>
              </a:rPr>
              <a:t>Accuracy was not good</a:t>
            </a:r>
            <a:r>
              <a:rPr lang="en" dirty="0">
                <a:solidFill>
                  <a:schemeClr val="tx1"/>
                </a:solidFill>
              </a:rPr>
              <a:t> as it requires guessing the number of clusters using graphs and then using the number of clusters derived ,passing the value in clustering algorithm). </a:t>
            </a:r>
            <a:endParaRPr dirty="0">
              <a:solidFill>
                <a:schemeClr val="tx1"/>
              </a:solidFill>
            </a:endParaRPr>
          </a:p>
          <a:p>
            <a:pPr marL="457200" lvl="0" indent="-342900" rtl="0">
              <a:spcBef>
                <a:spcPts val="0"/>
              </a:spcBef>
              <a:spcAft>
                <a:spcPts val="0"/>
              </a:spcAft>
              <a:buSzPts val="1800"/>
              <a:buAutoNum type="arabicPeriod"/>
            </a:pPr>
            <a:r>
              <a:rPr lang="en" dirty="0">
                <a:solidFill>
                  <a:schemeClr val="tx1"/>
                </a:solidFill>
              </a:rPr>
              <a:t>Python recordlinkage toolkit </a:t>
            </a:r>
            <a:r>
              <a:rPr lang="en" b="1" dirty="0">
                <a:solidFill>
                  <a:schemeClr val="tx1"/>
                </a:solidFill>
              </a:rPr>
              <a:t>(Accuracy was not good)</a:t>
            </a:r>
            <a:endParaRPr b="1" dirty="0">
              <a:solidFill>
                <a:schemeClr val="tx1"/>
              </a:solidFill>
            </a:endParaRPr>
          </a:p>
          <a:p>
            <a:pPr marL="457200" lvl="0" indent="-342900" rtl="0">
              <a:spcBef>
                <a:spcPts val="0"/>
              </a:spcBef>
              <a:spcAft>
                <a:spcPts val="0"/>
              </a:spcAft>
              <a:buSzPts val="1800"/>
              <a:buAutoNum type="arabicPeriod"/>
            </a:pPr>
            <a:r>
              <a:rPr lang="en" b="1" dirty="0">
                <a:solidFill>
                  <a:schemeClr val="tx1"/>
                </a:solidFill>
              </a:rPr>
              <a:t>Dedupe</a:t>
            </a:r>
            <a:r>
              <a:rPr lang="en" dirty="0">
                <a:solidFill>
                  <a:schemeClr val="tx1"/>
                </a:solidFill>
              </a:rPr>
              <a:t>(It is efficiently used for deduplication and has high accuracy in detection of duplicates)</a:t>
            </a:r>
            <a:r>
              <a:rPr lang="en" b="1" dirty="0">
                <a:solidFill>
                  <a:schemeClr val="tx1"/>
                </a:solidFill>
              </a:rPr>
              <a:t>[That's what I have used]</a:t>
            </a:r>
            <a:endParaRPr b="1"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dedupe:Comparison stage</a:t>
            </a:r>
            <a:endParaRPr/>
          </a:p>
        </p:txBody>
      </p:sp>
      <p:sp>
        <p:nvSpPr>
          <p:cNvPr id="73" name="Shape 73"/>
          <p:cNvSpPr txBox="1">
            <a:spLocks noGrp="1"/>
          </p:cNvSpPr>
          <p:nvPr>
            <p:ph type="body" idx="1"/>
          </p:nvPr>
        </p:nvSpPr>
        <p:spPr>
          <a:xfrm>
            <a:off x="311700" y="1152475"/>
            <a:ext cx="8520600" cy="3416400"/>
          </a:xfrm>
          <a:prstGeom prst="rect">
            <a:avLst/>
          </a:prstGeom>
          <a:effectLst>
            <a:reflection dist="38100" dir="5400000" fadeDir="5400012" sy="-100000" algn="bl" rotWithShape="0"/>
          </a:effectLst>
        </p:spPr>
        <p:txBody>
          <a:bodyPr spcFirstLastPara="1" wrap="square" lIns="91425" tIns="91425" rIns="91425" bIns="91425" anchor="t" anchorCtr="0">
            <a:noAutofit/>
          </a:bodyPr>
          <a:lstStyle/>
          <a:p>
            <a:pPr marL="0" lvl="0" indent="0">
              <a:spcBef>
                <a:spcPts val="0"/>
              </a:spcBef>
              <a:spcAft>
                <a:spcPts val="0"/>
              </a:spcAft>
              <a:buNone/>
            </a:pPr>
            <a:r>
              <a:rPr lang="en" dirty="0">
                <a:solidFill>
                  <a:schemeClr val="tx1"/>
                </a:solidFill>
                <a:latin typeface="Times New Roman"/>
                <a:ea typeface="Times New Roman"/>
                <a:cs typeface="Times New Roman"/>
                <a:sym typeface="Times New Roman"/>
              </a:rPr>
              <a:t>dedupe uses </a:t>
            </a:r>
            <a:r>
              <a:rPr lang="en" b="1" dirty="0">
                <a:solidFill>
                  <a:schemeClr val="tx1"/>
                </a:solidFill>
                <a:latin typeface="Times New Roman"/>
                <a:ea typeface="Times New Roman"/>
                <a:cs typeface="Times New Roman"/>
                <a:sym typeface="Times New Roman"/>
              </a:rPr>
              <a:t>string metric</a:t>
            </a:r>
            <a:r>
              <a:rPr lang="en" dirty="0">
                <a:solidFill>
                  <a:schemeClr val="tx1"/>
                </a:solidFill>
                <a:latin typeface="Times New Roman"/>
                <a:ea typeface="Times New Roman"/>
                <a:cs typeface="Times New Roman"/>
                <a:sym typeface="Times New Roman"/>
              </a:rPr>
              <a:t>,</a:t>
            </a:r>
            <a:r>
              <a:rPr lang="en" dirty="0">
                <a:solidFill>
                  <a:schemeClr val="tx1"/>
                </a:solidFill>
                <a:highlight>
                  <a:srgbClr val="FCFCFC"/>
                </a:highlight>
                <a:latin typeface="Times New Roman"/>
                <a:ea typeface="Times New Roman"/>
                <a:cs typeface="Times New Roman"/>
                <a:sym typeface="Times New Roman"/>
              </a:rPr>
              <a:t> string metric is an way of taking two strings and returning a number that is low if the strings are similar and high if they are dissimilar.</a:t>
            </a:r>
            <a:endParaRPr dirty="0">
              <a:solidFill>
                <a:schemeClr val="tx1"/>
              </a:solidFill>
              <a:highlight>
                <a:srgbClr val="FCFCFC"/>
              </a:highlight>
              <a:latin typeface="Times New Roman"/>
              <a:ea typeface="Times New Roman"/>
              <a:cs typeface="Times New Roman"/>
              <a:sym typeface="Times New Roman"/>
            </a:endParaRPr>
          </a:p>
          <a:p>
            <a:pPr marL="0" lvl="0" indent="0">
              <a:spcBef>
                <a:spcPts val="1600"/>
              </a:spcBef>
              <a:spcAft>
                <a:spcPts val="0"/>
              </a:spcAft>
              <a:buNone/>
            </a:pPr>
            <a:r>
              <a:rPr lang="en-IN" dirty="0">
                <a:solidFill>
                  <a:schemeClr val="tx1"/>
                </a:solidFill>
                <a:highlight>
                  <a:srgbClr val="FCFCFC"/>
                </a:highlight>
                <a:latin typeface="Times New Roman"/>
                <a:ea typeface="Times New Roman"/>
                <a:cs typeface="Times New Roman"/>
                <a:sym typeface="Times New Roman"/>
              </a:rPr>
              <a:t>It</a:t>
            </a:r>
            <a:r>
              <a:rPr lang="en" dirty="0">
                <a:solidFill>
                  <a:schemeClr val="tx1"/>
                </a:solidFill>
                <a:highlight>
                  <a:srgbClr val="FCFCFC"/>
                </a:highlight>
                <a:latin typeface="Times New Roman"/>
                <a:ea typeface="Times New Roman"/>
                <a:cs typeface="Times New Roman"/>
                <a:sym typeface="Times New Roman"/>
              </a:rPr>
              <a:t> uses various ways to speed up the comparison process ,it divides the records into blocks ,records that have something in common. This approach reduces the number of comparisons drastically.</a:t>
            </a:r>
            <a:endParaRPr dirty="0">
              <a:solidFill>
                <a:schemeClr val="tx1"/>
              </a:solidFill>
              <a:highlight>
                <a:srgbClr val="FCFCFC"/>
              </a:highlight>
              <a:latin typeface="Times New Roman"/>
              <a:ea typeface="Times New Roman"/>
              <a:cs typeface="Times New Roman"/>
              <a:sym typeface="Times New Roman"/>
            </a:endParaRPr>
          </a:p>
          <a:p>
            <a:pPr marL="0" lvl="0" indent="0">
              <a:spcBef>
                <a:spcPts val="1600"/>
              </a:spcBef>
              <a:spcAft>
                <a:spcPts val="0"/>
              </a:spcAft>
              <a:buNone/>
            </a:pPr>
            <a:endParaRPr dirty="0">
              <a:solidFill>
                <a:schemeClr val="tx1"/>
              </a:solidFill>
              <a:highlight>
                <a:srgbClr val="FCFCFC"/>
              </a:highlight>
              <a:latin typeface="Times New Roman"/>
              <a:ea typeface="Times New Roman"/>
              <a:cs typeface="Times New Roman"/>
              <a:sym typeface="Times New Roman"/>
            </a:endParaRPr>
          </a:p>
          <a:p>
            <a:pPr marL="0" lvl="0" indent="0">
              <a:spcBef>
                <a:spcPts val="1600"/>
              </a:spcBef>
              <a:spcAft>
                <a:spcPts val="1600"/>
              </a:spcAft>
              <a:buNone/>
            </a:pPr>
            <a:endParaRPr dirty="0">
              <a:solidFill>
                <a:schemeClr val="tx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dedupe training stage:</a:t>
            </a:r>
            <a:endParaRPr/>
          </a:p>
        </p:txBody>
      </p:sp>
      <p:sp>
        <p:nvSpPr>
          <p:cNvPr id="79" name="Shape 79"/>
          <p:cNvSpPr txBox="1">
            <a:spLocks noGrp="1"/>
          </p:cNvSpPr>
          <p:nvPr>
            <p:ph type="body" idx="1"/>
          </p:nvPr>
        </p:nvSpPr>
        <p:spPr>
          <a:xfrm>
            <a:off x="311700" y="1446028"/>
            <a:ext cx="7269314" cy="261561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2000" dirty="0">
                <a:solidFill>
                  <a:schemeClr val="tx1"/>
                </a:solidFill>
              </a:rPr>
              <a:t>Dedupe firstly check if there initially exists a setting file and skips the training stage if the training file exist.</a:t>
            </a:r>
            <a:endParaRPr sz="2000" dirty="0">
              <a:solidFill>
                <a:schemeClr val="tx1"/>
              </a:solidFill>
            </a:endParaRPr>
          </a:p>
          <a:p>
            <a:pPr marL="0" lvl="0" indent="0" rtl="0">
              <a:spcBef>
                <a:spcPts val="1200"/>
              </a:spcBef>
              <a:spcAft>
                <a:spcPts val="0"/>
              </a:spcAft>
              <a:buClr>
                <a:schemeClr val="dk1"/>
              </a:buClr>
              <a:buSzPts val="1100"/>
              <a:buFont typeface="Arial"/>
              <a:buNone/>
            </a:pPr>
            <a:r>
              <a:rPr lang="en" sz="2000" dirty="0">
                <a:solidFill>
                  <a:schemeClr val="tx1"/>
                </a:solidFill>
              </a:rPr>
              <a:t>Otherwise dedupe trains the model.</a:t>
            </a:r>
            <a:endParaRPr sz="2000" dirty="0">
              <a:solidFill>
                <a:schemeClr val="tx1"/>
              </a:solidFill>
            </a:endParaRPr>
          </a:p>
          <a:p>
            <a:pPr marL="0" lvl="0" indent="0" rtl="0">
              <a:spcBef>
                <a:spcPts val="1200"/>
              </a:spcBef>
              <a:spcAft>
                <a:spcPts val="0"/>
              </a:spcAft>
              <a:buClr>
                <a:schemeClr val="dk1"/>
              </a:buClr>
              <a:buSzPts val="1100"/>
              <a:buFont typeface="Arial"/>
              <a:buNone/>
            </a:pPr>
            <a:endParaRPr dirty="0">
              <a:solidFill>
                <a:schemeClr val="tx1"/>
              </a:solidFill>
            </a:endParaRPr>
          </a:p>
          <a:p>
            <a:pPr marL="0" lvl="0" indent="0">
              <a:spcBef>
                <a:spcPts val="1200"/>
              </a:spcBef>
              <a:spcAft>
                <a:spcPts val="1600"/>
              </a:spcAft>
              <a:buNone/>
            </a:pPr>
            <a:endParaRPr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Active Training</a:t>
            </a:r>
            <a:endParaRPr/>
          </a:p>
        </p:txBody>
      </p:sp>
      <p:sp>
        <p:nvSpPr>
          <p:cNvPr id="85" name="Shape 85"/>
          <p:cNvSpPr txBox="1">
            <a:spLocks noGrp="1"/>
          </p:cNvSpPr>
          <p:nvPr>
            <p:ph type="body" idx="1"/>
          </p:nvPr>
        </p:nvSpPr>
        <p:spPr>
          <a:xfrm>
            <a:off x="311700" y="695275"/>
            <a:ext cx="8520600" cy="42813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dirty="0">
                <a:solidFill>
                  <a:schemeClr val="tx1"/>
                </a:solidFill>
              </a:rPr>
              <a:t>Dedupe keeps track of bunch unlabeled pairs and whether</a:t>
            </a:r>
            <a:endParaRPr dirty="0">
              <a:solidFill>
                <a:schemeClr val="tx1"/>
              </a:solidFill>
            </a:endParaRPr>
          </a:p>
          <a:p>
            <a:pPr marL="457200" lvl="0" indent="-342900" rtl="0">
              <a:spcBef>
                <a:spcPts val="1200"/>
              </a:spcBef>
              <a:spcAft>
                <a:spcPts val="0"/>
              </a:spcAft>
              <a:buClr>
                <a:srgbClr val="24292E"/>
              </a:buClr>
              <a:buSzPts val="1800"/>
              <a:buAutoNum type="arabicPeriod"/>
            </a:pPr>
            <a:r>
              <a:rPr lang="en" dirty="0">
                <a:solidFill>
                  <a:schemeClr val="tx1"/>
                </a:solidFill>
              </a:rPr>
              <a:t>the current learning blocking rules would cover the pairs</a:t>
            </a:r>
            <a:endParaRPr dirty="0">
              <a:solidFill>
                <a:schemeClr val="tx1"/>
              </a:solidFill>
            </a:endParaRPr>
          </a:p>
          <a:p>
            <a:pPr marL="457200" lvl="0" indent="-342900" rtl="0">
              <a:spcBef>
                <a:spcPts val="0"/>
              </a:spcBef>
              <a:spcAft>
                <a:spcPts val="0"/>
              </a:spcAft>
              <a:buClr>
                <a:srgbClr val="24292E"/>
              </a:buClr>
              <a:buSzPts val="1800"/>
              <a:buAutoNum type="arabicPeriod"/>
            </a:pPr>
            <a:r>
              <a:rPr lang="en" dirty="0">
                <a:solidFill>
                  <a:schemeClr val="tx1"/>
                </a:solidFill>
              </a:rPr>
              <a:t>the current learned classifier would predict that the pairs are duplicates or are distinct</a:t>
            </a:r>
            <a:endParaRPr dirty="0">
              <a:solidFill>
                <a:schemeClr val="tx1"/>
              </a:solidFill>
            </a:endParaRPr>
          </a:p>
          <a:p>
            <a:pPr marL="0" lvl="0" indent="0" rtl="0">
              <a:spcBef>
                <a:spcPts val="1200"/>
              </a:spcBef>
              <a:spcAft>
                <a:spcPts val="0"/>
              </a:spcAft>
              <a:buClr>
                <a:schemeClr val="dk1"/>
              </a:buClr>
              <a:buSzPts val="1100"/>
              <a:buFont typeface="Arial"/>
              <a:buNone/>
            </a:pPr>
            <a:r>
              <a:rPr lang="en" dirty="0">
                <a:solidFill>
                  <a:schemeClr val="tx1"/>
                </a:solidFill>
              </a:rPr>
              <a:t>It maintain a set of the pairs where there is disagreement: that is pairs which classifier believes are duplicates but which are not covered by the current blocking rules, and the pairs which the classifier believes are distinct but which are blocked together.</a:t>
            </a:r>
            <a:endParaRPr dirty="0">
              <a:solidFill>
                <a:schemeClr val="tx1"/>
              </a:solidFill>
            </a:endParaRPr>
          </a:p>
          <a:p>
            <a:pPr marL="0" lvl="0" indent="0" rtl="0">
              <a:spcBef>
                <a:spcPts val="1200"/>
              </a:spcBef>
              <a:spcAft>
                <a:spcPts val="0"/>
              </a:spcAft>
              <a:buClr>
                <a:schemeClr val="dk1"/>
              </a:buClr>
              <a:buSzPts val="1100"/>
              <a:buFont typeface="Arial"/>
              <a:buNone/>
            </a:pPr>
            <a:r>
              <a:rPr lang="en" dirty="0">
                <a:solidFill>
                  <a:schemeClr val="tx1"/>
                </a:solidFill>
              </a:rPr>
              <a:t>Dedupe picks, at random from this disagreement set, a pair of records and asks the user to decide. Once it gets this label, it re-learns the weights and blocking rules. User then recalculate the disagreement set.</a:t>
            </a:r>
            <a:endParaRPr dirty="0">
              <a:solidFill>
                <a:schemeClr val="tx1"/>
              </a:solidFill>
            </a:endParaRPr>
          </a:p>
          <a:p>
            <a:pPr marL="0" lvl="0" indent="0">
              <a:spcBef>
                <a:spcPts val="1200"/>
              </a:spcBef>
              <a:spcAft>
                <a:spcPts val="1600"/>
              </a:spcAft>
              <a:buNone/>
            </a:pPr>
            <a:endParaRPr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311700" y="261950"/>
            <a:ext cx="8520600" cy="4959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solidFill>
                  <a:schemeClr val="tx1"/>
                </a:solidFill>
              </a:rPr>
              <a:t>In the Active learning phase ,dedupe will ask user to check similarity between a pair of records.</a:t>
            </a:r>
            <a:endParaRPr dirty="0">
              <a:solidFill>
                <a:schemeClr val="tx1"/>
              </a:solidFill>
            </a:endParaRPr>
          </a:p>
          <a:p>
            <a:pPr marL="0" lvl="0" indent="0">
              <a:spcBef>
                <a:spcPts val="1600"/>
              </a:spcBef>
              <a:spcAft>
                <a:spcPts val="0"/>
              </a:spcAft>
              <a:buNone/>
            </a:pPr>
            <a:r>
              <a:rPr lang="en" dirty="0">
                <a:solidFill>
                  <a:schemeClr val="tx1"/>
                </a:solidFill>
              </a:rPr>
              <a:t>Then using the examples user labelled ,it trains the deplupr  and learn blocking predicates.</a:t>
            </a:r>
            <a:endParaRPr dirty="0">
              <a:solidFill>
                <a:schemeClr val="tx1"/>
              </a:solidFill>
            </a:endParaRPr>
          </a:p>
          <a:p>
            <a:pPr marL="0" lvl="0" indent="0">
              <a:spcBef>
                <a:spcPts val="1600"/>
              </a:spcBef>
              <a:spcAft>
                <a:spcPts val="0"/>
              </a:spcAft>
              <a:buNone/>
            </a:pPr>
            <a:r>
              <a:rPr lang="en" dirty="0">
                <a:solidFill>
                  <a:schemeClr val="tx1"/>
                </a:solidFill>
              </a:rPr>
              <a:t>When finished it saves the training settings (weights and predicates) to disk which can be used next time we need to use it for deduplication.</a:t>
            </a:r>
            <a:endParaRPr dirty="0">
              <a:solidFill>
                <a:schemeClr val="tx1"/>
              </a:solidFill>
            </a:endParaRPr>
          </a:p>
          <a:p>
            <a:pPr marL="0" lvl="0" indent="0">
              <a:spcBef>
                <a:spcPts val="1600"/>
              </a:spcBef>
              <a:spcAft>
                <a:spcPts val="0"/>
              </a:spcAft>
              <a:buNone/>
            </a:pPr>
            <a:endParaRPr dirty="0">
              <a:solidFill>
                <a:schemeClr val="tx1"/>
              </a:solidFill>
            </a:endParaRPr>
          </a:p>
          <a:p>
            <a:pPr marL="0" lvl="0" indent="0">
              <a:spcBef>
                <a:spcPts val="1600"/>
              </a:spcBef>
              <a:spcAft>
                <a:spcPts val="1600"/>
              </a:spcAft>
              <a:buNone/>
            </a:pPr>
            <a:endParaRPr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dedupe Clustering phase:</a:t>
            </a:r>
            <a:endParaRPr dirty="0"/>
          </a:p>
        </p:txBody>
      </p:sp>
      <p:sp>
        <p:nvSpPr>
          <p:cNvPr id="96" name="Shape 9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solidFill>
                  <a:schemeClr val="tx1"/>
                </a:solidFill>
                <a:latin typeface="+mj-lt"/>
                <a:ea typeface="Times New Roman"/>
                <a:cs typeface="Times New Roman"/>
                <a:sym typeface="Times New Roman"/>
              </a:rPr>
              <a:t>It uses clustering techniques to make clusters of similar strings. The algorithm used is </a:t>
            </a:r>
            <a:r>
              <a:rPr lang="en" b="1" dirty="0">
                <a:solidFill>
                  <a:schemeClr val="tx1"/>
                </a:solidFill>
                <a:highlight>
                  <a:schemeClr val="lt1"/>
                </a:highlight>
                <a:latin typeface="+mj-lt"/>
                <a:ea typeface="Times New Roman"/>
                <a:cs typeface="Times New Roman"/>
                <a:sym typeface="Times New Roman"/>
              </a:rPr>
              <a:t>hierarchical clustering with centroid linkage,</a:t>
            </a:r>
            <a:r>
              <a:rPr lang="en" dirty="0">
                <a:solidFill>
                  <a:schemeClr val="tx1"/>
                </a:solidFill>
                <a:highlight>
                  <a:schemeClr val="lt1"/>
                </a:highlight>
                <a:latin typeface="+mj-lt"/>
                <a:ea typeface="Times New Roman"/>
                <a:cs typeface="Times New Roman"/>
                <a:sym typeface="Times New Roman"/>
              </a:rPr>
              <a:t> this algorithm does is say that all points within some distance of centroid are part of the same group. </a:t>
            </a:r>
            <a:endParaRPr dirty="0">
              <a:solidFill>
                <a:schemeClr val="tx1"/>
              </a:solidFill>
              <a:highlight>
                <a:schemeClr val="lt1"/>
              </a:highlight>
              <a:latin typeface="+mj-lt"/>
              <a:ea typeface="Times New Roman"/>
              <a:cs typeface="Times New Roman"/>
              <a:sym typeface="Times New Roman"/>
            </a:endParaRPr>
          </a:p>
          <a:p>
            <a:pPr marL="0" lvl="0" indent="0" rtl="0">
              <a:spcBef>
                <a:spcPts val="1600"/>
              </a:spcBef>
              <a:spcAft>
                <a:spcPts val="0"/>
              </a:spcAft>
              <a:buNone/>
            </a:pPr>
            <a:r>
              <a:rPr lang="en" dirty="0">
                <a:solidFill>
                  <a:schemeClr val="tx1"/>
                </a:solidFill>
                <a:highlight>
                  <a:schemeClr val="lt1"/>
                </a:highlight>
                <a:latin typeface="+mj-lt"/>
                <a:ea typeface="Times New Roman"/>
                <a:cs typeface="Times New Roman"/>
                <a:sym typeface="Times New Roman"/>
              </a:rPr>
              <a:t>It basically depend on the threshold (distance of the points to the centroid) and for the threshold ,we define an </a:t>
            </a:r>
            <a:r>
              <a:rPr lang="en" b="1" dirty="0">
                <a:solidFill>
                  <a:schemeClr val="tx1"/>
                </a:solidFill>
                <a:highlight>
                  <a:schemeClr val="lt1"/>
                </a:highlight>
                <a:latin typeface="+mj-lt"/>
                <a:ea typeface="Times New Roman"/>
                <a:cs typeface="Times New Roman"/>
                <a:sym typeface="Times New Roman"/>
              </a:rPr>
              <a:t>F-score</a:t>
            </a:r>
            <a:r>
              <a:rPr lang="en" dirty="0">
                <a:solidFill>
                  <a:schemeClr val="tx1"/>
                </a:solidFill>
                <a:highlight>
                  <a:schemeClr val="lt1"/>
                </a:highlight>
                <a:latin typeface="+mj-lt"/>
                <a:ea typeface="Times New Roman"/>
                <a:cs typeface="Times New Roman"/>
                <a:sym typeface="Times New Roman"/>
              </a:rPr>
              <a:t>, a weighted average of precision and recall for sample data.Threshold values lie between 0 to 1.</a:t>
            </a:r>
            <a:endParaRPr dirty="0">
              <a:solidFill>
                <a:schemeClr val="tx1"/>
              </a:solidFill>
              <a:highlight>
                <a:schemeClr val="lt1"/>
              </a:highlight>
              <a:latin typeface="+mj-lt"/>
              <a:ea typeface="Times New Roman"/>
              <a:cs typeface="Times New Roman"/>
              <a:sym typeface="Times New Roman"/>
            </a:endParaRPr>
          </a:p>
          <a:p>
            <a:pPr marL="0" lvl="0" indent="0" rtl="0">
              <a:spcBef>
                <a:spcPts val="1600"/>
              </a:spcBef>
              <a:spcAft>
                <a:spcPts val="0"/>
              </a:spcAft>
              <a:buNone/>
            </a:pPr>
            <a:r>
              <a:rPr lang="en" dirty="0">
                <a:solidFill>
                  <a:schemeClr val="tx1"/>
                </a:solidFill>
                <a:highlight>
                  <a:schemeClr val="lt1"/>
                </a:highlight>
                <a:latin typeface="+mj-lt"/>
                <a:ea typeface="Times New Roman"/>
                <a:cs typeface="Times New Roman"/>
                <a:sym typeface="Times New Roman"/>
              </a:rPr>
              <a:t>Record’s predicate probability is compared with the threshold.The ‘match’ function of dedupe will return the records that refer to same entities. </a:t>
            </a:r>
            <a:endParaRPr sz="1000" dirty="0">
              <a:solidFill>
                <a:schemeClr val="tx1"/>
              </a:solidFill>
              <a:highlight>
                <a:srgbClr val="F6F8FA"/>
              </a:highlight>
              <a:latin typeface="+mj-lt"/>
              <a:ea typeface="Verdana"/>
              <a:cs typeface="Verdana"/>
              <a:sym typeface="Verdana"/>
            </a:endParaRPr>
          </a:p>
          <a:p>
            <a:pPr marL="0" lvl="0" indent="0">
              <a:spcBef>
                <a:spcPts val="1600"/>
              </a:spcBef>
              <a:spcAft>
                <a:spcPts val="0"/>
              </a:spcAft>
              <a:buClr>
                <a:schemeClr val="dk1"/>
              </a:buClr>
              <a:buSzPts val="1100"/>
              <a:buFont typeface="Arial"/>
              <a:buNone/>
            </a:pPr>
            <a:endParaRPr dirty="0">
              <a:solidFill>
                <a:schemeClr val="tx1"/>
              </a:solidFill>
              <a:highlight>
                <a:schemeClr val="lt1"/>
              </a:highlight>
              <a:latin typeface="+mj-lt"/>
              <a:ea typeface="Times New Roman"/>
              <a:cs typeface="Times New Roman"/>
              <a:sym typeface="Times New Roman"/>
            </a:endParaRPr>
          </a:p>
          <a:p>
            <a:pPr marL="0" lvl="0" indent="0">
              <a:spcBef>
                <a:spcPts val="1600"/>
              </a:spcBef>
              <a:spcAft>
                <a:spcPts val="1600"/>
              </a:spcAft>
              <a:buNone/>
            </a:pPr>
            <a:endParaRPr dirty="0">
              <a:solidFill>
                <a:schemeClr val="tx1"/>
              </a:solidFill>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How I used dedupe:</a:t>
            </a:r>
            <a:endParaRPr/>
          </a:p>
        </p:txBody>
      </p:sp>
      <p:sp>
        <p:nvSpPr>
          <p:cNvPr id="102" name="Shape 10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dirty="0">
                <a:solidFill>
                  <a:schemeClr val="tx1"/>
                </a:solidFill>
              </a:rPr>
              <a:t>Used pandas to read sample_input.csv (the sample dataset given fr the competition)</a:t>
            </a:r>
            <a:endParaRPr dirty="0">
              <a:solidFill>
                <a:schemeClr val="tx1"/>
              </a:solidFill>
            </a:endParaRPr>
          </a:p>
          <a:p>
            <a:pPr marL="457200" lvl="0" indent="-342900" rtl="0">
              <a:spcBef>
                <a:spcPts val="0"/>
              </a:spcBef>
              <a:spcAft>
                <a:spcPts val="0"/>
              </a:spcAft>
              <a:buSzPts val="1800"/>
              <a:buAutoNum type="arabicPeriod"/>
            </a:pPr>
            <a:r>
              <a:rPr lang="en" dirty="0">
                <a:solidFill>
                  <a:schemeClr val="tx1"/>
                </a:solidFill>
              </a:rPr>
              <a:t>Check if there exists training settings ,if exists we can skip the training part.</a:t>
            </a:r>
            <a:endParaRPr dirty="0">
              <a:solidFill>
                <a:schemeClr val="tx1"/>
              </a:solidFill>
            </a:endParaRPr>
          </a:p>
          <a:p>
            <a:pPr marL="457200" lvl="0" indent="-342900" rtl="0">
              <a:spcBef>
                <a:spcPts val="0"/>
              </a:spcBef>
              <a:spcAft>
                <a:spcPts val="0"/>
              </a:spcAft>
              <a:buSzPts val="1800"/>
              <a:buAutoNum type="arabicPeriod"/>
            </a:pPr>
            <a:r>
              <a:rPr lang="en" dirty="0">
                <a:solidFill>
                  <a:schemeClr val="tx1"/>
                </a:solidFill>
              </a:rPr>
              <a:t>Then performed training of the dedupe object ,here we used active training method.</a:t>
            </a:r>
            <a:endParaRPr dirty="0">
              <a:solidFill>
                <a:schemeClr val="tx1"/>
              </a:solidFill>
            </a:endParaRPr>
          </a:p>
          <a:p>
            <a:pPr marL="457200" lvl="0" indent="-342900" rtl="0">
              <a:spcBef>
                <a:spcPts val="0"/>
              </a:spcBef>
              <a:spcAft>
                <a:spcPts val="0"/>
              </a:spcAft>
              <a:buSzPts val="1800"/>
              <a:buAutoNum type="arabicPeriod"/>
            </a:pPr>
            <a:r>
              <a:rPr lang="en" dirty="0">
                <a:solidFill>
                  <a:schemeClr val="tx1"/>
                </a:solidFill>
              </a:rPr>
              <a:t>Calculate the threshold and used the value to create clusters.</a:t>
            </a:r>
            <a:endParaRPr dirty="0">
              <a:solidFill>
                <a:schemeClr val="tx1"/>
              </a:solidFill>
            </a:endParaRPr>
          </a:p>
          <a:p>
            <a:pPr marL="457200" lvl="0" indent="-342900" rtl="0">
              <a:spcBef>
                <a:spcPts val="0"/>
              </a:spcBef>
              <a:spcAft>
                <a:spcPts val="0"/>
              </a:spcAft>
              <a:buSzPts val="1800"/>
              <a:buAutoNum type="arabicPeriod"/>
            </a:pPr>
            <a:r>
              <a:rPr lang="en" dirty="0">
                <a:solidFill>
                  <a:schemeClr val="tx1"/>
                </a:solidFill>
              </a:rPr>
              <a:t>Used the cluster values to get list of unique entities.</a:t>
            </a:r>
            <a:endParaRPr dirty="0">
              <a:solidFill>
                <a:schemeClr val="tx1"/>
              </a:solidFill>
            </a:endParaRPr>
          </a:p>
          <a:p>
            <a:pPr marL="457200" lvl="0" indent="-342900">
              <a:spcBef>
                <a:spcPts val="0"/>
              </a:spcBef>
              <a:spcAft>
                <a:spcPts val="0"/>
              </a:spcAft>
              <a:buSzPts val="1800"/>
              <a:buAutoNum type="arabicPeriod"/>
            </a:pPr>
            <a:r>
              <a:rPr lang="en" dirty="0">
                <a:solidFill>
                  <a:schemeClr val="tx1"/>
                </a:solidFill>
              </a:rPr>
              <a:t>Write the output in disk as sample_output.csv</a:t>
            </a:r>
            <a:endParaRPr dirty="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683</Words>
  <Application>Microsoft Office PowerPoint</Application>
  <PresentationFormat>On-screen Show (16:9)</PresentationFormat>
  <Paragraphs>46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Verdana</vt:lpstr>
      <vt:lpstr>Simple Light</vt:lpstr>
      <vt:lpstr>HackerCamp Summer 2018</vt:lpstr>
      <vt:lpstr>Problem Statement:</vt:lpstr>
      <vt:lpstr>Possible approaches:</vt:lpstr>
      <vt:lpstr>dedupe:Comparison stage</vt:lpstr>
      <vt:lpstr>dedupe training stage:</vt:lpstr>
      <vt:lpstr>Active Training</vt:lpstr>
      <vt:lpstr>PowerPoint Presentation</vt:lpstr>
      <vt:lpstr>dedupe Clustering phase:</vt:lpstr>
      <vt:lpstr>How I used dedupe:</vt:lpstr>
      <vt:lpstr>Testing the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HackerCamp Summer 2018</dc:title>
  <cp:lastModifiedBy>badcoder</cp:lastModifiedBy>
  <cp:revision>1</cp:revision>
  <dcterms:modified xsi:type="dcterms:W3CDTF">2018-03-07T16:58:34Z</dcterms:modified>
</cp:coreProperties>
</file>