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5" r:id="rId6"/>
    <p:sldId id="270" r:id="rId7"/>
    <p:sldId id="274" r:id="rId8"/>
    <p:sldId id="266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57417-F8EF-B591-9720-03E004246360}" v="3359" dt="2025-04-10T02:44:33.413"/>
    <p1510:client id="{746858A6-78D6-48A4-A790-3D0A36554568}" v="944" dt="2025-04-10T02:29:09.560"/>
    <p1510:client id="{886F019B-B969-915A-FF24-A5949A802929}" v="1767" dt="2025-04-10T02:42:40.383"/>
    <p1510:client id="{8A548E12-A407-D259-0099-9EBD3D4B16B7}" v="10" dt="2025-04-10T02:45:53.637"/>
    <p1510:client id="{E1BBD7FF-2CB3-B108-E688-CE4C6F2F80C5}" v="1314" dt="2025-04-10T03:28:23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9F7C-FCD7-36E0-46C4-12CB1F54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ADE4-8A2C-EDBF-7C6B-ADE00A24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DFD7-F1AD-9586-AE96-07403009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2914-9DF7-27B0-F03F-1A0EC31C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74C0-D590-D30A-B9A7-F9B37E54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652-D6FB-A188-03A2-D65308F4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1C632-AE10-2ACB-0E3D-1CEB8683D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6530-1206-716A-7FF0-6BAF2621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2CA4-73F8-15AB-C524-485CB8CC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F243-3D05-B6ED-9C02-CBE2807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0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D2AB-C36B-D8C6-01C7-7C09A251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FF3D-3617-05E2-64AC-E7E7ED7C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06CD-3ADE-76C4-98BB-38B2D2EC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8533-B968-BDE1-6A67-FF195E50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0102-716B-6D9B-CBB0-F95E8ECA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6AD-1F46-9DA1-2BF4-BE595DF2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3D18-FE46-337B-C63A-64BA6EE9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73E-308F-3AEF-4C1C-5A55996F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B52F-5823-EAE3-27EA-9EC1199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ECC7-2FB6-699A-12BC-D0219E2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CBE-9E1E-F249-261F-D6902D59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021D-F848-610E-ADA7-CC61E064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76CE-1DB5-4B2E-0FFA-AB32B22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D33A9-7617-D468-3156-8AB22F8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8263-C3A9-114B-D54B-42C8FDBF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E45C-FD98-F32A-35F9-47C1846C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1552-E62D-334E-14C0-A11002D4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31584-135D-A1AC-7C45-745A6796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3004-9287-0EA8-926E-283C0AB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0717-1987-67C3-C32A-EF478CD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6AD3-5DBE-3A87-275F-0099A98C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DCDC-B6A4-FAC4-A821-0D20275F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CA00-39FE-31CD-9445-F6E7404B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4120-9E2C-5665-9DC4-A75B7FEB2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C6AD-AA76-06B4-FE5F-A14F9041A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5C81-4583-87C0-9781-667914928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20EBA-243B-11AA-B7A0-62C51AC4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D930-2C69-1020-27D6-4C2DB174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6E286-F0DB-607C-F2A2-6A07E4D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669E-FF3E-57C0-F9B1-F3FC0F33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074C4-BE6D-ADE7-92E5-808E4CF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FD6FB-33C2-66E6-75F0-B689A647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294F-7948-D0CF-3D08-D89F0A33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9918B-3398-D594-6640-3F691365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D403-CA88-B076-D52B-11966C1A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BC806-8847-321D-32BF-58D8E38F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3F64-82EC-3756-9C92-5121133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DE06-211E-9AFD-F8E6-CFF6B7D6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159F-3C71-F8AE-4FFA-B771BCD8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ED76-BB38-CBC7-93C8-67B6FF44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A1EF-7C4E-29F5-11E2-A854F79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0E00-E673-6296-5DFB-72BFD15E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260A-1E8B-4E45-A401-A8712844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ED8A6-88C5-E1D8-2F27-A4CF15F1E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C218-82AA-0EDC-2B24-0C4C0C83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F8E8F-2871-FB15-4823-6DBF11B8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2DC2-5E81-43B1-1F2B-ED1E4938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4D99-00FB-25C2-6D0C-9B8E63D8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88DB4-064F-7739-E862-1FE91E6C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295E-7F4F-6CFB-E2A7-CCC36AD7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B58A-54AC-3F6F-DC13-1848CB283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C5EEA-5540-4538-B6CA-4B7C9AACA5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7E6B-9D22-352C-8291-E9FC7BEA1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507C-70C8-5933-B44C-B918BEABB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B07D3-2118-44FD-A291-2858A769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rginiaroads.org/datasets/VDOT::crash-data-1/explore?layer=0&amp;location=37.933814%2C-79.499811%2C7.10" TargetMode="External"/><Relationship Id="rId5" Type="http://schemas.openxmlformats.org/officeDocument/2006/relationships/hyperlink" Target="https://www.virginiaroads.org/datasets/VDOT::crash-data-1/explore?layer=1" TargetMode="External"/><Relationship Id="rId4" Type="http://schemas.openxmlformats.org/officeDocument/2006/relationships/hyperlink" Target="https://www.virginiaroads.org/datasets/VDOT::crashdata-basic-1/abou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highway with cars on it&#10;&#10;AI-generated content may be incorrect.">
            <a:extLst>
              <a:ext uri="{FF2B5EF4-FFF2-40B4-BE49-F238E27FC236}">
                <a16:creationId xmlns:a16="http://schemas.microsoft.com/office/drawing/2014/main" id="{18F11436-A896-0375-3D5A-157429301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11E6-B0FC-87E4-B387-AE7BBF60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Crash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D3D7-C475-DAB4-F442-7F41D5460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Data-Driven Approach to Safer Roads</a:t>
            </a:r>
          </a:p>
          <a:p>
            <a:r>
              <a:rPr lang="en-US">
                <a:solidFill>
                  <a:srgbClr val="FFFFFF"/>
                </a:solidFill>
              </a:rPr>
              <a:t>2025 Virginia Datathon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ADEAA-4098-078A-A8D8-493A0B8EC446}"/>
              </a:ext>
            </a:extLst>
          </p:cNvPr>
          <p:cNvSpPr txBox="1"/>
          <p:nvPr/>
        </p:nvSpPr>
        <p:spPr>
          <a:xfrm>
            <a:off x="3048910" y="6264239"/>
            <a:ext cx="609336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err="1">
                <a:solidFill>
                  <a:schemeClr val="bg1"/>
                </a:solidFill>
              </a:rPr>
              <a:t>Assya</a:t>
            </a:r>
            <a:r>
              <a:rPr lang="en-US" sz="1600">
                <a:solidFill>
                  <a:schemeClr val="bg1"/>
                </a:solidFill>
              </a:rPr>
              <a:t> Ba, Parth Parker, Rhys Nordstrom, Luke White</a:t>
            </a:r>
          </a:p>
        </p:txBody>
      </p:sp>
    </p:spTree>
    <p:extLst>
      <p:ext uri="{BB962C8B-B14F-4D97-AF65-F5344CB8AC3E}">
        <p14:creationId xmlns:p14="http://schemas.microsoft.com/office/powerpoint/2010/main" val="19336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925FF-FC1F-99BD-25DC-E942824E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A7468AA8-2CEB-8DDA-EA82-5ED6A22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C4FF08-24EE-A7DD-1DF8-9837D49B5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2C12-8C94-43F7-425E-210C2165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54463-291E-A727-7037-2C046E98B967}"/>
              </a:ext>
            </a:extLst>
          </p:cNvPr>
          <p:cNvSpPr txBox="1"/>
          <p:nvPr/>
        </p:nvSpPr>
        <p:spPr>
          <a:xfrm>
            <a:off x="659158" y="2722082"/>
            <a:ext cx="827610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Future Opportunities for Improvement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Neural network utility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Random simulation with predicted probabilities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Finding external variables to improve model performance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Optimize model to improve accuracy!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Improved dashboard interactivity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More time to develop dashboard design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The Road Ahead:</a:t>
            </a:r>
          </a:p>
          <a:p>
            <a:pPr lvl="1"/>
            <a:r>
              <a:rPr lang="en-US">
                <a:ea typeface="+mn-lt"/>
                <a:cs typeface="+mn-lt"/>
              </a:rPr>
              <a:t>“Data alone isn’t enough. But data, used wisely, can save lives.”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Let’s harness AI to make every intersection smarter and every mile safer.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EE83F-6BBC-5B3C-E728-C30FDDDFF14C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Which areas and conditions contribute most to fatal crashes in Virginia?</a:t>
            </a:r>
            <a:endParaRPr lang="en-US" sz="2800" b="1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74F7D-2774-5947-D206-042D08455A68}"/>
              </a:ext>
            </a:extLst>
          </p:cNvPr>
          <p:cNvSpPr txBox="1"/>
          <p:nvPr/>
        </p:nvSpPr>
        <p:spPr>
          <a:xfrm>
            <a:off x="761802" y="2743200"/>
            <a:ext cx="6324798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Why it Matters: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Over 1.2 million crashes analyzed from 2016–2025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High concentration of fatalities in certain zones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Data-driven insights can inform policy and save lives</a:t>
            </a:r>
          </a:p>
        </p:txBody>
      </p:sp>
      <p:pic>
        <p:nvPicPr>
          <p:cNvPr id="10" name="Picture Placeholder 11" descr="A close-up of a graph&#10;&#10;AI-generated content may be incorrect.">
            <a:extLst>
              <a:ext uri="{FF2B5EF4-FFF2-40B4-BE49-F238E27FC236}">
                <a16:creationId xmlns:a16="http://schemas.microsoft.com/office/drawing/2014/main" id="{3A7CAD30-7D07-5C8A-AFD5-5E6BC74E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43" r="29679"/>
          <a:stretch/>
        </p:blipFill>
        <p:spPr>
          <a:xfrm>
            <a:off x="7086600" y="1"/>
            <a:ext cx="5112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AA214-A77D-3D6D-237D-B40A8D62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E4039-4B34-1CC2-3459-44EC5534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08" y="716407"/>
            <a:ext cx="4978399" cy="1002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6DFE9A5A-7E54-4C20-9246-D868F478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7922E-69CD-EB90-9DA2-E091A6B97655}"/>
              </a:ext>
            </a:extLst>
          </p:cNvPr>
          <p:cNvSpPr txBox="1"/>
          <p:nvPr/>
        </p:nvSpPr>
        <p:spPr>
          <a:xfrm>
            <a:off x="814708" y="1883554"/>
            <a:ext cx="64312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Crash Data (primary Datasets)</a:t>
            </a:r>
          </a:p>
          <a:p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68F63-5DB0-5209-B350-392DA23BAE56}"/>
              </a:ext>
            </a:extLst>
          </p:cNvPr>
          <p:cNvSpPr txBox="1"/>
          <p:nvPr/>
        </p:nvSpPr>
        <p:spPr>
          <a:xfrm>
            <a:off x="814708" y="2414745"/>
            <a:ext cx="643128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Source:  </a:t>
            </a:r>
            <a:r>
              <a:rPr lang="en-US" sz="2000">
                <a:hlinkClick r:id="rId4"/>
              </a:rPr>
              <a:t>Virginia Department of Transportation (VDOT) Open Data Portal</a:t>
            </a:r>
          </a:p>
          <a:p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B0D3-2CD5-5E50-2415-967FFBBFA1EA}"/>
              </a:ext>
            </a:extLst>
          </p:cNvPr>
          <p:cNvSpPr txBox="1"/>
          <p:nvPr/>
        </p:nvSpPr>
        <p:spPr>
          <a:xfrm>
            <a:off x="814708" y="3270278"/>
            <a:ext cx="64312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Years analyzed: </a:t>
            </a:r>
            <a:r>
              <a:rPr lang="en-US"/>
              <a:t>2016 - 2025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4110B-D5CE-C513-ADFE-0B893AE06BDD}"/>
              </a:ext>
            </a:extLst>
          </p:cNvPr>
          <p:cNvSpPr txBox="1"/>
          <p:nvPr/>
        </p:nvSpPr>
        <p:spPr>
          <a:xfrm>
            <a:off x="814708" y="4491716"/>
            <a:ext cx="61194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Additional Data: Distracted, Drowsy, Light Condition, Work Zone Related, Large Trucks/Motorcycles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09F01-E6AF-1AD7-576C-F695CE05556E}"/>
              </a:ext>
            </a:extLst>
          </p:cNvPr>
          <p:cNvSpPr txBox="1"/>
          <p:nvPr/>
        </p:nvSpPr>
        <p:spPr>
          <a:xfrm>
            <a:off x="814708" y="3840480"/>
            <a:ext cx="6637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Key fields:  VDOT District, Crash Severity, Pedestrians, Alcohol Related, Pedestrian Involvement, Coordinates,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3443F-CB4F-404F-10D1-BA17F1A6E939}"/>
              </a:ext>
            </a:extLst>
          </p:cNvPr>
          <p:cNvSpPr txBox="1"/>
          <p:nvPr/>
        </p:nvSpPr>
        <p:spPr>
          <a:xfrm>
            <a:off x="818188" y="5325463"/>
            <a:ext cx="66651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File Source:</a:t>
            </a:r>
            <a:r>
              <a:rPr lang="en-US"/>
              <a:t> </a:t>
            </a:r>
          </a:p>
          <a:p>
            <a:r>
              <a:rPr lang="en-US" b="1"/>
              <a:t>Detail</a:t>
            </a:r>
            <a:r>
              <a:rPr lang="en-US"/>
              <a:t> - </a:t>
            </a:r>
            <a:r>
              <a:rPr lang="en-US">
                <a:hlinkClick r:id="rId5"/>
              </a:rPr>
              <a:t>CrashData</a:t>
            </a:r>
            <a:r>
              <a:rPr lang="en-US">
                <a:ea typeface="+mn-lt"/>
                <a:cs typeface="+mn-lt"/>
                <a:hlinkClick r:id="rId5"/>
              </a:rPr>
              <a:t>_Details | Virginia Roads</a:t>
            </a:r>
            <a:endParaRPr lang="en-US"/>
          </a:p>
          <a:p>
            <a:r>
              <a:rPr lang="en-US" b="1"/>
              <a:t>Basic</a:t>
            </a:r>
            <a:r>
              <a:rPr lang="en-US"/>
              <a:t> - </a:t>
            </a:r>
            <a:r>
              <a:rPr lang="en-US">
                <a:ea typeface="+mn-lt"/>
                <a:cs typeface="+mn-lt"/>
                <a:hlinkClick r:id="rId6"/>
              </a:rPr>
              <a:t>CrashData_Basic | Virginia Roads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2DA32-0277-1241-A6C3-0E03E57B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6763F-1482-29B9-2311-657627A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6888677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A08C1-3530-43C4-D512-603490A549B0}"/>
              </a:ext>
            </a:extLst>
          </p:cNvPr>
          <p:cNvSpPr txBox="1"/>
          <p:nvPr/>
        </p:nvSpPr>
        <p:spPr>
          <a:xfrm>
            <a:off x="868483" y="3299462"/>
            <a:ext cx="4646904" cy="2545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Purpose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Understand crash patterns, contributing factors, and geographic trends in Virginia from 2016–2025 to guide analysis and model development.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Tool used: </a:t>
            </a:r>
            <a:r>
              <a:rPr lang="en-US" sz="2000"/>
              <a:t>Tableau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0E2A8-DFFD-E65F-268A-32FA2085F37F}"/>
              </a:ext>
            </a:extLst>
          </p:cNvPr>
          <p:cNvSpPr txBox="1"/>
          <p:nvPr/>
        </p:nvSpPr>
        <p:spPr>
          <a:xfrm>
            <a:off x="5881793" y="3208023"/>
            <a:ext cx="5091007" cy="1996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What we explored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Crash Conditions: </a:t>
            </a:r>
            <a:r>
              <a:rPr lang="en-US" sz="2000"/>
              <a:t>Lighting, weather, speed, distractions, impairment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Crash Severity: </a:t>
            </a:r>
            <a:r>
              <a:rPr lang="en-US" sz="2000"/>
              <a:t>Fatal, Injury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Geography: </a:t>
            </a:r>
            <a:r>
              <a:rPr lang="en-US" sz="2000"/>
              <a:t>Hotspot by route and zones </a:t>
            </a:r>
          </a:p>
        </p:txBody>
      </p:sp>
    </p:spTree>
    <p:extLst>
      <p:ext uri="{BB962C8B-B14F-4D97-AF65-F5344CB8AC3E}">
        <p14:creationId xmlns:p14="http://schemas.microsoft.com/office/powerpoint/2010/main" val="24993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1A515-24C7-80E3-9919-3E7C15D3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3C95D-DF26-7B71-56B4-9621B7D9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"Zone"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138E-E246-598F-6E78-63D732C84B29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Created a 10x10 mile grids across the state to identify "hotspots" of serious crashes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These zones were calculated using the coordinates of each crash,  converting them to degrees and assigning crashes to the grids they fell 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 numbers that identify them are their position in relation to the center grid square (i.e. 43 across, 20 up)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These helped immensely in finding areas with high crash rates</a:t>
            </a:r>
          </a:p>
        </p:txBody>
      </p:sp>
      <p:pic>
        <p:nvPicPr>
          <p:cNvPr id="7" name="Picture 6" descr="Cars in a traffic jam">
            <a:extLst>
              <a:ext uri="{FF2B5EF4-FFF2-40B4-BE49-F238E27FC236}">
                <a16:creationId xmlns:a16="http://schemas.microsoft.com/office/drawing/2014/main" id="{374468E8-CE48-5FD9-B9F8-EAFBAE69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9" r="2143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86A9E-075E-065F-DEDA-C3AE16D7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DC08D0D3-27C6-AB7C-751B-EC131BA8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C3373D-5488-21E8-60CA-1F98760B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201E-83F3-3A15-33B3-2FBC02A1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Dangerous Interstate Zones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AEC32-57A0-3C58-B4E5-49DE036DEF6D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Key takeaways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Most dangerous interstates are located around Richmond, Virginia Beach, and Northen Virginia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Isolated rural zones suggest risk even outside urban congestion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Multiple years of crashes shows that these are persistent, not one-off spikes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Picture 7" descr="A group of cars on a train track&#10;&#10;AI-generated content may be incorrect.">
            <a:extLst>
              <a:ext uri="{FF2B5EF4-FFF2-40B4-BE49-F238E27FC236}">
                <a16:creationId xmlns:a16="http://schemas.microsoft.com/office/drawing/2014/main" id="{12B46BB9-9DF8-375F-9D30-756EBEC2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974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F8811-8E9D-C93F-A3D6-698A26FC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291E764E-BA8E-1524-C67D-663DF51E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40DD76-D6C0-AF0F-36D1-6CDCEF16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3159-91E9-8AF9-F4B7-52191A1D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5534938" cy="11099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High-Risk Corridors – Non-Interstates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05BBA-0F3E-29EB-8264-62108B3F137E}"/>
              </a:ext>
            </a:extLst>
          </p:cNvPr>
          <p:cNvSpPr txBox="1"/>
          <p:nvPr/>
        </p:nvSpPr>
        <p:spPr>
          <a:xfrm>
            <a:off x="761994" y="2205488"/>
            <a:ext cx="6035045" cy="3902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Key Insights: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Clusters of pedestrian-related crashes appear in urban areas like Virginia Beach, Richmond, and Washington, D.C. suburbs.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More pedestrian related incidents occur when it occurs at a 2 or 3 way intersection.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Noticed pockets of high pedestrian involvement showing trends on specific routes.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Possible signs of speeding in areas where the speed limit is &lt; 35 MPH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3" name="Picture 2" descr="A person in a bucket on a sign&#10;&#10;AI-generated content may be incorrect.">
            <a:extLst>
              <a:ext uri="{FF2B5EF4-FFF2-40B4-BE49-F238E27FC236}">
                <a16:creationId xmlns:a16="http://schemas.microsoft.com/office/drawing/2014/main" id="{88580AA0-11B4-25FD-9C00-8CE71418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21" y="0"/>
            <a:ext cx="541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80CD2-17FE-EFCC-E1FF-FCE47730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11377D86-3024-A034-6C6E-AAD07A23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4EEBF6-8179-FA7B-FEB8-B925B7B7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06B9D-1627-E8EC-F86D-FDEFD1B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28" y="93021"/>
            <a:ext cx="10085679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Predicting Crash Severity using Deep Learning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80CB-96C2-2AF1-836C-D676BA92216B}"/>
              </a:ext>
            </a:extLst>
          </p:cNvPr>
          <p:cNvSpPr txBox="1"/>
          <p:nvPr/>
        </p:nvSpPr>
        <p:spPr>
          <a:xfrm>
            <a:off x="442739" y="2485054"/>
            <a:ext cx="1133984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Model Overview: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ea typeface="+mn-lt"/>
                <a:cs typeface="+mn-lt"/>
              </a:rPr>
              <a:t>Input variables (x)</a:t>
            </a:r>
            <a:r>
              <a:rPr lang="en-US">
                <a:ea typeface="+mn-lt"/>
                <a:cs typeface="+mn-lt"/>
              </a:rPr>
              <a:t>: Weather, lighting, roadway surface, intersection type, speed limit,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 one-hot coded.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b="1">
                <a:ea typeface="+mn-lt"/>
                <a:cs typeface="+mn-lt"/>
              </a:rPr>
              <a:t>Input (y)</a:t>
            </a:r>
            <a:r>
              <a:rPr lang="en-US">
                <a:ea typeface="+mn-lt"/>
                <a:cs typeface="+mn-lt"/>
              </a:rPr>
              <a:t>: One hot coded Crash Severity outcomes.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ea typeface="+mn-lt"/>
                <a:cs typeface="+mn-lt"/>
              </a:rPr>
              <a:t>Output</a:t>
            </a:r>
            <a:r>
              <a:rPr lang="en-US">
                <a:ea typeface="+mn-lt"/>
                <a:cs typeface="+mn-lt"/>
              </a:rPr>
              <a:t>: Probability distribution over crash severity classes.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b="1">
                <a:ea typeface="+mn-lt"/>
                <a:cs typeface="+mn-lt"/>
              </a:rPr>
              <a:t>Model developed</a:t>
            </a:r>
            <a:r>
              <a:rPr lang="en-US">
                <a:ea typeface="+mn-lt"/>
                <a:cs typeface="+mn-lt"/>
              </a:rPr>
              <a:t>: Deep Learning (Sequential Neural Network)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/>
          </a:p>
          <a:p>
            <a:endParaRPr lang="en-US" b="1"/>
          </a:p>
          <a:p>
            <a:r>
              <a:rPr lang="en-US" b="1"/>
              <a:t>Result</a:t>
            </a:r>
            <a:r>
              <a:rPr lang="en-US"/>
              <a:t>: </a:t>
            </a:r>
          </a:p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ACD7C9-45DA-7B6A-DA8E-2B3D6F3A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69" y="4160183"/>
            <a:ext cx="7071748" cy="203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A42A4-A583-96D2-C981-8C463CDD8FCA}"/>
              </a:ext>
            </a:extLst>
          </p:cNvPr>
          <p:cNvSpPr txBox="1"/>
          <p:nvPr/>
        </p:nvSpPr>
        <p:spPr>
          <a:xfrm>
            <a:off x="8811943" y="3399097"/>
            <a:ext cx="30134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Limitations Observed</a:t>
            </a:r>
            <a:r>
              <a:rPr lang="en-US"/>
              <a:t>:</a:t>
            </a:r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Imbalanced Dataset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Contextual Features missing (time of the day and traffic volume).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High Variance leading to overfit on train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07749-9BDC-1A8D-A440-C387D77A27D6}"/>
              </a:ext>
            </a:extLst>
          </p:cNvPr>
          <p:cNvSpPr txBox="1"/>
          <p:nvPr/>
        </p:nvSpPr>
        <p:spPr>
          <a:xfrm>
            <a:off x="1928002" y="6307817"/>
            <a:ext cx="6112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Consistent Accuracy b/w 60-70%</a:t>
            </a:r>
          </a:p>
        </p:txBody>
      </p:sp>
    </p:spTree>
    <p:extLst>
      <p:ext uri="{BB962C8B-B14F-4D97-AF65-F5344CB8AC3E}">
        <p14:creationId xmlns:p14="http://schemas.microsoft.com/office/powerpoint/2010/main" val="27870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B1C67-F059-6C8A-9F51-BE31B3911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DE4A262-76B4-B376-4B8F-7C843166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033271-3D65-B925-6848-DE78FA38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5FDA-4C6C-80B4-4B42-025A15B5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10085679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Predicting Crash Severity using a Deep Learning Sequential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CBE89-E01F-027A-0E0C-8AE72EC0E03B}"/>
              </a:ext>
            </a:extLst>
          </p:cNvPr>
          <p:cNvSpPr txBox="1"/>
          <p:nvPr/>
        </p:nvSpPr>
        <p:spPr>
          <a:xfrm>
            <a:off x="423689" y="2751754"/>
            <a:ext cx="113398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Calibri"/>
              <a:buChar char="-"/>
            </a:pPr>
            <a:r>
              <a:rPr lang="en-US" b="1"/>
              <a:t>Why is the deep learning model crucial and how does it help?</a:t>
            </a:r>
          </a:p>
          <a:p>
            <a:pPr>
              <a:buFont typeface="Calibri"/>
              <a:buChar char="-"/>
            </a:pPr>
            <a:endParaRPr lang="en-US" b="1"/>
          </a:p>
          <a:p>
            <a:pPr marL="285750" indent="-285750">
              <a:buFont typeface="Calibri"/>
              <a:buChar char="-"/>
            </a:pPr>
            <a:r>
              <a:rPr lang="en-US" b="1"/>
              <a:t>Accident</a:t>
            </a:r>
            <a:r>
              <a:rPr lang="en-US" b="1">
                <a:ea typeface="+mn-lt"/>
                <a:cs typeface="+mn-lt"/>
              </a:rPr>
              <a:t> severity prediction</a:t>
            </a:r>
            <a:r>
              <a:rPr lang="en-US">
                <a:ea typeface="+mn-lt"/>
                <a:cs typeface="+mn-lt"/>
              </a:rPr>
              <a:t> can </a:t>
            </a:r>
            <a:r>
              <a:rPr lang="en-US" b="1">
                <a:ea typeface="+mn-lt"/>
                <a:cs typeface="+mn-lt"/>
              </a:rPr>
              <a:t>save lives</a:t>
            </a:r>
            <a:r>
              <a:rPr lang="en-US">
                <a:ea typeface="+mn-lt"/>
                <a:cs typeface="+mn-lt"/>
              </a:rPr>
              <a:t> by helping establish a strong and well allocated emergency response infrastructure across Virginia.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Enables </a:t>
            </a:r>
            <a:r>
              <a:rPr lang="en-US" b="1">
                <a:ea typeface="+mn-lt"/>
                <a:cs typeface="+mn-lt"/>
              </a:rPr>
              <a:t>real-time risk assessment</a:t>
            </a:r>
            <a:r>
              <a:rPr lang="en-US">
                <a:ea typeface="+mn-lt"/>
                <a:cs typeface="+mn-lt"/>
              </a:rPr>
              <a:t> at intersections and stretches of road prone to accidents.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Helps take proactive measure to </a:t>
            </a:r>
            <a:r>
              <a:rPr lang="en-US" b="1">
                <a:ea typeface="+mn-lt"/>
                <a:cs typeface="+mn-lt"/>
              </a:rPr>
              <a:t>identify high-risk zones</a:t>
            </a:r>
            <a:r>
              <a:rPr lang="en-US">
                <a:ea typeface="+mn-lt"/>
                <a:cs typeface="+mn-lt"/>
              </a:rPr>
              <a:t> based on environmental and infrastructure features.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b="1">
                <a:ea typeface="+mn-lt"/>
                <a:cs typeface="+mn-lt"/>
              </a:rPr>
              <a:t>Car Alert Systems </a:t>
            </a:r>
            <a:r>
              <a:rPr lang="en-US">
                <a:ea typeface="+mn-lt"/>
                <a:cs typeface="+mn-lt"/>
              </a:rPr>
              <a:t>in the future could integrate this algorithm into navigation apps for driver alerts on risky road sections.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We could also install adaptive lighting or weather sensors in zones flagged as high-risk by the model.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Crash Data Analysis</vt:lpstr>
      <vt:lpstr>PowerPoint Presentation</vt:lpstr>
      <vt:lpstr>Data Sources</vt:lpstr>
      <vt:lpstr>Exploratory Data Analysis</vt:lpstr>
      <vt:lpstr>"Zone" Calculation</vt:lpstr>
      <vt:lpstr>Dangerous Interstate Zones</vt:lpstr>
      <vt:lpstr>High-Risk Corridors – Non-Interstates</vt:lpstr>
      <vt:lpstr>Predicting Crash Severity using Deep Learning</vt:lpstr>
      <vt:lpstr>Predicting Crash Severity using a Deep Learning Sequential Neural Network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Assya Ba</dc:creator>
  <cp:revision>2</cp:revision>
  <dcterms:created xsi:type="dcterms:W3CDTF">2025-04-09T23:56:36Z</dcterms:created>
  <dcterms:modified xsi:type="dcterms:W3CDTF">2025-04-15T00:01:01Z</dcterms:modified>
</cp:coreProperties>
</file>