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Arial Narrow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htPc8SNUS/U/wr0qo2JNZ3hm4c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rialNarrow-bold.fntdata"/><Relationship Id="rId14" Type="http://schemas.openxmlformats.org/officeDocument/2006/relationships/font" Target="fonts/ArialNarrow-regular.fntdata"/><Relationship Id="rId17" Type="http://schemas.openxmlformats.org/officeDocument/2006/relationships/font" Target="fonts/ArialNarrow-boldItalic.fntdata"/><Relationship Id="rId16" Type="http://schemas.openxmlformats.org/officeDocument/2006/relationships/font" Target="fonts/ArialNarrow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32dceac8d0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232dceac8d0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g232dceac8d0_0_30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Sowmya Jayaram Iyer | Neighborhood Attention Transformer</a:t>
            </a:r>
            <a:endParaRPr/>
          </a:p>
        </p:txBody>
      </p:sp>
      <p:sp>
        <p:nvSpPr>
          <p:cNvPr id="99" name="Google Shape;99;g232dceac8d0_0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32dceac8d0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232dceac8d0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g232dceac8d0_0_48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Sowmya Jayaram Iyer | Neighborhood Attention Transformer</a:t>
            </a:r>
            <a:endParaRPr/>
          </a:p>
        </p:txBody>
      </p:sp>
      <p:sp>
        <p:nvSpPr>
          <p:cNvPr id="113" name="Google Shape;113;g232dceac8d0_0_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32dceac8d0_0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232dceac8d0_0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g232dceac8d0_0_67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Sowmya Jayaram Iyer | Neighborhood Attention Transformer</a:t>
            </a:r>
            <a:endParaRPr/>
          </a:p>
        </p:txBody>
      </p:sp>
      <p:sp>
        <p:nvSpPr>
          <p:cNvPr id="125" name="Google Shape;125;g232dceac8d0_0_6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32dceac8d0_1_1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232dceac8d0_1_1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g232dceac8d0_1_156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Sowmya Jayaram Iyer | Neighborhood Attention Transformer</a:t>
            </a:r>
            <a:endParaRPr/>
          </a:p>
        </p:txBody>
      </p:sp>
      <p:sp>
        <p:nvSpPr>
          <p:cNvPr id="137" name="Google Shape;137;g232dceac8d0_1_1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3dfb88eca5_1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23dfb88eca5_1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g23dfb88eca5_1_3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Sowmya Jayaram Iyer | Neighborhood Attention Transformer</a:t>
            </a:r>
            <a:endParaRPr/>
          </a:p>
        </p:txBody>
      </p:sp>
      <p:sp>
        <p:nvSpPr>
          <p:cNvPr id="155" name="Google Shape;155;g23dfb88eca5_1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32dceac8d0_1_2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232dceac8d0_1_2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g232dceac8d0_1_253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Sowmya Jayaram Iyer | Neighborhood Attention Transformer</a:t>
            </a:r>
            <a:endParaRPr/>
          </a:p>
        </p:txBody>
      </p:sp>
      <p:sp>
        <p:nvSpPr>
          <p:cNvPr id="173" name="Google Shape;173;g232dceac8d0_1_2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32dceac8d0_3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232dceac8d0_3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g232dceac8d0_3_41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Sowmya Jayaram Iyer | Neighborhood Attention Transformer</a:t>
            </a:r>
            <a:endParaRPr/>
          </a:p>
        </p:txBody>
      </p:sp>
      <p:sp>
        <p:nvSpPr>
          <p:cNvPr id="186" name="Google Shape;186;g232dceac8d0_3_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32dceac8d0_3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232dceac8d0_3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g232dceac8d0_3_7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Sowmya Jayaram Iyer | Neighborhood Attention Transformer</a:t>
            </a:r>
            <a:endParaRPr/>
          </a:p>
        </p:txBody>
      </p:sp>
      <p:sp>
        <p:nvSpPr>
          <p:cNvPr id="198" name="Google Shape;198;g232dceac8d0_3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4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4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4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4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5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5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hyperlink" Target="mailto:kashokku@purdue.edu" TargetMode="External"/><Relationship Id="rId5" Type="http://schemas.openxmlformats.org/officeDocument/2006/relationships/hyperlink" Target="mailto:jayarami@purdue.edu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37352" y="1584325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US"/>
              <a:t>Disaster Detection: Harnessing NLP and Machine Learning for Crisis</a:t>
            </a:r>
            <a:endParaRPr b="1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US"/>
              <a:t>Classification in Social Media</a:t>
            </a:r>
            <a:endParaRPr b="1"/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7055" y="5518820"/>
            <a:ext cx="4580017" cy="7696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"/>
          <p:cNvCxnSpPr/>
          <p:nvPr/>
        </p:nvCxnSpPr>
        <p:spPr>
          <a:xfrm>
            <a:off x="1112363" y="0"/>
            <a:ext cx="0" cy="6165130"/>
          </a:xfrm>
          <a:prstGeom prst="straightConnector1">
            <a:avLst/>
          </a:prstGeom>
          <a:noFill/>
          <a:ln cap="flat" cmpd="sng" w="19050">
            <a:solidFill>
              <a:srgbClr val="8E6F3E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1" name="Google Shape;91;p1"/>
          <p:cNvCxnSpPr/>
          <p:nvPr/>
        </p:nvCxnSpPr>
        <p:spPr>
          <a:xfrm>
            <a:off x="10964944" y="1875934"/>
            <a:ext cx="0" cy="4982066"/>
          </a:xfrm>
          <a:prstGeom prst="straightConnector1">
            <a:avLst/>
          </a:prstGeom>
          <a:noFill/>
          <a:ln cap="flat" cmpd="sng" w="19050">
            <a:solidFill>
              <a:srgbClr val="8E6F3E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2" name="Google Shape;92;p1"/>
          <p:cNvSpPr txBox="1"/>
          <p:nvPr/>
        </p:nvSpPr>
        <p:spPr>
          <a:xfrm>
            <a:off x="8260408" y="5580497"/>
            <a:ext cx="264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E6F3E"/>
                </a:solidFill>
                <a:latin typeface="Calibri"/>
                <a:ea typeface="Calibri"/>
                <a:cs typeface="Calibri"/>
                <a:sym typeface="Calibri"/>
              </a:rPr>
              <a:t>CS5</a:t>
            </a:r>
            <a:r>
              <a:rPr lang="en-US" sz="1800">
                <a:solidFill>
                  <a:srgbClr val="8E6F3E"/>
                </a:solidFill>
                <a:latin typeface="Calibri"/>
                <a:ea typeface="Calibri"/>
                <a:cs typeface="Calibri"/>
                <a:sym typeface="Calibri"/>
              </a:rPr>
              <a:t>77</a:t>
            </a:r>
            <a:r>
              <a:rPr b="0" i="0" lang="en-US" sz="1800" u="none" cap="none" strike="noStrike">
                <a:solidFill>
                  <a:srgbClr val="8E6F3E"/>
                </a:solidFill>
                <a:latin typeface="Calibri"/>
                <a:ea typeface="Calibri"/>
                <a:cs typeface="Calibri"/>
                <a:sym typeface="Calibri"/>
              </a:rPr>
              <a:t>00 (Spring 2023)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8326877" y="551882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1466650" y="3736000"/>
            <a:ext cx="9144000" cy="19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8E6F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8E6F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8E6F3E"/>
                </a:solidFill>
              </a:rPr>
              <a:t>Arham Hundia</a:t>
            </a:r>
            <a:r>
              <a:rPr b="0" i="0" lang="en-US" sz="2000" u="none" cap="none" strike="noStrike">
                <a:solidFill>
                  <a:srgbClr val="8E6F3E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u="none">
                <a:solidFill>
                  <a:srgbClr val="8E6F3E"/>
                </a:solidFill>
              </a:rPr>
              <a:t>hundia</a:t>
            </a:r>
            <a:r>
              <a:rPr b="0" i="0" lang="en-US" sz="2000" u="none" cap="none" strike="noStrike">
                <a:solidFill>
                  <a:srgbClr val="8E6F3E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@purdue.edu</a:t>
            </a:r>
            <a:r>
              <a:rPr b="0" i="0" lang="en-US" sz="2000" u="none" cap="none" strike="noStrike">
                <a:solidFill>
                  <a:srgbClr val="8E6F3E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000" u="none" cap="none" strike="noStrike">
              <a:solidFill>
                <a:srgbClr val="8E6F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8E6F3E"/>
                </a:solidFill>
                <a:latin typeface="Arial"/>
                <a:ea typeface="Arial"/>
                <a:cs typeface="Arial"/>
                <a:sym typeface="Arial"/>
              </a:rPr>
              <a:t>Sowmya Jayaram Iyer (</a:t>
            </a:r>
            <a:r>
              <a:rPr b="0" i="0" lang="en-US" sz="2000" u="none" cap="none" strike="noStrike">
                <a:solidFill>
                  <a:srgbClr val="8E6F3E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jayarami@purdue.edu</a:t>
            </a:r>
            <a:r>
              <a:rPr b="0" i="0" lang="en-US" sz="2000" u="none" cap="none" strike="noStrike">
                <a:solidFill>
                  <a:srgbClr val="8E6F3E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000" u="none" cap="none" strike="noStrike">
              <a:solidFill>
                <a:srgbClr val="8E6F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8E6F3E"/>
                </a:solidFill>
              </a:rPr>
              <a:t>Parth Patel</a:t>
            </a:r>
            <a:r>
              <a:rPr b="0" i="0" lang="en-US" sz="2000" u="none" cap="none" strike="noStrike">
                <a:solidFill>
                  <a:srgbClr val="8E6F3E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>
                <a:solidFill>
                  <a:srgbClr val="8E6F3E"/>
                </a:solidFill>
              </a:rPr>
              <a:t>pate1384</a:t>
            </a:r>
            <a:r>
              <a:rPr b="0" i="0" lang="en-US" sz="2000" u="none" cap="none" strike="noStrike">
                <a:solidFill>
                  <a:srgbClr val="8E6F3E"/>
                </a:solidFill>
                <a:latin typeface="Arial"/>
                <a:ea typeface="Arial"/>
                <a:cs typeface="Arial"/>
                <a:sym typeface="Arial"/>
              </a:rPr>
              <a:t>@purdue.edu)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32dceac8d0_0_30"/>
          <p:cNvSpPr txBox="1"/>
          <p:nvPr>
            <p:ph type="title"/>
          </p:nvPr>
        </p:nvSpPr>
        <p:spPr>
          <a:xfrm>
            <a:off x="0" y="0"/>
            <a:ext cx="12192000" cy="83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600">
                <a:solidFill>
                  <a:srgbClr val="C9B99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102" name="Google Shape;102;g232dceac8d0_0_30"/>
          <p:cNvSpPr txBox="1"/>
          <p:nvPr>
            <p:ph idx="11" type="ftr"/>
          </p:nvPr>
        </p:nvSpPr>
        <p:spPr>
          <a:xfrm>
            <a:off x="-1" y="6483512"/>
            <a:ext cx="9448800" cy="36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50">
                <a:solidFill>
                  <a:srgbClr val="C9B991"/>
                </a:solidFill>
                <a:latin typeface="Arial Narrow"/>
                <a:ea typeface="Arial Narrow"/>
                <a:cs typeface="Arial Narrow"/>
                <a:sym typeface="Arial Narrow"/>
              </a:rPr>
              <a:t>Sowmya Jayaram Iyer | Neighborhood Attention Transformer</a:t>
            </a:r>
            <a:endParaRPr/>
          </a:p>
        </p:txBody>
      </p:sp>
      <p:sp>
        <p:nvSpPr>
          <p:cNvPr id="103" name="Google Shape;103;g232dceac8d0_0_30"/>
          <p:cNvSpPr txBox="1"/>
          <p:nvPr>
            <p:ph idx="12" type="sldNum"/>
          </p:nvPr>
        </p:nvSpPr>
        <p:spPr>
          <a:xfrm>
            <a:off x="9448800" y="6483511"/>
            <a:ext cx="2743200" cy="365100"/>
          </a:xfrm>
          <a:prstGeom prst="rect">
            <a:avLst/>
          </a:prstGeom>
          <a:solidFill>
            <a:srgbClr val="C9B99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g232dceac8d0_0_30"/>
          <p:cNvSpPr txBox="1"/>
          <p:nvPr>
            <p:ph idx="10" type="dt"/>
          </p:nvPr>
        </p:nvSpPr>
        <p:spPr>
          <a:xfrm>
            <a:off x="-1" y="6483512"/>
            <a:ext cx="9448800" cy="36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50">
                <a:solidFill>
                  <a:srgbClr val="C9B991"/>
                </a:solidFill>
                <a:latin typeface="Arial Narrow"/>
                <a:ea typeface="Arial Narrow"/>
                <a:cs typeface="Arial Narrow"/>
                <a:sym typeface="Arial Narrow"/>
              </a:rPr>
              <a:t>MULTI MODEL DATABASES</a:t>
            </a:r>
            <a:endParaRPr/>
          </a:p>
        </p:txBody>
      </p:sp>
      <p:sp>
        <p:nvSpPr>
          <p:cNvPr id="105" name="Google Shape;105;g232dceac8d0_0_30"/>
          <p:cNvSpPr txBox="1"/>
          <p:nvPr>
            <p:ph idx="1" type="body"/>
          </p:nvPr>
        </p:nvSpPr>
        <p:spPr>
          <a:xfrm>
            <a:off x="484675" y="959721"/>
            <a:ext cx="11343600" cy="3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5125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150"/>
              <a:buFont typeface="Arial"/>
              <a:buChar char="•"/>
            </a:pPr>
            <a:r>
              <a:rPr b="1" lang="en-US" sz="2150">
                <a:latin typeface="Arial"/>
                <a:ea typeface="Arial"/>
                <a:cs typeface="Arial"/>
                <a:sym typeface="Arial"/>
              </a:rPr>
              <a:t>Objective: </a:t>
            </a:r>
            <a:r>
              <a:rPr lang="en-US" sz="2150">
                <a:latin typeface="Arial"/>
                <a:ea typeface="Arial"/>
                <a:cs typeface="Arial"/>
                <a:sym typeface="Arial"/>
              </a:rPr>
              <a:t>Develop and compare machine learning models for accurate classification of disaster-related tweets</a:t>
            </a:r>
            <a:endParaRPr sz="2150">
              <a:latin typeface="Arial"/>
              <a:ea typeface="Arial"/>
              <a:cs typeface="Arial"/>
              <a:sym typeface="Arial"/>
            </a:endParaRPr>
          </a:p>
          <a:p>
            <a:pPr indent="-36512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50"/>
              <a:buFont typeface="Arial"/>
              <a:buChar char="•"/>
            </a:pPr>
            <a:r>
              <a:rPr b="1" lang="en-US" sz="2150">
                <a:latin typeface="Arial"/>
                <a:ea typeface="Arial"/>
                <a:cs typeface="Arial"/>
                <a:sym typeface="Arial"/>
              </a:rPr>
              <a:t>Importance: </a:t>
            </a:r>
            <a:r>
              <a:rPr lang="en-US" sz="2150">
                <a:latin typeface="Arial"/>
                <a:ea typeface="Arial"/>
                <a:cs typeface="Arial"/>
                <a:sym typeface="Arial"/>
              </a:rPr>
              <a:t>Timely and accurate information for disaster response and management</a:t>
            </a:r>
            <a:endParaRPr b="1" sz="2150">
              <a:latin typeface="Arial"/>
              <a:ea typeface="Arial"/>
              <a:cs typeface="Arial"/>
              <a:sym typeface="Arial"/>
            </a:endParaRPr>
          </a:p>
          <a:p>
            <a:pPr indent="-36512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50"/>
              <a:buFont typeface="Arial"/>
              <a:buChar char="•"/>
            </a:pPr>
            <a:r>
              <a:rPr b="1" lang="en-US" sz="2150">
                <a:latin typeface="Arial"/>
                <a:ea typeface="Arial"/>
                <a:cs typeface="Arial"/>
                <a:sym typeface="Arial"/>
              </a:rPr>
              <a:t>Models: </a:t>
            </a:r>
            <a:r>
              <a:rPr lang="en-US" sz="2150">
                <a:latin typeface="Arial"/>
                <a:ea typeface="Arial"/>
                <a:cs typeface="Arial"/>
                <a:sym typeface="Arial"/>
              </a:rPr>
              <a:t>Linear SVM, DAN, RNN, LSTM, Bi-LSTM, and BERT</a:t>
            </a:r>
            <a:endParaRPr sz="2150">
              <a:latin typeface="Arial"/>
              <a:ea typeface="Arial"/>
              <a:cs typeface="Arial"/>
              <a:sym typeface="Arial"/>
            </a:endParaRPr>
          </a:p>
          <a:p>
            <a:pPr indent="-3651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50"/>
              <a:buChar char="•"/>
            </a:pPr>
            <a:r>
              <a:rPr b="1" lang="en-US" sz="2150">
                <a:latin typeface="Arial"/>
                <a:ea typeface="Arial"/>
                <a:cs typeface="Arial"/>
                <a:sym typeface="Arial"/>
              </a:rPr>
              <a:t>Dataset: </a:t>
            </a:r>
            <a:r>
              <a:rPr lang="en-US" sz="2150">
                <a:latin typeface="Arial"/>
                <a:ea typeface="Arial"/>
                <a:cs typeface="Arial"/>
                <a:sym typeface="Arial"/>
              </a:rPr>
              <a:t>A Kaggle competition dataset that consists of 10,000 hand-classified tweet (Target: disaster-related (1) and non-disaster (0))</a:t>
            </a:r>
            <a:endParaRPr sz="21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" name="Google Shape;106;g232dceac8d0_0_30"/>
          <p:cNvSpPr txBox="1"/>
          <p:nvPr/>
        </p:nvSpPr>
        <p:spPr>
          <a:xfrm>
            <a:off x="9448800" y="6465950"/>
            <a:ext cx="221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Reference(s): [5]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g232dceac8d0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3875" y="4213375"/>
            <a:ext cx="5051400" cy="151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232dceac8d0_0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8925" y="3465240"/>
            <a:ext cx="4255526" cy="2754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2dceac8d0_0_48"/>
          <p:cNvSpPr txBox="1"/>
          <p:nvPr>
            <p:ph type="title"/>
          </p:nvPr>
        </p:nvSpPr>
        <p:spPr>
          <a:xfrm>
            <a:off x="0" y="0"/>
            <a:ext cx="12192000" cy="83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600">
                <a:solidFill>
                  <a:srgbClr val="C9B99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116" name="Google Shape;116;g232dceac8d0_0_48"/>
          <p:cNvSpPr txBox="1"/>
          <p:nvPr>
            <p:ph idx="11" type="ftr"/>
          </p:nvPr>
        </p:nvSpPr>
        <p:spPr>
          <a:xfrm>
            <a:off x="-1" y="6483512"/>
            <a:ext cx="9448800" cy="36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50">
                <a:solidFill>
                  <a:srgbClr val="C9B991"/>
                </a:solidFill>
                <a:latin typeface="Arial Narrow"/>
                <a:ea typeface="Arial Narrow"/>
                <a:cs typeface="Arial Narrow"/>
                <a:sym typeface="Arial Narrow"/>
              </a:rPr>
              <a:t>Sowmya Jayaram Iyer | Neighborhood Attention Transformer</a:t>
            </a:r>
            <a:endParaRPr/>
          </a:p>
        </p:txBody>
      </p:sp>
      <p:sp>
        <p:nvSpPr>
          <p:cNvPr id="117" name="Google Shape;117;g232dceac8d0_0_48"/>
          <p:cNvSpPr txBox="1"/>
          <p:nvPr>
            <p:ph idx="12" type="sldNum"/>
          </p:nvPr>
        </p:nvSpPr>
        <p:spPr>
          <a:xfrm>
            <a:off x="9448800" y="6483511"/>
            <a:ext cx="2743200" cy="365100"/>
          </a:xfrm>
          <a:prstGeom prst="rect">
            <a:avLst/>
          </a:prstGeom>
          <a:solidFill>
            <a:srgbClr val="C9B99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g232dceac8d0_0_48"/>
          <p:cNvSpPr txBox="1"/>
          <p:nvPr>
            <p:ph idx="10" type="dt"/>
          </p:nvPr>
        </p:nvSpPr>
        <p:spPr>
          <a:xfrm>
            <a:off x="-1" y="6483512"/>
            <a:ext cx="9448800" cy="36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50">
                <a:solidFill>
                  <a:srgbClr val="C9B991"/>
                </a:solidFill>
                <a:latin typeface="Arial Narrow"/>
                <a:ea typeface="Arial Narrow"/>
                <a:cs typeface="Arial Narrow"/>
                <a:sym typeface="Arial Narrow"/>
              </a:rPr>
              <a:t>MULTI MODEL DATABASES</a:t>
            </a:r>
            <a:endParaRPr/>
          </a:p>
        </p:txBody>
      </p:sp>
      <p:sp>
        <p:nvSpPr>
          <p:cNvPr id="119" name="Google Shape;119;g232dceac8d0_0_48"/>
          <p:cNvSpPr txBox="1"/>
          <p:nvPr>
            <p:ph idx="1" type="body"/>
          </p:nvPr>
        </p:nvSpPr>
        <p:spPr>
          <a:xfrm>
            <a:off x="398725" y="887825"/>
            <a:ext cx="11562900" cy="5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The contributions of this paper aim to answer the following questions: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700"/>
              <a:buFont typeface="Arial"/>
              <a:buChar char="-"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How can disaster-related tweets be accurately classified using various machine learning and natural language processing techniques?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/>
              <a:buChar char="-"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How do different techniques perform in the classification task, and which method is the most effective?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/>
              <a:buChar char="-"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How do simpler models like SVM with TF-IDF perform compared to more complex models like BERT and LSTM?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/>
              <a:buChar char="-"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What are the limitations of the explored models, and how can they be improved for better performance?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232dceac8d0_0_48"/>
          <p:cNvSpPr txBox="1"/>
          <p:nvPr/>
        </p:nvSpPr>
        <p:spPr>
          <a:xfrm>
            <a:off x="9448800" y="6465950"/>
            <a:ext cx="221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Reference(s): [5]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32dceac8d0_0_67"/>
          <p:cNvSpPr txBox="1"/>
          <p:nvPr>
            <p:ph type="title"/>
          </p:nvPr>
        </p:nvSpPr>
        <p:spPr>
          <a:xfrm>
            <a:off x="0" y="0"/>
            <a:ext cx="12192000" cy="83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600">
                <a:solidFill>
                  <a:srgbClr val="C9B991"/>
                </a:solidFill>
                <a:latin typeface="Arial"/>
                <a:ea typeface="Arial"/>
                <a:cs typeface="Arial"/>
                <a:sym typeface="Arial"/>
              </a:rPr>
              <a:t>Methods</a:t>
            </a:r>
            <a:endParaRPr/>
          </a:p>
        </p:txBody>
      </p:sp>
      <p:sp>
        <p:nvSpPr>
          <p:cNvPr id="128" name="Google Shape;128;g232dceac8d0_0_67"/>
          <p:cNvSpPr txBox="1"/>
          <p:nvPr>
            <p:ph idx="11" type="ftr"/>
          </p:nvPr>
        </p:nvSpPr>
        <p:spPr>
          <a:xfrm>
            <a:off x="-1" y="6483512"/>
            <a:ext cx="9448800" cy="36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50">
                <a:solidFill>
                  <a:srgbClr val="C9B991"/>
                </a:solidFill>
                <a:latin typeface="Arial Narrow"/>
                <a:ea typeface="Arial Narrow"/>
                <a:cs typeface="Arial Narrow"/>
                <a:sym typeface="Arial Narrow"/>
              </a:rPr>
              <a:t>Sowmya Jayaram Iyer | Neighborhood Attention Transformer</a:t>
            </a:r>
            <a:endParaRPr/>
          </a:p>
        </p:txBody>
      </p:sp>
      <p:sp>
        <p:nvSpPr>
          <p:cNvPr id="129" name="Google Shape;129;g232dceac8d0_0_67"/>
          <p:cNvSpPr txBox="1"/>
          <p:nvPr>
            <p:ph idx="12" type="sldNum"/>
          </p:nvPr>
        </p:nvSpPr>
        <p:spPr>
          <a:xfrm>
            <a:off x="9448800" y="6483511"/>
            <a:ext cx="2743200" cy="365100"/>
          </a:xfrm>
          <a:prstGeom prst="rect">
            <a:avLst/>
          </a:prstGeom>
          <a:solidFill>
            <a:srgbClr val="C9B99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g232dceac8d0_0_67"/>
          <p:cNvSpPr txBox="1"/>
          <p:nvPr>
            <p:ph idx="10" type="dt"/>
          </p:nvPr>
        </p:nvSpPr>
        <p:spPr>
          <a:xfrm>
            <a:off x="-1" y="6483512"/>
            <a:ext cx="9448800" cy="36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50">
                <a:solidFill>
                  <a:srgbClr val="C9B991"/>
                </a:solidFill>
                <a:latin typeface="Arial Narrow"/>
                <a:ea typeface="Arial Narrow"/>
                <a:cs typeface="Arial Narrow"/>
                <a:sym typeface="Arial Narrow"/>
              </a:rPr>
              <a:t>MULTI MODEL DATABASES</a:t>
            </a:r>
            <a:endParaRPr/>
          </a:p>
        </p:txBody>
      </p:sp>
      <p:sp>
        <p:nvSpPr>
          <p:cNvPr id="131" name="Google Shape;131;g232dceac8d0_0_67"/>
          <p:cNvSpPr txBox="1"/>
          <p:nvPr>
            <p:ph idx="1" type="body"/>
          </p:nvPr>
        </p:nvSpPr>
        <p:spPr>
          <a:xfrm>
            <a:off x="-100" y="904775"/>
            <a:ext cx="12192000" cy="56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63696" lvl="1" marL="9144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ct val="100000"/>
              <a:buChar char="•"/>
            </a:pPr>
            <a:r>
              <a:rPr b="1" lang="en-US" sz="2300">
                <a:latin typeface="Arial"/>
                <a:ea typeface="Arial"/>
                <a:cs typeface="Arial"/>
                <a:sym typeface="Arial"/>
              </a:rPr>
              <a:t>Preprocessing steps:</a:t>
            </a:r>
            <a:r>
              <a:rPr lang="en-US" sz="2300">
                <a:latin typeface="Arial"/>
                <a:ea typeface="Arial"/>
                <a:cs typeface="Arial"/>
                <a:sym typeface="Arial"/>
              </a:rPr>
              <a:t> Lowercasing, Tokenization, Lemmatization </a:t>
            </a:r>
            <a:r>
              <a:rPr b="1" lang="en-US" sz="2300">
                <a:latin typeface="Arial"/>
                <a:ea typeface="Arial"/>
                <a:cs typeface="Arial"/>
                <a:sym typeface="Arial"/>
              </a:rPr>
              <a:t>Feature extraction: </a:t>
            </a:r>
            <a:r>
              <a:rPr lang="en-US" sz="2300">
                <a:latin typeface="Arial"/>
                <a:ea typeface="Arial"/>
                <a:cs typeface="Arial"/>
                <a:sym typeface="Arial"/>
              </a:rPr>
              <a:t>TfidfVectorizer, GloVe word embeddings and BERT Tokenizer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63696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en-US" sz="2300">
                <a:latin typeface="Arial"/>
                <a:ea typeface="Arial"/>
                <a:cs typeface="Arial"/>
                <a:sym typeface="Arial"/>
              </a:rPr>
              <a:t>Linear SVM:</a:t>
            </a:r>
            <a:r>
              <a:rPr lang="en-US" sz="2300">
                <a:latin typeface="Arial"/>
                <a:ea typeface="Arial"/>
                <a:cs typeface="Arial"/>
                <a:sym typeface="Arial"/>
              </a:rPr>
              <a:t> SVM works by finding an optimal hyperplane that best separates the data points belonging to different classes. SVM minimizes classification errors by maximizing the margin between the classes.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63696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en-US" sz="2300">
                <a:latin typeface="Arial"/>
                <a:ea typeface="Arial"/>
                <a:cs typeface="Arial"/>
                <a:sym typeface="Arial"/>
              </a:rPr>
              <a:t>DAN:</a:t>
            </a:r>
            <a:r>
              <a:rPr lang="en-US" sz="2300">
                <a:latin typeface="Arial"/>
                <a:ea typeface="Arial"/>
                <a:cs typeface="Arial"/>
                <a:sym typeface="Arial"/>
              </a:rPr>
              <a:t> Deep Averaging Network (DAN) averages the word embeddings of input tokens and feeds the result through a series of fully connected layers.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63696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en-US" sz="2300">
                <a:latin typeface="Arial"/>
                <a:ea typeface="Arial"/>
                <a:cs typeface="Arial"/>
                <a:sym typeface="Arial"/>
              </a:rPr>
              <a:t>RNN: </a:t>
            </a:r>
            <a:r>
              <a:rPr lang="en-US" sz="2300">
                <a:latin typeface="Arial"/>
                <a:ea typeface="Arial"/>
                <a:cs typeface="Arial"/>
                <a:sym typeface="Arial"/>
              </a:rPr>
              <a:t>Are designed to process sequential data, with connections that allow information to persist from one step of the sequence to the next.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63696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en-US" sz="2300">
                <a:latin typeface="Arial"/>
                <a:ea typeface="Arial"/>
                <a:cs typeface="Arial"/>
                <a:sym typeface="Arial"/>
              </a:rPr>
              <a:t>LSTM:</a:t>
            </a:r>
            <a:r>
              <a:rPr lang="en-US" sz="2300">
                <a:latin typeface="Arial"/>
                <a:ea typeface="Arial"/>
                <a:cs typeface="Arial"/>
                <a:sym typeface="Arial"/>
              </a:rPr>
              <a:t> Are a type of RNN architecture that use gated cells to regulate the flow of information and overcome the vanishing gradient problem in standard RNNs.</a:t>
            </a:r>
            <a:endParaRPr b="1" sz="2300">
              <a:latin typeface="Arial"/>
              <a:ea typeface="Arial"/>
              <a:cs typeface="Arial"/>
              <a:sym typeface="Arial"/>
            </a:endParaRPr>
          </a:p>
          <a:p>
            <a:pPr indent="-363696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en-US" sz="2300">
                <a:latin typeface="Arial"/>
                <a:ea typeface="Arial"/>
                <a:cs typeface="Arial"/>
                <a:sym typeface="Arial"/>
              </a:rPr>
              <a:t>Bi-LSTM: </a:t>
            </a:r>
            <a:r>
              <a:rPr lang="en-US" sz="2300">
                <a:latin typeface="Arial"/>
                <a:ea typeface="Arial"/>
                <a:cs typeface="Arial"/>
                <a:sym typeface="Arial"/>
              </a:rPr>
              <a:t>Processes the input sequence in both forward and backward directions using two LSTMs.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63696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en-US" sz="2300">
                <a:latin typeface="Arial"/>
                <a:ea typeface="Arial"/>
                <a:cs typeface="Arial"/>
                <a:sym typeface="Arial"/>
              </a:rPr>
              <a:t>BERT:</a:t>
            </a:r>
            <a:r>
              <a:rPr lang="en-US" sz="2300">
                <a:latin typeface="Arial"/>
                <a:ea typeface="Arial"/>
                <a:cs typeface="Arial"/>
                <a:sym typeface="Arial"/>
              </a:rPr>
              <a:t> Based on the Transformer architecture that is bidirectionally context-aware, enabling it to understand the context of words using both preceding and following words in a sentence.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63696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en-US" sz="2300">
                <a:latin typeface="Arial"/>
                <a:ea typeface="Arial"/>
                <a:cs typeface="Arial"/>
                <a:sym typeface="Arial"/>
              </a:rPr>
              <a:t>Evaluation metric: </a:t>
            </a:r>
            <a:r>
              <a:rPr lang="en-US" sz="2300">
                <a:latin typeface="Arial"/>
                <a:ea typeface="Arial"/>
                <a:cs typeface="Arial"/>
                <a:sym typeface="Arial"/>
              </a:rPr>
              <a:t>Test accuracy, precision, recall, and F1-score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232dceac8d0_0_67"/>
          <p:cNvSpPr txBox="1"/>
          <p:nvPr/>
        </p:nvSpPr>
        <p:spPr>
          <a:xfrm>
            <a:off x="9448800" y="6465950"/>
            <a:ext cx="221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Reference(s): [5]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2dceac8d0_1_156"/>
          <p:cNvSpPr txBox="1"/>
          <p:nvPr>
            <p:ph type="title"/>
          </p:nvPr>
        </p:nvSpPr>
        <p:spPr>
          <a:xfrm>
            <a:off x="0" y="0"/>
            <a:ext cx="12192000" cy="83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600">
                <a:solidFill>
                  <a:srgbClr val="C9B991"/>
                </a:solidFill>
                <a:latin typeface="Arial"/>
                <a:ea typeface="Arial"/>
                <a:cs typeface="Arial"/>
                <a:sym typeface="Arial"/>
              </a:rPr>
              <a:t>EXPERIMENTATION</a:t>
            </a:r>
            <a:endParaRPr/>
          </a:p>
        </p:txBody>
      </p:sp>
      <p:sp>
        <p:nvSpPr>
          <p:cNvPr id="140" name="Google Shape;140;g232dceac8d0_1_156"/>
          <p:cNvSpPr txBox="1"/>
          <p:nvPr>
            <p:ph idx="11" type="ftr"/>
          </p:nvPr>
        </p:nvSpPr>
        <p:spPr>
          <a:xfrm>
            <a:off x="-1" y="6483512"/>
            <a:ext cx="9448800" cy="36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50">
                <a:solidFill>
                  <a:srgbClr val="C9B991"/>
                </a:solidFill>
                <a:latin typeface="Arial Narrow"/>
                <a:ea typeface="Arial Narrow"/>
                <a:cs typeface="Arial Narrow"/>
                <a:sym typeface="Arial Narrow"/>
              </a:rPr>
              <a:t>Sowmya Jayaram Iyer | Neighborhood Attention Transformer</a:t>
            </a:r>
            <a:endParaRPr/>
          </a:p>
        </p:txBody>
      </p:sp>
      <p:sp>
        <p:nvSpPr>
          <p:cNvPr id="141" name="Google Shape;141;g232dceac8d0_1_156"/>
          <p:cNvSpPr txBox="1"/>
          <p:nvPr>
            <p:ph idx="12" type="sldNum"/>
          </p:nvPr>
        </p:nvSpPr>
        <p:spPr>
          <a:xfrm>
            <a:off x="9448800" y="6483511"/>
            <a:ext cx="2743200" cy="365100"/>
          </a:xfrm>
          <a:prstGeom prst="rect">
            <a:avLst/>
          </a:prstGeom>
          <a:solidFill>
            <a:srgbClr val="C9B99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g232dceac8d0_1_156"/>
          <p:cNvSpPr txBox="1"/>
          <p:nvPr>
            <p:ph idx="10" type="dt"/>
          </p:nvPr>
        </p:nvSpPr>
        <p:spPr>
          <a:xfrm>
            <a:off x="-1" y="6483512"/>
            <a:ext cx="9448800" cy="36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50">
                <a:solidFill>
                  <a:srgbClr val="C9B991"/>
                </a:solidFill>
                <a:latin typeface="Arial Narrow"/>
                <a:ea typeface="Arial Narrow"/>
                <a:cs typeface="Arial Narrow"/>
                <a:sym typeface="Arial Narrow"/>
              </a:rPr>
              <a:t>MULTI MODEL DATABASES</a:t>
            </a:r>
            <a:endParaRPr/>
          </a:p>
        </p:txBody>
      </p:sp>
      <p:sp>
        <p:nvSpPr>
          <p:cNvPr id="143" name="Google Shape;143;g232dceac8d0_1_156"/>
          <p:cNvSpPr txBox="1"/>
          <p:nvPr/>
        </p:nvSpPr>
        <p:spPr>
          <a:xfrm>
            <a:off x="9448800" y="6465950"/>
            <a:ext cx="221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Reference(s): [5]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g232dceac8d0_1_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10250"/>
            <a:ext cx="3847649" cy="302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232dceac8d0_1_156"/>
          <p:cNvSpPr txBox="1"/>
          <p:nvPr/>
        </p:nvSpPr>
        <p:spPr>
          <a:xfrm>
            <a:off x="8911400" y="2382375"/>
            <a:ext cx="30000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46" name="Google Shape;146;g232dceac8d0_1_156"/>
          <p:cNvSpPr txBox="1"/>
          <p:nvPr>
            <p:ph idx="1" type="body"/>
          </p:nvPr>
        </p:nvSpPr>
        <p:spPr>
          <a:xfrm>
            <a:off x="89700" y="3935775"/>
            <a:ext cx="3598500" cy="15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en-US" sz="2300">
                <a:latin typeface="Arial"/>
                <a:ea typeface="Arial"/>
                <a:cs typeface="Arial"/>
                <a:sym typeface="Arial"/>
              </a:rPr>
              <a:t>Observation: </a:t>
            </a:r>
            <a:r>
              <a:rPr lang="en-US" sz="2300">
                <a:latin typeface="Arial"/>
                <a:ea typeface="Arial"/>
                <a:cs typeface="Arial"/>
                <a:sym typeface="Arial"/>
              </a:rPr>
              <a:t>reduced performance on the test data could be indicative of overfitting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g232dceac8d0_1_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7800" y="910250"/>
            <a:ext cx="4276300" cy="283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232dceac8d0_1_156"/>
          <p:cNvSpPr txBox="1"/>
          <p:nvPr>
            <p:ph idx="1" type="body"/>
          </p:nvPr>
        </p:nvSpPr>
        <p:spPr>
          <a:xfrm>
            <a:off x="3797800" y="3936950"/>
            <a:ext cx="4166700" cy="23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en-US" sz="2300">
                <a:latin typeface="Arial"/>
                <a:ea typeface="Arial"/>
                <a:cs typeface="Arial"/>
                <a:sym typeface="Arial"/>
              </a:rPr>
              <a:t>Observation:</a:t>
            </a:r>
            <a:r>
              <a:rPr lang="en-US" sz="2300">
                <a:latin typeface="Arial"/>
                <a:ea typeface="Arial"/>
                <a:cs typeface="Arial"/>
                <a:sym typeface="Arial"/>
              </a:rPr>
              <a:t> ineffectiveness of the DAN model in tasks which require context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g232dceac8d0_1_1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4100" y="815800"/>
            <a:ext cx="3997176" cy="302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232dceac8d0_1_156"/>
          <p:cNvSpPr txBox="1"/>
          <p:nvPr/>
        </p:nvSpPr>
        <p:spPr>
          <a:xfrm>
            <a:off x="8074100" y="3838275"/>
            <a:ext cx="4166700" cy="21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Observation:</a:t>
            </a:r>
            <a:r>
              <a:rPr lang="en-US" sz="2300">
                <a:solidFill>
                  <a:schemeClr val="dk1"/>
                </a:solidFill>
              </a:rPr>
              <a:t> </a:t>
            </a:r>
            <a:r>
              <a:rPr lang="en-US" sz="2300">
                <a:solidFill>
                  <a:schemeClr val="dk1"/>
                </a:solidFill>
              </a:rPr>
              <a:t>improved language processing capabilities and context understanding of RNN from DAN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3dfb88eca5_1_3"/>
          <p:cNvSpPr txBox="1"/>
          <p:nvPr>
            <p:ph type="title"/>
          </p:nvPr>
        </p:nvSpPr>
        <p:spPr>
          <a:xfrm>
            <a:off x="0" y="0"/>
            <a:ext cx="12192000" cy="83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600">
                <a:solidFill>
                  <a:srgbClr val="C9B991"/>
                </a:solidFill>
                <a:latin typeface="Arial"/>
                <a:ea typeface="Arial"/>
                <a:cs typeface="Arial"/>
                <a:sym typeface="Arial"/>
              </a:rPr>
              <a:t>EXPERIMENTATION</a:t>
            </a:r>
            <a:endParaRPr/>
          </a:p>
        </p:txBody>
      </p:sp>
      <p:sp>
        <p:nvSpPr>
          <p:cNvPr id="158" name="Google Shape;158;g23dfb88eca5_1_3"/>
          <p:cNvSpPr txBox="1"/>
          <p:nvPr>
            <p:ph idx="11" type="ftr"/>
          </p:nvPr>
        </p:nvSpPr>
        <p:spPr>
          <a:xfrm>
            <a:off x="-1" y="6483512"/>
            <a:ext cx="9448800" cy="36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50">
                <a:solidFill>
                  <a:srgbClr val="C9B991"/>
                </a:solidFill>
                <a:latin typeface="Arial Narrow"/>
                <a:ea typeface="Arial Narrow"/>
                <a:cs typeface="Arial Narrow"/>
                <a:sym typeface="Arial Narrow"/>
              </a:rPr>
              <a:t>Sowmya Jayaram Iyer | Neighborhood Attention Transformer</a:t>
            </a:r>
            <a:endParaRPr/>
          </a:p>
        </p:txBody>
      </p:sp>
      <p:sp>
        <p:nvSpPr>
          <p:cNvPr id="159" name="Google Shape;159;g23dfb88eca5_1_3"/>
          <p:cNvSpPr txBox="1"/>
          <p:nvPr>
            <p:ph idx="12" type="sldNum"/>
          </p:nvPr>
        </p:nvSpPr>
        <p:spPr>
          <a:xfrm>
            <a:off x="9448800" y="6483511"/>
            <a:ext cx="2743200" cy="365100"/>
          </a:xfrm>
          <a:prstGeom prst="rect">
            <a:avLst/>
          </a:prstGeom>
          <a:solidFill>
            <a:srgbClr val="C9B99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g23dfb88eca5_1_3"/>
          <p:cNvSpPr txBox="1"/>
          <p:nvPr>
            <p:ph idx="10" type="dt"/>
          </p:nvPr>
        </p:nvSpPr>
        <p:spPr>
          <a:xfrm>
            <a:off x="-1" y="6483512"/>
            <a:ext cx="9448800" cy="36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50">
                <a:solidFill>
                  <a:srgbClr val="C9B991"/>
                </a:solidFill>
                <a:latin typeface="Arial Narrow"/>
                <a:ea typeface="Arial Narrow"/>
                <a:cs typeface="Arial Narrow"/>
                <a:sym typeface="Arial Narrow"/>
              </a:rPr>
              <a:t>MULTI MODEL DATABASES</a:t>
            </a:r>
            <a:endParaRPr/>
          </a:p>
        </p:txBody>
      </p:sp>
      <p:sp>
        <p:nvSpPr>
          <p:cNvPr id="161" name="Google Shape;161;g23dfb88eca5_1_3"/>
          <p:cNvSpPr txBox="1"/>
          <p:nvPr/>
        </p:nvSpPr>
        <p:spPr>
          <a:xfrm>
            <a:off x="9448800" y="6465950"/>
            <a:ext cx="221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Reference(s): [5]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23dfb88eca5_1_3"/>
          <p:cNvSpPr txBox="1"/>
          <p:nvPr/>
        </p:nvSpPr>
        <p:spPr>
          <a:xfrm>
            <a:off x="8911400" y="2382375"/>
            <a:ext cx="30000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63" name="Google Shape;163;g23dfb88eca5_1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0775" y="879300"/>
            <a:ext cx="4138800" cy="2490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23dfb88eca5_1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79300"/>
            <a:ext cx="3897200" cy="253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23dfb88eca5_1_3"/>
          <p:cNvSpPr txBox="1"/>
          <p:nvPr/>
        </p:nvSpPr>
        <p:spPr>
          <a:xfrm>
            <a:off x="8131375" y="3685075"/>
            <a:ext cx="3988200" cy="21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Observation:</a:t>
            </a:r>
            <a:r>
              <a:rPr lang="en-US" sz="2300">
                <a:solidFill>
                  <a:schemeClr val="dk1"/>
                </a:solidFill>
              </a:rPr>
              <a:t> </a:t>
            </a:r>
            <a:r>
              <a:rPr lang="en-US" sz="2300">
                <a:solidFill>
                  <a:schemeClr val="dk1"/>
                </a:solidFill>
              </a:rPr>
              <a:t>the effectiveness of the BERT model with attention mechanism in the binary disaster classification task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166" name="Google Shape;166;g23dfb88eca5_1_3"/>
          <p:cNvSpPr txBox="1"/>
          <p:nvPr/>
        </p:nvSpPr>
        <p:spPr>
          <a:xfrm>
            <a:off x="27550" y="3658900"/>
            <a:ext cx="3842100" cy="21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Observation:</a:t>
            </a:r>
            <a:r>
              <a:rPr lang="en-US" sz="2300">
                <a:solidFill>
                  <a:schemeClr val="dk1"/>
                </a:solidFill>
              </a:rPr>
              <a:t> </a:t>
            </a:r>
            <a:r>
              <a:rPr lang="en-US" sz="2300">
                <a:solidFill>
                  <a:schemeClr val="dk1"/>
                </a:solidFill>
              </a:rPr>
              <a:t>demonstrates the effectiveness of the LSTM model in language processing tasks along with understanding context.</a:t>
            </a:r>
            <a:endParaRPr/>
          </a:p>
        </p:txBody>
      </p:sp>
      <p:pic>
        <p:nvPicPr>
          <p:cNvPr id="167" name="Google Shape;167;g23dfb88eca5_1_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1975" y="943288"/>
            <a:ext cx="4138801" cy="241173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23dfb88eca5_1_3"/>
          <p:cNvSpPr txBox="1"/>
          <p:nvPr/>
        </p:nvSpPr>
        <p:spPr>
          <a:xfrm>
            <a:off x="3917275" y="3690050"/>
            <a:ext cx="3988200" cy="21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Observation:</a:t>
            </a:r>
            <a:r>
              <a:rPr lang="en-US" sz="2300">
                <a:solidFill>
                  <a:schemeClr val="dk1"/>
                </a:solidFill>
              </a:rPr>
              <a:t> </a:t>
            </a:r>
            <a:r>
              <a:rPr lang="en-US" sz="2300">
                <a:solidFill>
                  <a:schemeClr val="dk1"/>
                </a:solidFill>
              </a:rPr>
              <a:t>demonstrates the effectiveness of understanding context in both directions for the given input.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32dceac8d0_1_253"/>
          <p:cNvSpPr txBox="1"/>
          <p:nvPr>
            <p:ph type="title"/>
          </p:nvPr>
        </p:nvSpPr>
        <p:spPr>
          <a:xfrm>
            <a:off x="0" y="0"/>
            <a:ext cx="12192000" cy="83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600">
                <a:solidFill>
                  <a:srgbClr val="C9B991"/>
                </a:solidFill>
                <a:latin typeface="Arial"/>
                <a:ea typeface="Arial"/>
                <a:cs typeface="Arial"/>
                <a:sym typeface="Arial"/>
              </a:rPr>
              <a:t>Performance</a:t>
            </a:r>
            <a:endParaRPr/>
          </a:p>
        </p:txBody>
      </p:sp>
      <p:sp>
        <p:nvSpPr>
          <p:cNvPr id="176" name="Google Shape;176;g232dceac8d0_1_253"/>
          <p:cNvSpPr txBox="1"/>
          <p:nvPr>
            <p:ph idx="11" type="ftr"/>
          </p:nvPr>
        </p:nvSpPr>
        <p:spPr>
          <a:xfrm>
            <a:off x="-1" y="6483512"/>
            <a:ext cx="9448800" cy="36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50">
                <a:solidFill>
                  <a:srgbClr val="C9B991"/>
                </a:solidFill>
                <a:latin typeface="Arial Narrow"/>
                <a:ea typeface="Arial Narrow"/>
                <a:cs typeface="Arial Narrow"/>
                <a:sym typeface="Arial Narrow"/>
              </a:rPr>
              <a:t>Sowmya Jayaram Iyer | Neighborhood Attention Transformer</a:t>
            </a:r>
            <a:endParaRPr/>
          </a:p>
        </p:txBody>
      </p:sp>
      <p:sp>
        <p:nvSpPr>
          <p:cNvPr id="177" name="Google Shape;177;g232dceac8d0_1_253"/>
          <p:cNvSpPr txBox="1"/>
          <p:nvPr>
            <p:ph idx="12" type="sldNum"/>
          </p:nvPr>
        </p:nvSpPr>
        <p:spPr>
          <a:xfrm>
            <a:off x="9448800" y="6483511"/>
            <a:ext cx="2743200" cy="365100"/>
          </a:xfrm>
          <a:prstGeom prst="rect">
            <a:avLst/>
          </a:prstGeom>
          <a:solidFill>
            <a:srgbClr val="C9B99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8" name="Google Shape;178;g232dceac8d0_1_253"/>
          <p:cNvSpPr txBox="1"/>
          <p:nvPr>
            <p:ph idx="10" type="dt"/>
          </p:nvPr>
        </p:nvSpPr>
        <p:spPr>
          <a:xfrm>
            <a:off x="-1" y="6483512"/>
            <a:ext cx="9448800" cy="36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50">
                <a:solidFill>
                  <a:srgbClr val="C9B991"/>
                </a:solidFill>
                <a:latin typeface="Arial Narrow"/>
                <a:ea typeface="Arial Narrow"/>
                <a:cs typeface="Arial Narrow"/>
                <a:sym typeface="Arial Narrow"/>
              </a:rPr>
              <a:t>MULTI MODEL DATABASES</a:t>
            </a:r>
            <a:endParaRPr/>
          </a:p>
        </p:txBody>
      </p:sp>
      <p:sp>
        <p:nvSpPr>
          <p:cNvPr id="179" name="Google Shape;179;g232dceac8d0_1_253"/>
          <p:cNvSpPr txBox="1"/>
          <p:nvPr/>
        </p:nvSpPr>
        <p:spPr>
          <a:xfrm>
            <a:off x="9448800" y="6465950"/>
            <a:ext cx="221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Reference(s): [5]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g232dceac8d0_1_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525" y="1462873"/>
            <a:ext cx="5666227" cy="4280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232dceac8d0_1_2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2437" y="1447437"/>
            <a:ext cx="5449639" cy="4402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32dceac8d0_3_41"/>
          <p:cNvSpPr txBox="1"/>
          <p:nvPr>
            <p:ph type="title"/>
          </p:nvPr>
        </p:nvSpPr>
        <p:spPr>
          <a:xfrm>
            <a:off x="0" y="0"/>
            <a:ext cx="12192000" cy="83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600">
                <a:solidFill>
                  <a:srgbClr val="C9B991"/>
                </a:solidFill>
                <a:latin typeface="Arial"/>
                <a:ea typeface="Arial"/>
                <a:cs typeface="Arial"/>
                <a:sym typeface="Arial"/>
              </a:rPr>
              <a:t>Discussions</a:t>
            </a:r>
            <a:endParaRPr/>
          </a:p>
        </p:txBody>
      </p:sp>
      <p:sp>
        <p:nvSpPr>
          <p:cNvPr id="189" name="Google Shape;189;g232dceac8d0_3_41"/>
          <p:cNvSpPr txBox="1"/>
          <p:nvPr>
            <p:ph idx="11" type="ftr"/>
          </p:nvPr>
        </p:nvSpPr>
        <p:spPr>
          <a:xfrm>
            <a:off x="-1" y="6483512"/>
            <a:ext cx="9448800" cy="36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50">
                <a:solidFill>
                  <a:srgbClr val="C9B991"/>
                </a:solidFill>
                <a:latin typeface="Arial Narrow"/>
                <a:ea typeface="Arial Narrow"/>
                <a:cs typeface="Arial Narrow"/>
                <a:sym typeface="Arial Narrow"/>
              </a:rPr>
              <a:t>Sowmya Jayaram Iyer | Neighborhood Attention Transformer</a:t>
            </a:r>
            <a:endParaRPr/>
          </a:p>
        </p:txBody>
      </p:sp>
      <p:sp>
        <p:nvSpPr>
          <p:cNvPr id="190" name="Google Shape;190;g232dceac8d0_3_41"/>
          <p:cNvSpPr txBox="1"/>
          <p:nvPr>
            <p:ph idx="12" type="sldNum"/>
          </p:nvPr>
        </p:nvSpPr>
        <p:spPr>
          <a:xfrm>
            <a:off x="9448800" y="6483511"/>
            <a:ext cx="2743200" cy="365100"/>
          </a:xfrm>
          <a:prstGeom prst="rect">
            <a:avLst/>
          </a:prstGeom>
          <a:solidFill>
            <a:srgbClr val="C9B99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1" name="Google Shape;191;g232dceac8d0_3_41"/>
          <p:cNvSpPr txBox="1"/>
          <p:nvPr>
            <p:ph idx="10" type="dt"/>
          </p:nvPr>
        </p:nvSpPr>
        <p:spPr>
          <a:xfrm>
            <a:off x="-1" y="6483512"/>
            <a:ext cx="9448800" cy="36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50">
                <a:solidFill>
                  <a:srgbClr val="C9B991"/>
                </a:solidFill>
                <a:latin typeface="Arial Narrow"/>
                <a:ea typeface="Arial Narrow"/>
                <a:cs typeface="Arial Narrow"/>
                <a:sym typeface="Arial Narrow"/>
              </a:rPr>
              <a:t>MULTI MODEL DATABASES</a:t>
            </a:r>
            <a:endParaRPr/>
          </a:p>
        </p:txBody>
      </p:sp>
      <p:sp>
        <p:nvSpPr>
          <p:cNvPr id="192" name="Google Shape;192;g232dceac8d0_3_41"/>
          <p:cNvSpPr txBox="1"/>
          <p:nvPr>
            <p:ph idx="1" type="body"/>
          </p:nvPr>
        </p:nvSpPr>
        <p:spPr>
          <a:xfrm>
            <a:off x="61525" y="839800"/>
            <a:ext cx="11742300" cy="56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74650" lvl="1" marL="9144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2300"/>
              <a:buChar char="•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The Linear SVM model shows good performance with test accuracy of 0.79.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The DAN model falls short with a test accuracy of 0.59.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The RNN and LSTM models exhibit better language processing capabilities with test accuracies of 0.745 and 0.729, respectively.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The Bi-LSTM model further enhances the understanding of context by taking into account bidirectional information, achieving a test accuracy of 0.719.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b="1" lang="en-US" sz="2300">
                <a:latin typeface="Arial"/>
                <a:ea typeface="Arial"/>
                <a:cs typeface="Arial"/>
                <a:sym typeface="Arial"/>
              </a:rPr>
              <a:t>Overfitting </a:t>
            </a:r>
            <a:r>
              <a:rPr lang="en-US" sz="2300">
                <a:latin typeface="Arial"/>
                <a:ea typeface="Arial"/>
                <a:cs typeface="Arial"/>
                <a:sym typeface="Arial"/>
              </a:rPr>
              <a:t>observed in some models: Linear SVM, LSTM, and Bi-LSTM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•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SVM was able to generalize better than DAN, RNN, LSTM, and Bi-LSTM to the test dataset.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With transfer learning along with attention mechanism, pre-trained BERT model outperforms all other models, achieving an impressive test accuracy of 83%.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Overall,</a:t>
            </a:r>
            <a:r>
              <a:rPr lang="en-US" sz="2300">
                <a:solidFill>
                  <a:srgbClr val="C9B99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>
                <a:solidFill>
                  <a:srgbClr val="8E6F3E"/>
                </a:solidFill>
                <a:latin typeface="Arial"/>
                <a:ea typeface="Arial"/>
                <a:cs typeface="Arial"/>
                <a:sym typeface="Arial"/>
              </a:rPr>
              <a:t>our results demonstrate the effectiveness of BERT in NLP tasks that require a deeper understanding of context and reaffirm its position as state-of-the-art.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232dceac8d0_3_41"/>
          <p:cNvSpPr txBox="1"/>
          <p:nvPr/>
        </p:nvSpPr>
        <p:spPr>
          <a:xfrm>
            <a:off x="9448800" y="6465950"/>
            <a:ext cx="221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Reference(s): [5]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32dceac8d0_3_7"/>
          <p:cNvSpPr txBox="1"/>
          <p:nvPr>
            <p:ph type="title"/>
          </p:nvPr>
        </p:nvSpPr>
        <p:spPr>
          <a:xfrm>
            <a:off x="0" y="0"/>
            <a:ext cx="12192000" cy="83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600">
                <a:solidFill>
                  <a:srgbClr val="C9B991"/>
                </a:solidFill>
                <a:latin typeface="Arial"/>
                <a:ea typeface="Arial"/>
                <a:cs typeface="Arial"/>
                <a:sym typeface="Arial"/>
              </a:rPr>
              <a:t>Discussions</a:t>
            </a:r>
            <a:endParaRPr/>
          </a:p>
        </p:txBody>
      </p:sp>
      <p:sp>
        <p:nvSpPr>
          <p:cNvPr id="201" name="Google Shape;201;g232dceac8d0_3_7"/>
          <p:cNvSpPr txBox="1"/>
          <p:nvPr>
            <p:ph idx="11" type="ftr"/>
          </p:nvPr>
        </p:nvSpPr>
        <p:spPr>
          <a:xfrm>
            <a:off x="-1" y="6483512"/>
            <a:ext cx="9448800" cy="36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50">
                <a:solidFill>
                  <a:srgbClr val="C9B991"/>
                </a:solidFill>
                <a:latin typeface="Arial Narrow"/>
                <a:ea typeface="Arial Narrow"/>
                <a:cs typeface="Arial Narrow"/>
                <a:sym typeface="Arial Narrow"/>
              </a:rPr>
              <a:t>Sowmya Jayaram Iyer | Neighborhood Attention Transformer</a:t>
            </a:r>
            <a:endParaRPr/>
          </a:p>
        </p:txBody>
      </p:sp>
      <p:sp>
        <p:nvSpPr>
          <p:cNvPr id="202" name="Google Shape;202;g232dceac8d0_3_7"/>
          <p:cNvSpPr txBox="1"/>
          <p:nvPr>
            <p:ph idx="12" type="sldNum"/>
          </p:nvPr>
        </p:nvSpPr>
        <p:spPr>
          <a:xfrm>
            <a:off x="9448800" y="6483511"/>
            <a:ext cx="2743200" cy="365100"/>
          </a:xfrm>
          <a:prstGeom prst="rect">
            <a:avLst/>
          </a:prstGeom>
          <a:solidFill>
            <a:srgbClr val="C9B99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3" name="Google Shape;203;g232dceac8d0_3_7"/>
          <p:cNvSpPr txBox="1"/>
          <p:nvPr>
            <p:ph idx="10" type="dt"/>
          </p:nvPr>
        </p:nvSpPr>
        <p:spPr>
          <a:xfrm>
            <a:off x="-1" y="6483512"/>
            <a:ext cx="9448800" cy="36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50">
                <a:solidFill>
                  <a:srgbClr val="C9B991"/>
                </a:solidFill>
                <a:latin typeface="Arial Narrow"/>
                <a:ea typeface="Arial Narrow"/>
                <a:cs typeface="Arial Narrow"/>
                <a:sym typeface="Arial Narrow"/>
              </a:rPr>
              <a:t>MULTI MODEL DATABASES</a:t>
            </a:r>
            <a:endParaRPr/>
          </a:p>
        </p:txBody>
      </p:sp>
      <p:sp>
        <p:nvSpPr>
          <p:cNvPr id="204" name="Google Shape;204;g232dceac8d0_3_7"/>
          <p:cNvSpPr txBox="1"/>
          <p:nvPr>
            <p:ph idx="1" type="body"/>
          </p:nvPr>
        </p:nvSpPr>
        <p:spPr>
          <a:xfrm>
            <a:off x="6010725" y="876850"/>
            <a:ext cx="5910900" cy="56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We would do numerous things if we had another month/6 months/full phd time on this subject: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63696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ct val="100000"/>
              <a:buChar char="•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First, fixing dataset issues like size and imbalance can improve model performance. More data could reduce overfitting and increase generalization.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6369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We could also leverage attention methods, extra layers,or recent transformer-based models like GPT-3 to better capture context and semantics.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6369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Addressing ambiguity, subjectivity, sarcasm, metaphors, and misleading hashtags is another topic for improvement. 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6369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Multilingual embeddings or machine translation can assist creating models for more languages and groups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232dceac8d0_3_7"/>
          <p:cNvSpPr txBox="1"/>
          <p:nvPr/>
        </p:nvSpPr>
        <p:spPr>
          <a:xfrm>
            <a:off x="9448800" y="6465950"/>
            <a:ext cx="221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Reference(s): [5]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232dceac8d0_3_7"/>
          <p:cNvSpPr txBox="1"/>
          <p:nvPr>
            <p:ph idx="1" type="body"/>
          </p:nvPr>
        </p:nvSpPr>
        <p:spPr>
          <a:xfrm>
            <a:off x="135150" y="953050"/>
            <a:ext cx="5337300" cy="56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81317" lvl="1" marL="9144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ct val="100000"/>
              <a:buChar char="•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Dataset limitations: 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381317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Limited size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381317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ambiguity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381317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subjectivity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38131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Lack of additional context: External links, non-ASCII characters, emojis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38131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Language intricacies: 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381317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Sarcasm, 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381317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metaphors, 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381317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misleading keywords or hashtags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38131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Short length of tweets: Limited context and information</a:t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2022-10-18T06:08:48Z</dcterms:created>
  <dc:creator>Sowmya Iyer</dc:creator>
</cp:coreProperties>
</file>