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70" r:id="rId6"/>
    <p:sldId id="261" r:id="rId7"/>
    <p:sldId id="262" r:id="rId8"/>
    <p:sldId id="263" r:id="rId9"/>
    <p:sldId id="264" r:id="rId10"/>
    <p:sldId id="265" r:id="rId11"/>
    <p:sldId id="266" r:id="rId12"/>
    <p:sldId id="271" r:id="rId13"/>
    <p:sldId id="273" r:id="rId14"/>
    <p:sldId id="274" r:id="rId15"/>
    <p:sldId id="277"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7"/>
    <p:restoredTop sz="94661"/>
  </p:normalViewPr>
  <p:slideViewPr>
    <p:cSldViewPr snapToGrid="0">
      <p:cViewPr varScale="1">
        <p:scale>
          <a:sx n="95" d="100"/>
          <a:sy n="95"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A4E0AF-2F61-4711-9CF1-921E73F5DB3B}"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8505EF4C-0213-4C1A-BB4C-ECE01FACF473}">
      <dgm:prSet/>
      <dgm:spPr/>
      <dgm:t>
        <a:bodyPr/>
        <a:lstStyle/>
        <a:p>
          <a:r>
            <a:rPr lang="en-US" b="1" dirty="0"/>
            <a:t>Dataset</a:t>
          </a:r>
          <a:r>
            <a:rPr lang="en-US" dirty="0"/>
            <a:t>: NHTSA Traffic Fatalities dataset (2015 – 2010). Comprising of accident records across the U.S.</a:t>
          </a:r>
        </a:p>
      </dgm:t>
    </dgm:pt>
    <dgm:pt modelId="{69DA3333-3BBF-4C3D-842F-152B3F015773}" type="parTrans" cxnId="{31EAF82D-9902-4A96-B835-2C9D28FE5C9B}">
      <dgm:prSet/>
      <dgm:spPr/>
      <dgm:t>
        <a:bodyPr/>
        <a:lstStyle/>
        <a:p>
          <a:endParaRPr lang="en-US"/>
        </a:p>
      </dgm:t>
    </dgm:pt>
    <dgm:pt modelId="{44A22E9F-5D42-444A-91C2-241932523E7A}" type="sibTrans" cxnId="{31EAF82D-9902-4A96-B835-2C9D28FE5C9B}">
      <dgm:prSet/>
      <dgm:spPr/>
      <dgm:t>
        <a:bodyPr/>
        <a:lstStyle/>
        <a:p>
          <a:endParaRPr lang="en-US"/>
        </a:p>
      </dgm:t>
    </dgm:pt>
    <dgm:pt modelId="{1463FB54-402A-4758-81F1-79F8CD1CDE79}">
      <dgm:prSet/>
      <dgm:spPr/>
      <dgm:t>
        <a:bodyPr/>
        <a:lstStyle/>
        <a:p>
          <a:r>
            <a:rPr lang="en-US" b="1" dirty="0"/>
            <a:t>Motivation</a:t>
          </a:r>
          <a:r>
            <a:rPr lang="en-US" dirty="0"/>
            <a:t>: Traffic fatalities are a critical public safety concern; data analysis can drive informed policy and lifesaving interventions.</a:t>
          </a:r>
        </a:p>
      </dgm:t>
    </dgm:pt>
    <dgm:pt modelId="{66BCC178-0838-437D-BFFA-7E05BDCBEA9A}" type="parTrans" cxnId="{805B091E-CB1C-47C2-8082-95C11D9EBF7E}">
      <dgm:prSet/>
      <dgm:spPr/>
      <dgm:t>
        <a:bodyPr/>
        <a:lstStyle/>
        <a:p>
          <a:endParaRPr lang="en-US"/>
        </a:p>
      </dgm:t>
    </dgm:pt>
    <dgm:pt modelId="{8C98663C-664A-4D00-9FFE-36B6063B337C}" type="sibTrans" cxnId="{805B091E-CB1C-47C2-8082-95C11D9EBF7E}">
      <dgm:prSet/>
      <dgm:spPr/>
      <dgm:t>
        <a:bodyPr/>
        <a:lstStyle/>
        <a:p>
          <a:endParaRPr lang="en-US"/>
        </a:p>
      </dgm:t>
    </dgm:pt>
    <dgm:pt modelId="{BB17E05A-956D-486A-8646-460407B26A5F}">
      <dgm:prSet/>
      <dgm:spPr/>
      <dgm:t>
        <a:bodyPr/>
        <a:lstStyle/>
        <a:p>
          <a:r>
            <a:rPr lang="en-US" b="1" dirty="0"/>
            <a:t>Target Audience</a:t>
          </a:r>
          <a:r>
            <a:rPr lang="en-US" dirty="0"/>
            <a:t>: Designed for safety officials, EMS, law enforcement, urban planners, and researchers aiming to identify and mitigate risk</a:t>
          </a:r>
        </a:p>
      </dgm:t>
    </dgm:pt>
    <dgm:pt modelId="{96E9D99C-BC79-4423-BBD6-F8FDF1B12F8E}" type="parTrans" cxnId="{45AB6567-D2D4-4A08-9B03-6A0657611486}">
      <dgm:prSet/>
      <dgm:spPr/>
      <dgm:t>
        <a:bodyPr/>
        <a:lstStyle/>
        <a:p>
          <a:endParaRPr lang="en-US"/>
        </a:p>
      </dgm:t>
    </dgm:pt>
    <dgm:pt modelId="{404F1A0D-B405-4266-B6E9-047440213EB3}" type="sibTrans" cxnId="{45AB6567-D2D4-4A08-9B03-6A0657611486}">
      <dgm:prSet/>
      <dgm:spPr/>
      <dgm:t>
        <a:bodyPr/>
        <a:lstStyle/>
        <a:p>
          <a:endParaRPr lang="en-US"/>
        </a:p>
      </dgm:t>
    </dgm:pt>
    <dgm:pt modelId="{174E2D64-C995-4728-8069-1FEA4DF267E1}">
      <dgm:prSet/>
      <dgm:spPr/>
      <dgm:t>
        <a:bodyPr/>
        <a:lstStyle/>
        <a:p>
          <a:r>
            <a:rPr lang="en-US" b="1" dirty="0"/>
            <a:t>Challenges</a:t>
          </a:r>
          <a:r>
            <a:rPr lang="en-US" dirty="0"/>
            <a:t>: Managed a complex schema complexity of 100+ tables.</a:t>
          </a:r>
        </a:p>
      </dgm:t>
    </dgm:pt>
    <dgm:pt modelId="{56865693-F9AF-4628-B07F-638E8AFBA1C8}" type="parTrans" cxnId="{AB28323E-D656-4603-921A-BC419B36737B}">
      <dgm:prSet/>
      <dgm:spPr/>
      <dgm:t>
        <a:bodyPr/>
        <a:lstStyle/>
        <a:p>
          <a:endParaRPr lang="en-US"/>
        </a:p>
      </dgm:t>
    </dgm:pt>
    <dgm:pt modelId="{2EE64F80-54A4-4B6D-89FE-5282FF003BFD}" type="sibTrans" cxnId="{AB28323E-D656-4603-921A-BC419B36737B}">
      <dgm:prSet/>
      <dgm:spPr/>
      <dgm:t>
        <a:bodyPr/>
        <a:lstStyle/>
        <a:p>
          <a:endParaRPr lang="en-US"/>
        </a:p>
      </dgm:t>
    </dgm:pt>
    <dgm:pt modelId="{028DD5BB-F249-4773-AC4C-3C50A0E3F9A8}">
      <dgm:prSet/>
      <dgm:spPr/>
      <dgm:t>
        <a:bodyPr/>
        <a:lstStyle/>
        <a:p>
          <a:r>
            <a:rPr lang="en-US" b="1" dirty="0"/>
            <a:t>Tools</a:t>
          </a:r>
          <a:r>
            <a:rPr lang="en-US" dirty="0"/>
            <a:t> </a:t>
          </a:r>
          <a:r>
            <a:rPr lang="en-US" b="1" dirty="0"/>
            <a:t>used</a:t>
          </a:r>
          <a:r>
            <a:rPr lang="en-US" dirty="0"/>
            <a:t>: SQL, </a:t>
          </a:r>
          <a:r>
            <a:rPr lang="en-US" dirty="0" err="1"/>
            <a:t>BigQuery</a:t>
          </a:r>
          <a:r>
            <a:rPr lang="en-US" dirty="0"/>
            <a:t>, Looker Studio</a:t>
          </a:r>
        </a:p>
      </dgm:t>
    </dgm:pt>
    <dgm:pt modelId="{9BE423D2-CEB0-4252-BD28-D5DA0A5C34AB}" type="parTrans" cxnId="{CC601560-26BC-4B68-8160-012CFAE67BF3}">
      <dgm:prSet/>
      <dgm:spPr/>
      <dgm:t>
        <a:bodyPr/>
        <a:lstStyle/>
        <a:p>
          <a:endParaRPr lang="en-US"/>
        </a:p>
      </dgm:t>
    </dgm:pt>
    <dgm:pt modelId="{86E4FE3C-E45C-4ABE-810A-90F8194DF096}" type="sibTrans" cxnId="{CC601560-26BC-4B68-8160-012CFAE67BF3}">
      <dgm:prSet/>
      <dgm:spPr/>
      <dgm:t>
        <a:bodyPr/>
        <a:lstStyle/>
        <a:p>
          <a:endParaRPr lang="en-US"/>
        </a:p>
      </dgm:t>
    </dgm:pt>
    <dgm:pt modelId="{C96253C2-9486-774B-A7BB-75C54A499ED7}" type="pres">
      <dgm:prSet presAssocID="{71A4E0AF-2F61-4711-9CF1-921E73F5DB3B}" presName="vert0" presStyleCnt="0">
        <dgm:presLayoutVars>
          <dgm:dir/>
          <dgm:animOne val="branch"/>
          <dgm:animLvl val="lvl"/>
        </dgm:presLayoutVars>
      </dgm:prSet>
      <dgm:spPr/>
    </dgm:pt>
    <dgm:pt modelId="{0B4F4DFE-2050-724B-8AE1-12379C1F76FA}" type="pres">
      <dgm:prSet presAssocID="{8505EF4C-0213-4C1A-BB4C-ECE01FACF473}" presName="thickLine" presStyleLbl="alignNode1" presStyleIdx="0" presStyleCnt="5"/>
      <dgm:spPr/>
    </dgm:pt>
    <dgm:pt modelId="{25E8B62E-EE56-164D-A0A6-08F3B66CA1A6}" type="pres">
      <dgm:prSet presAssocID="{8505EF4C-0213-4C1A-BB4C-ECE01FACF473}" presName="horz1" presStyleCnt="0"/>
      <dgm:spPr/>
    </dgm:pt>
    <dgm:pt modelId="{B4BCE039-F8FC-7C4A-AE03-02A5F5973994}" type="pres">
      <dgm:prSet presAssocID="{8505EF4C-0213-4C1A-BB4C-ECE01FACF473}" presName="tx1" presStyleLbl="revTx" presStyleIdx="0" presStyleCnt="5"/>
      <dgm:spPr/>
    </dgm:pt>
    <dgm:pt modelId="{670E6062-F674-FE4D-8579-671CCC465BA6}" type="pres">
      <dgm:prSet presAssocID="{8505EF4C-0213-4C1A-BB4C-ECE01FACF473}" presName="vert1" presStyleCnt="0"/>
      <dgm:spPr/>
    </dgm:pt>
    <dgm:pt modelId="{B3ED2CE3-B55C-E24B-9919-9A7A693F1F1B}" type="pres">
      <dgm:prSet presAssocID="{1463FB54-402A-4758-81F1-79F8CD1CDE79}" presName="thickLine" presStyleLbl="alignNode1" presStyleIdx="1" presStyleCnt="5"/>
      <dgm:spPr/>
    </dgm:pt>
    <dgm:pt modelId="{49E32190-632E-D84F-B443-3FE21203F54D}" type="pres">
      <dgm:prSet presAssocID="{1463FB54-402A-4758-81F1-79F8CD1CDE79}" presName="horz1" presStyleCnt="0"/>
      <dgm:spPr/>
    </dgm:pt>
    <dgm:pt modelId="{84728DAA-57E9-5448-BAE5-EC62C7279024}" type="pres">
      <dgm:prSet presAssocID="{1463FB54-402A-4758-81F1-79F8CD1CDE79}" presName="tx1" presStyleLbl="revTx" presStyleIdx="1" presStyleCnt="5"/>
      <dgm:spPr/>
    </dgm:pt>
    <dgm:pt modelId="{E71B8939-D2F8-6148-A752-7689BE1BBC3E}" type="pres">
      <dgm:prSet presAssocID="{1463FB54-402A-4758-81F1-79F8CD1CDE79}" presName="vert1" presStyleCnt="0"/>
      <dgm:spPr/>
    </dgm:pt>
    <dgm:pt modelId="{F7F3FCC6-E7E2-F142-BB1C-3973D1811573}" type="pres">
      <dgm:prSet presAssocID="{BB17E05A-956D-486A-8646-460407B26A5F}" presName="thickLine" presStyleLbl="alignNode1" presStyleIdx="2" presStyleCnt="5"/>
      <dgm:spPr/>
    </dgm:pt>
    <dgm:pt modelId="{4059E8E9-FC6E-D840-91CA-AB955680A831}" type="pres">
      <dgm:prSet presAssocID="{BB17E05A-956D-486A-8646-460407B26A5F}" presName="horz1" presStyleCnt="0"/>
      <dgm:spPr/>
    </dgm:pt>
    <dgm:pt modelId="{95B7F8C6-94C0-1148-9AB2-553E233888C6}" type="pres">
      <dgm:prSet presAssocID="{BB17E05A-956D-486A-8646-460407B26A5F}" presName="tx1" presStyleLbl="revTx" presStyleIdx="2" presStyleCnt="5"/>
      <dgm:spPr/>
    </dgm:pt>
    <dgm:pt modelId="{FF7728BD-B545-1046-AB9D-4B142A4B0575}" type="pres">
      <dgm:prSet presAssocID="{BB17E05A-956D-486A-8646-460407B26A5F}" presName="vert1" presStyleCnt="0"/>
      <dgm:spPr/>
    </dgm:pt>
    <dgm:pt modelId="{6FC10E33-9482-CD47-AEA2-C5431302DBCA}" type="pres">
      <dgm:prSet presAssocID="{174E2D64-C995-4728-8069-1FEA4DF267E1}" presName="thickLine" presStyleLbl="alignNode1" presStyleIdx="3" presStyleCnt="5"/>
      <dgm:spPr/>
    </dgm:pt>
    <dgm:pt modelId="{E68B762E-D670-3847-A663-6A502C7C4AD0}" type="pres">
      <dgm:prSet presAssocID="{174E2D64-C995-4728-8069-1FEA4DF267E1}" presName="horz1" presStyleCnt="0"/>
      <dgm:spPr/>
    </dgm:pt>
    <dgm:pt modelId="{D605A5C4-DD40-3549-BDBD-58016A1A2448}" type="pres">
      <dgm:prSet presAssocID="{174E2D64-C995-4728-8069-1FEA4DF267E1}" presName="tx1" presStyleLbl="revTx" presStyleIdx="3" presStyleCnt="5"/>
      <dgm:spPr/>
    </dgm:pt>
    <dgm:pt modelId="{51500499-3EC8-8C44-A058-E3250E10DE42}" type="pres">
      <dgm:prSet presAssocID="{174E2D64-C995-4728-8069-1FEA4DF267E1}" presName="vert1" presStyleCnt="0"/>
      <dgm:spPr/>
    </dgm:pt>
    <dgm:pt modelId="{86ABDCEC-C7A4-EF46-B48A-7452D8C29691}" type="pres">
      <dgm:prSet presAssocID="{028DD5BB-F249-4773-AC4C-3C50A0E3F9A8}" presName="thickLine" presStyleLbl="alignNode1" presStyleIdx="4" presStyleCnt="5"/>
      <dgm:spPr/>
    </dgm:pt>
    <dgm:pt modelId="{98FFF6A6-1872-3240-8F53-0E07E0575774}" type="pres">
      <dgm:prSet presAssocID="{028DD5BB-F249-4773-AC4C-3C50A0E3F9A8}" presName="horz1" presStyleCnt="0"/>
      <dgm:spPr/>
    </dgm:pt>
    <dgm:pt modelId="{8E17B92F-9384-7543-98A9-2A62637DB3CA}" type="pres">
      <dgm:prSet presAssocID="{028DD5BB-F249-4773-AC4C-3C50A0E3F9A8}" presName="tx1" presStyleLbl="revTx" presStyleIdx="4" presStyleCnt="5"/>
      <dgm:spPr/>
    </dgm:pt>
    <dgm:pt modelId="{FD29D409-EFDB-9040-95FD-36D69CB04BA8}" type="pres">
      <dgm:prSet presAssocID="{028DD5BB-F249-4773-AC4C-3C50A0E3F9A8}" presName="vert1" presStyleCnt="0"/>
      <dgm:spPr/>
    </dgm:pt>
  </dgm:ptLst>
  <dgm:cxnLst>
    <dgm:cxn modelId="{805B091E-CB1C-47C2-8082-95C11D9EBF7E}" srcId="{71A4E0AF-2F61-4711-9CF1-921E73F5DB3B}" destId="{1463FB54-402A-4758-81F1-79F8CD1CDE79}" srcOrd="1" destOrd="0" parTransId="{66BCC178-0838-437D-BFFA-7E05BDCBEA9A}" sibTransId="{8C98663C-664A-4D00-9FFE-36B6063B337C}"/>
    <dgm:cxn modelId="{31EAF82D-9902-4A96-B835-2C9D28FE5C9B}" srcId="{71A4E0AF-2F61-4711-9CF1-921E73F5DB3B}" destId="{8505EF4C-0213-4C1A-BB4C-ECE01FACF473}" srcOrd="0" destOrd="0" parTransId="{69DA3333-3BBF-4C3D-842F-152B3F015773}" sibTransId="{44A22E9F-5D42-444A-91C2-241932523E7A}"/>
    <dgm:cxn modelId="{AB28323E-D656-4603-921A-BC419B36737B}" srcId="{71A4E0AF-2F61-4711-9CF1-921E73F5DB3B}" destId="{174E2D64-C995-4728-8069-1FEA4DF267E1}" srcOrd="3" destOrd="0" parTransId="{56865693-F9AF-4628-B07F-638E8AFBA1C8}" sibTransId="{2EE64F80-54A4-4B6D-89FE-5282FF003BFD}"/>
    <dgm:cxn modelId="{19E5B147-9379-7D4C-8D7D-EEF87AF7AE6D}" type="presOf" srcId="{8505EF4C-0213-4C1A-BB4C-ECE01FACF473}" destId="{B4BCE039-F8FC-7C4A-AE03-02A5F5973994}" srcOrd="0" destOrd="0" presId="urn:microsoft.com/office/officeart/2008/layout/LinedList"/>
    <dgm:cxn modelId="{28EC2A5A-A75F-8246-9CAC-DE85C3A1D8F8}" type="presOf" srcId="{BB17E05A-956D-486A-8646-460407B26A5F}" destId="{95B7F8C6-94C0-1148-9AB2-553E233888C6}" srcOrd="0" destOrd="0" presId="urn:microsoft.com/office/officeart/2008/layout/LinedList"/>
    <dgm:cxn modelId="{F49BB35A-3BB2-6049-8473-63D1CCF77304}" type="presOf" srcId="{71A4E0AF-2F61-4711-9CF1-921E73F5DB3B}" destId="{C96253C2-9486-774B-A7BB-75C54A499ED7}" srcOrd="0" destOrd="0" presId="urn:microsoft.com/office/officeart/2008/layout/LinedList"/>
    <dgm:cxn modelId="{E58DF35E-2F26-7848-B457-25F4FDF1F0C1}" type="presOf" srcId="{028DD5BB-F249-4773-AC4C-3C50A0E3F9A8}" destId="{8E17B92F-9384-7543-98A9-2A62637DB3CA}" srcOrd="0" destOrd="0" presId="urn:microsoft.com/office/officeart/2008/layout/LinedList"/>
    <dgm:cxn modelId="{CC601560-26BC-4B68-8160-012CFAE67BF3}" srcId="{71A4E0AF-2F61-4711-9CF1-921E73F5DB3B}" destId="{028DD5BB-F249-4773-AC4C-3C50A0E3F9A8}" srcOrd="4" destOrd="0" parTransId="{9BE423D2-CEB0-4252-BD28-D5DA0A5C34AB}" sibTransId="{86E4FE3C-E45C-4ABE-810A-90F8194DF096}"/>
    <dgm:cxn modelId="{45AB6567-D2D4-4A08-9B03-6A0657611486}" srcId="{71A4E0AF-2F61-4711-9CF1-921E73F5DB3B}" destId="{BB17E05A-956D-486A-8646-460407B26A5F}" srcOrd="2" destOrd="0" parTransId="{96E9D99C-BC79-4423-BBD6-F8FDF1B12F8E}" sibTransId="{404F1A0D-B405-4266-B6E9-047440213EB3}"/>
    <dgm:cxn modelId="{1AC0DBAA-3402-5041-AB33-CBFE4A4C3972}" type="presOf" srcId="{1463FB54-402A-4758-81F1-79F8CD1CDE79}" destId="{84728DAA-57E9-5448-BAE5-EC62C7279024}" srcOrd="0" destOrd="0" presId="urn:microsoft.com/office/officeart/2008/layout/LinedList"/>
    <dgm:cxn modelId="{94D5A9CE-5C60-B64C-9428-8FB04DB75252}" type="presOf" srcId="{174E2D64-C995-4728-8069-1FEA4DF267E1}" destId="{D605A5C4-DD40-3549-BDBD-58016A1A2448}" srcOrd="0" destOrd="0" presId="urn:microsoft.com/office/officeart/2008/layout/LinedList"/>
    <dgm:cxn modelId="{0A40E0C6-D609-4847-A52D-2D40F74D86AD}" type="presParOf" srcId="{C96253C2-9486-774B-A7BB-75C54A499ED7}" destId="{0B4F4DFE-2050-724B-8AE1-12379C1F76FA}" srcOrd="0" destOrd="0" presId="urn:microsoft.com/office/officeart/2008/layout/LinedList"/>
    <dgm:cxn modelId="{F4057992-A5AC-144C-8167-39625146CCFD}" type="presParOf" srcId="{C96253C2-9486-774B-A7BB-75C54A499ED7}" destId="{25E8B62E-EE56-164D-A0A6-08F3B66CA1A6}" srcOrd="1" destOrd="0" presId="urn:microsoft.com/office/officeart/2008/layout/LinedList"/>
    <dgm:cxn modelId="{FBE12E2B-BE19-3041-B30E-BA597CD2B3FE}" type="presParOf" srcId="{25E8B62E-EE56-164D-A0A6-08F3B66CA1A6}" destId="{B4BCE039-F8FC-7C4A-AE03-02A5F5973994}" srcOrd="0" destOrd="0" presId="urn:microsoft.com/office/officeart/2008/layout/LinedList"/>
    <dgm:cxn modelId="{6598D18B-C7E7-0848-8791-31814733988F}" type="presParOf" srcId="{25E8B62E-EE56-164D-A0A6-08F3B66CA1A6}" destId="{670E6062-F674-FE4D-8579-671CCC465BA6}" srcOrd="1" destOrd="0" presId="urn:microsoft.com/office/officeart/2008/layout/LinedList"/>
    <dgm:cxn modelId="{DED0C33F-8FE9-D244-AFF4-1249712FE1FD}" type="presParOf" srcId="{C96253C2-9486-774B-A7BB-75C54A499ED7}" destId="{B3ED2CE3-B55C-E24B-9919-9A7A693F1F1B}" srcOrd="2" destOrd="0" presId="urn:microsoft.com/office/officeart/2008/layout/LinedList"/>
    <dgm:cxn modelId="{1073863F-29BD-204A-B954-37E5B0387740}" type="presParOf" srcId="{C96253C2-9486-774B-A7BB-75C54A499ED7}" destId="{49E32190-632E-D84F-B443-3FE21203F54D}" srcOrd="3" destOrd="0" presId="urn:microsoft.com/office/officeart/2008/layout/LinedList"/>
    <dgm:cxn modelId="{22AAFA97-E297-424A-83C8-751FF42D7942}" type="presParOf" srcId="{49E32190-632E-D84F-B443-3FE21203F54D}" destId="{84728DAA-57E9-5448-BAE5-EC62C7279024}" srcOrd="0" destOrd="0" presId="urn:microsoft.com/office/officeart/2008/layout/LinedList"/>
    <dgm:cxn modelId="{C29CEB7B-C025-7B4D-911F-9470DDC208D8}" type="presParOf" srcId="{49E32190-632E-D84F-B443-3FE21203F54D}" destId="{E71B8939-D2F8-6148-A752-7689BE1BBC3E}" srcOrd="1" destOrd="0" presId="urn:microsoft.com/office/officeart/2008/layout/LinedList"/>
    <dgm:cxn modelId="{17998799-1518-0F4E-A668-BD8B792D8CA2}" type="presParOf" srcId="{C96253C2-9486-774B-A7BB-75C54A499ED7}" destId="{F7F3FCC6-E7E2-F142-BB1C-3973D1811573}" srcOrd="4" destOrd="0" presId="urn:microsoft.com/office/officeart/2008/layout/LinedList"/>
    <dgm:cxn modelId="{79550BA3-C4AD-AA4E-B97D-3A8427BB56EE}" type="presParOf" srcId="{C96253C2-9486-774B-A7BB-75C54A499ED7}" destId="{4059E8E9-FC6E-D840-91CA-AB955680A831}" srcOrd="5" destOrd="0" presId="urn:microsoft.com/office/officeart/2008/layout/LinedList"/>
    <dgm:cxn modelId="{FCBA73C7-5BE2-154D-AD9A-8413E3D6AADC}" type="presParOf" srcId="{4059E8E9-FC6E-D840-91CA-AB955680A831}" destId="{95B7F8C6-94C0-1148-9AB2-553E233888C6}" srcOrd="0" destOrd="0" presId="urn:microsoft.com/office/officeart/2008/layout/LinedList"/>
    <dgm:cxn modelId="{70586A96-0825-DC40-BEAE-6C98149EC5AE}" type="presParOf" srcId="{4059E8E9-FC6E-D840-91CA-AB955680A831}" destId="{FF7728BD-B545-1046-AB9D-4B142A4B0575}" srcOrd="1" destOrd="0" presId="urn:microsoft.com/office/officeart/2008/layout/LinedList"/>
    <dgm:cxn modelId="{9A1DCA2B-DDB1-9D48-9F3E-5D628962AEC9}" type="presParOf" srcId="{C96253C2-9486-774B-A7BB-75C54A499ED7}" destId="{6FC10E33-9482-CD47-AEA2-C5431302DBCA}" srcOrd="6" destOrd="0" presId="urn:microsoft.com/office/officeart/2008/layout/LinedList"/>
    <dgm:cxn modelId="{E9B6E9A7-80BA-D44D-AE5C-A16742DE18B6}" type="presParOf" srcId="{C96253C2-9486-774B-A7BB-75C54A499ED7}" destId="{E68B762E-D670-3847-A663-6A502C7C4AD0}" srcOrd="7" destOrd="0" presId="urn:microsoft.com/office/officeart/2008/layout/LinedList"/>
    <dgm:cxn modelId="{2FC04C8E-4035-0B4E-8ECC-583D8C794AEE}" type="presParOf" srcId="{E68B762E-D670-3847-A663-6A502C7C4AD0}" destId="{D605A5C4-DD40-3549-BDBD-58016A1A2448}" srcOrd="0" destOrd="0" presId="urn:microsoft.com/office/officeart/2008/layout/LinedList"/>
    <dgm:cxn modelId="{2408FB1C-3316-8546-A26F-6ACDAB79BF1F}" type="presParOf" srcId="{E68B762E-D670-3847-A663-6A502C7C4AD0}" destId="{51500499-3EC8-8C44-A058-E3250E10DE42}" srcOrd="1" destOrd="0" presId="urn:microsoft.com/office/officeart/2008/layout/LinedList"/>
    <dgm:cxn modelId="{7F45E063-41B0-504F-A218-ED1B7A6A0C67}" type="presParOf" srcId="{C96253C2-9486-774B-A7BB-75C54A499ED7}" destId="{86ABDCEC-C7A4-EF46-B48A-7452D8C29691}" srcOrd="8" destOrd="0" presId="urn:microsoft.com/office/officeart/2008/layout/LinedList"/>
    <dgm:cxn modelId="{F17BCA2F-24A0-4349-93F4-8FC532962E46}" type="presParOf" srcId="{C96253C2-9486-774B-A7BB-75C54A499ED7}" destId="{98FFF6A6-1872-3240-8F53-0E07E0575774}" srcOrd="9" destOrd="0" presId="urn:microsoft.com/office/officeart/2008/layout/LinedList"/>
    <dgm:cxn modelId="{7CE2723B-DD85-0840-A2E4-EAEBA8E8BB9F}" type="presParOf" srcId="{98FFF6A6-1872-3240-8F53-0E07E0575774}" destId="{8E17B92F-9384-7543-98A9-2A62637DB3CA}" srcOrd="0" destOrd="0" presId="urn:microsoft.com/office/officeart/2008/layout/LinedList"/>
    <dgm:cxn modelId="{5055B5A5-73F8-FD47-AE51-2428CEB7D631}" type="presParOf" srcId="{98FFF6A6-1872-3240-8F53-0E07E0575774}" destId="{FD29D409-EFDB-9040-95FD-36D69CB04BA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B03E41-0232-4A08-8881-FB5833F5285D}"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2C170B06-6E23-453F-923E-AB4315E4E8E8}">
      <dgm:prSet/>
      <dgm:spPr/>
      <dgm:t>
        <a:bodyPr/>
        <a:lstStyle/>
        <a:p>
          <a:r>
            <a:rPr lang="en-US" b="0" i="0"/>
            <a:t>Accidents over the Past 5 Years</a:t>
          </a:r>
          <a:endParaRPr lang="en-US"/>
        </a:p>
      </dgm:t>
    </dgm:pt>
    <dgm:pt modelId="{9C7D1659-93AA-4C33-AF7C-C4C19921138F}" type="parTrans" cxnId="{97D46E92-A3C1-4B91-ADDE-40305239D000}">
      <dgm:prSet/>
      <dgm:spPr/>
      <dgm:t>
        <a:bodyPr/>
        <a:lstStyle/>
        <a:p>
          <a:endParaRPr lang="en-US"/>
        </a:p>
      </dgm:t>
    </dgm:pt>
    <dgm:pt modelId="{08C2D8C9-B533-45D3-9047-38259268FACD}" type="sibTrans" cxnId="{97D46E92-A3C1-4B91-ADDE-40305239D000}">
      <dgm:prSet/>
      <dgm:spPr/>
      <dgm:t>
        <a:bodyPr/>
        <a:lstStyle/>
        <a:p>
          <a:endParaRPr lang="en-US"/>
        </a:p>
      </dgm:t>
    </dgm:pt>
    <dgm:pt modelId="{DC5513A8-1312-4CAA-A020-1F517F03B237}">
      <dgm:prSet/>
      <dgm:spPr/>
      <dgm:t>
        <a:bodyPr/>
        <a:lstStyle/>
        <a:p>
          <a:r>
            <a:rPr lang="en-US" b="0" i="0"/>
            <a:t>Monthly Variation in Accident Counts</a:t>
          </a:r>
          <a:endParaRPr lang="en-US"/>
        </a:p>
      </dgm:t>
    </dgm:pt>
    <dgm:pt modelId="{50F9A65B-E324-4D5D-8453-E4B238AA104A}" type="parTrans" cxnId="{929E0445-37E6-4249-B5A6-FE6EBB6FF705}">
      <dgm:prSet/>
      <dgm:spPr/>
      <dgm:t>
        <a:bodyPr/>
        <a:lstStyle/>
        <a:p>
          <a:endParaRPr lang="en-US"/>
        </a:p>
      </dgm:t>
    </dgm:pt>
    <dgm:pt modelId="{6D8B8B99-896C-4CC4-AB9E-DBD4AB7C4D7E}" type="sibTrans" cxnId="{929E0445-37E6-4249-B5A6-FE6EBB6FF705}">
      <dgm:prSet/>
      <dgm:spPr/>
      <dgm:t>
        <a:bodyPr/>
        <a:lstStyle/>
        <a:p>
          <a:endParaRPr lang="en-US"/>
        </a:p>
      </dgm:t>
    </dgm:pt>
    <dgm:pt modelId="{02FD5638-094A-4EF5-8EFB-90F0D97276EA}">
      <dgm:prSet/>
      <dgm:spPr/>
      <dgm:t>
        <a:bodyPr/>
        <a:lstStyle/>
        <a:p>
          <a:r>
            <a:rPr lang="en-US" b="0" i="0"/>
            <a:t>Hourly Distribution of Crashes</a:t>
          </a:r>
          <a:endParaRPr lang="en-US"/>
        </a:p>
      </dgm:t>
    </dgm:pt>
    <dgm:pt modelId="{1BADCC16-54B9-4E75-ABA5-6BBF6A8210FE}" type="parTrans" cxnId="{B7B0FE9A-5822-4C1D-B716-306811AE05AE}">
      <dgm:prSet/>
      <dgm:spPr/>
      <dgm:t>
        <a:bodyPr/>
        <a:lstStyle/>
        <a:p>
          <a:endParaRPr lang="en-US"/>
        </a:p>
      </dgm:t>
    </dgm:pt>
    <dgm:pt modelId="{6CC713C3-E297-4E68-B953-85D5BFA306B8}" type="sibTrans" cxnId="{B7B0FE9A-5822-4C1D-B716-306811AE05AE}">
      <dgm:prSet/>
      <dgm:spPr/>
      <dgm:t>
        <a:bodyPr/>
        <a:lstStyle/>
        <a:p>
          <a:endParaRPr lang="en-US"/>
        </a:p>
      </dgm:t>
    </dgm:pt>
    <dgm:pt modelId="{E2A39916-7EE9-49BD-B55C-CF46DFD2D733}">
      <dgm:prSet/>
      <dgm:spPr/>
      <dgm:t>
        <a:bodyPr/>
        <a:lstStyle/>
        <a:p>
          <a:r>
            <a:rPr lang="en-US" b="0" i="0"/>
            <a:t>Statewide and City-Level Accident Breakdown </a:t>
          </a:r>
          <a:endParaRPr lang="en-US"/>
        </a:p>
      </dgm:t>
    </dgm:pt>
    <dgm:pt modelId="{09DAC6CE-A934-4EEB-824F-9908E05703A8}" type="parTrans" cxnId="{326072C1-E640-4468-9C36-F41C87912988}">
      <dgm:prSet/>
      <dgm:spPr/>
      <dgm:t>
        <a:bodyPr/>
        <a:lstStyle/>
        <a:p>
          <a:endParaRPr lang="en-US"/>
        </a:p>
      </dgm:t>
    </dgm:pt>
    <dgm:pt modelId="{B049A4A0-67A4-4E77-8235-9056E306758C}" type="sibTrans" cxnId="{326072C1-E640-4468-9C36-F41C87912988}">
      <dgm:prSet/>
      <dgm:spPr/>
      <dgm:t>
        <a:bodyPr/>
        <a:lstStyle/>
        <a:p>
          <a:endParaRPr lang="en-US"/>
        </a:p>
      </dgm:t>
    </dgm:pt>
    <dgm:pt modelId="{724D9768-CE43-46F5-94E4-0168F157AE85}">
      <dgm:prSet/>
      <dgm:spPr/>
      <dgm:t>
        <a:bodyPr/>
        <a:lstStyle/>
        <a:p>
          <a:r>
            <a:rPr lang="en-US" b="0" i="0" dirty="0"/>
            <a:t>Vehicle Types Involved and Helmut Usage</a:t>
          </a:r>
          <a:endParaRPr lang="en-US" dirty="0"/>
        </a:p>
      </dgm:t>
    </dgm:pt>
    <dgm:pt modelId="{25F40BE9-0AB3-436D-A4E7-C14453269BD2}" type="parTrans" cxnId="{B0525188-55F8-4EF8-9D81-3797A5A9C243}">
      <dgm:prSet/>
      <dgm:spPr/>
      <dgm:t>
        <a:bodyPr/>
        <a:lstStyle/>
        <a:p>
          <a:endParaRPr lang="en-US"/>
        </a:p>
      </dgm:t>
    </dgm:pt>
    <dgm:pt modelId="{FA0A1920-AB00-46A0-9171-108CD96196DB}" type="sibTrans" cxnId="{B0525188-55F8-4EF8-9D81-3797A5A9C243}">
      <dgm:prSet/>
      <dgm:spPr/>
      <dgm:t>
        <a:bodyPr/>
        <a:lstStyle/>
        <a:p>
          <a:endParaRPr lang="en-US"/>
        </a:p>
      </dgm:t>
    </dgm:pt>
    <dgm:pt modelId="{E1406047-618C-40B0-B4E6-34CC4CA0B7EA}">
      <dgm:prSet/>
      <dgm:spPr/>
      <dgm:t>
        <a:bodyPr/>
        <a:lstStyle/>
        <a:p>
          <a:r>
            <a:rPr lang="en-US" b="0" i="0"/>
            <a:t>EMS Response Time Distribution</a:t>
          </a:r>
          <a:endParaRPr lang="en-US"/>
        </a:p>
      </dgm:t>
    </dgm:pt>
    <dgm:pt modelId="{94176049-66DB-4436-9E3A-D861C54E7184}" type="parTrans" cxnId="{22F0D676-2800-421B-8CB8-F12817DCB988}">
      <dgm:prSet/>
      <dgm:spPr/>
      <dgm:t>
        <a:bodyPr/>
        <a:lstStyle/>
        <a:p>
          <a:endParaRPr lang="en-US"/>
        </a:p>
      </dgm:t>
    </dgm:pt>
    <dgm:pt modelId="{699DB4C7-A8D2-4CF4-A63B-AC11E08F2146}" type="sibTrans" cxnId="{22F0D676-2800-421B-8CB8-F12817DCB988}">
      <dgm:prSet/>
      <dgm:spPr/>
      <dgm:t>
        <a:bodyPr/>
        <a:lstStyle/>
        <a:p>
          <a:endParaRPr lang="en-US"/>
        </a:p>
      </dgm:t>
    </dgm:pt>
    <dgm:pt modelId="{319FBFBD-FD99-4AE5-A5E2-5F2F1BB1C5C3}">
      <dgm:prSet/>
      <dgm:spPr/>
      <dgm:t>
        <a:bodyPr/>
        <a:lstStyle/>
        <a:p>
          <a:r>
            <a:rPr lang="en-US" b="0" i="0" dirty="0"/>
            <a:t>Types of Violations Charged</a:t>
          </a:r>
          <a:endParaRPr lang="en-US" dirty="0"/>
        </a:p>
      </dgm:t>
    </dgm:pt>
    <dgm:pt modelId="{4682C11E-8EA5-4104-82D4-BE0F15CBB406}" type="parTrans" cxnId="{8EEA5774-FC27-49CB-8044-15DADCB02F80}">
      <dgm:prSet/>
      <dgm:spPr/>
      <dgm:t>
        <a:bodyPr/>
        <a:lstStyle/>
        <a:p>
          <a:endParaRPr lang="en-US"/>
        </a:p>
      </dgm:t>
    </dgm:pt>
    <dgm:pt modelId="{EE47B53D-7B9D-4110-9DF9-32A1458C6880}" type="sibTrans" cxnId="{8EEA5774-FC27-49CB-8044-15DADCB02F80}">
      <dgm:prSet/>
      <dgm:spPr/>
      <dgm:t>
        <a:bodyPr/>
        <a:lstStyle/>
        <a:p>
          <a:endParaRPr lang="en-US"/>
        </a:p>
      </dgm:t>
    </dgm:pt>
    <dgm:pt modelId="{751C52F2-032F-2C4A-B9FC-DF3FFDB4737F}">
      <dgm:prSet/>
      <dgm:spPr/>
      <dgm:t>
        <a:bodyPr/>
        <a:lstStyle/>
        <a:p>
          <a:r>
            <a:rPr lang="en-US" b="0" i="0" dirty="0"/>
            <a:t>Top Causes of Driver Distraction by State</a:t>
          </a:r>
          <a:endParaRPr lang="en-US" dirty="0"/>
        </a:p>
      </dgm:t>
    </dgm:pt>
    <dgm:pt modelId="{A91E7BEF-B34B-914E-9030-1116BEC26EB4}" type="parTrans" cxnId="{CC9E3895-DBAE-F243-9D9D-419153335E6F}">
      <dgm:prSet/>
      <dgm:spPr/>
      <dgm:t>
        <a:bodyPr/>
        <a:lstStyle/>
        <a:p>
          <a:endParaRPr lang="en-US"/>
        </a:p>
      </dgm:t>
    </dgm:pt>
    <dgm:pt modelId="{6EA6A30D-D96A-ED4D-8775-8C6F269A1619}" type="sibTrans" cxnId="{CC9E3895-DBAE-F243-9D9D-419153335E6F}">
      <dgm:prSet/>
      <dgm:spPr/>
      <dgm:t>
        <a:bodyPr/>
        <a:lstStyle/>
        <a:p>
          <a:endParaRPr lang="en-US"/>
        </a:p>
      </dgm:t>
    </dgm:pt>
    <dgm:pt modelId="{82AE7E9C-B620-BD40-9BBD-470B2A512C8E}">
      <dgm:prSet/>
      <dgm:spPr/>
      <dgm:t>
        <a:bodyPr/>
        <a:lstStyle/>
        <a:p>
          <a:r>
            <a:rPr lang="en-US" dirty="0"/>
            <a:t>Common</a:t>
          </a:r>
          <a:r>
            <a:rPr lang="en-US" baseline="0" dirty="0"/>
            <a:t> Factors in Non-Motor Fatal Crashes</a:t>
          </a:r>
          <a:endParaRPr lang="en-US" dirty="0"/>
        </a:p>
      </dgm:t>
    </dgm:pt>
    <dgm:pt modelId="{2BFD8E26-2F3E-7949-834B-2820882E4F18}" type="parTrans" cxnId="{F7C8A088-CE4E-354D-A779-3277A7DF7F30}">
      <dgm:prSet/>
      <dgm:spPr/>
      <dgm:t>
        <a:bodyPr/>
        <a:lstStyle/>
        <a:p>
          <a:endParaRPr lang="en-US"/>
        </a:p>
      </dgm:t>
    </dgm:pt>
    <dgm:pt modelId="{243AE6CA-319E-6C44-A3AC-BE1D567DE36A}" type="sibTrans" cxnId="{F7C8A088-CE4E-354D-A779-3277A7DF7F30}">
      <dgm:prSet/>
      <dgm:spPr/>
      <dgm:t>
        <a:bodyPr/>
        <a:lstStyle/>
        <a:p>
          <a:endParaRPr lang="en-US"/>
        </a:p>
      </dgm:t>
    </dgm:pt>
    <dgm:pt modelId="{A74A9A7E-3623-944D-B2C2-5011B8288661}" type="pres">
      <dgm:prSet presAssocID="{09B03E41-0232-4A08-8881-FB5833F5285D}" presName="diagram" presStyleCnt="0">
        <dgm:presLayoutVars>
          <dgm:dir/>
          <dgm:resizeHandles val="exact"/>
        </dgm:presLayoutVars>
      </dgm:prSet>
      <dgm:spPr/>
    </dgm:pt>
    <dgm:pt modelId="{7704D1DC-3BEA-8744-AA5C-04F5AA1D37D4}" type="pres">
      <dgm:prSet presAssocID="{2C170B06-6E23-453F-923E-AB4315E4E8E8}" presName="node" presStyleLbl="node1" presStyleIdx="0" presStyleCnt="9">
        <dgm:presLayoutVars>
          <dgm:bulletEnabled val="1"/>
        </dgm:presLayoutVars>
      </dgm:prSet>
      <dgm:spPr/>
    </dgm:pt>
    <dgm:pt modelId="{BAA839EA-34D4-3E49-8B91-5E47E739D493}" type="pres">
      <dgm:prSet presAssocID="{08C2D8C9-B533-45D3-9047-38259268FACD}" presName="sibTrans" presStyleCnt="0"/>
      <dgm:spPr/>
    </dgm:pt>
    <dgm:pt modelId="{CA845505-86A3-8A43-AA54-BDDFAF9EFCE1}" type="pres">
      <dgm:prSet presAssocID="{DC5513A8-1312-4CAA-A020-1F517F03B237}" presName="node" presStyleLbl="node1" presStyleIdx="1" presStyleCnt="9">
        <dgm:presLayoutVars>
          <dgm:bulletEnabled val="1"/>
        </dgm:presLayoutVars>
      </dgm:prSet>
      <dgm:spPr/>
    </dgm:pt>
    <dgm:pt modelId="{1CCE685A-1CE1-1B43-96EA-CBB90BDEA0D8}" type="pres">
      <dgm:prSet presAssocID="{6D8B8B99-896C-4CC4-AB9E-DBD4AB7C4D7E}" presName="sibTrans" presStyleCnt="0"/>
      <dgm:spPr/>
    </dgm:pt>
    <dgm:pt modelId="{DD53313B-5A85-2D4B-8F31-5D5DD4ACDBBA}" type="pres">
      <dgm:prSet presAssocID="{02FD5638-094A-4EF5-8EFB-90F0D97276EA}" presName="node" presStyleLbl="node1" presStyleIdx="2" presStyleCnt="9">
        <dgm:presLayoutVars>
          <dgm:bulletEnabled val="1"/>
        </dgm:presLayoutVars>
      </dgm:prSet>
      <dgm:spPr/>
    </dgm:pt>
    <dgm:pt modelId="{16B6CC0F-2F4C-AD4A-8198-387C4FA09386}" type="pres">
      <dgm:prSet presAssocID="{6CC713C3-E297-4E68-B953-85D5BFA306B8}" presName="sibTrans" presStyleCnt="0"/>
      <dgm:spPr/>
    </dgm:pt>
    <dgm:pt modelId="{88AF7305-A34B-C540-A67A-B74E640F4235}" type="pres">
      <dgm:prSet presAssocID="{E2A39916-7EE9-49BD-B55C-CF46DFD2D733}" presName="node" presStyleLbl="node1" presStyleIdx="3" presStyleCnt="9">
        <dgm:presLayoutVars>
          <dgm:bulletEnabled val="1"/>
        </dgm:presLayoutVars>
      </dgm:prSet>
      <dgm:spPr/>
    </dgm:pt>
    <dgm:pt modelId="{73B0F349-5A2B-9A42-BFAE-7A7076727852}" type="pres">
      <dgm:prSet presAssocID="{B049A4A0-67A4-4E77-8235-9056E306758C}" presName="sibTrans" presStyleCnt="0"/>
      <dgm:spPr/>
    </dgm:pt>
    <dgm:pt modelId="{FFEF38DE-B317-634F-A76A-A308DBC1EB62}" type="pres">
      <dgm:prSet presAssocID="{724D9768-CE43-46F5-94E4-0168F157AE85}" presName="node" presStyleLbl="node1" presStyleIdx="4" presStyleCnt="9">
        <dgm:presLayoutVars>
          <dgm:bulletEnabled val="1"/>
        </dgm:presLayoutVars>
      </dgm:prSet>
      <dgm:spPr/>
    </dgm:pt>
    <dgm:pt modelId="{9BA89B48-3C5F-9147-B48C-65D794BEA113}" type="pres">
      <dgm:prSet presAssocID="{FA0A1920-AB00-46A0-9171-108CD96196DB}" presName="sibTrans" presStyleCnt="0"/>
      <dgm:spPr/>
    </dgm:pt>
    <dgm:pt modelId="{04139AB5-E639-0D4C-B35E-E0F4638209FB}" type="pres">
      <dgm:prSet presAssocID="{E1406047-618C-40B0-B4E6-34CC4CA0B7EA}" presName="node" presStyleLbl="node1" presStyleIdx="5" presStyleCnt="9">
        <dgm:presLayoutVars>
          <dgm:bulletEnabled val="1"/>
        </dgm:presLayoutVars>
      </dgm:prSet>
      <dgm:spPr/>
    </dgm:pt>
    <dgm:pt modelId="{673D6BA6-2420-FD4F-B939-13112B6A05A7}" type="pres">
      <dgm:prSet presAssocID="{699DB4C7-A8D2-4CF4-A63B-AC11E08F2146}" presName="sibTrans" presStyleCnt="0"/>
      <dgm:spPr/>
    </dgm:pt>
    <dgm:pt modelId="{302285EF-4F67-1045-AF2F-89809DF9BE74}" type="pres">
      <dgm:prSet presAssocID="{319FBFBD-FD99-4AE5-A5E2-5F2F1BB1C5C3}" presName="node" presStyleLbl="node1" presStyleIdx="6" presStyleCnt="9">
        <dgm:presLayoutVars>
          <dgm:bulletEnabled val="1"/>
        </dgm:presLayoutVars>
      </dgm:prSet>
      <dgm:spPr/>
    </dgm:pt>
    <dgm:pt modelId="{BC83A0EC-1AC3-B74A-A463-3D2A868EFC2A}" type="pres">
      <dgm:prSet presAssocID="{EE47B53D-7B9D-4110-9DF9-32A1458C6880}" presName="sibTrans" presStyleCnt="0"/>
      <dgm:spPr/>
    </dgm:pt>
    <dgm:pt modelId="{6C4983F8-795C-AF48-AA57-8EFF24FA0317}" type="pres">
      <dgm:prSet presAssocID="{751C52F2-032F-2C4A-B9FC-DF3FFDB4737F}" presName="node" presStyleLbl="node1" presStyleIdx="7" presStyleCnt="9">
        <dgm:presLayoutVars>
          <dgm:bulletEnabled val="1"/>
        </dgm:presLayoutVars>
      </dgm:prSet>
      <dgm:spPr/>
    </dgm:pt>
    <dgm:pt modelId="{38A0EB08-F9B4-AA45-83EC-375EA58C9B23}" type="pres">
      <dgm:prSet presAssocID="{6EA6A30D-D96A-ED4D-8775-8C6F269A1619}" presName="sibTrans" presStyleCnt="0"/>
      <dgm:spPr/>
    </dgm:pt>
    <dgm:pt modelId="{AB894CAC-B924-8E46-BEC8-73AB8597A674}" type="pres">
      <dgm:prSet presAssocID="{82AE7E9C-B620-BD40-9BBD-470B2A512C8E}" presName="node" presStyleLbl="node1" presStyleIdx="8" presStyleCnt="9">
        <dgm:presLayoutVars>
          <dgm:bulletEnabled val="1"/>
        </dgm:presLayoutVars>
      </dgm:prSet>
      <dgm:spPr/>
    </dgm:pt>
  </dgm:ptLst>
  <dgm:cxnLst>
    <dgm:cxn modelId="{66F75C0F-7098-E84F-9A77-77DCB88D64E9}" type="presOf" srcId="{09B03E41-0232-4A08-8881-FB5833F5285D}" destId="{A74A9A7E-3623-944D-B2C2-5011B8288661}" srcOrd="0" destOrd="0" presId="urn:microsoft.com/office/officeart/2005/8/layout/default"/>
    <dgm:cxn modelId="{929E0445-37E6-4249-B5A6-FE6EBB6FF705}" srcId="{09B03E41-0232-4A08-8881-FB5833F5285D}" destId="{DC5513A8-1312-4CAA-A020-1F517F03B237}" srcOrd="1" destOrd="0" parTransId="{50F9A65B-E324-4D5D-8453-E4B238AA104A}" sibTransId="{6D8B8B99-896C-4CC4-AB9E-DBD4AB7C4D7E}"/>
    <dgm:cxn modelId="{B693825C-CE02-C444-9060-93A03C52527A}" type="presOf" srcId="{724D9768-CE43-46F5-94E4-0168F157AE85}" destId="{FFEF38DE-B317-634F-A76A-A308DBC1EB62}" srcOrd="0" destOrd="0" presId="urn:microsoft.com/office/officeart/2005/8/layout/default"/>
    <dgm:cxn modelId="{8EEA5774-FC27-49CB-8044-15DADCB02F80}" srcId="{09B03E41-0232-4A08-8881-FB5833F5285D}" destId="{319FBFBD-FD99-4AE5-A5E2-5F2F1BB1C5C3}" srcOrd="6" destOrd="0" parTransId="{4682C11E-8EA5-4104-82D4-BE0F15CBB406}" sibTransId="{EE47B53D-7B9D-4110-9DF9-32A1458C6880}"/>
    <dgm:cxn modelId="{22F0D676-2800-421B-8CB8-F12817DCB988}" srcId="{09B03E41-0232-4A08-8881-FB5833F5285D}" destId="{E1406047-618C-40B0-B4E6-34CC4CA0B7EA}" srcOrd="5" destOrd="0" parTransId="{94176049-66DB-4436-9E3A-D861C54E7184}" sibTransId="{699DB4C7-A8D2-4CF4-A63B-AC11E08F2146}"/>
    <dgm:cxn modelId="{7E59767C-BD4C-E54E-93FB-BD34367BC048}" type="presOf" srcId="{319FBFBD-FD99-4AE5-A5E2-5F2F1BB1C5C3}" destId="{302285EF-4F67-1045-AF2F-89809DF9BE74}" srcOrd="0" destOrd="0" presId="urn:microsoft.com/office/officeart/2005/8/layout/default"/>
    <dgm:cxn modelId="{F6C6AD86-A626-C841-A844-4602286B8515}" type="presOf" srcId="{2C170B06-6E23-453F-923E-AB4315E4E8E8}" destId="{7704D1DC-3BEA-8744-AA5C-04F5AA1D37D4}" srcOrd="0" destOrd="0" presId="urn:microsoft.com/office/officeart/2005/8/layout/default"/>
    <dgm:cxn modelId="{B0525188-55F8-4EF8-9D81-3797A5A9C243}" srcId="{09B03E41-0232-4A08-8881-FB5833F5285D}" destId="{724D9768-CE43-46F5-94E4-0168F157AE85}" srcOrd="4" destOrd="0" parTransId="{25F40BE9-0AB3-436D-A4E7-C14453269BD2}" sibTransId="{FA0A1920-AB00-46A0-9171-108CD96196DB}"/>
    <dgm:cxn modelId="{F7C8A088-CE4E-354D-A779-3277A7DF7F30}" srcId="{09B03E41-0232-4A08-8881-FB5833F5285D}" destId="{82AE7E9C-B620-BD40-9BBD-470B2A512C8E}" srcOrd="8" destOrd="0" parTransId="{2BFD8E26-2F3E-7949-834B-2820882E4F18}" sibTransId="{243AE6CA-319E-6C44-A3AC-BE1D567DE36A}"/>
    <dgm:cxn modelId="{97D46E92-A3C1-4B91-ADDE-40305239D000}" srcId="{09B03E41-0232-4A08-8881-FB5833F5285D}" destId="{2C170B06-6E23-453F-923E-AB4315E4E8E8}" srcOrd="0" destOrd="0" parTransId="{9C7D1659-93AA-4C33-AF7C-C4C19921138F}" sibTransId="{08C2D8C9-B533-45D3-9047-38259268FACD}"/>
    <dgm:cxn modelId="{CC9E3895-DBAE-F243-9D9D-419153335E6F}" srcId="{09B03E41-0232-4A08-8881-FB5833F5285D}" destId="{751C52F2-032F-2C4A-B9FC-DF3FFDB4737F}" srcOrd="7" destOrd="0" parTransId="{A91E7BEF-B34B-914E-9030-1116BEC26EB4}" sibTransId="{6EA6A30D-D96A-ED4D-8775-8C6F269A1619}"/>
    <dgm:cxn modelId="{B7B0FE9A-5822-4C1D-B716-306811AE05AE}" srcId="{09B03E41-0232-4A08-8881-FB5833F5285D}" destId="{02FD5638-094A-4EF5-8EFB-90F0D97276EA}" srcOrd="2" destOrd="0" parTransId="{1BADCC16-54B9-4E75-ABA5-6BBF6A8210FE}" sibTransId="{6CC713C3-E297-4E68-B953-85D5BFA306B8}"/>
    <dgm:cxn modelId="{206BA69D-C2AA-8F4B-863F-257C61C63092}" type="presOf" srcId="{E1406047-618C-40B0-B4E6-34CC4CA0B7EA}" destId="{04139AB5-E639-0D4C-B35E-E0F4638209FB}" srcOrd="0" destOrd="0" presId="urn:microsoft.com/office/officeart/2005/8/layout/default"/>
    <dgm:cxn modelId="{216E3CA3-2C7B-214A-BE90-915EFB8A38DD}" type="presOf" srcId="{751C52F2-032F-2C4A-B9FC-DF3FFDB4737F}" destId="{6C4983F8-795C-AF48-AA57-8EFF24FA0317}" srcOrd="0" destOrd="0" presId="urn:microsoft.com/office/officeart/2005/8/layout/default"/>
    <dgm:cxn modelId="{534803A6-9CE0-D244-B52F-DB226D45D413}" type="presOf" srcId="{E2A39916-7EE9-49BD-B55C-CF46DFD2D733}" destId="{88AF7305-A34B-C540-A67A-B74E640F4235}" srcOrd="0" destOrd="0" presId="urn:microsoft.com/office/officeart/2005/8/layout/default"/>
    <dgm:cxn modelId="{326072C1-E640-4468-9C36-F41C87912988}" srcId="{09B03E41-0232-4A08-8881-FB5833F5285D}" destId="{E2A39916-7EE9-49BD-B55C-CF46DFD2D733}" srcOrd="3" destOrd="0" parTransId="{09DAC6CE-A934-4EEB-824F-9908E05703A8}" sibTransId="{B049A4A0-67A4-4E77-8235-9056E306758C}"/>
    <dgm:cxn modelId="{899C48ED-1B84-F74B-9443-DD34B90F51C3}" type="presOf" srcId="{02FD5638-094A-4EF5-8EFB-90F0D97276EA}" destId="{DD53313B-5A85-2D4B-8F31-5D5DD4ACDBBA}" srcOrd="0" destOrd="0" presId="urn:microsoft.com/office/officeart/2005/8/layout/default"/>
    <dgm:cxn modelId="{6E33CFEE-C3F0-EE4A-81F1-71D676DC775E}" type="presOf" srcId="{DC5513A8-1312-4CAA-A020-1F517F03B237}" destId="{CA845505-86A3-8A43-AA54-BDDFAF9EFCE1}" srcOrd="0" destOrd="0" presId="urn:microsoft.com/office/officeart/2005/8/layout/default"/>
    <dgm:cxn modelId="{195F06F7-CEAE-0F44-9574-DCF520071319}" type="presOf" srcId="{82AE7E9C-B620-BD40-9BBD-470B2A512C8E}" destId="{AB894CAC-B924-8E46-BEC8-73AB8597A674}" srcOrd="0" destOrd="0" presId="urn:microsoft.com/office/officeart/2005/8/layout/default"/>
    <dgm:cxn modelId="{C707C586-EEF7-464B-977A-CA378933CCC0}" type="presParOf" srcId="{A74A9A7E-3623-944D-B2C2-5011B8288661}" destId="{7704D1DC-3BEA-8744-AA5C-04F5AA1D37D4}" srcOrd="0" destOrd="0" presId="urn:microsoft.com/office/officeart/2005/8/layout/default"/>
    <dgm:cxn modelId="{9316B9B1-B1B7-0340-9ADD-BDB7CB246552}" type="presParOf" srcId="{A74A9A7E-3623-944D-B2C2-5011B8288661}" destId="{BAA839EA-34D4-3E49-8B91-5E47E739D493}" srcOrd="1" destOrd="0" presId="urn:microsoft.com/office/officeart/2005/8/layout/default"/>
    <dgm:cxn modelId="{39BE3542-3196-6C40-A496-CFD7F2DEE916}" type="presParOf" srcId="{A74A9A7E-3623-944D-B2C2-5011B8288661}" destId="{CA845505-86A3-8A43-AA54-BDDFAF9EFCE1}" srcOrd="2" destOrd="0" presId="urn:microsoft.com/office/officeart/2005/8/layout/default"/>
    <dgm:cxn modelId="{506DE32C-87D0-8E40-8F62-61C0096DD350}" type="presParOf" srcId="{A74A9A7E-3623-944D-B2C2-5011B8288661}" destId="{1CCE685A-1CE1-1B43-96EA-CBB90BDEA0D8}" srcOrd="3" destOrd="0" presId="urn:microsoft.com/office/officeart/2005/8/layout/default"/>
    <dgm:cxn modelId="{7D710354-39DD-1840-A2B3-E662C8B6F3FD}" type="presParOf" srcId="{A74A9A7E-3623-944D-B2C2-5011B8288661}" destId="{DD53313B-5A85-2D4B-8F31-5D5DD4ACDBBA}" srcOrd="4" destOrd="0" presId="urn:microsoft.com/office/officeart/2005/8/layout/default"/>
    <dgm:cxn modelId="{ACBD47B5-CBFC-E942-9C9B-E08E618A9B0C}" type="presParOf" srcId="{A74A9A7E-3623-944D-B2C2-5011B8288661}" destId="{16B6CC0F-2F4C-AD4A-8198-387C4FA09386}" srcOrd="5" destOrd="0" presId="urn:microsoft.com/office/officeart/2005/8/layout/default"/>
    <dgm:cxn modelId="{BB029F3F-0DB2-AB4B-AB5C-29596E8C17FF}" type="presParOf" srcId="{A74A9A7E-3623-944D-B2C2-5011B8288661}" destId="{88AF7305-A34B-C540-A67A-B74E640F4235}" srcOrd="6" destOrd="0" presId="urn:microsoft.com/office/officeart/2005/8/layout/default"/>
    <dgm:cxn modelId="{EF1EBB37-A1BA-134F-A355-77D5E32FC243}" type="presParOf" srcId="{A74A9A7E-3623-944D-B2C2-5011B8288661}" destId="{73B0F349-5A2B-9A42-BFAE-7A7076727852}" srcOrd="7" destOrd="0" presId="urn:microsoft.com/office/officeart/2005/8/layout/default"/>
    <dgm:cxn modelId="{59825555-23D2-3941-A111-121F6207D552}" type="presParOf" srcId="{A74A9A7E-3623-944D-B2C2-5011B8288661}" destId="{FFEF38DE-B317-634F-A76A-A308DBC1EB62}" srcOrd="8" destOrd="0" presId="urn:microsoft.com/office/officeart/2005/8/layout/default"/>
    <dgm:cxn modelId="{807CE40C-35D0-4B4E-8969-0F41DD4C9306}" type="presParOf" srcId="{A74A9A7E-3623-944D-B2C2-5011B8288661}" destId="{9BA89B48-3C5F-9147-B48C-65D794BEA113}" srcOrd="9" destOrd="0" presId="urn:microsoft.com/office/officeart/2005/8/layout/default"/>
    <dgm:cxn modelId="{929B7CE6-7731-CC4F-896D-5376E249DCBB}" type="presParOf" srcId="{A74A9A7E-3623-944D-B2C2-5011B8288661}" destId="{04139AB5-E639-0D4C-B35E-E0F4638209FB}" srcOrd="10" destOrd="0" presId="urn:microsoft.com/office/officeart/2005/8/layout/default"/>
    <dgm:cxn modelId="{772A59B7-7915-F341-9710-3D5F2C730099}" type="presParOf" srcId="{A74A9A7E-3623-944D-B2C2-5011B8288661}" destId="{673D6BA6-2420-FD4F-B939-13112B6A05A7}" srcOrd="11" destOrd="0" presId="urn:microsoft.com/office/officeart/2005/8/layout/default"/>
    <dgm:cxn modelId="{131C62CB-9C0A-FD4D-9D24-4FE15C10B72F}" type="presParOf" srcId="{A74A9A7E-3623-944D-B2C2-5011B8288661}" destId="{302285EF-4F67-1045-AF2F-89809DF9BE74}" srcOrd="12" destOrd="0" presId="urn:microsoft.com/office/officeart/2005/8/layout/default"/>
    <dgm:cxn modelId="{759F0F7D-DBD3-D24E-AD16-A42EE3CBE7F7}" type="presParOf" srcId="{A74A9A7E-3623-944D-B2C2-5011B8288661}" destId="{BC83A0EC-1AC3-B74A-A463-3D2A868EFC2A}" srcOrd="13" destOrd="0" presId="urn:microsoft.com/office/officeart/2005/8/layout/default"/>
    <dgm:cxn modelId="{368C979A-AE96-814E-8C67-D4E0112E9E7F}" type="presParOf" srcId="{A74A9A7E-3623-944D-B2C2-5011B8288661}" destId="{6C4983F8-795C-AF48-AA57-8EFF24FA0317}" srcOrd="14" destOrd="0" presId="urn:microsoft.com/office/officeart/2005/8/layout/default"/>
    <dgm:cxn modelId="{6AA1B810-DEBD-764C-91BF-4F81BB90DCD0}" type="presParOf" srcId="{A74A9A7E-3623-944D-B2C2-5011B8288661}" destId="{38A0EB08-F9B4-AA45-83EC-375EA58C9B23}" srcOrd="15" destOrd="0" presId="urn:microsoft.com/office/officeart/2005/8/layout/default"/>
    <dgm:cxn modelId="{CCE2A345-2B1E-854A-B859-89AF44B5764E}" type="presParOf" srcId="{A74A9A7E-3623-944D-B2C2-5011B8288661}" destId="{AB894CAC-B924-8E46-BEC8-73AB8597A674}"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F4DFE-2050-724B-8AE1-12379C1F76FA}">
      <dsp:nvSpPr>
        <dsp:cNvPr id="0" name=""/>
        <dsp:cNvSpPr/>
      </dsp:nvSpPr>
      <dsp:spPr>
        <a:xfrm>
          <a:off x="0" y="502"/>
          <a:ext cx="671355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BCE039-F8FC-7C4A-AE03-02A5F5973994}">
      <dsp:nvSpPr>
        <dsp:cNvPr id="0" name=""/>
        <dsp:cNvSpPr/>
      </dsp:nvSpPr>
      <dsp:spPr>
        <a:xfrm>
          <a:off x="0" y="502"/>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Dataset</a:t>
          </a:r>
          <a:r>
            <a:rPr lang="en-US" sz="1700" kern="1200" dirty="0"/>
            <a:t>: NHTSA Traffic Fatalities dataset (2015 – 2010). Comprising of accident records across the U.S.</a:t>
          </a:r>
        </a:p>
      </dsp:txBody>
      <dsp:txXfrm>
        <a:off x="0" y="502"/>
        <a:ext cx="6713552" cy="823633"/>
      </dsp:txXfrm>
    </dsp:sp>
    <dsp:sp modelId="{B3ED2CE3-B55C-E24B-9919-9A7A693F1F1B}">
      <dsp:nvSpPr>
        <dsp:cNvPr id="0" name=""/>
        <dsp:cNvSpPr/>
      </dsp:nvSpPr>
      <dsp:spPr>
        <a:xfrm>
          <a:off x="0" y="824136"/>
          <a:ext cx="6713552" cy="0"/>
        </a:xfrm>
        <a:prstGeom prst="line">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28DAA-57E9-5448-BAE5-EC62C7279024}">
      <dsp:nvSpPr>
        <dsp:cNvPr id="0" name=""/>
        <dsp:cNvSpPr/>
      </dsp:nvSpPr>
      <dsp:spPr>
        <a:xfrm>
          <a:off x="0" y="824136"/>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Motivation</a:t>
          </a:r>
          <a:r>
            <a:rPr lang="en-US" sz="1700" kern="1200" dirty="0"/>
            <a:t>: Traffic fatalities are a critical public safety concern; data analysis can drive informed policy and lifesaving interventions.</a:t>
          </a:r>
        </a:p>
      </dsp:txBody>
      <dsp:txXfrm>
        <a:off x="0" y="824136"/>
        <a:ext cx="6713552" cy="823633"/>
      </dsp:txXfrm>
    </dsp:sp>
    <dsp:sp modelId="{F7F3FCC6-E7E2-F142-BB1C-3973D1811573}">
      <dsp:nvSpPr>
        <dsp:cNvPr id="0" name=""/>
        <dsp:cNvSpPr/>
      </dsp:nvSpPr>
      <dsp:spPr>
        <a:xfrm>
          <a:off x="0" y="1647769"/>
          <a:ext cx="6713552" cy="0"/>
        </a:xfrm>
        <a:prstGeom prst="lin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7F8C6-94C0-1148-9AB2-553E233888C6}">
      <dsp:nvSpPr>
        <dsp:cNvPr id="0" name=""/>
        <dsp:cNvSpPr/>
      </dsp:nvSpPr>
      <dsp:spPr>
        <a:xfrm>
          <a:off x="0" y="1647769"/>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Target Audience</a:t>
          </a:r>
          <a:r>
            <a:rPr lang="en-US" sz="1700" kern="1200" dirty="0"/>
            <a:t>: Designed for safety officials, EMS, law enforcement, urban planners, and researchers aiming to identify and mitigate risk</a:t>
          </a:r>
        </a:p>
      </dsp:txBody>
      <dsp:txXfrm>
        <a:off x="0" y="1647769"/>
        <a:ext cx="6713552" cy="823633"/>
      </dsp:txXfrm>
    </dsp:sp>
    <dsp:sp modelId="{6FC10E33-9482-CD47-AEA2-C5431302DBCA}">
      <dsp:nvSpPr>
        <dsp:cNvPr id="0" name=""/>
        <dsp:cNvSpPr/>
      </dsp:nvSpPr>
      <dsp:spPr>
        <a:xfrm>
          <a:off x="0" y="2471402"/>
          <a:ext cx="6713552" cy="0"/>
        </a:xfrm>
        <a:prstGeom prst="line">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5A5C4-DD40-3549-BDBD-58016A1A2448}">
      <dsp:nvSpPr>
        <dsp:cNvPr id="0" name=""/>
        <dsp:cNvSpPr/>
      </dsp:nvSpPr>
      <dsp:spPr>
        <a:xfrm>
          <a:off x="0" y="2471402"/>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Challenges</a:t>
          </a:r>
          <a:r>
            <a:rPr lang="en-US" sz="1700" kern="1200" dirty="0"/>
            <a:t>: Managed a complex schema complexity of 100+ tables.</a:t>
          </a:r>
        </a:p>
      </dsp:txBody>
      <dsp:txXfrm>
        <a:off x="0" y="2471402"/>
        <a:ext cx="6713552" cy="823633"/>
      </dsp:txXfrm>
    </dsp:sp>
    <dsp:sp modelId="{86ABDCEC-C7A4-EF46-B48A-7452D8C29691}">
      <dsp:nvSpPr>
        <dsp:cNvPr id="0" name=""/>
        <dsp:cNvSpPr/>
      </dsp:nvSpPr>
      <dsp:spPr>
        <a:xfrm>
          <a:off x="0" y="3295035"/>
          <a:ext cx="6713552"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7B92F-9384-7543-98A9-2A62637DB3CA}">
      <dsp:nvSpPr>
        <dsp:cNvPr id="0" name=""/>
        <dsp:cNvSpPr/>
      </dsp:nvSpPr>
      <dsp:spPr>
        <a:xfrm>
          <a:off x="0" y="3295035"/>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Tools</a:t>
          </a:r>
          <a:r>
            <a:rPr lang="en-US" sz="1700" kern="1200" dirty="0"/>
            <a:t> </a:t>
          </a:r>
          <a:r>
            <a:rPr lang="en-US" sz="1700" b="1" kern="1200" dirty="0"/>
            <a:t>used</a:t>
          </a:r>
          <a:r>
            <a:rPr lang="en-US" sz="1700" kern="1200" dirty="0"/>
            <a:t>: SQL, </a:t>
          </a:r>
          <a:r>
            <a:rPr lang="en-US" sz="1700" kern="1200" dirty="0" err="1"/>
            <a:t>BigQuery</a:t>
          </a:r>
          <a:r>
            <a:rPr lang="en-US" sz="1700" kern="1200" dirty="0"/>
            <a:t>, Looker Studio</a:t>
          </a:r>
        </a:p>
      </dsp:txBody>
      <dsp:txXfrm>
        <a:off x="0" y="3295035"/>
        <a:ext cx="6713552" cy="823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4D1DC-3BEA-8744-AA5C-04F5AA1D37D4}">
      <dsp:nvSpPr>
        <dsp:cNvPr id="0" name=""/>
        <dsp:cNvSpPr/>
      </dsp:nvSpPr>
      <dsp:spPr>
        <a:xfrm>
          <a:off x="62939" y="938"/>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Accidents over the Past 5 Years</a:t>
          </a:r>
          <a:endParaRPr lang="en-US" sz="1900" kern="1200"/>
        </a:p>
      </dsp:txBody>
      <dsp:txXfrm>
        <a:off x="62939" y="938"/>
        <a:ext cx="2058647" cy="1235188"/>
      </dsp:txXfrm>
    </dsp:sp>
    <dsp:sp modelId="{CA845505-86A3-8A43-AA54-BDDFAF9EFCE1}">
      <dsp:nvSpPr>
        <dsp:cNvPr id="0" name=""/>
        <dsp:cNvSpPr/>
      </dsp:nvSpPr>
      <dsp:spPr>
        <a:xfrm>
          <a:off x="2327452" y="938"/>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Monthly Variation in Accident Counts</a:t>
          </a:r>
          <a:endParaRPr lang="en-US" sz="1900" kern="1200"/>
        </a:p>
      </dsp:txBody>
      <dsp:txXfrm>
        <a:off x="2327452" y="938"/>
        <a:ext cx="2058647" cy="1235188"/>
      </dsp:txXfrm>
    </dsp:sp>
    <dsp:sp modelId="{DD53313B-5A85-2D4B-8F31-5D5DD4ACDBBA}">
      <dsp:nvSpPr>
        <dsp:cNvPr id="0" name=""/>
        <dsp:cNvSpPr/>
      </dsp:nvSpPr>
      <dsp:spPr>
        <a:xfrm>
          <a:off x="4591964" y="938"/>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Hourly Distribution of Crashes</a:t>
          </a:r>
          <a:endParaRPr lang="en-US" sz="1900" kern="1200"/>
        </a:p>
      </dsp:txBody>
      <dsp:txXfrm>
        <a:off x="4591964" y="938"/>
        <a:ext cx="2058647" cy="1235188"/>
      </dsp:txXfrm>
    </dsp:sp>
    <dsp:sp modelId="{88AF7305-A34B-C540-A67A-B74E640F4235}">
      <dsp:nvSpPr>
        <dsp:cNvPr id="0" name=""/>
        <dsp:cNvSpPr/>
      </dsp:nvSpPr>
      <dsp:spPr>
        <a:xfrm>
          <a:off x="62939" y="1441991"/>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Statewide and City-Level Accident Breakdown </a:t>
          </a:r>
          <a:endParaRPr lang="en-US" sz="1900" kern="1200"/>
        </a:p>
      </dsp:txBody>
      <dsp:txXfrm>
        <a:off x="62939" y="1441991"/>
        <a:ext cx="2058647" cy="1235188"/>
      </dsp:txXfrm>
    </dsp:sp>
    <dsp:sp modelId="{FFEF38DE-B317-634F-A76A-A308DBC1EB62}">
      <dsp:nvSpPr>
        <dsp:cNvPr id="0" name=""/>
        <dsp:cNvSpPr/>
      </dsp:nvSpPr>
      <dsp:spPr>
        <a:xfrm>
          <a:off x="2327452" y="1441991"/>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Vehicle Types Involved and Helmut Usage</a:t>
          </a:r>
          <a:endParaRPr lang="en-US" sz="1900" kern="1200" dirty="0"/>
        </a:p>
      </dsp:txBody>
      <dsp:txXfrm>
        <a:off x="2327452" y="1441991"/>
        <a:ext cx="2058647" cy="1235188"/>
      </dsp:txXfrm>
    </dsp:sp>
    <dsp:sp modelId="{04139AB5-E639-0D4C-B35E-E0F4638209FB}">
      <dsp:nvSpPr>
        <dsp:cNvPr id="0" name=""/>
        <dsp:cNvSpPr/>
      </dsp:nvSpPr>
      <dsp:spPr>
        <a:xfrm>
          <a:off x="4591964" y="1441991"/>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EMS Response Time Distribution</a:t>
          </a:r>
          <a:endParaRPr lang="en-US" sz="1900" kern="1200"/>
        </a:p>
      </dsp:txBody>
      <dsp:txXfrm>
        <a:off x="4591964" y="1441991"/>
        <a:ext cx="2058647" cy="1235188"/>
      </dsp:txXfrm>
    </dsp:sp>
    <dsp:sp modelId="{302285EF-4F67-1045-AF2F-89809DF9BE74}">
      <dsp:nvSpPr>
        <dsp:cNvPr id="0" name=""/>
        <dsp:cNvSpPr/>
      </dsp:nvSpPr>
      <dsp:spPr>
        <a:xfrm>
          <a:off x="62939" y="2883045"/>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Types of Violations Charged</a:t>
          </a:r>
          <a:endParaRPr lang="en-US" sz="1900" kern="1200" dirty="0"/>
        </a:p>
      </dsp:txBody>
      <dsp:txXfrm>
        <a:off x="62939" y="2883045"/>
        <a:ext cx="2058647" cy="1235188"/>
      </dsp:txXfrm>
    </dsp:sp>
    <dsp:sp modelId="{6C4983F8-795C-AF48-AA57-8EFF24FA0317}">
      <dsp:nvSpPr>
        <dsp:cNvPr id="0" name=""/>
        <dsp:cNvSpPr/>
      </dsp:nvSpPr>
      <dsp:spPr>
        <a:xfrm>
          <a:off x="2327452" y="2883045"/>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Top Causes of Driver Distraction by State</a:t>
          </a:r>
          <a:endParaRPr lang="en-US" sz="1900" kern="1200" dirty="0"/>
        </a:p>
      </dsp:txBody>
      <dsp:txXfrm>
        <a:off x="2327452" y="2883045"/>
        <a:ext cx="2058647" cy="1235188"/>
      </dsp:txXfrm>
    </dsp:sp>
    <dsp:sp modelId="{AB894CAC-B924-8E46-BEC8-73AB8597A674}">
      <dsp:nvSpPr>
        <dsp:cNvPr id="0" name=""/>
        <dsp:cNvSpPr/>
      </dsp:nvSpPr>
      <dsp:spPr>
        <a:xfrm>
          <a:off x="4591964" y="2883045"/>
          <a:ext cx="2058647" cy="123518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Common</a:t>
          </a:r>
          <a:r>
            <a:rPr lang="en-US" sz="1900" kern="1200" baseline="0" dirty="0"/>
            <a:t> Factors in Non-Motor Fatal Crashes</a:t>
          </a:r>
          <a:endParaRPr lang="en-US" sz="1900" kern="1200" dirty="0"/>
        </a:p>
      </dsp:txBody>
      <dsp:txXfrm>
        <a:off x="4591964" y="2883045"/>
        <a:ext cx="2058647" cy="12351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27-BBEC-9407-DCC8-A7204B591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9CC54-D9D4-421B-3E11-D3D23BD1E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EDC07-4C65-330C-2CE9-2050AE273139}"/>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5" name="Footer Placeholder 4">
            <a:extLst>
              <a:ext uri="{FF2B5EF4-FFF2-40B4-BE49-F238E27FC236}">
                <a16:creationId xmlns:a16="http://schemas.microsoft.com/office/drawing/2014/main" id="{28114C7E-A0A0-6C64-EFCB-703C2108E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7875A-59F0-7409-999F-D92B87962E72}"/>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83242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5B41-1029-FCB2-5689-5CEFD23B0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12B1C7-6DA2-DBCC-AF74-B34E10A26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4A1A7-1393-AC3E-8A3A-F1B688A1323D}"/>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5" name="Footer Placeholder 4">
            <a:extLst>
              <a:ext uri="{FF2B5EF4-FFF2-40B4-BE49-F238E27FC236}">
                <a16:creationId xmlns:a16="http://schemas.microsoft.com/office/drawing/2014/main" id="{A897C8CF-A698-7694-9811-33BC9A2D9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EEDA4-530E-2423-F846-1FE03D0AA0C6}"/>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308241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BDF66-CFAF-BEE9-BCA7-1A5414219C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DE458D-9CAF-62C2-0402-A862B1E71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722F9-14A5-F4A2-7BF6-11DC3BF13C52}"/>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5" name="Footer Placeholder 4">
            <a:extLst>
              <a:ext uri="{FF2B5EF4-FFF2-40B4-BE49-F238E27FC236}">
                <a16:creationId xmlns:a16="http://schemas.microsoft.com/office/drawing/2014/main" id="{16169AE9-BE51-24E2-A557-4236C745D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8F646-6157-24B5-3B0B-3017BD8CB390}"/>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304598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ABC3-9814-8B05-2C35-27CFEF575D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B5972-5C9F-49AB-634C-C039C63B8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C0040-F452-DB2E-4023-D69C1D031921}"/>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5" name="Footer Placeholder 4">
            <a:extLst>
              <a:ext uri="{FF2B5EF4-FFF2-40B4-BE49-F238E27FC236}">
                <a16:creationId xmlns:a16="http://schemas.microsoft.com/office/drawing/2014/main" id="{C6D755EE-03AE-5F1B-2195-550566CD7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3BFDC-3811-BEAA-20ED-3BFD7C37FA36}"/>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93804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0EBC-D855-B891-8192-D143E26674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FC4BD9-CB21-E05B-7830-6D2487CC25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CF709-2280-5A40-F3FF-CCF5880FD6B7}"/>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5" name="Footer Placeholder 4">
            <a:extLst>
              <a:ext uri="{FF2B5EF4-FFF2-40B4-BE49-F238E27FC236}">
                <a16:creationId xmlns:a16="http://schemas.microsoft.com/office/drawing/2014/main" id="{4B3867C6-2B0E-14F3-71D3-5C921C0A0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A1620-43C4-C8E6-27A3-6F65EB9BC4C3}"/>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268872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4676-74BA-7908-CDC3-F589525C3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B291A-A3F6-CACC-A8F6-E429E3001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0C367-439D-0195-B814-A80F8CB5B9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A5FC5-A0AD-3AC7-7EDB-869A5FC01200}"/>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6" name="Footer Placeholder 5">
            <a:extLst>
              <a:ext uri="{FF2B5EF4-FFF2-40B4-BE49-F238E27FC236}">
                <a16:creationId xmlns:a16="http://schemas.microsoft.com/office/drawing/2014/main" id="{90D00E14-A8E8-9D10-C1A7-DAD0A26B5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75311-98A5-F4C3-7E37-2FB7EFE37E4E}"/>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426692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9260-08BD-F7FD-C9C9-11BCEEB9BD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BF8EE-B891-CB6E-C83F-DC8E00591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A78DC8-FFD6-A204-5996-EF5BE0371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9EF30-FB85-F68C-D316-6344B5192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5CF7C-BD55-3630-2DA4-2B834AC6A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2F5F02-93C9-3D55-6F52-7B8CC7F88FCE}"/>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8" name="Footer Placeholder 7">
            <a:extLst>
              <a:ext uri="{FF2B5EF4-FFF2-40B4-BE49-F238E27FC236}">
                <a16:creationId xmlns:a16="http://schemas.microsoft.com/office/drawing/2014/main" id="{D57F8D40-4131-D18A-4019-E9B0E320EF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F8A51-5489-595A-C5CB-5BAB370912A9}"/>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382554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5BB7-1E88-E21A-BDFA-5C89BB6BB5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CED57D-7CB9-1E19-DECF-8D478AAE95E0}"/>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4" name="Footer Placeholder 3">
            <a:extLst>
              <a:ext uri="{FF2B5EF4-FFF2-40B4-BE49-F238E27FC236}">
                <a16:creationId xmlns:a16="http://schemas.microsoft.com/office/drawing/2014/main" id="{B5F0E164-DCC9-68FF-7689-A2A67BCAE1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DCB3DA-DB1F-18BB-F6DA-417DB49ADFC7}"/>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376397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BEAE6-6FB8-E37F-4FF4-10CD6CD4479E}"/>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3" name="Footer Placeholder 2">
            <a:extLst>
              <a:ext uri="{FF2B5EF4-FFF2-40B4-BE49-F238E27FC236}">
                <a16:creationId xmlns:a16="http://schemas.microsoft.com/office/drawing/2014/main" id="{90263AF2-5AD5-C422-EB68-282C3DEFD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7A7B31-DF28-C1C3-B4A0-0E9F529D28BA}"/>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188847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A3D2-31E5-9BD9-CACE-94DAE286E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E5DACA-03A9-3D15-5194-F6A486AA8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435E93-2F8F-A12D-C58E-5E366F752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C9740-86CB-901C-6796-924F967FF9F9}"/>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6" name="Footer Placeholder 5">
            <a:extLst>
              <a:ext uri="{FF2B5EF4-FFF2-40B4-BE49-F238E27FC236}">
                <a16:creationId xmlns:a16="http://schemas.microsoft.com/office/drawing/2014/main" id="{310C8A64-4494-D073-DFBE-6E55E6E72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D73CED-C3EA-7963-A31A-98FD878F70D6}"/>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58618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57E6-5136-2400-BB84-B578B90FA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94686-E518-8E26-4306-2D18C1A14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589B61-E7EF-78CA-72AC-DE9C764C0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FF483-01CB-1CE7-CF6B-9ED94DBB8865}"/>
              </a:ext>
            </a:extLst>
          </p:cNvPr>
          <p:cNvSpPr>
            <a:spLocks noGrp="1"/>
          </p:cNvSpPr>
          <p:nvPr>
            <p:ph type="dt" sz="half" idx="10"/>
          </p:nvPr>
        </p:nvSpPr>
        <p:spPr/>
        <p:txBody>
          <a:bodyPr/>
          <a:lstStyle/>
          <a:p>
            <a:fld id="{281BE723-83AA-5849-87A6-2152761C33AC}" type="datetimeFigureOut">
              <a:rPr lang="en-US" smtClean="0"/>
              <a:t>4/30/25</a:t>
            </a:fld>
            <a:endParaRPr lang="en-US"/>
          </a:p>
        </p:txBody>
      </p:sp>
      <p:sp>
        <p:nvSpPr>
          <p:cNvPr id="6" name="Footer Placeholder 5">
            <a:extLst>
              <a:ext uri="{FF2B5EF4-FFF2-40B4-BE49-F238E27FC236}">
                <a16:creationId xmlns:a16="http://schemas.microsoft.com/office/drawing/2014/main" id="{1BB7B274-3EA0-8ED4-B1C1-75FA3BA8C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78651-5FA3-0FBF-6EDB-ABB98191989A}"/>
              </a:ext>
            </a:extLst>
          </p:cNvPr>
          <p:cNvSpPr>
            <a:spLocks noGrp="1"/>
          </p:cNvSpPr>
          <p:nvPr>
            <p:ph type="sldNum" sz="quarter" idx="12"/>
          </p:nvPr>
        </p:nvSpPr>
        <p:spPr/>
        <p:txBody>
          <a:bodyPr/>
          <a:lstStyle/>
          <a:p>
            <a:fld id="{4ACC27AC-3372-1042-8F42-00C5AEB9E23E}" type="slidenum">
              <a:rPr lang="en-US" smtClean="0"/>
              <a:t>‹#›</a:t>
            </a:fld>
            <a:endParaRPr lang="en-US"/>
          </a:p>
        </p:txBody>
      </p:sp>
    </p:spTree>
    <p:extLst>
      <p:ext uri="{BB962C8B-B14F-4D97-AF65-F5344CB8AC3E}">
        <p14:creationId xmlns:p14="http://schemas.microsoft.com/office/powerpoint/2010/main" val="125527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7C905-1315-B13F-60D1-0402DE561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60B76-841F-5A96-2D87-8B69050F6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F1E58-3405-F501-A4D9-8E3E09432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1BE723-83AA-5849-87A6-2152761C33AC}" type="datetimeFigureOut">
              <a:rPr lang="en-US" smtClean="0"/>
              <a:t>4/30/25</a:t>
            </a:fld>
            <a:endParaRPr lang="en-US"/>
          </a:p>
        </p:txBody>
      </p:sp>
      <p:sp>
        <p:nvSpPr>
          <p:cNvPr id="5" name="Footer Placeholder 4">
            <a:extLst>
              <a:ext uri="{FF2B5EF4-FFF2-40B4-BE49-F238E27FC236}">
                <a16:creationId xmlns:a16="http://schemas.microsoft.com/office/drawing/2014/main" id="{22205EB5-06AD-F93A-F934-E87A30FE8E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9697BB-C7B5-22E8-FE0B-096BFD779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CC27AC-3372-1042-8F42-00C5AEB9E23E}" type="slidenum">
              <a:rPr lang="en-US" smtClean="0"/>
              <a:t>‹#›</a:t>
            </a:fld>
            <a:endParaRPr lang="en-US"/>
          </a:p>
        </p:txBody>
      </p:sp>
    </p:spTree>
    <p:extLst>
      <p:ext uri="{BB962C8B-B14F-4D97-AF65-F5344CB8AC3E}">
        <p14:creationId xmlns:p14="http://schemas.microsoft.com/office/powerpoint/2010/main" val="3461729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ookerstudio.google.com/reporting/0e3ecd30-6e6b-4b6e-b7d5-486ac4a8ca7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A6DF6-D489-34BF-3DA7-2C0276B7CF9E}"/>
              </a:ext>
            </a:extLst>
          </p:cNvPr>
          <p:cNvSpPr>
            <a:spLocks noGrp="1"/>
          </p:cNvSpPr>
          <p:nvPr>
            <p:ph type="ctrTitle"/>
          </p:nvPr>
        </p:nvSpPr>
        <p:spPr>
          <a:xfrm>
            <a:off x="838200" y="451381"/>
            <a:ext cx="10512552" cy="4066540"/>
          </a:xfrm>
        </p:spPr>
        <p:txBody>
          <a:bodyPr anchor="b">
            <a:normAutofit/>
          </a:bodyPr>
          <a:lstStyle/>
          <a:p>
            <a:pPr algn="l"/>
            <a:r>
              <a:rPr lang="en-US" sz="6600" dirty="0" err="1"/>
              <a:t>FatalCrash</a:t>
            </a:r>
            <a:r>
              <a:rPr lang="en-US" sz="6600" dirty="0"/>
              <a:t> Explorer</a:t>
            </a:r>
          </a:p>
        </p:txBody>
      </p:sp>
      <p:sp>
        <p:nvSpPr>
          <p:cNvPr id="3" name="Subtitle 2">
            <a:extLst>
              <a:ext uri="{FF2B5EF4-FFF2-40B4-BE49-F238E27FC236}">
                <a16:creationId xmlns:a16="http://schemas.microsoft.com/office/drawing/2014/main" id="{9831C01A-F06C-62EA-5CE0-6E0B9958AD9D}"/>
              </a:ext>
            </a:extLst>
          </p:cNvPr>
          <p:cNvSpPr>
            <a:spLocks noGrp="1"/>
          </p:cNvSpPr>
          <p:nvPr>
            <p:ph type="subTitle" idx="1"/>
          </p:nvPr>
        </p:nvSpPr>
        <p:spPr>
          <a:xfrm>
            <a:off x="838199" y="4983276"/>
            <a:ext cx="10512552" cy="1126680"/>
          </a:xfrm>
        </p:spPr>
        <p:txBody>
          <a:bodyPr>
            <a:normAutofit/>
          </a:bodyPr>
          <a:lstStyle/>
          <a:p>
            <a:pPr algn="l"/>
            <a:r>
              <a:rPr lang="en-US" dirty="0"/>
              <a:t>By: Parth Patel, </a:t>
            </a:r>
            <a:r>
              <a:rPr lang="en-US" dirty="0" err="1"/>
              <a:t>Sakshat</a:t>
            </a:r>
            <a:r>
              <a:rPr lang="en-US" dirty="0"/>
              <a:t> Patil, Shivani Jariwala</a:t>
            </a:r>
          </a:p>
        </p:txBody>
      </p:sp>
      <p:sp>
        <p:nvSpPr>
          <p:cNvPr id="10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A97522-3283-62A2-A869-1C0CE9EB27AB}"/>
              </a:ext>
            </a:extLst>
          </p:cNvPr>
          <p:cNvPicPr>
            <a:picLocks noChangeAspect="1"/>
          </p:cNvPicPr>
          <p:nvPr/>
        </p:nvPicPr>
        <p:blipFill>
          <a:blip r:embed="rId2"/>
          <a:stretch>
            <a:fillRect/>
          </a:stretch>
        </p:blipFill>
        <p:spPr>
          <a:xfrm>
            <a:off x="6613812" y="558876"/>
            <a:ext cx="4974733" cy="2706255"/>
          </a:xfrm>
          <a:prstGeom prst="rect">
            <a:avLst/>
          </a:prstGeom>
        </p:spPr>
      </p:pic>
      <p:sp>
        <p:nvSpPr>
          <p:cNvPr id="5" name="TextBox 4">
            <a:extLst>
              <a:ext uri="{FF2B5EF4-FFF2-40B4-BE49-F238E27FC236}">
                <a16:creationId xmlns:a16="http://schemas.microsoft.com/office/drawing/2014/main" id="{08C72A71-29B7-45F7-7B7C-668440735439}"/>
              </a:ext>
            </a:extLst>
          </p:cNvPr>
          <p:cNvSpPr txBox="1"/>
          <p:nvPr/>
        </p:nvSpPr>
        <p:spPr>
          <a:xfrm>
            <a:off x="9993745" y="3265131"/>
            <a:ext cx="1794692" cy="646331"/>
          </a:xfrm>
          <a:prstGeom prst="rect">
            <a:avLst/>
          </a:prstGeom>
          <a:noFill/>
        </p:spPr>
        <p:txBody>
          <a:bodyPr wrap="square" rtlCol="0">
            <a:spAutoFit/>
          </a:bodyPr>
          <a:lstStyle/>
          <a:p>
            <a:r>
              <a:rPr lang="en-US" i="1" dirty="0">
                <a:latin typeface="Comic Sans MS" panose="030F0902030302020204" pitchFamily="66" charset="0"/>
              </a:rPr>
              <a:t>I am SPEED!</a:t>
            </a:r>
          </a:p>
          <a:p>
            <a:r>
              <a:rPr lang="en-US" i="1" dirty="0">
                <a:latin typeface="Comic Sans MS" panose="030F0902030302020204" pitchFamily="66" charset="0"/>
              </a:rPr>
              <a:t>I never crash!</a:t>
            </a:r>
          </a:p>
        </p:txBody>
      </p:sp>
    </p:spTree>
    <p:extLst>
      <p:ext uri="{BB962C8B-B14F-4D97-AF65-F5344CB8AC3E}">
        <p14:creationId xmlns:p14="http://schemas.microsoft.com/office/powerpoint/2010/main" val="425831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2218F5-FFAA-D3C4-09D6-B4E1A7F24AC2}"/>
            </a:ext>
          </a:extLst>
        </p:cNvPr>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CB9F8-53FB-3381-1D0B-AD2882941FAE}"/>
              </a:ext>
            </a:extLst>
          </p:cNvPr>
          <p:cNvSpPr>
            <a:spLocks noGrp="1"/>
          </p:cNvSpPr>
          <p:nvPr>
            <p:ph type="title"/>
          </p:nvPr>
        </p:nvSpPr>
        <p:spPr>
          <a:xfrm>
            <a:off x="640080" y="329184"/>
            <a:ext cx="6894576" cy="1783080"/>
          </a:xfrm>
        </p:spPr>
        <p:txBody>
          <a:bodyPr anchor="b">
            <a:normAutofit/>
          </a:bodyPr>
          <a:lstStyle/>
          <a:p>
            <a:r>
              <a:rPr lang="en-US" sz="5400"/>
              <a:t>Types of Violations Charged</a:t>
            </a:r>
          </a:p>
        </p:txBody>
      </p:sp>
      <p:sp>
        <p:nvSpPr>
          <p:cNvPr id="717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783D6C-3C77-1253-A992-CB10FAA266DB}"/>
              </a:ext>
            </a:extLst>
          </p:cNvPr>
          <p:cNvSpPr>
            <a:spLocks noGrp="1"/>
          </p:cNvSpPr>
          <p:nvPr>
            <p:ph idx="1"/>
          </p:nvPr>
        </p:nvSpPr>
        <p:spPr>
          <a:xfrm>
            <a:off x="640080" y="2706624"/>
            <a:ext cx="5139618" cy="3483864"/>
          </a:xfrm>
        </p:spPr>
        <p:txBody>
          <a:bodyPr>
            <a:normAutofit/>
          </a:bodyPr>
          <a:lstStyle/>
          <a:p>
            <a:pPr marL="0" indent="0">
              <a:buNone/>
            </a:pPr>
            <a:r>
              <a:rPr lang="en-US" sz="1600" b="0" i="0" u="none" strike="noStrike" dirty="0">
                <a:effectLst/>
                <a:latin typeface="Times New Roman" panose="02020603050405020304" pitchFamily="18" charset="0"/>
              </a:rPr>
              <a:t>This pie chart displays the distribution of violation types, allowing for a quick visual comparison of the most common contributing violations, such as speeding, impaired driving, and failure to yield. Note that a significant portion of records are categorized as "None," since many crashes involve minor violations such as parking infractions or speeding that were not formally recorded as contributing factors to the fatality.</a:t>
            </a:r>
            <a:endParaRPr lang="en-US" sz="1600" dirty="0"/>
          </a:p>
        </p:txBody>
      </p:sp>
      <p:pic>
        <p:nvPicPr>
          <p:cNvPr id="7172" name="Picture 4">
            <a:extLst>
              <a:ext uri="{FF2B5EF4-FFF2-40B4-BE49-F238E27FC236}">
                <a16:creationId xmlns:a16="http://schemas.microsoft.com/office/drawing/2014/main" id="{B2F0B351-9A73-9B09-09B7-B1479F28A6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7363" y="1617412"/>
            <a:ext cx="6073825" cy="40846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17B3480-FF6F-FE8D-054D-4B38DD8A0131}"/>
              </a:ext>
            </a:extLst>
          </p:cNvPr>
          <p:cNvPicPr>
            <a:picLocks noChangeAspect="1"/>
          </p:cNvPicPr>
          <p:nvPr/>
        </p:nvPicPr>
        <p:blipFill>
          <a:blip r:embed="rId3"/>
          <a:stretch>
            <a:fillRect/>
          </a:stretch>
        </p:blipFill>
        <p:spPr>
          <a:xfrm>
            <a:off x="640080" y="4727765"/>
            <a:ext cx="3995928" cy="1068910"/>
          </a:xfrm>
          <a:prstGeom prst="rect">
            <a:avLst/>
          </a:prstGeom>
        </p:spPr>
      </p:pic>
    </p:spTree>
    <p:extLst>
      <p:ext uri="{BB962C8B-B14F-4D97-AF65-F5344CB8AC3E}">
        <p14:creationId xmlns:p14="http://schemas.microsoft.com/office/powerpoint/2010/main" val="208692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6149-68F0-A9C8-16CE-58C12091775F}"/>
              </a:ext>
            </a:extLst>
          </p:cNvPr>
          <p:cNvSpPr>
            <a:spLocks noGrp="1"/>
          </p:cNvSpPr>
          <p:nvPr>
            <p:ph type="title"/>
          </p:nvPr>
        </p:nvSpPr>
        <p:spPr/>
        <p:txBody>
          <a:bodyPr/>
          <a:lstStyle/>
          <a:p>
            <a:r>
              <a:rPr lang="en-US" dirty="0"/>
              <a:t>Top Causes of Driver Distraction by State</a:t>
            </a:r>
          </a:p>
        </p:txBody>
      </p:sp>
      <p:sp>
        <p:nvSpPr>
          <p:cNvPr id="3" name="Content Placeholder 2">
            <a:extLst>
              <a:ext uri="{FF2B5EF4-FFF2-40B4-BE49-F238E27FC236}">
                <a16:creationId xmlns:a16="http://schemas.microsoft.com/office/drawing/2014/main" id="{38675475-4F98-5630-4FA5-5C119F61AF2E}"/>
              </a:ext>
            </a:extLst>
          </p:cNvPr>
          <p:cNvSpPr>
            <a:spLocks noGrp="1"/>
          </p:cNvSpPr>
          <p:nvPr>
            <p:ph idx="1"/>
          </p:nvPr>
        </p:nvSpPr>
        <p:spPr>
          <a:xfrm>
            <a:off x="838200" y="1825625"/>
            <a:ext cx="5257800" cy="4351338"/>
          </a:xfrm>
        </p:spPr>
        <p:txBody>
          <a:bodyPr/>
          <a:lstStyle/>
          <a:p>
            <a:pPr marL="0" indent="0">
              <a:buNone/>
            </a:pPr>
            <a:r>
              <a:rPr lang="en-US" sz="1800" b="0" i="0" u="none" strike="noStrike" dirty="0">
                <a:solidFill>
                  <a:srgbClr val="000000"/>
                </a:solidFill>
                <a:effectLst/>
                <a:latin typeface="Times New Roman" panose="02020603050405020304" pitchFamily="18" charset="0"/>
              </a:rPr>
              <a:t>This analysis identifies the most frequent driver distraction involved in fatal crashes for each U.S. state. The query filters out ambiguous categories such as "Not Reported" and "Unknown" to highlight meaningful distraction causes like cell phone use, passenger interference, or external distractions. The output presents a clear, state wise breakdown that reveals how distraction types vary across different regions.</a:t>
            </a:r>
            <a:endParaRPr lang="en-US" dirty="0"/>
          </a:p>
        </p:txBody>
      </p:sp>
    </p:spTree>
    <p:extLst>
      <p:ext uri="{BB962C8B-B14F-4D97-AF65-F5344CB8AC3E}">
        <p14:creationId xmlns:p14="http://schemas.microsoft.com/office/powerpoint/2010/main" val="222207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C177-13D6-98B8-49F2-D564E4603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738B5-637B-E9EF-13F8-A8228BC92ABE}"/>
              </a:ext>
            </a:extLst>
          </p:cNvPr>
          <p:cNvSpPr>
            <a:spLocks noGrp="1"/>
          </p:cNvSpPr>
          <p:nvPr>
            <p:ph type="title"/>
          </p:nvPr>
        </p:nvSpPr>
        <p:spPr/>
        <p:txBody>
          <a:bodyPr/>
          <a:lstStyle/>
          <a:p>
            <a:r>
              <a:rPr lang="en-US" dirty="0"/>
              <a:t>Common Factors in Non-Motorist Fatal Crashes</a:t>
            </a:r>
          </a:p>
        </p:txBody>
      </p:sp>
      <p:sp>
        <p:nvSpPr>
          <p:cNvPr id="3" name="Content Placeholder 2">
            <a:extLst>
              <a:ext uri="{FF2B5EF4-FFF2-40B4-BE49-F238E27FC236}">
                <a16:creationId xmlns:a16="http://schemas.microsoft.com/office/drawing/2014/main" id="{6A9E6C52-6AA5-08F9-1C5A-0E47F9586F33}"/>
              </a:ext>
            </a:extLst>
          </p:cNvPr>
          <p:cNvSpPr>
            <a:spLocks noGrp="1"/>
          </p:cNvSpPr>
          <p:nvPr>
            <p:ph idx="1"/>
          </p:nvPr>
        </p:nvSpPr>
        <p:spPr>
          <a:xfrm>
            <a:off x="838200" y="1825625"/>
            <a:ext cx="5257800" cy="4351338"/>
          </a:xfrm>
        </p:spPr>
        <p:txBody>
          <a:bodyPr/>
          <a:lstStyle/>
          <a:p>
            <a:pPr marL="0" indent="0">
              <a:spcAft>
                <a:spcPts val="600"/>
              </a:spcAft>
              <a:buNone/>
            </a:pPr>
            <a:r>
              <a:rPr lang="en-US" sz="1800" b="0" i="0" u="none" strike="noStrike" dirty="0">
                <a:solidFill>
                  <a:srgbClr val="000000"/>
                </a:solidFill>
                <a:effectLst/>
                <a:latin typeface="Times New Roman" panose="02020603050405020304" pitchFamily="18" charset="0"/>
              </a:rPr>
              <a:t>This analysis highlights the most frequently recorded actions or behaviors of non-motorists—such as pedestrians and cyclists—that contributed to fatal crashes. The query excludes generic or uninformative entries like "Unknown" and "None Noted" to surface meaningful contributing factors such as jaywalking, failure to yield, and poor visibility. The output presents a ranked list of risky behaviors attributed to non-motorists, offering valuable insight into behavioral patterns that often precede fatal collisions.</a:t>
            </a:r>
            <a:endParaRPr lang="en-US" b="0" dirty="0">
              <a:effectLst/>
            </a:endParaRPr>
          </a:p>
          <a:p>
            <a:pPr>
              <a:buNone/>
            </a:pPr>
            <a:br>
              <a:rPr lang="en-US" dirty="0"/>
            </a:br>
            <a:endParaRPr lang="en-US" dirty="0"/>
          </a:p>
        </p:txBody>
      </p:sp>
    </p:spTree>
    <p:extLst>
      <p:ext uri="{BB962C8B-B14F-4D97-AF65-F5344CB8AC3E}">
        <p14:creationId xmlns:p14="http://schemas.microsoft.com/office/powerpoint/2010/main" val="98637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F6DA5E-A3B2-EDBF-4C87-5780C785C861}"/>
            </a:ext>
          </a:extLst>
        </p:cNvPr>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3D3A4633-1B4F-DA09-435C-719F01FF6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703B1-7A73-9CF3-7804-34682870DBBC}"/>
              </a:ext>
            </a:extLst>
          </p:cNvPr>
          <p:cNvSpPr>
            <a:spLocks noGrp="1"/>
          </p:cNvSpPr>
          <p:nvPr>
            <p:ph type="title"/>
          </p:nvPr>
        </p:nvSpPr>
        <p:spPr>
          <a:xfrm>
            <a:off x="640080" y="329184"/>
            <a:ext cx="6894576" cy="1783080"/>
          </a:xfrm>
        </p:spPr>
        <p:txBody>
          <a:bodyPr anchor="b">
            <a:normAutofit/>
          </a:bodyPr>
          <a:lstStyle/>
          <a:p>
            <a:r>
              <a:rPr lang="en-US" sz="5400" dirty="0"/>
              <a:t>Query Optimization (IOs)</a:t>
            </a:r>
          </a:p>
        </p:txBody>
      </p:sp>
      <p:sp>
        <p:nvSpPr>
          <p:cNvPr id="7179" name="sketch line">
            <a:extLst>
              <a:ext uri="{FF2B5EF4-FFF2-40B4-BE49-F238E27FC236}">
                <a16:creationId xmlns:a16="http://schemas.microsoft.com/office/drawing/2014/main" id="{72106990-5C0B-F8C1-AD21-4A092555C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2B4E22-6D6F-0AE9-4BDF-929861C68480}"/>
              </a:ext>
            </a:extLst>
          </p:cNvPr>
          <p:cNvSpPr>
            <a:spLocks noGrp="1"/>
          </p:cNvSpPr>
          <p:nvPr>
            <p:ph idx="1"/>
          </p:nvPr>
        </p:nvSpPr>
        <p:spPr>
          <a:xfrm>
            <a:off x="640080" y="2706624"/>
            <a:ext cx="5139618" cy="3483864"/>
          </a:xfrm>
        </p:spPr>
        <p:txBody>
          <a:bodyPr>
            <a:normAutofit/>
          </a:bodyPr>
          <a:lstStyle/>
          <a:p>
            <a:pPr marL="0" indent="0">
              <a:spcAft>
                <a:spcPts val="600"/>
              </a:spcAft>
              <a:buFont typeface="Arial" panose="020B0604020202020204" pitchFamily="34" charset="0"/>
              <a:buNone/>
            </a:pPr>
            <a:r>
              <a:rPr lang="en-US" sz="1400" b="0" i="0" u="none" strike="noStrike" dirty="0">
                <a:solidFill>
                  <a:srgbClr val="000000"/>
                </a:solidFill>
                <a:effectLst/>
                <a:latin typeface="Times New Roman" panose="02020603050405020304" pitchFamily="18" charset="0"/>
              </a:rPr>
              <a:t>Since </a:t>
            </a:r>
            <a:r>
              <a:rPr lang="en-US" sz="1400" b="0" i="0" u="none" strike="noStrike" dirty="0" err="1">
                <a:solidFill>
                  <a:srgbClr val="000000"/>
                </a:solidFill>
                <a:effectLst/>
                <a:latin typeface="Times New Roman" panose="02020603050405020304" pitchFamily="18" charset="0"/>
              </a:rPr>
              <a:t>BigQuery</a:t>
            </a:r>
            <a:r>
              <a:rPr lang="en-US" sz="1400" b="0" i="0" u="none" strike="noStrike" dirty="0">
                <a:solidFill>
                  <a:srgbClr val="000000"/>
                </a:solidFill>
                <a:effectLst/>
                <a:latin typeface="Times New Roman" panose="02020603050405020304" pitchFamily="18" charset="0"/>
              </a:rPr>
              <a:t> does not support manually creating indexes like traditional databases, it does allow partitioning and clustering. To take advantage of this, we created a partitioned version of the original table called </a:t>
            </a:r>
            <a:r>
              <a:rPr lang="en-US" sz="1400" b="0" i="1" u="none" strike="noStrike" dirty="0" err="1">
                <a:solidFill>
                  <a:srgbClr val="000000"/>
                </a:solidFill>
                <a:effectLst/>
                <a:latin typeface="Times New Roman" panose="02020603050405020304" pitchFamily="18" charset="0"/>
              </a:rPr>
              <a:t>accidents_partition</a:t>
            </a:r>
            <a:r>
              <a:rPr lang="en-US" sz="1400" b="0" i="0" u="none" strike="noStrike" dirty="0">
                <a:solidFill>
                  <a:srgbClr val="000000"/>
                </a:solidFill>
                <a:effectLst/>
                <a:latin typeface="Times New Roman" panose="02020603050405020304" pitchFamily="18" charset="0"/>
              </a:rPr>
              <a:t>, where we synthesized a DATETIME column using</a:t>
            </a:r>
            <a:r>
              <a:rPr lang="en-US" sz="1400" b="0" i="1" u="none" strike="noStrike" dirty="0">
                <a:solidFill>
                  <a:srgbClr val="000000"/>
                </a:solidFill>
                <a:effectLst/>
                <a:latin typeface="Times New Roman" panose="02020603050405020304" pitchFamily="18" charset="0"/>
              </a:rPr>
              <a:t> </a:t>
            </a:r>
            <a:r>
              <a:rPr lang="en-US" sz="1400" b="0" i="1" u="none" strike="noStrike" dirty="0" err="1">
                <a:solidFill>
                  <a:srgbClr val="000000"/>
                </a:solidFill>
                <a:effectLst/>
                <a:latin typeface="Times New Roman" panose="02020603050405020304" pitchFamily="18" charset="0"/>
              </a:rPr>
              <a:t>hour_of_arrival_at_scene</a:t>
            </a:r>
            <a:r>
              <a:rPr lang="en-US" sz="1400" b="0" i="0" u="none" strike="noStrike" dirty="0">
                <a:solidFill>
                  <a:srgbClr val="000000"/>
                </a:solidFill>
                <a:effectLst/>
                <a:latin typeface="Times New Roman" panose="02020603050405020304" pitchFamily="18" charset="0"/>
              </a:rPr>
              <a:t> and </a:t>
            </a:r>
            <a:r>
              <a:rPr lang="en-US" sz="1400" b="0" i="1" u="none" strike="noStrike" dirty="0" err="1">
                <a:solidFill>
                  <a:srgbClr val="000000"/>
                </a:solidFill>
                <a:effectLst/>
                <a:latin typeface="Times New Roman" panose="02020603050405020304" pitchFamily="18" charset="0"/>
              </a:rPr>
              <a:t>minute_of_arrival_at_scene</a:t>
            </a:r>
            <a:r>
              <a:rPr lang="en-US" sz="1400" b="0" i="0" u="none" strike="noStrike" dirty="0">
                <a:solidFill>
                  <a:srgbClr val="000000"/>
                </a:solidFill>
                <a:effectLst/>
                <a:latin typeface="Times New Roman" panose="02020603050405020304" pitchFamily="18" charset="0"/>
              </a:rPr>
              <a:t>, and partitioned the table on the resulting date. By running the same query on this partitioned table, we observed improved performance.</a:t>
            </a:r>
            <a:br>
              <a:rPr lang="en-US" sz="1050" dirty="0"/>
            </a:br>
            <a:endParaRPr lang="en-US" sz="1050" dirty="0"/>
          </a:p>
        </p:txBody>
      </p:sp>
      <p:pic>
        <p:nvPicPr>
          <p:cNvPr id="5" name="Picture 4">
            <a:extLst>
              <a:ext uri="{FF2B5EF4-FFF2-40B4-BE49-F238E27FC236}">
                <a16:creationId xmlns:a16="http://schemas.microsoft.com/office/drawing/2014/main" id="{7418212F-E453-547D-D2DA-7D1BAB646BB0}"/>
              </a:ext>
            </a:extLst>
          </p:cNvPr>
          <p:cNvPicPr>
            <a:picLocks noChangeAspect="1"/>
          </p:cNvPicPr>
          <p:nvPr/>
        </p:nvPicPr>
        <p:blipFill>
          <a:blip r:embed="rId2"/>
          <a:stretch>
            <a:fillRect/>
          </a:stretch>
        </p:blipFill>
        <p:spPr>
          <a:xfrm>
            <a:off x="6419778" y="1954399"/>
            <a:ext cx="5257800" cy="1474601"/>
          </a:xfrm>
          <a:prstGeom prst="rect">
            <a:avLst/>
          </a:prstGeom>
        </p:spPr>
      </p:pic>
      <p:pic>
        <p:nvPicPr>
          <p:cNvPr id="6" name="Picture 5">
            <a:extLst>
              <a:ext uri="{FF2B5EF4-FFF2-40B4-BE49-F238E27FC236}">
                <a16:creationId xmlns:a16="http://schemas.microsoft.com/office/drawing/2014/main" id="{6064125E-FA20-9C4C-B6DC-5E559499AF44}"/>
              </a:ext>
            </a:extLst>
          </p:cNvPr>
          <p:cNvPicPr>
            <a:picLocks noChangeAspect="1"/>
          </p:cNvPicPr>
          <p:nvPr/>
        </p:nvPicPr>
        <p:blipFill>
          <a:blip r:embed="rId3"/>
          <a:stretch>
            <a:fillRect/>
          </a:stretch>
        </p:blipFill>
        <p:spPr>
          <a:xfrm>
            <a:off x="6419778" y="4448556"/>
            <a:ext cx="5257800" cy="1520851"/>
          </a:xfrm>
          <a:prstGeom prst="rect">
            <a:avLst/>
          </a:prstGeom>
        </p:spPr>
      </p:pic>
      <p:sp>
        <p:nvSpPr>
          <p:cNvPr id="7" name="Content Placeholder 2">
            <a:extLst>
              <a:ext uri="{FF2B5EF4-FFF2-40B4-BE49-F238E27FC236}">
                <a16:creationId xmlns:a16="http://schemas.microsoft.com/office/drawing/2014/main" id="{AF23A483-D3EF-BC24-37B6-FCA24341649A}"/>
              </a:ext>
            </a:extLst>
          </p:cNvPr>
          <p:cNvSpPr txBox="1">
            <a:spLocks/>
          </p:cNvSpPr>
          <p:nvPr/>
        </p:nvSpPr>
        <p:spPr>
          <a:xfrm>
            <a:off x="6412302" y="1509853"/>
            <a:ext cx="5139618" cy="4459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Partition: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Execution metrics: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0540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EA1325-D1B6-068A-4C77-9378C188203C}"/>
            </a:ext>
          </a:extLst>
        </p:cNvPr>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06A9C2C8-3B12-D4D9-FE7E-362278B61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04092-9110-06D0-0768-8908B0E76B2C}"/>
              </a:ext>
            </a:extLst>
          </p:cNvPr>
          <p:cNvSpPr>
            <a:spLocks noGrp="1"/>
          </p:cNvSpPr>
          <p:nvPr>
            <p:ph type="title"/>
          </p:nvPr>
        </p:nvSpPr>
        <p:spPr>
          <a:xfrm>
            <a:off x="950363" y="348581"/>
            <a:ext cx="6894576" cy="1783080"/>
          </a:xfrm>
        </p:spPr>
        <p:txBody>
          <a:bodyPr anchor="b">
            <a:normAutofit/>
          </a:bodyPr>
          <a:lstStyle/>
          <a:p>
            <a:r>
              <a:rPr lang="en-US" sz="5400" dirty="0"/>
              <a:t>Query Optimization (performance)</a:t>
            </a:r>
          </a:p>
        </p:txBody>
      </p:sp>
      <p:sp>
        <p:nvSpPr>
          <p:cNvPr id="7179" name="sketch line">
            <a:extLst>
              <a:ext uri="{FF2B5EF4-FFF2-40B4-BE49-F238E27FC236}">
                <a16:creationId xmlns:a16="http://schemas.microsoft.com/office/drawing/2014/main" id="{5786F590-304B-E768-B50A-A540E6055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E49AF6C-998A-3E2C-33F3-F573BF881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363" y="2860838"/>
            <a:ext cx="4698478" cy="24428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4BB8457-A124-C418-6EBD-736D8BD8A55F}"/>
              </a:ext>
            </a:extLst>
          </p:cNvPr>
          <p:cNvSpPr txBox="1"/>
          <p:nvPr/>
        </p:nvSpPr>
        <p:spPr>
          <a:xfrm>
            <a:off x="521898" y="5586089"/>
            <a:ext cx="10407770" cy="646331"/>
          </a:xfrm>
          <a:prstGeom prst="rect">
            <a:avLst/>
          </a:prstGeom>
          <a:noFill/>
        </p:spPr>
        <p:txBody>
          <a:bodyPr wrap="square">
            <a:spAutoFit/>
          </a:bodyPr>
          <a:lstStyle/>
          <a:p>
            <a:pPr marL="0" indent="0">
              <a:spcAft>
                <a:spcPts val="600"/>
              </a:spcAft>
              <a:buFont typeface="Arial" panose="020B0604020202020204" pitchFamily="34" charset="0"/>
              <a:buNone/>
            </a:pPr>
            <a:r>
              <a:rPr lang="en-US" sz="1800" b="0" i="0" u="none" strike="noStrike" dirty="0">
                <a:solidFill>
                  <a:srgbClr val="000000"/>
                </a:solidFill>
                <a:effectLst/>
                <a:latin typeface="Times New Roman" panose="02020603050405020304" pitchFamily="18" charset="0"/>
              </a:rPr>
              <a:t> The </a:t>
            </a:r>
            <a:r>
              <a:rPr lang="en-US" sz="1800" dirty="0">
                <a:solidFill>
                  <a:srgbClr val="000000"/>
                </a:solidFill>
                <a:latin typeface="Times New Roman" panose="02020603050405020304" pitchFamily="18" charset="0"/>
              </a:rPr>
              <a:t>uno</a:t>
            </a:r>
            <a:r>
              <a:rPr lang="en-US" sz="1800" b="0" i="0" u="none" strike="noStrike" dirty="0">
                <a:solidFill>
                  <a:srgbClr val="000000"/>
                </a:solidFill>
                <a:effectLst/>
                <a:latin typeface="Times New Roman" panose="02020603050405020304" pitchFamily="18" charset="0"/>
              </a:rPr>
              <a:t>ptimized query read 203,465 records, whereas the optimized version used partitions and read 95,921 records, resulting in a 52% reduction in records scanned.</a:t>
            </a:r>
            <a:endParaRPr lang="en-US" dirty="0"/>
          </a:p>
        </p:txBody>
      </p:sp>
      <p:sp>
        <p:nvSpPr>
          <p:cNvPr id="10" name="Content Placeholder 2">
            <a:extLst>
              <a:ext uri="{FF2B5EF4-FFF2-40B4-BE49-F238E27FC236}">
                <a16:creationId xmlns:a16="http://schemas.microsoft.com/office/drawing/2014/main" id="{DEBF227F-937B-A38B-1595-FCACA936936E}"/>
              </a:ext>
            </a:extLst>
          </p:cNvPr>
          <p:cNvSpPr txBox="1">
            <a:spLocks/>
          </p:cNvSpPr>
          <p:nvPr/>
        </p:nvSpPr>
        <p:spPr>
          <a:xfrm>
            <a:off x="861408" y="2480242"/>
            <a:ext cx="1786902" cy="502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Unoptimized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3" name="Picture 6">
            <a:extLst>
              <a:ext uri="{FF2B5EF4-FFF2-40B4-BE49-F238E27FC236}">
                <a16:creationId xmlns:a16="http://schemas.microsoft.com/office/drawing/2014/main" id="{9EE447D3-78B4-351F-F2B0-6CD1F990E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211" y="2878019"/>
            <a:ext cx="4720690" cy="2470128"/>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39EAFCDE-EA5E-FC6B-B0C7-E23549B24022}"/>
              </a:ext>
            </a:extLst>
          </p:cNvPr>
          <p:cNvSpPr txBox="1">
            <a:spLocks/>
          </p:cNvSpPr>
          <p:nvPr/>
        </p:nvSpPr>
        <p:spPr>
          <a:xfrm>
            <a:off x="6238543" y="2404872"/>
            <a:ext cx="1786902" cy="502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Optimized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7992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EEAAF7-74E7-25C8-D340-15EDD294FB94}"/>
            </a:ext>
          </a:extLst>
        </p:cNvPr>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F0163529-5570-3B84-3B6B-0A1F1783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209A1-285A-CE07-A54C-04E1FB0B5AD5}"/>
              </a:ext>
            </a:extLst>
          </p:cNvPr>
          <p:cNvSpPr>
            <a:spLocks noGrp="1"/>
          </p:cNvSpPr>
          <p:nvPr>
            <p:ph type="title"/>
          </p:nvPr>
        </p:nvSpPr>
        <p:spPr>
          <a:xfrm>
            <a:off x="736911" y="122007"/>
            <a:ext cx="8830946" cy="901428"/>
          </a:xfrm>
        </p:spPr>
        <p:txBody>
          <a:bodyPr anchor="b">
            <a:normAutofit/>
          </a:bodyPr>
          <a:lstStyle/>
          <a:p>
            <a:r>
              <a:rPr lang="en-US" sz="5400" dirty="0"/>
              <a:t>Optimized vs Unoptimized</a:t>
            </a:r>
          </a:p>
        </p:txBody>
      </p:sp>
      <p:sp>
        <p:nvSpPr>
          <p:cNvPr id="7179" name="sketch line">
            <a:extLst>
              <a:ext uri="{FF2B5EF4-FFF2-40B4-BE49-F238E27FC236}">
                <a16:creationId xmlns:a16="http://schemas.microsoft.com/office/drawing/2014/main" id="{43CBD645-FFEE-B22C-D3A7-B02F4CCFB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48AA42F2-D88D-B4FE-C25A-EF03B26F0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747" y="1682751"/>
            <a:ext cx="5856205" cy="36208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7">
            <a:extLst>
              <a:ext uri="{FF2B5EF4-FFF2-40B4-BE49-F238E27FC236}">
                <a16:creationId xmlns:a16="http://schemas.microsoft.com/office/drawing/2014/main" id="{C9D89CA2-1FEB-8BFE-ACE0-42FE2D25E20E}"/>
              </a:ext>
            </a:extLst>
          </p:cNvPr>
          <p:cNvSpPr>
            <a:spLocks noGrp="1"/>
          </p:cNvSpPr>
          <p:nvPr>
            <p:ph idx="1"/>
          </p:nvPr>
        </p:nvSpPr>
        <p:spPr>
          <a:xfrm>
            <a:off x="534666" y="5364895"/>
            <a:ext cx="7323998" cy="901428"/>
          </a:xfrm>
        </p:spPr>
        <p:txBody>
          <a:bodyPr>
            <a:normAutofit/>
          </a:bodyPr>
          <a:lstStyle/>
          <a:p>
            <a:pPr marL="0" indent="0">
              <a:buNone/>
            </a:pPr>
            <a:r>
              <a:rPr lang="en-US" sz="1400" b="0" i="0" u="none" strike="noStrike" dirty="0">
                <a:solidFill>
                  <a:srgbClr val="000000"/>
                </a:solidFill>
                <a:effectLst/>
                <a:latin typeface="Times New Roman" panose="02020603050405020304" pitchFamily="18" charset="0"/>
              </a:rPr>
              <a:t>We measured both the </a:t>
            </a:r>
            <a:r>
              <a:rPr lang="en-US" sz="1400" b="1" i="0" u="none" strike="noStrike" dirty="0">
                <a:solidFill>
                  <a:srgbClr val="000000"/>
                </a:solidFill>
                <a:effectLst/>
                <a:latin typeface="Times New Roman" panose="02020603050405020304" pitchFamily="18" charset="0"/>
              </a:rPr>
              <a:t>elapsed time</a:t>
            </a:r>
            <a:r>
              <a:rPr lang="en-US" sz="1400" b="0" i="0" u="none" strike="noStrike" dirty="0">
                <a:solidFill>
                  <a:srgbClr val="000000"/>
                </a:solidFill>
                <a:effectLst/>
                <a:latin typeface="Times New Roman" panose="02020603050405020304" pitchFamily="18" charset="0"/>
              </a:rPr>
              <a:t> and </a:t>
            </a:r>
            <a:r>
              <a:rPr lang="en-US" sz="1400" b="1" i="0" u="none" strike="noStrike" dirty="0">
                <a:solidFill>
                  <a:srgbClr val="000000"/>
                </a:solidFill>
                <a:effectLst/>
                <a:latin typeface="Times New Roman" panose="02020603050405020304" pitchFamily="18" charset="0"/>
              </a:rPr>
              <a:t>slot time</a:t>
            </a:r>
            <a:r>
              <a:rPr lang="en-US" sz="1400" b="0" i="0" u="none" strike="noStrike" dirty="0">
                <a:solidFill>
                  <a:srgbClr val="000000"/>
                </a:solidFill>
                <a:effectLst/>
                <a:latin typeface="Times New Roman" panose="02020603050405020304" pitchFamily="18" charset="0"/>
              </a:rPr>
              <a:t> for three queries, each executed in both optimized and unoptimized forms. While the optimized versions consistently showed improved performance, the reduction in execution time was relatively minor.</a:t>
            </a:r>
            <a:endParaRPr lang="en-US" sz="1100" dirty="0"/>
          </a:p>
        </p:txBody>
      </p:sp>
      <p:pic>
        <p:nvPicPr>
          <p:cNvPr id="14342" name="Picture 6">
            <a:extLst>
              <a:ext uri="{FF2B5EF4-FFF2-40B4-BE49-F238E27FC236}">
                <a16:creationId xmlns:a16="http://schemas.microsoft.com/office/drawing/2014/main" id="{A5CB62E3-CB4C-8DCE-8845-2404F453C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82" y="1682750"/>
            <a:ext cx="5829383" cy="362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18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155AEB-90CB-D4BE-DDB6-DDF8AB31C2F0}"/>
            </a:ext>
          </a:extLst>
        </p:cNvPr>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F03ED448-3E8D-46B6-A2F8-1B2A45FD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BAE3C-590D-A99E-6137-FFAF0ADFC01C}"/>
              </a:ext>
            </a:extLst>
          </p:cNvPr>
          <p:cNvSpPr>
            <a:spLocks noGrp="1"/>
          </p:cNvSpPr>
          <p:nvPr>
            <p:ph type="title"/>
          </p:nvPr>
        </p:nvSpPr>
        <p:spPr>
          <a:xfrm>
            <a:off x="640080" y="329184"/>
            <a:ext cx="6894576" cy="1783080"/>
          </a:xfrm>
        </p:spPr>
        <p:txBody>
          <a:bodyPr anchor="b">
            <a:normAutofit/>
          </a:bodyPr>
          <a:lstStyle/>
          <a:p>
            <a:r>
              <a:rPr lang="en-US" sz="5400" dirty="0" err="1"/>
              <a:t>FatalCrash</a:t>
            </a:r>
            <a:r>
              <a:rPr lang="en-US" sz="5400" dirty="0"/>
              <a:t> Explorer</a:t>
            </a:r>
          </a:p>
        </p:txBody>
      </p:sp>
      <p:sp>
        <p:nvSpPr>
          <p:cNvPr id="7179" name="sketch line">
            <a:extLst>
              <a:ext uri="{FF2B5EF4-FFF2-40B4-BE49-F238E27FC236}">
                <a16:creationId xmlns:a16="http://schemas.microsoft.com/office/drawing/2014/main" id="{488B12C2-FD75-F6D3-2A61-23552F998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23351E9-0D8A-4AD4-C055-B6E37BF7100F}"/>
              </a:ext>
            </a:extLst>
          </p:cNvPr>
          <p:cNvSpPr>
            <a:spLocks noGrp="1"/>
          </p:cNvSpPr>
          <p:nvPr>
            <p:ph idx="1"/>
          </p:nvPr>
        </p:nvSpPr>
        <p:spPr>
          <a:xfrm>
            <a:off x="758952" y="2506662"/>
            <a:ext cx="10515600" cy="4351338"/>
          </a:xfrm>
        </p:spPr>
        <p:txBody>
          <a:bodyPr/>
          <a:lstStyle/>
          <a:p>
            <a:pPr marL="0" indent="0">
              <a:buNone/>
            </a:pPr>
            <a:r>
              <a:rPr lang="en-US" dirty="0">
                <a:hlinkClick r:id="rId2"/>
              </a:rPr>
              <a:t>https://lookerstudio.google.com/reporting/0e3ecd30-6e6b-4b6e-b7d5-486ac4a8ca74</a:t>
            </a:r>
            <a:endParaRPr lang="en-US" dirty="0"/>
          </a:p>
          <a:p>
            <a:pPr marL="0" indent="0">
              <a:buNone/>
            </a:pPr>
            <a:endParaRPr lang="en-US" dirty="0"/>
          </a:p>
        </p:txBody>
      </p:sp>
    </p:spTree>
    <p:extLst>
      <p:ext uri="{BB962C8B-B14F-4D97-AF65-F5344CB8AC3E}">
        <p14:creationId xmlns:p14="http://schemas.microsoft.com/office/powerpoint/2010/main" val="68987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BF2BC5-1EA3-5F82-64FF-278AA6762B7C}"/>
            </a:ext>
          </a:extLst>
        </p:cNvPr>
        <p:cNvGrpSpPr/>
        <p:nvPr/>
      </p:nvGrpSpPr>
      <p:grpSpPr>
        <a:xfrm>
          <a:off x="0" y="0"/>
          <a:ext cx="0" cy="0"/>
          <a:chOff x="0" y="0"/>
          <a:chExt cx="0" cy="0"/>
        </a:xfrm>
      </p:grpSpPr>
      <p:pic>
        <p:nvPicPr>
          <p:cNvPr id="7181" name="Picture 7180" descr="Yellow question mark">
            <a:extLst>
              <a:ext uri="{FF2B5EF4-FFF2-40B4-BE49-F238E27FC236}">
                <a16:creationId xmlns:a16="http://schemas.microsoft.com/office/drawing/2014/main" id="{89C15E04-EF76-CF33-D0B3-7190928A0409}"/>
              </a:ext>
            </a:extLst>
          </p:cNvPr>
          <p:cNvPicPr>
            <a:picLocks noChangeAspect="1"/>
          </p:cNvPicPr>
          <p:nvPr/>
        </p:nvPicPr>
        <p:blipFill>
          <a:blip r:embed="rId2">
            <a:alphaModFix/>
          </a:blip>
          <a:srcRect b="6250"/>
          <a:stretch/>
        </p:blipFill>
        <p:spPr>
          <a:xfrm>
            <a:off x="20" y="10"/>
            <a:ext cx="12191979" cy="6857990"/>
          </a:xfrm>
          <a:prstGeom prst="rect">
            <a:avLst/>
          </a:prstGeom>
        </p:spPr>
      </p:pic>
      <p:sp>
        <p:nvSpPr>
          <p:cNvPr id="7185" name="Rectangle 7184">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F0424-E1DA-891C-A7BA-FFED08171E43}"/>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Questions?</a:t>
            </a:r>
          </a:p>
        </p:txBody>
      </p:sp>
      <p:sp>
        <p:nvSpPr>
          <p:cNvPr id="7187" name="Rectangle 7186">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89" name="Straight Connector 7188">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1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3D4E0-DB3F-7DA5-C87E-967DE9CF9884}"/>
              </a:ext>
            </a:extLst>
          </p:cNvPr>
          <p:cNvSpPr>
            <a:spLocks noGrp="1"/>
          </p:cNvSpPr>
          <p:nvPr>
            <p:ph type="title"/>
          </p:nvPr>
        </p:nvSpPr>
        <p:spPr>
          <a:xfrm>
            <a:off x="572493" y="238539"/>
            <a:ext cx="11018520" cy="1434415"/>
          </a:xfrm>
        </p:spPr>
        <p:txBody>
          <a:bodyPr anchor="b">
            <a:normAutofit/>
          </a:bodyPr>
          <a:lstStyle/>
          <a:p>
            <a:r>
              <a:rPr lang="en-US" sz="5400"/>
              <a:t>Introduction</a:t>
            </a:r>
          </a:p>
        </p:txBody>
      </p:sp>
      <p:sp>
        <p:nvSpPr>
          <p:cNvPr id="3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27083E-52B5-EB00-483E-C6852A81CD63}"/>
              </a:ext>
            </a:extLst>
          </p:cNvPr>
          <p:cNvGraphicFramePr>
            <a:graphicFrameLocks noGrp="1"/>
          </p:cNvGraphicFramePr>
          <p:nvPr>
            <p:ph idx="1"/>
            <p:extLst>
              <p:ext uri="{D42A27DB-BD31-4B8C-83A1-F6EECF244321}">
                <p14:modId xmlns:p14="http://schemas.microsoft.com/office/powerpoint/2010/main" val="376774207"/>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290" name="Picture 2" descr="Cartoon car crash traffic illustration vector | Premium Vector">
            <a:extLst>
              <a:ext uri="{FF2B5EF4-FFF2-40B4-BE49-F238E27FC236}">
                <a16:creationId xmlns:a16="http://schemas.microsoft.com/office/drawing/2014/main" id="{BB62FFE9-CC95-ACD1-AB61-7963F6000D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5905" y="2151703"/>
            <a:ext cx="3459388" cy="345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43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0E3F6-213C-1B36-2461-21E74ECF2E25}"/>
              </a:ext>
            </a:extLst>
          </p:cNvPr>
          <p:cNvSpPr>
            <a:spLocks noGrp="1"/>
          </p:cNvSpPr>
          <p:nvPr>
            <p:ph type="title"/>
          </p:nvPr>
        </p:nvSpPr>
        <p:spPr>
          <a:xfrm>
            <a:off x="572493" y="238539"/>
            <a:ext cx="11018520" cy="1434415"/>
          </a:xfrm>
        </p:spPr>
        <p:txBody>
          <a:bodyPr anchor="b">
            <a:normAutofit/>
          </a:bodyPr>
          <a:lstStyle/>
          <a:p>
            <a:r>
              <a:rPr lang="en-US" sz="5400"/>
              <a:t>Features</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D285FAB-185B-371F-A147-1ACA9157C9B2}"/>
              </a:ext>
            </a:extLst>
          </p:cNvPr>
          <p:cNvGraphicFramePr>
            <a:graphicFrameLocks noGrp="1"/>
          </p:cNvGraphicFramePr>
          <p:nvPr>
            <p:ph idx="1"/>
            <p:extLst>
              <p:ext uri="{D42A27DB-BD31-4B8C-83A1-F6EECF244321}">
                <p14:modId xmlns:p14="http://schemas.microsoft.com/office/powerpoint/2010/main" val="2456729426"/>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9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6F42E-5C05-DAB5-57D3-A53A2E13480A}"/>
              </a:ext>
            </a:extLst>
          </p:cNvPr>
          <p:cNvSpPr>
            <a:spLocks noGrp="1"/>
          </p:cNvSpPr>
          <p:nvPr>
            <p:ph type="title"/>
          </p:nvPr>
        </p:nvSpPr>
        <p:spPr>
          <a:xfrm>
            <a:off x="838200" y="365125"/>
            <a:ext cx="10515600" cy="1325563"/>
          </a:xfrm>
        </p:spPr>
        <p:txBody>
          <a:bodyPr>
            <a:normAutofit/>
          </a:bodyPr>
          <a:lstStyle/>
          <a:p>
            <a:r>
              <a:rPr lang="en-US" sz="5400" dirty="0"/>
              <a:t>Accidents over the Past 5 Years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CEF5F862-015C-5104-7CC6-7EAD737EACA4}"/>
              </a:ext>
            </a:extLst>
          </p:cNvPr>
          <p:cNvSpPr txBox="1">
            <a:spLocks/>
          </p:cNvSpPr>
          <p:nvPr/>
        </p:nvSpPr>
        <p:spPr>
          <a:xfrm>
            <a:off x="821436" y="2081784"/>
            <a:ext cx="4823691"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u="none" strike="noStrike" dirty="0">
                <a:solidFill>
                  <a:srgbClr val="000000"/>
                </a:solidFill>
                <a:effectLst/>
                <a:latin typeface="Times New Roman" panose="02020603050405020304" pitchFamily="18" charset="0"/>
              </a:rPr>
              <a:t>To understand long-term trends in fatal motor vehicle crashes, we aggregated crash data by year from 2015 to 2020. This visualization highlights the annual variation in the number of fatal accidents, providing insights into whether traffic safety conditions have improved, worsened, or remained stable over time.</a:t>
            </a:r>
            <a:endParaRPr lang="en-US" sz="2200" dirty="0"/>
          </a:p>
        </p:txBody>
      </p:sp>
      <p:pic>
        <p:nvPicPr>
          <p:cNvPr id="1026" name="Picture 2">
            <a:extLst>
              <a:ext uri="{FF2B5EF4-FFF2-40B4-BE49-F238E27FC236}">
                <a16:creationId xmlns:a16="http://schemas.microsoft.com/office/drawing/2014/main" id="{430AA7DB-5C01-637C-607C-709FE4D331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50160" y="2081784"/>
            <a:ext cx="5372804" cy="36535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9A1062B-BADD-EC96-C163-F5AC4D179B19}"/>
              </a:ext>
            </a:extLst>
          </p:cNvPr>
          <p:cNvPicPr>
            <a:picLocks noChangeAspect="1"/>
          </p:cNvPicPr>
          <p:nvPr/>
        </p:nvPicPr>
        <p:blipFill>
          <a:blip r:embed="rId3"/>
          <a:stretch>
            <a:fillRect/>
          </a:stretch>
        </p:blipFill>
        <p:spPr>
          <a:xfrm>
            <a:off x="838200" y="4207764"/>
            <a:ext cx="4463473" cy="1568247"/>
          </a:xfrm>
          <a:prstGeom prst="rect">
            <a:avLst/>
          </a:prstGeom>
        </p:spPr>
      </p:pic>
    </p:spTree>
    <p:extLst>
      <p:ext uri="{BB962C8B-B14F-4D97-AF65-F5344CB8AC3E}">
        <p14:creationId xmlns:p14="http://schemas.microsoft.com/office/powerpoint/2010/main" val="135330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81A7B7-6A55-4EBC-A25A-B6EDA941838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E811D9-264B-E10E-CA4B-BDAC566C7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EFFBE-9346-DBE6-C3BA-2D350231CB3E}"/>
              </a:ext>
            </a:extLst>
          </p:cNvPr>
          <p:cNvSpPr>
            <a:spLocks noGrp="1"/>
          </p:cNvSpPr>
          <p:nvPr>
            <p:ph type="title"/>
          </p:nvPr>
        </p:nvSpPr>
        <p:spPr>
          <a:xfrm>
            <a:off x="838200" y="365125"/>
            <a:ext cx="10515600" cy="1325563"/>
          </a:xfrm>
        </p:spPr>
        <p:txBody>
          <a:bodyPr>
            <a:normAutofit/>
          </a:bodyPr>
          <a:lstStyle/>
          <a:p>
            <a:r>
              <a:rPr lang="en-US" sz="5400" dirty="0"/>
              <a:t>Monthly Variation in Accident Counts</a:t>
            </a:r>
          </a:p>
        </p:txBody>
      </p:sp>
      <p:sp>
        <p:nvSpPr>
          <p:cNvPr id="10" name="sketch line">
            <a:extLst>
              <a:ext uri="{FF2B5EF4-FFF2-40B4-BE49-F238E27FC236}">
                <a16:creationId xmlns:a16="http://schemas.microsoft.com/office/drawing/2014/main" id="{9FF16AE8-BD54-7904-CF77-95A4BB3AF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42FE68FD-D612-B9FD-210E-09576F241291}"/>
              </a:ext>
            </a:extLst>
          </p:cNvPr>
          <p:cNvSpPr txBox="1">
            <a:spLocks/>
          </p:cNvSpPr>
          <p:nvPr/>
        </p:nvSpPr>
        <p:spPr>
          <a:xfrm>
            <a:off x="821436" y="2081784"/>
            <a:ext cx="4823691"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u="none" strike="noStrike" dirty="0">
                <a:solidFill>
                  <a:srgbClr val="000000"/>
                </a:solidFill>
                <a:effectLst/>
                <a:latin typeface="Times New Roman" panose="02020603050405020304" pitchFamily="18" charset="0"/>
              </a:rPr>
              <a:t>To further analyze temporal trends, we extracted the month and year of each crash and aggregated the total number of crashes by month. This approach allowed us to visualize seasonal patterns and observe fluctuations in fatal crash counts over time, highlighting periods with higher or lower incident rates.</a:t>
            </a:r>
            <a:endParaRPr lang="en-US" sz="2200" dirty="0"/>
          </a:p>
        </p:txBody>
      </p:sp>
      <p:pic>
        <p:nvPicPr>
          <p:cNvPr id="3074" name="Picture 2">
            <a:extLst>
              <a:ext uri="{FF2B5EF4-FFF2-40B4-BE49-F238E27FC236}">
                <a16:creationId xmlns:a16="http://schemas.microsoft.com/office/drawing/2014/main" id="{7D23A997-0264-8F96-0D8B-C8E0F51F5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134" y="1825625"/>
            <a:ext cx="5578241" cy="38825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BB5952-6CD1-2182-391D-FF77D3FD0DC2}"/>
              </a:ext>
            </a:extLst>
          </p:cNvPr>
          <p:cNvPicPr>
            <a:picLocks noChangeAspect="1"/>
          </p:cNvPicPr>
          <p:nvPr/>
        </p:nvPicPr>
        <p:blipFill>
          <a:blip r:embed="rId3"/>
          <a:stretch>
            <a:fillRect/>
          </a:stretch>
        </p:blipFill>
        <p:spPr>
          <a:xfrm>
            <a:off x="838200" y="4099347"/>
            <a:ext cx="4315691" cy="1608808"/>
          </a:xfrm>
          <a:prstGeom prst="rect">
            <a:avLst/>
          </a:prstGeom>
        </p:spPr>
      </p:pic>
    </p:spTree>
    <p:extLst>
      <p:ext uri="{BB962C8B-B14F-4D97-AF65-F5344CB8AC3E}">
        <p14:creationId xmlns:p14="http://schemas.microsoft.com/office/powerpoint/2010/main" val="194097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ADF08-F283-CC26-2031-E03E5A84A8BE}"/>
              </a:ext>
            </a:extLst>
          </p:cNvPr>
          <p:cNvSpPr>
            <a:spLocks noGrp="1"/>
          </p:cNvSpPr>
          <p:nvPr>
            <p:ph type="title"/>
          </p:nvPr>
        </p:nvSpPr>
        <p:spPr>
          <a:xfrm>
            <a:off x="640080" y="329184"/>
            <a:ext cx="6894576" cy="1783080"/>
          </a:xfrm>
        </p:spPr>
        <p:txBody>
          <a:bodyPr anchor="b">
            <a:normAutofit/>
          </a:bodyPr>
          <a:lstStyle/>
          <a:p>
            <a:r>
              <a:rPr lang="en-US" sz="5400"/>
              <a:t>Hourly Distribution of Crashes</a:t>
            </a:r>
          </a:p>
        </p:txBody>
      </p:sp>
      <p:sp>
        <p:nvSpPr>
          <p:cNvPr id="410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64D064-FE72-608A-E85F-BADFB51994D9}"/>
              </a:ext>
            </a:extLst>
          </p:cNvPr>
          <p:cNvSpPr>
            <a:spLocks noGrp="1"/>
          </p:cNvSpPr>
          <p:nvPr>
            <p:ph idx="1"/>
          </p:nvPr>
        </p:nvSpPr>
        <p:spPr>
          <a:xfrm>
            <a:off x="640081" y="2706624"/>
            <a:ext cx="5455920" cy="3483864"/>
          </a:xfrm>
        </p:spPr>
        <p:txBody>
          <a:bodyPr>
            <a:normAutofit/>
          </a:bodyPr>
          <a:lstStyle/>
          <a:p>
            <a:pPr marL="0" indent="0">
              <a:buNone/>
            </a:pPr>
            <a:r>
              <a:rPr lang="en-US" sz="1600" b="0" i="0" u="none" strike="noStrike" dirty="0">
                <a:effectLst/>
                <a:latin typeface="Times New Roman" panose="02020603050405020304" pitchFamily="18" charset="0"/>
              </a:rPr>
              <a:t>To analyze the relationship between the time of day and fatal crash occurrences, we extracted the hour from each recorded crash event and aggregated the number of crashes for each hour. This visualization reveals patterns in crash frequency throughout a 24-hour period, helping to identify peak hours of risk.</a:t>
            </a:r>
            <a:endParaRPr lang="en-US" sz="1600" dirty="0"/>
          </a:p>
        </p:txBody>
      </p:sp>
      <p:pic>
        <p:nvPicPr>
          <p:cNvPr id="4100" name="Picture 4">
            <a:extLst>
              <a:ext uri="{FF2B5EF4-FFF2-40B4-BE49-F238E27FC236}">
                <a16:creationId xmlns:a16="http://schemas.microsoft.com/office/drawing/2014/main" id="{1D266947-FECC-A0F1-1291-9C053A317B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76" y="1656271"/>
            <a:ext cx="5717554" cy="40022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1271D22-F6AA-FBE0-5B3A-371C262A886B}"/>
              </a:ext>
            </a:extLst>
          </p:cNvPr>
          <p:cNvPicPr>
            <a:picLocks noChangeAspect="1"/>
          </p:cNvPicPr>
          <p:nvPr/>
        </p:nvPicPr>
        <p:blipFill>
          <a:blip r:embed="rId3"/>
          <a:stretch>
            <a:fillRect/>
          </a:stretch>
        </p:blipFill>
        <p:spPr>
          <a:xfrm>
            <a:off x="734699" y="4509365"/>
            <a:ext cx="3995928" cy="1298675"/>
          </a:xfrm>
          <a:prstGeom prst="rect">
            <a:avLst/>
          </a:prstGeom>
        </p:spPr>
      </p:pic>
    </p:spTree>
    <p:extLst>
      <p:ext uri="{BB962C8B-B14F-4D97-AF65-F5344CB8AC3E}">
        <p14:creationId xmlns:p14="http://schemas.microsoft.com/office/powerpoint/2010/main" val="15571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0DC34E-EFF9-9A15-A18C-67077C7834FE}"/>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DDE50-53C4-3071-BF05-B8F68122A47E}"/>
              </a:ext>
            </a:extLst>
          </p:cNvPr>
          <p:cNvSpPr>
            <a:spLocks noGrp="1"/>
          </p:cNvSpPr>
          <p:nvPr>
            <p:ph type="title"/>
          </p:nvPr>
        </p:nvSpPr>
        <p:spPr>
          <a:xfrm>
            <a:off x="640080" y="329184"/>
            <a:ext cx="6894576" cy="1783080"/>
          </a:xfrm>
        </p:spPr>
        <p:txBody>
          <a:bodyPr anchor="b">
            <a:normAutofit/>
          </a:bodyPr>
          <a:lstStyle/>
          <a:p>
            <a:r>
              <a:rPr lang="en-US" sz="5000"/>
              <a:t>Statewide and City-Level Accident Breakdown</a:t>
            </a:r>
          </a:p>
        </p:txBody>
      </p:sp>
      <p:sp>
        <p:nvSpPr>
          <p:cNvPr id="5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B25A7C-7900-AA08-CC3A-26D53299698A}"/>
              </a:ext>
            </a:extLst>
          </p:cNvPr>
          <p:cNvSpPr>
            <a:spLocks noGrp="1"/>
          </p:cNvSpPr>
          <p:nvPr>
            <p:ph idx="1"/>
          </p:nvPr>
        </p:nvSpPr>
        <p:spPr>
          <a:xfrm>
            <a:off x="640080" y="2706624"/>
            <a:ext cx="4958463" cy="3483864"/>
          </a:xfrm>
        </p:spPr>
        <p:txBody>
          <a:bodyPr>
            <a:normAutofit/>
          </a:bodyPr>
          <a:lstStyle/>
          <a:p>
            <a:pPr marL="0" indent="0">
              <a:buNone/>
            </a:pPr>
            <a:r>
              <a:rPr lang="en-US" sz="1600" b="0" i="0" u="none" strike="noStrike" dirty="0">
                <a:effectLst/>
                <a:latin typeface="Times New Roman" panose="02020603050405020304" pitchFamily="18" charset="0"/>
              </a:rPr>
              <a:t>To explore the geographic distribution of fatal crashes, we aggregated accident counts at the state level. The first visualization highlights differences in fatal crash counts across states. Additionally, the page dives deeper into the city-level distribution within California, the state with the highest number of fatal accidents. Together, these visualizations help identify areas with higher concentrations of fatal traffic incidents.</a:t>
            </a:r>
            <a:endParaRPr lang="en-US" sz="1600" dirty="0"/>
          </a:p>
        </p:txBody>
      </p:sp>
      <p:pic>
        <p:nvPicPr>
          <p:cNvPr id="5122" name="Picture 2">
            <a:extLst>
              <a:ext uri="{FF2B5EF4-FFF2-40B4-BE49-F238E27FC236}">
                <a16:creationId xmlns:a16="http://schemas.microsoft.com/office/drawing/2014/main" id="{913995E0-8F79-50BE-776E-7FD5372BF4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88321" y="2135625"/>
            <a:ext cx="6410852" cy="40548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8938FEB-BACC-6B8A-5230-048FF6C87EB2}"/>
              </a:ext>
            </a:extLst>
          </p:cNvPr>
          <p:cNvPicPr>
            <a:picLocks noChangeAspect="1"/>
          </p:cNvPicPr>
          <p:nvPr/>
        </p:nvPicPr>
        <p:blipFill>
          <a:blip r:embed="rId3"/>
          <a:stretch>
            <a:fillRect/>
          </a:stretch>
        </p:blipFill>
        <p:spPr>
          <a:xfrm>
            <a:off x="640080" y="4764848"/>
            <a:ext cx="3995928" cy="1718248"/>
          </a:xfrm>
          <a:prstGeom prst="rect">
            <a:avLst/>
          </a:prstGeom>
        </p:spPr>
      </p:pic>
    </p:spTree>
    <p:extLst>
      <p:ext uri="{BB962C8B-B14F-4D97-AF65-F5344CB8AC3E}">
        <p14:creationId xmlns:p14="http://schemas.microsoft.com/office/powerpoint/2010/main" val="300684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6F690D-AFD7-90A3-25B3-473DB187F533}"/>
            </a:ext>
          </a:extLst>
        </p:cNvPr>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F282A-9CB8-C9E5-B736-AA3B81C5A8FD}"/>
              </a:ext>
            </a:extLst>
          </p:cNvPr>
          <p:cNvSpPr>
            <a:spLocks noGrp="1"/>
          </p:cNvSpPr>
          <p:nvPr>
            <p:ph type="title"/>
          </p:nvPr>
        </p:nvSpPr>
        <p:spPr>
          <a:xfrm>
            <a:off x="640080" y="329184"/>
            <a:ext cx="6894576" cy="1783080"/>
          </a:xfrm>
        </p:spPr>
        <p:txBody>
          <a:bodyPr anchor="b">
            <a:normAutofit/>
          </a:bodyPr>
          <a:lstStyle/>
          <a:p>
            <a:r>
              <a:rPr lang="en-US" sz="5400"/>
              <a:t>Vehicle Types Involved and Helmut Usage</a:t>
            </a:r>
          </a:p>
        </p:txBody>
      </p:sp>
      <p:sp>
        <p:nvSpPr>
          <p:cNvPr id="92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C29A7F-4955-18C2-95DA-9BDFE5AFC4B7}"/>
              </a:ext>
            </a:extLst>
          </p:cNvPr>
          <p:cNvSpPr>
            <a:spLocks noGrp="1"/>
          </p:cNvSpPr>
          <p:nvPr>
            <p:ph idx="1"/>
          </p:nvPr>
        </p:nvSpPr>
        <p:spPr>
          <a:xfrm>
            <a:off x="640080" y="2706624"/>
            <a:ext cx="5455920" cy="3483864"/>
          </a:xfrm>
        </p:spPr>
        <p:txBody>
          <a:bodyPr>
            <a:normAutofit/>
          </a:bodyPr>
          <a:lstStyle/>
          <a:p>
            <a:pPr marL="0" indent="0">
              <a:buNone/>
            </a:pPr>
            <a:r>
              <a:rPr lang="en-US" sz="1600" b="0" i="0" u="none" strike="noStrike" dirty="0">
                <a:effectLst/>
                <a:latin typeface="Times New Roman" panose="02020603050405020304" pitchFamily="18" charset="0"/>
              </a:rPr>
              <a:t>To analyze the usage of </a:t>
            </a:r>
            <a:r>
              <a:rPr lang="en-US" sz="1600" b="1" i="0" u="none" strike="noStrike" dirty="0">
                <a:effectLst/>
                <a:latin typeface="Times New Roman" panose="02020603050405020304" pitchFamily="18" charset="0"/>
              </a:rPr>
              <a:t>helmets and other safety equipment</a:t>
            </a:r>
            <a:r>
              <a:rPr lang="en-US" sz="1600" b="0" i="0" u="none" strike="noStrike" dirty="0">
                <a:effectLst/>
                <a:latin typeface="Times New Roman" panose="02020603050405020304" pitchFamily="18" charset="0"/>
              </a:rPr>
              <a:t> among pedestrians and cyclists involved in crashes, we joined the </a:t>
            </a:r>
            <a:r>
              <a:rPr lang="en-US" sz="1600" b="0" i="0" u="none" strike="noStrike" dirty="0" err="1">
                <a:effectLst/>
                <a:latin typeface="Times New Roman" panose="02020603050405020304" pitchFamily="18" charset="0"/>
              </a:rPr>
              <a:t>all_pbtype</a:t>
            </a:r>
            <a:r>
              <a:rPr lang="en-US" sz="1600" b="0" i="0" u="none" strike="noStrike" dirty="0">
                <a:effectLst/>
                <a:latin typeface="Times New Roman" panose="02020603050405020304" pitchFamily="18" charset="0"/>
              </a:rPr>
              <a:t> and </a:t>
            </a:r>
            <a:r>
              <a:rPr lang="en-US" sz="1600" b="0" i="0" u="none" strike="noStrike" dirty="0" err="1">
                <a:effectLst/>
                <a:latin typeface="Times New Roman" panose="02020603050405020304" pitchFamily="18" charset="0"/>
              </a:rPr>
              <a:t>all_safetyeq</a:t>
            </a:r>
            <a:r>
              <a:rPr lang="en-US" sz="1600" b="0" i="0" u="none" strike="noStrike" dirty="0">
                <a:effectLst/>
                <a:latin typeface="Times New Roman" panose="02020603050405020304" pitchFamily="18" charset="0"/>
              </a:rPr>
              <a:t> tables. This query identifies the relationship between helmet usage and the types of non-motorists affected.</a:t>
            </a:r>
          </a:p>
          <a:p>
            <a:pPr marL="0" indent="0">
              <a:buNone/>
            </a:pPr>
            <a:r>
              <a:rPr lang="en-US" sz="1600" b="0" i="0" u="none" strike="noStrike" dirty="0">
                <a:effectLst/>
                <a:latin typeface="Times New Roman" panose="02020603050405020304" pitchFamily="18" charset="0"/>
              </a:rPr>
              <a:t>To examine the vehicle distribution, we aggregated accidents based on vehicle type and found  that only a minority of accidents involve motor vehicles.</a:t>
            </a:r>
            <a:endParaRPr lang="en-US" sz="1600" b="0" dirty="0">
              <a:effectLst/>
            </a:endParaRPr>
          </a:p>
          <a:p>
            <a:pPr>
              <a:buNone/>
            </a:pPr>
            <a:br>
              <a:rPr lang="en-US" sz="2000" dirty="0"/>
            </a:br>
            <a:br>
              <a:rPr lang="en-US" sz="2000" dirty="0"/>
            </a:br>
            <a:endParaRPr lang="en-US" sz="2000" dirty="0"/>
          </a:p>
        </p:txBody>
      </p:sp>
      <p:pic>
        <p:nvPicPr>
          <p:cNvPr id="9218" name="Picture 2">
            <a:extLst>
              <a:ext uri="{FF2B5EF4-FFF2-40B4-BE49-F238E27FC236}">
                <a16:creationId xmlns:a16="http://schemas.microsoft.com/office/drawing/2014/main" id="{3CE9EBC3-2849-199D-FF20-EC8E1A4257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3606" y="1816268"/>
            <a:ext cx="5815346" cy="3634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CD32937-3221-E8EA-162E-FD045FA3B87C}"/>
              </a:ext>
            </a:extLst>
          </p:cNvPr>
          <p:cNvPicPr>
            <a:picLocks noChangeAspect="1"/>
          </p:cNvPicPr>
          <p:nvPr/>
        </p:nvPicPr>
        <p:blipFill>
          <a:blip r:embed="rId3"/>
          <a:stretch>
            <a:fillRect/>
          </a:stretch>
        </p:blipFill>
        <p:spPr>
          <a:xfrm>
            <a:off x="640080" y="4634456"/>
            <a:ext cx="3601585" cy="2007884"/>
          </a:xfrm>
          <a:prstGeom prst="rect">
            <a:avLst/>
          </a:prstGeom>
        </p:spPr>
      </p:pic>
    </p:spTree>
    <p:extLst>
      <p:ext uri="{BB962C8B-B14F-4D97-AF65-F5344CB8AC3E}">
        <p14:creationId xmlns:p14="http://schemas.microsoft.com/office/powerpoint/2010/main" val="51493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176F30-8825-A189-B346-5C3CB1E5FDC4}"/>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33F7B-30A0-BFF9-626A-BF344F0B6B4B}"/>
              </a:ext>
            </a:extLst>
          </p:cNvPr>
          <p:cNvSpPr>
            <a:spLocks noGrp="1"/>
          </p:cNvSpPr>
          <p:nvPr>
            <p:ph type="title"/>
          </p:nvPr>
        </p:nvSpPr>
        <p:spPr>
          <a:xfrm>
            <a:off x="640080" y="329184"/>
            <a:ext cx="6894576" cy="1783080"/>
          </a:xfrm>
        </p:spPr>
        <p:txBody>
          <a:bodyPr anchor="b">
            <a:normAutofit/>
          </a:bodyPr>
          <a:lstStyle/>
          <a:p>
            <a:r>
              <a:rPr lang="en-US" sz="5400"/>
              <a:t>EMS Response Time Distribution</a:t>
            </a:r>
          </a:p>
        </p:txBody>
      </p:sp>
      <p:sp>
        <p:nvSpPr>
          <p:cNvPr id="615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543C38-42F9-0F7C-6042-FD8A3D298A9C}"/>
              </a:ext>
            </a:extLst>
          </p:cNvPr>
          <p:cNvSpPr>
            <a:spLocks noGrp="1"/>
          </p:cNvSpPr>
          <p:nvPr>
            <p:ph idx="1"/>
          </p:nvPr>
        </p:nvSpPr>
        <p:spPr>
          <a:xfrm>
            <a:off x="640081" y="2706624"/>
            <a:ext cx="4622032" cy="3483864"/>
          </a:xfrm>
        </p:spPr>
        <p:txBody>
          <a:bodyPr>
            <a:normAutofit/>
          </a:bodyPr>
          <a:lstStyle/>
          <a:p>
            <a:pPr marL="0" indent="0">
              <a:spcAft>
                <a:spcPts val="600"/>
              </a:spcAft>
              <a:buNone/>
            </a:pPr>
            <a:r>
              <a:rPr lang="en-US" sz="1600" b="0" i="0" u="none" strike="noStrike" dirty="0">
                <a:effectLst/>
                <a:latin typeface="Times New Roman" panose="02020603050405020304" pitchFamily="18" charset="0"/>
              </a:rPr>
              <a:t>This page analyzes the distribution of Emergency Medical Services (EMS) response times following fatal crashes. The histogram displays EMS response time in minutes (X-axis) against the number of incidents (Y-axis), illustrating how quickly emergency services typically arrive at crash scenes. To ensure a clean and reliable analysis, extreme outliers were removed based on a ±2 standard deviation filtering method.</a:t>
            </a:r>
            <a:endParaRPr lang="en-US" sz="1600" b="0" dirty="0">
              <a:effectLst/>
            </a:endParaRPr>
          </a:p>
          <a:p>
            <a:pPr>
              <a:buNone/>
            </a:pPr>
            <a:br>
              <a:rPr lang="en-US" sz="2200" dirty="0"/>
            </a:br>
            <a:endParaRPr lang="en-US" sz="2200" dirty="0"/>
          </a:p>
        </p:txBody>
      </p:sp>
      <p:pic>
        <p:nvPicPr>
          <p:cNvPr id="6146" name="Picture 2">
            <a:extLst>
              <a:ext uri="{FF2B5EF4-FFF2-40B4-BE49-F238E27FC236}">
                <a16:creationId xmlns:a16="http://schemas.microsoft.com/office/drawing/2014/main" id="{54B4E258-B32B-D817-3E11-43117CB731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8106" y="1830869"/>
            <a:ext cx="6317081" cy="45009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8A5E50D-3742-5DA5-D54A-4CEA0CDE88B9}"/>
              </a:ext>
            </a:extLst>
          </p:cNvPr>
          <p:cNvPicPr>
            <a:picLocks noChangeAspect="1"/>
          </p:cNvPicPr>
          <p:nvPr/>
        </p:nvPicPr>
        <p:blipFill>
          <a:blip r:embed="rId3"/>
          <a:stretch>
            <a:fillRect/>
          </a:stretch>
        </p:blipFill>
        <p:spPr>
          <a:xfrm>
            <a:off x="758952" y="4839155"/>
            <a:ext cx="3995928" cy="1568401"/>
          </a:xfrm>
          <a:prstGeom prst="rect">
            <a:avLst/>
          </a:prstGeom>
        </p:spPr>
      </p:pic>
    </p:spTree>
    <p:extLst>
      <p:ext uri="{BB962C8B-B14F-4D97-AF65-F5344CB8AC3E}">
        <p14:creationId xmlns:p14="http://schemas.microsoft.com/office/powerpoint/2010/main" val="75496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457</TotalTime>
  <Words>994</Words>
  <Application>Microsoft Macintosh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Comic Sans MS</vt:lpstr>
      <vt:lpstr>Times New Roman</vt:lpstr>
      <vt:lpstr>Office Theme</vt:lpstr>
      <vt:lpstr>FatalCrash Explorer</vt:lpstr>
      <vt:lpstr>Introduction</vt:lpstr>
      <vt:lpstr>Features</vt:lpstr>
      <vt:lpstr>Accidents over the Past 5 Years</vt:lpstr>
      <vt:lpstr>Monthly Variation in Accident Counts</vt:lpstr>
      <vt:lpstr>Hourly Distribution of Crashes</vt:lpstr>
      <vt:lpstr>Statewide and City-Level Accident Breakdown</vt:lpstr>
      <vt:lpstr>Vehicle Types Involved and Helmut Usage</vt:lpstr>
      <vt:lpstr>EMS Response Time Distribution</vt:lpstr>
      <vt:lpstr>Types of Violations Charged</vt:lpstr>
      <vt:lpstr>Top Causes of Driver Distraction by State</vt:lpstr>
      <vt:lpstr>Common Factors in Non-Motorist Fatal Crashes</vt:lpstr>
      <vt:lpstr>Query Optimization (IOs)</vt:lpstr>
      <vt:lpstr>Query Optimization (performance)</vt:lpstr>
      <vt:lpstr>Optimized vs Unoptimized</vt:lpstr>
      <vt:lpstr>FatalCrash Explorer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Patel</dc:creator>
  <cp:lastModifiedBy>Parth Patel</cp:lastModifiedBy>
  <cp:revision>1</cp:revision>
  <dcterms:created xsi:type="dcterms:W3CDTF">2025-04-30T22:38:19Z</dcterms:created>
  <dcterms:modified xsi:type="dcterms:W3CDTF">2025-05-01T06:15:46Z</dcterms:modified>
</cp:coreProperties>
</file>