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89" r:id="rId4"/>
    <p:sldId id="291" r:id="rId5"/>
    <p:sldId id="298" r:id="rId6"/>
    <p:sldId id="292" r:id="rId7"/>
    <p:sldId id="300" r:id="rId8"/>
    <p:sldId id="301" r:id="rId9"/>
    <p:sldId id="280" r:id="rId10"/>
    <p:sldId id="281" r:id="rId11"/>
    <p:sldId id="282" r:id="rId12"/>
    <p:sldId id="283" r:id="rId13"/>
    <p:sldId id="295" r:id="rId14"/>
    <p:sldId id="285" r:id="rId15"/>
    <p:sldId id="288" r:id="rId16"/>
    <p:sldId id="287" r:id="rId17"/>
    <p:sldId id="296" r:id="rId18"/>
    <p:sldId id="297" r:id="rId19"/>
    <p:sldId id="299" r:id="rId20"/>
    <p:sldId id="265" r:id="rId2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474"/>
    <a:srgbClr val="C8D7EA"/>
    <a:srgbClr val="FFFF66"/>
    <a:srgbClr val="566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2072" y="0"/>
            <a:ext cx="10785927" cy="1028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22549"/>
            <a:ext cx="8229599" cy="8229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827089" cy="366678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54001" y="929773"/>
            <a:ext cx="534670" cy="527685"/>
          </a:xfrm>
          <a:custGeom>
            <a:avLst/>
            <a:gdLst/>
            <a:ahLst/>
            <a:cxnLst/>
            <a:rect l="l" t="t" r="r" b="b"/>
            <a:pathLst>
              <a:path w="534669" h="527685">
                <a:moveTo>
                  <a:pt x="97516" y="140564"/>
                </a:moveTo>
                <a:lnTo>
                  <a:pt x="47007" y="140564"/>
                </a:lnTo>
                <a:lnTo>
                  <a:pt x="398730" y="2585"/>
                </a:lnTo>
                <a:lnTo>
                  <a:pt x="409645" y="0"/>
                </a:lnTo>
                <a:lnTo>
                  <a:pt x="420320" y="0"/>
                </a:lnTo>
                <a:lnTo>
                  <a:pt x="431303" y="2779"/>
                </a:lnTo>
                <a:lnTo>
                  <a:pt x="441129" y="8023"/>
                </a:lnTo>
                <a:lnTo>
                  <a:pt x="449421" y="15470"/>
                </a:lnTo>
                <a:lnTo>
                  <a:pt x="451406" y="18370"/>
                </a:lnTo>
                <a:lnTo>
                  <a:pt x="411801" y="18370"/>
                </a:lnTo>
                <a:lnTo>
                  <a:pt x="405274" y="19913"/>
                </a:lnTo>
                <a:lnTo>
                  <a:pt x="97516" y="140564"/>
                </a:lnTo>
                <a:close/>
              </a:path>
              <a:path w="534669" h="527685">
                <a:moveTo>
                  <a:pt x="460853" y="140564"/>
                </a:moveTo>
                <a:lnTo>
                  <a:pt x="442419" y="140564"/>
                </a:lnTo>
                <a:lnTo>
                  <a:pt x="442419" y="45813"/>
                </a:lnTo>
                <a:lnTo>
                  <a:pt x="441626" y="39161"/>
                </a:lnTo>
                <a:lnTo>
                  <a:pt x="418144" y="18370"/>
                </a:lnTo>
                <a:lnTo>
                  <a:pt x="451406" y="18370"/>
                </a:lnTo>
                <a:lnTo>
                  <a:pt x="455623" y="24533"/>
                </a:lnTo>
                <a:lnTo>
                  <a:pt x="459508" y="34788"/>
                </a:lnTo>
                <a:lnTo>
                  <a:pt x="460853" y="45813"/>
                </a:lnTo>
                <a:lnTo>
                  <a:pt x="460853" y="140564"/>
                </a:lnTo>
                <a:close/>
              </a:path>
              <a:path w="534669" h="527685">
                <a:moveTo>
                  <a:pt x="488505" y="527682"/>
                </a:moveTo>
                <a:lnTo>
                  <a:pt x="46085" y="527682"/>
                </a:lnTo>
                <a:lnTo>
                  <a:pt x="28152" y="524058"/>
                </a:lnTo>
                <a:lnTo>
                  <a:pt x="13503" y="514179"/>
                </a:lnTo>
                <a:lnTo>
                  <a:pt x="3623" y="499529"/>
                </a:lnTo>
                <a:lnTo>
                  <a:pt x="0" y="481596"/>
                </a:lnTo>
                <a:lnTo>
                  <a:pt x="0" y="186650"/>
                </a:lnTo>
                <a:lnTo>
                  <a:pt x="3623" y="168717"/>
                </a:lnTo>
                <a:lnTo>
                  <a:pt x="13503" y="154067"/>
                </a:lnTo>
                <a:lnTo>
                  <a:pt x="28152" y="144188"/>
                </a:lnTo>
                <a:lnTo>
                  <a:pt x="46085" y="140564"/>
                </a:lnTo>
                <a:lnTo>
                  <a:pt x="488505" y="140564"/>
                </a:lnTo>
                <a:lnTo>
                  <a:pt x="506438" y="144188"/>
                </a:lnTo>
                <a:lnTo>
                  <a:pt x="521087" y="154067"/>
                </a:lnTo>
                <a:lnTo>
                  <a:pt x="524413" y="158998"/>
                </a:lnTo>
                <a:lnTo>
                  <a:pt x="46085" y="158998"/>
                </a:lnTo>
                <a:lnTo>
                  <a:pt x="35348" y="161180"/>
                </a:lnTo>
                <a:lnTo>
                  <a:pt x="26556" y="167121"/>
                </a:lnTo>
                <a:lnTo>
                  <a:pt x="20616" y="175913"/>
                </a:lnTo>
                <a:lnTo>
                  <a:pt x="18434" y="186650"/>
                </a:lnTo>
                <a:lnTo>
                  <a:pt x="18434" y="481596"/>
                </a:lnTo>
                <a:lnTo>
                  <a:pt x="20616" y="492333"/>
                </a:lnTo>
                <a:lnTo>
                  <a:pt x="26556" y="501125"/>
                </a:lnTo>
                <a:lnTo>
                  <a:pt x="35348" y="507066"/>
                </a:lnTo>
                <a:lnTo>
                  <a:pt x="46085" y="509247"/>
                </a:lnTo>
                <a:lnTo>
                  <a:pt x="524413" y="509247"/>
                </a:lnTo>
                <a:lnTo>
                  <a:pt x="521087" y="514179"/>
                </a:lnTo>
                <a:lnTo>
                  <a:pt x="506438" y="524058"/>
                </a:lnTo>
                <a:lnTo>
                  <a:pt x="488505" y="527682"/>
                </a:lnTo>
                <a:close/>
              </a:path>
              <a:path w="534669" h="527685">
                <a:moveTo>
                  <a:pt x="524413" y="509247"/>
                </a:moveTo>
                <a:lnTo>
                  <a:pt x="488505" y="509247"/>
                </a:lnTo>
                <a:lnTo>
                  <a:pt x="499241" y="507066"/>
                </a:lnTo>
                <a:lnTo>
                  <a:pt x="508033" y="501125"/>
                </a:lnTo>
                <a:lnTo>
                  <a:pt x="513974" y="492333"/>
                </a:lnTo>
                <a:lnTo>
                  <a:pt x="516156" y="481596"/>
                </a:lnTo>
                <a:lnTo>
                  <a:pt x="516156" y="387766"/>
                </a:lnTo>
                <a:lnTo>
                  <a:pt x="370157" y="387766"/>
                </a:lnTo>
                <a:lnTo>
                  <a:pt x="366010" y="383619"/>
                </a:lnTo>
                <a:lnTo>
                  <a:pt x="366010" y="284627"/>
                </a:lnTo>
                <a:lnTo>
                  <a:pt x="370157" y="280480"/>
                </a:lnTo>
                <a:lnTo>
                  <a:pt x="516156" y="280480"/>
                </a:lnTo>
                <a:lnTo>
                  <a:pt x="516156" y="186650"/>
                </a:lnTo>
                <a:lnTo>
                  <a:pt x="513974" y="175913"/>
                </a:lnTo>
                <a:lnTo>
                  <a:pt x="508033" y="167121"/>
                </a:lnTo>
                <a:lnTo>
                  <a:pt x="499241" y="161180"/>
                </a:lnTo>
                <a:lnTo>
                  <a:pt x="488505" y="158998"/>
                </a:lnTo>
                <a:lnTo>
                  <a:pt x="524413" y="158998"/>
                </a:lnTo>
                <a:lnTo>
                  <a:pt x="530967" y="168717"/>
                </a:lnTo>
                <a:lnTo>
                  <a:pt x="534590" y="186650"/>
                </a:lnTo>
                <a:lnTo>
                  <a:pt x="534590" y="298914"/>
                </a:lnTo>
                <a:lnTo>
                  <a:pt x="384444" y="298914"/>
                </a:lnTo>
                <a:lnTo>
                  <a:pt x="384444" y="369332"/>
                </a:lnTo>
                <a:lnTo>
                  <a:pt x="534590" y="369332"/>
                </a:lnTo>
                <a:lnTo>
                  <a:pt x="534590" y="481596"/>
                </a:lnTo>
                <a:lnTo>
                  <a:pt x="530967" y="499529"/>
                </a:lnTo>
                <a:lnTo>
                  <a:pt x="524413" y="509247"/>
                </a:lnTo>
                <a:close/>
              </a:path>
              <a:path w="534669" h="527685">
                <a:moveTo>
                  <a:pt x="534590" y="369332"/>
                </a:moveTo>
                <a:lnTo>
                  <a:pt x="516156" y="369332"/>
                </a:lnTo>
                <a:lnTo>
                  <a:pt x="516156" y="298914"/>
                </a:lnTo>
                <a:lnTo>
                  <a:pt x="534590" y="298914"/>
                </a:lnTo>
                <a:lnTo>
                  <a:pt x="53459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737" y="2569414"/>
            <a:ext cx="7440923" cy="59790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9533" y="1688689"/>
            <a:ext cx="3230244" cy="230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4145" y="2250331"/>
            <a:ext cx="7526020" cy="230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qnYc9JCGVXzwGMhwReference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no9xYFcX5cu2msSgrpn1IkvaJ41aG6g/view?usp=sharing" TargetMode="External"/><Relationship Id="rId7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39708" y="0"/>
            <a:ext cx="8848725" cy="10287000"/>
          </a:xfrm>
          <a:custGeom>
            <a:avLst/>
            <a:gdLst/>
            <a:ahLst/>
            <a:cxnLst/>
            <a:rect l="l" t="t" r="r" b="b"/>
            <a:pathLst>
              <a:path w="8848724" h="10287000">
                <a:moveTo>
                  <a:pt x="0" y="10286999"/>
                </a:moveTo>
                <a:lnTo>
                  <a:pt x="8848290" y="10286999"/>
                </a:lnTo>
                <a:lnTo>
                  <a:pt x="8848290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8236" y="4587547"/>
            <a:ext cx="6619763" cy="56994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0"/>
            <a:ext cx="9439910" cy="10287000"/>
          </a:xfrm>
          <a:custGeom>
            <a:avLst/>
            <a:gdLst/>
            <a:ahLst/>
            <a:cxnLst/>
            <a:rect l="l" t="t" r="r" b="b"/>
            <a:pathLst>
              <a:path w="9439910" h="10287000">
                <a:moveTo>
                  <a:pt x="9439708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9439708" y="0"/>
                </a:lnTo>
                <a:lnTo>
                  <a:pt x="9439708" y="10287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255839" cy="44859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9250" y="2415800"/>
            <a:ext cx="3476625" cy="42491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 rot="21433607">
            <a:off x="10637366" y="2276517"/>
            <a:ext cx="2024061" cy="249413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5582205" y="252566"/>
            <a:ext cx="1016000" cy="1360805"/>
          </a:xfrm>
          <a:custGeom>
            <a:avLst/>
            <a:gdLst/>
            <a:ahLst/>
            <a:cxnLst/>
            <a:rect l="l" t="t" r="r" b="b"/>
            <a:pathLst>
              <a:path w="1016000" h="1360804">
                <a:moveTo>
                  <a:pt x="494818" y="1360419"/>
                </a:moveTo>
                <a:lnTo>
                  <a:pt x="0" y="77143"/>
                </a:lnTo>
                <a:lnTo>
                  <a:pt x="81043" y="45886"/>
                </a:lnTo>
                <a:lnTo>
                  <a:pt x="125544" y="30425"/>
                </a:lnTo>
                <a:lnTo>
                  <a:pt x="170367" y="18168"/>
                </a:lnTo>
                <a:lnTo>
                  <a:pt x="215380" y="9055"/>
                </a:lnTo>
                <a:lnTo>
                  <a:pt x="260451" y="3029"/>
                </a:lnTo>
                <a:lnTo>
                  <a:pt x="305447" y="30"/>
                </a:lnTo>
                <a:lnTo>
                  <a:pt x="350235" y="0"/>
                </a:lnTo>
                <a:lnTo>
                  <a:pt x="394685" y="2879"/>
                </a:lnTo>
                <a:lnTo>
                  <a:pt x="438662" y="8610"/>
                </a:lnTo>
                <a:lnTo>
                  <a:pt x="482035" y="17133"/>
                </a:lnTo>
                <a:lnTo>
                  <a:pt x="524672" y="28390"/>
                </a:lnTo>
                <a:lnTo>
                  <a:pt x="566439" y="42322"/>
                </a:lnTo>
                <a:lnTo>
                  <a:pt x="607205" y="58871"/>
                </a:lnTo>
                <a:lnTo>
                  <a:pt x="646837" y="77977"/>
                </a:lnTo>
                <a:lnTo>
                  <a:pt x="685203" y="99581"/>
                </a:lnTo>
                <a:lnTo>
                  <a:pt x="722170" y="123626"/>
                </a:lnTo>
                <a:lnTo>
                  <a:pt x="757606" y="150052"/>
                </a:lnTo>
                <a:lnTo>
                  <a:pt x="791379" y="178801"/>
                </a:lnTo>
                <a:lnTo>
                  <a:pt x="823355" y="209814"/>
                </a:lnTo>
                <a:lnTo>
                  <a:pt x="853404" y="243031"/>
                </a:lnTo>
                <a:lnTo>
                  <a:pt x="881392" y="278396"/>
                </a:lnTo>
                <a:lnTo>
                  <a:pt x="907187" y="315847"/>
                </a:lnTo>
                <a:lnTo>
                  <a:pt x="930656" y="355328"/>
                </a:lnTo>
                <a:lnTo>
                  <a:pt x="951668" y="396779"/>
                </a:lnTo>
                <a:lnTo>
                  <a:pt x="970090" y="440142"/>
                </a:lnTo>
                <a:lnTo>
                  <a:pt x="985545" y="484642"/>
                </a:lnTo>
                <a:lnTo>
                  <a:pt x="997797" y="529465"/>
                </a:lnTo>
                <a:lnTo>
                  <a:pt x="1006906" y="574478"/>
                </a:lnTo>
                <a:lnTo>
                  <a:pt x="1012929" y="619549"/>
                </a:lnTo>
                <a:lnTo>
                  <a:pt x="1015926" y="664545"/>
                </a:lnTo>
                <a:lnTo>
                  <a:pt x="1015955" y="709333"/>
                </a:lnTo>
                <a:lnTo>
                  <a:pt x="1013075" y="753782"/>
                </a:lnTo>
                <a:lnTo>
                  <a:pt x="1007344" y="797759"/>
                </a:lnTo>
                <a:lnTo>
                  <a:pt x="998822" y="841131"/>
                </a:lnTo>
                <a:lnTo>
                  <a:pt x="987567" y="883766"/>
                </a:lnTo>
                <a:lnTo>
                  <a:pt x="973637" y="925532"/>
                </a:lnTo>
                <a:lnTo>
                  <a:pt x="957092" y="966297"/>
                </a:lnTo>
                <a:lnTo>
                  <a:pt x="937989" y="1005927"/>
                </a:lnTo>
                <a:lnTo>
                  <a:pt x="916389" y="1044291"/>
                </a:lnTo>
                <a:lnTo>
                  <a:pt x="892349" y="1081255"/>
                </a:lnTo>
                <a:lnTo>
                  <a:pt x="865928" y="1116689"/>
                </a:lnTo>
                <a:lnTo>
                  <a:pt x="837184" y="1150458"/>
                </a:lnTo>
                <a:lnTo>
                  <a:pt x="806177" y="1182431"/>
                </a:lnTo>
                <a:lnTo>
                  <a:pt x="772966" y="1212476"/>
                </a:lnTo>
                <a:lnTo>
                  <a:pt x="737608" y="1240459"/>
                </a:lnTo>
                <a:lnTo>
                  <a:pt x="700162" y="1266250"/>
                </a:lnTo>
                <a:lnTo>
                  <a:pt x="660688" y="1289714"/>
                </a:lnTo>
                <a:lnTo>
                  <a:pt x="619244" y="1310720"/>
                </a:lnTo>
                <a:lnTo>
                  <a:pt x="575888" y="1329135"/>
                </a:lnTo>
                <a:lnTo>
                  <a:pt x="494818" y="1360419"/>
                </a:lnTo>
                <a:close/>
              </a:path>
            </a:pathLst>
          </a:custGeom>
          <a:solidFill>
            <a:srgbClr val="5C6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83790" y="266700"/>
            <a:ext cx="1375410" cy="1375410"/>
          </a:xfrm>
          <a:custGeom>
            <a:avLst/>
            <a:gdLst/>
            <a:ahLst/>
            <a:cxnLst/>
            <a:rect l="l" t="t" r="r" b="b"/>
            <a:pathLst>
              <a:path w="1375409" h="1375410">
                <a:moveTo>
                  <a:pt x="710533" y="1375021"/>
                </a:moveTo>
                <a:lnTo>
                  <a:pt x="665745" y="1375053"/>
                </a:lnTo>
                <a:lnTo>
                  <a:pt x="621296" y="1372174"/>
                </a:lnTo>
                <a:lnTo>
                  <a:pt x="577319" y="1366445"/>
                </a:lnTo>
                <a:lnTo>
                  <a:pt x="533946" y="1357923"/>
                </a:lnTo>
                <a:lnTo>
                  <a:pt x="491309" y="1346668"/>
                </a:lnTo>
                <a:lnTo>
                  <a:pt x="449541" y="1332737"/>
                </a:lnTo>
                <a:lnTo>
                  <a:pt x="408774" y="1316191"/>
                </a:lnTo>
                <a:lnTo>
                  <a:pt x="369141" y="1297086"/>
                </a:lnTo>
                <a:lnTo>
                  <a:pt x="330775" y="1275483"/>
                </a:lnTo>
                <a:lnTo>
                  <a:pt x="293806" y="1251440"/>
                </a:lnTo>
                <a:lnTo>
                  <a:pt x="258369" y="1225016"/>
                </a:lnTo>
                <a:lnTo>
                  <a:pt x="224596" y="1196268"/>
                </a:lnTo>
                <a:lnTo>
                  <a:pt x="192618" y="1165257"/>
                </a:lnTo>
                <a:lnTo>
                  <a:pt x="162568" y="1132040"/>
                </a:lnTo>
                <a:lnTo>
                  <a:pt x="134579" y="1096677"/>
                </a:lnTo>
                <a:lnTo>
                  <a:pt x="108783" y="1059226"/>
                </a:lnTo>
                <a:lnTo>
                  <a:pt x="85313" y="1019746"/>
                </a:lnTo>
                <a:lnTo>
                  <a:pt x="64301" y="978296"/>
                </a:lnTo>
                <a:lnTo>
                  <a:pt x="45879" y="934933"/>
                </a:lnTo>
                <a:lnTo>
                  <a:pt x="30421" y="890436"/>
                </a:lnTo>
                <a:lnTo>
                  <a:pt x="18166" y="845615"/>
                </a:lnTo>
                <a:lnTo>
                  <a:pt x="9055" y="800604"/>
                </a:lnTo>
                <a:lnTo>
                  <a:pt x="3029" y="755535"/>
                </a:lnTo>
                <a:lnTo>
                  <a:pt x="30" y="710540"/>
                </a:lnTo>
                <a:lnTo>
                  <a:pt x="0" y="665752"/>
                </a:lnTo>
                <a:lnTo>
                  <a:pt x="2878" y="621303"/>
                </a:lnTo>
                <a:lnTo>
                  <a:pt x="8607" y="577326"/>
                </a:lnTo>
                <a:lnTo>
                  <a:pt x="17129" y="533953"/>
                </a:lnTo>
                <a:lnTo>
                  <a:pt x="28383" y="491316"/>
                </a:lnTo>
                <a:lnTo>
                  <a:pt x="42312" y="449548"/>
                </a:lnTo>
                <a:lnTo>
                  <a:pt x="58857" y="408781"/>
                </a:lnTo>
                <a:lnTo>
                  <a:pt x="77960" y="369148"/>
                </a:lnTo>
                <a:lnTo>
                  <a:pt x="99561" y="330782"/>
                </a:lnTo>
                <a:lnTo>
                  <a:pt x="123602" y="293814"/>
                </a:lnTo>
                <a:lnTo>
                  <a:pt x="150024" y="258376"/>
                </a:lnTo>
                <a:lnTo>
                  <a:pt x="178768" y="224603"/>
                </a:lnTo>
                <a:lnTo>
                  <a:pt x="209777" y="192625"/>
                </a:lnTo>
                <a:lnTo>
                  <a:pt x="242990" y="162575"/>
                </a:lnTo>
                <a:lnTo>
                  <a:pt x="278351" y="134586"/>
                </a:lnTo>
                <a:lnTo>
                  <a:pt x="315798" y="108791"/>
                </a:lnTo>
                <a:lnTo>
                  <a:pt x="355275" y="85320"/>
                </a:lnTo>
                <a:lnTo>
                  <a:pt x="396722" y="64308"/>
                </a:lnTo>
                <a:lnTo>
                  <a:pt x="440081" y="45887"/>
                </a:lnTo>
                <a:lnTo>
                  <a:pt x="484585" y="30425"/>
                </a:lnTo>
                <a:lnTo>
                  <a:pt x="529412" y="18168"/>
                </a:lnTo>
                <a:lnTo>
                  <a:pt x="574428" y="9056"/>
                </a:lnTo>
                <a:lnTo>
                  <a:pt x="619502" y="3029"/>
                </a:lnTo>
                <a:lnTo>
                  <a:pt x="664501" y="30"/>
                </a:lnTo>
                <a:lnTo>
                  <a:pt x="709293" y="0"/>
                </a:lnTo>
                <a:lnTo>
                  <a:pt x="753745" y="2879"/>
                </a:lnTo>
                <a:lnTo>
                  <a:pt x="797725" y="8609"/>
                </a:lnTo>
                <a:lnTo>
                  <a:pt x="841101" y="17132"/>
                </a:lnTo>
                <a:lnTo>
                  <a:pt x="883740" y="28389"/>
                </a:lnTo>
                <a:lnTo>
                  <a:pt x="925509" y="42320"/>
                </a:lnTo>
                <a:lnTo>
                  <a:pt x="966277" y="58868"/>
                </a:lnTo>
                <a:lnTo>
                  <a:pt x="1005910" y="77973"/>
                </a:lnTo>
                <a:lnTo>
                  <a:pt x="1044277" y="99577"/>
                </a:lnTo>
                <a:lnTo>
                  <a:pt x="1081245" y="123620"/>
                </a:lnTo>
                <a:lnTo>
                  <a:pt x="1116682" y="150045"/>
                </a:lnTo>
                <a:lnTo>
                  <a:pt x="1150455" y="178792"/>
                </a:lnTo>
                <a:lnTo>
                  <a:pt x="1182431" y="209803"/>
                </a:lnTo>
                <a:lnTo>
                  <a:pt x="1212479" y="243019"/>
                </a:lnTo>
                <a:lnTo>
                  <a:pt x="1240466" y="278381"/>
                </a:lnTo>
                <a:lnTo>
                  <a:pt x="1266260" y="315830"/>
                </a:lnTo>
                <a:lnTo>
                  <a:pt x="1289727" y="355308"/>
                </a:lnTo>
                <a:lnTo>
                  <a:pt x="1310736" y="396756"/>
                </a:lnTo>
                <a:lnTo>
                  <a:pt x="1329155" y="440115"/>
                </a:lnTo>
                <a:lnTo>
                  <a:pt x="1344613" y="484613"/>
                </a:lnTo>
                <a:lnTo>
                  <a:pt x="1356868" y="529433"/>
                </a:lnTo>
                <a:lnTo>
                  <a:pt x="1365978" y="574444"/>
                </a:lnTo>
                <a:lnTo>
                  <a:pt x="1372003" y="619513"/>
                </a:lnTo>
                <a:lnTo>
                  <a:pt x="1375001" y="664508"/>
                </a:lnTo>
                <a:lnTo>
                  <a:pt x="1375031" y="709296"/>
                </a:lnTo>
                <a:lnTo>
                  <a:pt x="1372151" y="753745"/>
                </a:lnTo>
                <a:lnTo>
                  <a:pt x="1366420" y="797723"/>
                </a:lnTo>
                <a:lnTo>
                  <a:pt x="1357897" y="841096"/>
                </a:lnTo>
                <a:lnTo>
                  <a:pt x="1346641" y="883733"/>
                </a:lnTo>
                <a:lnTo>
                  <a:pt x="1332710" y="925501"/>
                </a:lnTo>
                <a:lnTo>
                  <a:pt x="1316163" y="966267"/>
                </a:lnTo>
                <a:lnTo>
                  <a:pt x="1297059" y="1005900"/>
                </a:lnTo>
                <a:lnTo>
                  <a:pt x="1275457" y="1044267"/>
                </a:lnTo>
                <a:lnTo>
                  <a:pt x="1251414" y="1081235"/>
                </a:lnTo>
                <a:lnTo>
                  <a:pt x="1224991" y="1116672"/>
                </a:lnTo>
                <a:lnTo>
                  <a:pt x="1196245" y="1150446"/>
                </a:lnTo>
                <a:lnTo>
                  <a:pt x="1165235" y="1182424"/>
                </a:lnTo>
                <a:lnTo>
                  <a:pt x="1132020" y="1212473"/>
                </a:lnTo>
                <a:lnTo>
                  <a:pt x="1096659" y="1240462"/>
                </a:lnTo>
                <a:lnTo>
                  <a:pt x="1059210" y="1266258"/>
                </a:lnTo>
                <a:lnTo>
                  <a:pt x="1019733" y="1289728"/>
                </a:lnTo>
                <a:lnTo>
                  <a:pt x="978285" y="1310740"/>
                </a:lnTo>
                <a:lnTo>
                  <a:pt x="934926" y="1329162"/>
                </a:lnTo>
                <a:lnTo>
                  <a:pt x="890429" y="1344623"/>
                </a:lnTo>
                <a:lnTo>
                  <a:pt x="845608" y="1356881"/>
                </a:lnTo>
                <a:lnTo>
                  <a:pt x="800597" y="1365994"/>
                </a:lnTo>
                <a:lnTo>
                  <a:pt x="755528" y="1372021"/>
                </a:lnTo>
                <a:lnTo>
                  <a:pt x="710533" y="1375021"/>
                </a:lnTo>
                <a:close/>
              </a:path>
            </a:pathLst>
          </a:custGeom>
          <a:solidFill>
            <a:srgbClr val="778CF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5431770" y="495300"/>
            <a:ext cx="646430" cy="949960"/>
          </a:xfrm>
          <a:custGeom>
            <a:avLst/>
            <a:gdLst/>
            <a:ahLst/>
            <a:cxnLst/>
            <a:rect l="l" t="t" r="r" b="b"/>
            <a:pathLst>
              <a:path w="646430" h="949960">
                <a:moveTo>
                  <a:pt x="246734" y="518775"/>
                </a:moveTo>
                <a:lnTo>
                  <a:pt x="198665" y="514393"/>
                </a:lnTo>
                <a:lnTo>
                  <a:pt x="155895" y="503720"/>
                </a:lnTo>
                <a:lnTo>
                  <a:pt x="118407" y="486743"/>
                </a:lnTo>
                <a:lnTo>
                  <a:pt x="85943" y="463881"/>
                </a:lnTo>
                <a:lnTo>
                  <a:pt x="58149" y="435642"/>
                </a:lnTo>
                <a:lnTo>
                  <a:pt x="35042" y="402025"/>
                </a:lnTo>
                <a:lnTo>
                  <a:pt x="16641" y="363025"/>
                </a:lnTo>
                <a:lnTo>
                  <a:pt x="4338" y="321209"/>
                </a:lnTo>
                <a:lnTo>
                  <a:pt x="0" y="280196"/>
                </a:lnTo>
                <a:lnTo>
                  <a:pt x="3627" y="239995"/>
                </a:lnTo>
                <a:lnTo>
                  <a:pt x="15224" y="200617"/>
                </a:lnTo>
                <a:lnTo>
                  <a:pt x="34168" y="163850"/>
                </a:lnTo>
                <a:lnTo>
                  <a:pt x="59876" y="131445"/>
                </a:lnTo>
                <a:lnTo>
                  <a:pt x="92343" y="103411"/>
                </a:lnTo>
                <a:lnTo>
                  <a:pt x="131562" y="79760"/>
                </a:lnTo>
                <a:lnTo>
                  <a:pt x="111909" y="28797"/>
                </a:lnTo>
                <a:lnTo>
                  <a:pt x="186562" y="0"/>
                </a:lnTo>
                <a:lnTo>
                  <a:pt x="206215" y="50989"/>
                </a:lnTo>
                <a:lnTo>
                  <a:pt x="339851" y="50989"/>
                </a:lnTo>
                <a:lnTo>
                  <a:pt x="389657" y="73140"/>
                </a:lnTo>
                <a:lnTo>
                  <a:pt x="444316" y="122876"/>
                </a:lnTo>
                <a:lnTo>
                  <a:pt x="467314" y="156151"/>
                </a:lnTo>
                <a:lnTo>
                  <a:pt x="451416" y="164787"/>
                </a:lnTo>
                <a:lnTo>
                  <a:pt x="250092" y="164787"/>
                </a:lnTo>
                <a:lnTo>
                  <a:pt x="260622" y="192087"/>
                </a:lnTo>
                <a:lnTo>
                  <a:pt x="174851" y="192087"/>
                </a:lnTo>
                <a:lnTo>
                  <a:pt x="162759" y="203648"/>
                </a:lnTo>
                <a:lnTo>
                  <a:pt x="139958" y="245670"/>
                </a:lnTo>
                <a:lnTo>
                  <a:pt x="136438" y="276897"/>
                </a:lnTo>
                <a:lnTo>
                  <a:pt x="138427" y="292179"/>
                </a:lnTo>
                <a:lnTo>
                  <a:pt x="157210" y="331968"/>
                </a:lnTo>
                <a:lnTo>
                  <a:pt x="192570" y="359139"/>
                </a:lnTo>
                <a:lnTo>
                  <a:pt x="243515" y="370164"/>
                </a:lnTo>
                <a:lnTo>
                  <a:pt x="476969" y="370164"/>
                </a:lnTo>
                <a:lnTo>
                  <a:pt x="492409" y="373048"/>
                </a:lnTo>
                <a:lnTo>
                  <a:pt x="529507" y="387918"/>
                </a:lnTo>
                <a:lnTo>
                  <a:pt x="586556" y="435786"/>
                </a:lnTo>
                <a:lnTo>
                  <a:pt x="608856" y="468609"/>
                </a:lnTo>
                <a:lnTo>
                  <a:pt x="627021" y="507358"/>
                </a:lnTo>
                <a:lnTo>
                  <a:pt x="627609" y="509330"/>
                </a:lnTo>
                <a:lnTo>
                  <a:pt x="407699" y="509330"/>
                </a:lnTo>
                <a:lnTo>
                  <a:pt x="383302" y="510246"/>
                </a:lnTo>
                <a:lnTo>
                  <a:pt x="385859" y="516877"/>
                </a:lnTo>
                <a:lnTo>
                  <a:pt x="300120" y="516877"/>
                </a:lnTo>
                <a:lnTo>
                  <a:pt x="246734" y="518775"/>
                </a:lnTo>
                <a:close/>
              </a:path>
              <a:path w="646430" h="949960">
                <a:moveTo>
                  <a:pt x="339851" y="50989"/>
                </a:moveTo>
                <a:lnTo>
                  <a:pt x="206215" y="50989"/>
                </a:lnTo>
                <a:lnTo>
                  <a:pt x="247796" y="43173"/>
                </a:lnTo>
                <a:lnTo>
                  <a:pt x="286951" y="41504"/>
                </a:lnTo>
                <a:lnTo>
                  <a:pt x="323679" y="45981"/>
                </a:lnTo>
                <a:lnTo>
                  <a:pt x="339851" y="50989"/>
                </a:lnTo>
                <a:close/>
              </a:path>
              <a:path w="646430" h="949960">
                <a:moveTo>
                  <a:pt x="343623" y="223344"/>
                </a:moveTo>
                <a:lnTo>
                  <a:pt x="324538" y="198602"/>
                </a:lnTo>
                <a:lnTo>
                  <a:pt x="302583" y="180600"/>
                </a:lnTo>
                <a:lnTo>
                  <a:pt x="277765" y="169331"/>
                </a:lnTo>
                <a:lnTo>
                  <a:pt x="250092" y="164787"/>
                </a:lnTo>
                <a:lnTo>
                  <a:pt x="451416" y="164787"/>
                </a:lnTo>
                <a:lnTo>
                  <a:pt x="343623" y="223344"/>
                </a:lnTo>
                <a:close/>
              </a:path>
              <a:path w="646430" h="949960">
                <a:moveTo>
                  <a:pt x="476969" y="370164"/>
                </a:moveTo>
                <a:lnTo>
                  <a:pt x="243515" y="370164"/>
                </a:lnTo>
                <a:lnTo>
                  <a:pt x="174851" y="192087"/>
                </a:lnTo>
                <a:lnTo>
                  <a:pt x="260622" y="192087"/>
                </a:lnTo>
                <a:lnTo>
                  <a:pt x="327740" y="366100"/>
                </a:lnTo>
                <a:lnTo>
                  <a:pt x="455213" y="366100"/>
                </a:lnTo>
                <a:lnTo>
                  <a:pt x="476969" y="370164"/>
                </a:lnTo>
                <a:close/>
              </a:path>
              <a:path w="646430" h="949960">
                <a:moveTo>
                  <a:pt x="455213" y="366100"/>
                </a:moveTo>
                <a:lnTo>
                  <a:pt x="327740" y="366100"/>
                </a:lnTo>
                <a:lnTo>
                  <a:pt x="391520" y="362139"/>
                </a:lnTo>
                <a:lnTo>
                  <a:pt x="446411" y="364455"/>
                </a:lnTo>
                <a:lnTo>
                  <a:pt x="455213" y="366100"/>
                </a:lnTo>
                <a:close/>
              </a:path>
              <a:path w="646430" h="949960">
                <a:moveTo>
                  <a:pt x="619067" y="711050"/>
                </a:moveTo>
                <a:lnTo>
                  <a:pt x="460736" y="711050"/>
                </a:lnTo>
                <a:lnTo>
                  <a:pt x="477215" y="699020"/>
                </a:lnTo>
                <a:lnTo>
                  <a:pt x="490877" y="685023"/>
                </a:lnTo>
                <a:lnTo>
                  <a:pt x="501721" y="669046"/>
                </a:lnTo>
                <a:lnTo>
                  <a:pt x="509747" y="651076"/>
                </a:lnTo>
                <a:lnTo>
                  <a:pt x="514568" y="632069"/>
                </a:lnTo>
                <a:lnTo>
                  <a:pt x="515904" y="612984"/>
                </a:lnTo>
                <a:lnTo>
                  <a:pt x="513741" y="593814"/>
                </a:lnTo>
                <a:lnTo>
                  <a:pt x="490576" y="544370"/>
                </a:lnTo>
                <a:lnTo>
                  <a:pt x="448412" y="515671"/>
                </a:lnTo>
                <a:lnTo>
                  <a:pt x="407699" y="509330"/>
                </a:lnTo>
                <a:lnTo>
                  <a:pt x="627609" y="509330"/>
                </a:lnTo>
                <a:lnTo>
                  <a:pt x="640759" y="553496"/>
                </a:lnTo>
                <a:lnTo>
                  <a:pt x="646036" y="598659"/>
                </a:lnTo>
                <a:lnTo>
                  <a:pt x="642855" y="642844"/>
                </a:lnTo>
                <a:lnTo>
                  <a:pt x="631219" y="686049"/>
                </a:lnTo>
                <a:lnTo>
                  <a:pt x="619067" y="711050"/>
                </a:lnTo>
                <a:close/>
              </a:path>
              <a:path w="646430" h="949960">
                <a:moveTo>
                  <a:pt x="607031" y="732628"/>
                </a:moveTo>
                <a:lnTo>
                  <a:pt x="383302" y="732628"/>
                </a:lnTo>
                <a:lnTo>
                  <a:pt x="300120" y="516877"/>
                </a:lnTo>
                <a:lnTo>
                  <a:pt x="385859" y="516877"/>
                </a:lnTo>
                <a:lnTo>
                  <a:pt x="460736" y="711050"/>
                </a:lnTo>
                <a:lnTo>
                  <a:pt x="619067" y="711050"/>
                </a:lnTo>
                <a:lnTo>
                  <a:pt x="611377" y="726868"/>
                </a:lnTo>
                <a:lnTo>
                  <a:pt x="607031" y="732628"/>
                </a:lnTo>
                <a:close/>
              </a:path>
              <a:path w="646430" h="949960">
                <a:moveTo>
                  <a:pt x="341741" y="865326"/>
                </a:moveTo>
                <a:lnTo>
                  <a:pt x="300175" y="859070"/>
                </a:lnTo>
                <a:lnTo>
                  <a:pt x="260627" y="845597"/>
                </a:lnTo>
                <a:lnTo>
                  <a:pt x="223531" y="824661"/>
                </a:lnTo>
                <a:lnTo>
                  <a:pt x="189243" y="796071"/>
                </a:lnTo>
                <a:lnTo>
                  <a:pt x="157752" y="759829"/>
                </a:lnTo>
                <a:lnTo>
                  <a:pt x="129048" y="715943"/>
                </a:lnTo>
                <a:lnTo>
                  <a:pt x="257846" y="649712"/>
                </a:lnTo>
                <a:lnTo>
                  <a:pt x="270538" y="667636"/>
                </a:lnTo>
                <a:lnTo>
                  <a:pt x="284478" y="683473"/>
                </a:lnTo>
                <a:lnTo>
                  <a:pt x="316163" y="708911"/>
                </a:lnTo>
                <a:lnTo>
                  <a:pt x="366739" y="730136"/>
                </a:lnTo>
                <a:lnTo>
                  <a:pt x="383302" y="732628"/>
                </a:lnTo>
                <a:lnTo>
                  <a:pt x="607031" y="732628"/>
                </a:lnTo>
                <a:lnTo>
                  <a:pt x="583662" y="763594"/>
                </a:lnTo>
                <a:lnTo>
                  <a:pt x="548081" y="796253"/>
                </a:lnTo>
                <a:lnTo>
                  <a:pt x="504640" y="824874"/>
                </a:lnTo>
                <a:lnTo>
                  <a:pt x="516721" y="856238"/>
                </a:lnTo>
                <a:lnTo>
                  <a:pt x="430977" y="856238"/>
                </a:lnTo>
                <a:lnTo>
                  <a:pt x="385337" y="864378"/>
                </a:lnTo>
                <a:lnTo>
                  <a:pt x="341741" y="865326"/>
                </a:lnTo>
                <a:close/>
              </a:path>
              <a:path w="646430" h="949960">
                <a:moveTo>
                  <a:pt x="467073" y="949903"/>
                </a:moveTo>
                <a:lnTo>
                  <a:pt x="430977" y="856238"/>
                </a:lnTo>
                <a:lnTo>
                  <a:pt x="516721" y="856238"/>
                </a:lnTo>
                <a:lnTo>
                  <a:pt x="541726" y="921159"/>
                </a:lnTo>
                <a:lnTo>
                  <a:pt x="467073" y="949903"/>
                </a:lnTo>
                <a:close/>
              </a:path>
            </a:pathLst>
          </a:custGeom>
          <a:solidFill>
            <a:srgbClr val="5C6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37108" y="4713496"/>
            <a:ext cx="780043" cy="963404"/>
          </a:xfrm>
          <a:custGeom>
            <a:avLst/>
            <a:gdLst/>
            <a:ahLst/>
            <a:cxnLst/>
            <a:rect l="l" t="t" r="r" b="b"/>
            <a:pathLst>
              <a:path w="646429" h="949959">
                <a:moveTo>
                  <a:pt x="246734" y="518775"/>
                </a:moveTo>
                <a:lnTo>
                  <a:pt x="198665" y="514393"/>
                </a:lnTo>
                <a:lnTo>
                  <a:pt x="155895" y="503720"/>
                </a:lnTo>
                <a:lnTo>
                  <a:pt x="118407" y="486743"/>
                </a:lnTo>
                <a:lnTo>
                  <a:pt x="85943" y="463881"/>
                </a:lnTo>
                <a:lnTo>
                  <a:pt x="58149" y="435642"/>
                </a:lnTo>
                <a:lnTo>
                  <a:pt x="35042" y="402025"/>
                </a:lnTo>
                <a:lnTo>
                  <a:pt x="16641" y="363025"/>
                </a:lnTo>
                <a:lnTo>
                  <a:pt x="4338" y="321209"/>
                </a:lnTo>
                <a:lnTo>
                  <a:pt x="0" y="280196"/>
                </a:lnTo>
                <a:lnTo>
                  <a:pt x="3627" y="239995"/>
                </a:lnTo>
                <a:lnTo>
                  <a:pt x="15224" y="200617"/>
                </a:lnTo>
                <a:lnTo>
                  <a:pt x="34168" y="163850"/>
                </a:lnTo>
                <a:lnTo>
                  <a:pt x="59876" y="131445"/>
                </a:lnTo>
                <a:lnTo>
                  <a:pt x="92343" y="103411"/>
                </a:lnTo>
                <a:lnTo>
                  <a:pt x="131562" y="79760"/>
                </a:lnTo>
                <a:lnTo>
                  <a:pt x="111909" y="28797"/>
                </a:lnTo>
                <a:lnTo>
                  <a:pt x="186562" y="0"/>
                </a:lnTo>
                <a:lnTo>
                  <a:pt x="206215" y="50989"/>
                </a:lnTo>
                <a:lnTo>
                  <a:pt x="339851" y="50989"/>
                </a:lnTo>
                <a:lnTo>
                  <a:pt x="389657" y="73140"/>
                </a:lnTo>
                <a:lnTo>
                  <a:pt x="444316" y="122876"/>
                </a:lnTo>
                <a:lnTo>
                  <a:pt x="467314" y="156151"/>
                </a:lnTo>
                <a:lnTo>
                  <a:pt x="451416" y="164787"/>
                </a:lnTo>
                <a:lnTo>
                  <a:pt x="250092" y="164787"/>
                </a:lnTo>
                <a:lnTo>
                  <a:pt x="260622" y="192087"/>
                </a:lnTo>
                <a:lnTo>
                  <a:pt x="174851" y="192087"/>
                </a:lnTo>
                <a:lnTo>
                  <a:pt x="162759" y="203648"/>
                </a:lnTo>
                <a:lnTo>
                  <a:pt x="139958" y="245670"/>
                </a:lnTo>
                <a:lnTo>
                  <a:pt x="136438" y="276897"/>
                </a:lnTo>
                <a:lnTo>
                  <a:pt x="138427" y="292179"/>
                </a:lnTo>
                <a:lnTo>
                  <a:pt x="157210" y="331968"/>
                </a:lnTo>
                <a:lnTo>
                  <a:pt x="192570" y="359139"/>
                </a:lnTo>
                <a:lnTo>
                  <a:pt x="243515" y="370164"/>
                </a:lnTo>
                <a:lnTo>
                  <a:pt x="476969" y="370164"/>
                </a:lnTo>
                <a:lnTo>
                  <a:pt x="492409" y="373048"/>
                </a:lnTo>
                <a:lnTo>
                  <a:pt x="529507" y="387918"/>
                </a:lnTo>
                <a:lnTo>
                  <a:pt x="586556" y="435786"/>
                </a:lnTo>
                <a:lnTo>
                  <a:pt x="608856" y="468609"/>
                </a:lnTo>
                <a:lnTo>
                  <a:pt x="627021" y="507358"/>
                </a:lnTo>
                <a:lnTo>
                  <a:pt x="627609" y="509330"/>
                </a:lnTo>
                <a:lnTo>
                  <a:pt x="407699" y="509330"/>
                </a:lnTo>
                <a:lnTo>
                  <a:pt x="383302" y="510246"/>
                </a:lnTo>
                <a:lnTo>
                  <a:pt x="385859" y="516877"/>
                </a:lnTo>
                <a:lnTo>
                  <a:pt x="300120" y="516877"/>
                </a:lnTo>
                <a:lnTo>
                  <a:pt x="246734" y="518775"/>
                </a:lnTo>
                <a:close/>
              </a:path>
              <a:path w="646429" h="949959">
                <a:moveTo>
                  <a:pt x="339851" y="50989"/>
                </a:moveTo>
                <a:lnTo>
                  <a:pt x="206215" y="50989"/>
                </a:lnTo>
                <a:lnTo>
                  <a:pt x="247796" y="43173"/>
                </a:lnTo>
                <a:lnTo>
                  <a:pt x="286951" y="41504"/>
                </a:lnTo>
                <a:lnTo>
                  <a:pt x="323679" y="45981"/>
                </a:lnTo>
                <a:lnTo>
                  <a:pt x="339851" y="50989"/>
                </a:lnTo>
                <a:close/>
              </a:path>
              <a:path w="646429" h="949959">
                <a:moveTo>
                  <a:pt x="343623" y="223344"/>
                </a:moveTo>
                <a:lnTo>
                  <a:pt x="324538" y="198602"/>
                </a:lnTo>
                <a:lnTo>
                  <a:pt x="302583" y="180600"/>
                </a:lnTo>
                <a:lnTo>
                  <a:pt x="277765" y="169331"/>
                </a:lnTo>
                <a:lnTo>
                  <a:pt x="250092" y="164787"/>
                </a:lnTo>
                <a:lnTo>
                  <a:pt x="451416" y="164787"/>
                </a:lnTo>
                <a:lnTo>
                  <a:pt x="343623" y="223344"/>
                </a:lnTo>
                <a:close/>
              </a:path>
              <a:path w="646429" h="949959">
                <a:moveTo>
                  <a:pt x="476969" y="370164"/>
                </a:moveTo>
                <a:lnTo>
                  <a:pt x="243515" y="370164"/>
                </a:lnTo>
                <a:lnTo>
                  <a:pt x="174851" y="192087"/>
                </a:lnTo>
                <a:lnTo>
                  <a:pt x="260622" y="192087"/>
                </a:lnTo>
                <a:lnTo>
                  <a:pt x="327740" y="366100"/>
                </a:lnTo>
                <a:lnTo>
                  <a:pt x="455213" y="366100"/>
                </a:lnTo>
                <a:lnTo>
                  <a:pt x="476969" y="370164"/>
                </a:lnTo>
                <a:close/>
              </a:path>
              <a:path w="646429" h="949959">
                <a:moveTo>
                  <a:pt x="455213" y="366100"/>
                </a:moveTo>
                <a:lnTo>
                  <a:pt x="327740" y="366100"/>
                </a:lnTo>
                <a:lnTo>
                  <a:pt x="391520" y="362139"/>
                </a:lnTo>
                <a:lnTo>
                  <a:pt x="446411" y="364455"/>
                </a:lnTo>
                <a:lnTo>
                  <a:pt x="455213" y="366100"/>
                </a:lnTo>
                <a:close/>
              </a:path>
              <a:path w="646429" h="949959">
                <a:moveTo>
                  <a:pt x="619067" y="711050"/>
                </a:moveTo>
                <a:lnTo>
                  <a:pt x="460736" y="711050"/>
                </a:lnTo>
                <a:lnTo>
                  <a:pt x="477215" y="699020"/>
                </a:lnTo>
                <a:lnTo>
                  <a:pt x="490877" y="685023"/>
                </a:lnTo>
                <a:lnTo>
                  <a:pt x="501721" y="669046"/>
                </a:lnTo>
                <a:lnTo>
                  <a:pt x="509747" y="651076"/>
                </a:lnTo>
                <a:lnTo>
                  <a:pt x="514568" y="632069"/>
                </a:lnTo>
                <a:lnTo>
                  <a:pt x="515904" y="612984"/>
                </a:lnTo>
                <a:lnTo>
                  <a:pt x="513741" y="593814"/>
                </a:lnTo>
                <a:lnTo>
                  <a:pt x="490576" y="544370"/>
                </a:lnTo>
                <a:lnTo>
                  <a:pt x="448412" y="515671"/>
                </a:lnTo>
                <a:lnTo>
                  <a:pt x="407699" y="509330"/>
                </a:lnTo>
                <a:lnTo>
                  <a:pt x="627609" y="509330"/>
                </a:lnTo>
                <a:lnTo>
                  <a:pt x="640759" y="553496"/>
                </a:lnTo>
                <a:lnTo>
                  <a:pt x="646036" y="598659"/>
                </a:lnTo>
                <a:lnTo>
                  <a:pt x="642855" y="642844"/>
                </a:lnTo>
                <a:lnTo>
                  <a:pt x="631219" y="686049"/>
                </a:lnTo>
                <a:lnTo>
                  <a:pt x="619067" y="711050"/>
                </a:lnTo>
                <a:close/>
              </a:path>
              <a:path w="646429" h="949959">
                <a:moveTo>
                  <a:pt x="607031" y="732628"/>
                </a:moveTo>
                <a:lnTo>
                  <a:pt x="383302" y="732628"/>
                </a:lnTo>
                <a:lnTo>
                  <a:pt x="300120" y="516877"/>
                </a:lnTo>
                <a:lnTo>
                  <a:pt x="385859" y="516877"/>
                </a:lnTo>
                <a:lnTo>
                  <a:pt x="460736" y="711050"/>
                </a:lnTo>
                <a:lnTo>
                  <a:pt x="619067" y="711050"/>
                </a:lnTo>
                <a:lnTo>
                  <a:pt x="611377" y="726868"/>
                </a:lnTo>
                <a:lnTo>
                  <a:pt x="607031" y="732628"/>
                </a:lnTo>
                <a:close/>
              </a:path>
              <a:path w="646429" h="949959">
                <a:moveTo>
                  <a:pt x="341741" y="865326"/>
                </a:moveTo>
                <a:lnTo>
                  <a:pt x="300175" y="859070"/>
                </a:lnTo>
                <a:lnTo>
                  <a:pt x="260627" y="845597"/>
                </a:lnTo>
                <a:lnTo>
                  <a:pt x="223531" y="824661"/>
                </a:lnTo>
                <a:lnTo>
                  <a:pt x="189243" y="796071"/>
                </a:lnTo>
                <a:lnTo>
                  <a:pt x="157752" y="759829"/>
                </a:lnTo>
                <a:lnTo>
                  <a:pt x="129048" y="715943"/>
                </a:lnTo>
                <a:lnTo>
                  <a:pt x="257846" y="649712"/>
                </a:lnTo>
                <a:lnTo>
                  <a:pt x="270538" y="667636"/>
                </a:lnTo>
                <a:lnTo>
                  <a:pt x="284478" y="683473"/>
                </a:lnTo>
                <a:lnTo>
                  <a:pt x="316163" y="708911"/>
                </a:lnTo>
                <a:lnTo>
                  <a:pt x="366739" y="730136"/>
                </a:lnTo>
                <a:lnTo>
                  <a:pt x="383302" y="732628"/>
                </a:lnTo>
                <a:lnTo>
                  <a:pt x="607031" y="732628"/>
                </a:lnTo>
                <a:lnTo>
                  <a:pt x="583662" y="763594"/>
                </a:lnTo>
                <a:lnTo>
                  <a:pt x="548081" y="796253"/>
                </a:lnTo>
                <a:lnTo>
                  <a:pt x="504640" y="824874"/>
                </a:lnTo>
                <a:lnTo>
                  <a:pt x="516721" y="856238"/>
                </a:lnTo>
                <a:lnTo>
                  <a:pt x="430977" y="856238"/>
                </a:lnTo>
                <a:lnTo>
                  <a:pt x="385337" y="864378"/>
                </a:lnTo>
                <a:lnTo>
                  <a:pt x="341741" y="865326"/>
                </a:lnTo>
                <a:close/>
              </a:path>
              <a:path w="646429" h="949959">
                <a:moveTo>
                  <a:pt x="467073" y="949903"/>
                </a:moveTo>
                <a:lnTo>
                  <a:pt x="430977" y="856238"/>
                </a:lnTo>
                <a:lnTo>
                  <a:pt x="516721" y="856238"/>
                </a:lnTo>
                <a:lnTo>
                  <a:pt x="541726" y="921159"/>
                </a:lnTo>
                <a:lnTo>
                  <a:pt x="467073" y="949903"/>
                </a:lnTo>
                <a:close/>
              </a:path>
            </a:pathLst>
          </a:custGeom>
          <a:solidFill>
            <a:srgbClr val="5C6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46468" y="4702659"/>
            <a:ext cx="1186815" cy="1186815"/>
          </a:xfrm>
          <a:custGeom>
            <a:avLst/>
            <a:gdLst/>
            <a:ahLst/>
            <a:cxnLst/>
            <a:rect l="l" t="t" r="r" b="b"/>
            <a:pathLst>
              <a:path w="1186815" h="1186814">
                <a:moveTo>
                  <a:pt x="593239" y="1186478"/>
                </a:moveTo>
                <a:lnTo>
                  <a:pt x="544584" y="1184512"/>
                </a:lnTo>
                <a:lnTo>
                  <a:pt x="497012" y="1178714"/>
                </a:lnTo>
                <a:lnTo>
                  <a:pt x="450677" y="1169237"/>
                </a:lnTo>
                <a:lnTo>
                  <a:pt x="405729" y="1156235"/>
                </a:lnTo>
                <a:lnTo>
                  <a:pt x="362323" y="1139859"/>
                </a:lnTo>
                <a:lnTo>
                  <a:pt x="320611" y="1120262"/>
                </a:lnTo>
                <a:lnTo>
                  <a:pt x="280746" y="1097598"/>
                </a:lnTo>
                <a:lnTo>
                  <a:pt x="242879" y="1072018"/>
                </a:lnTo>
                <a:lnTo>
                  <a:pt x="207165" y="1043675"/>
                </a:lnTo>
                <a:lnTo>
                  <a:pt x="173755" y="1012723"/>
                </a:lnTo>
                <a:lnTo>
                  <a:pt x="142803" y="979313"/>
                </a:lnTo>
                <a:lnTo>
                  <a:pt x="114460" y="943599"/>
                </a:lnTo>
                <a:lnTo>
                  <a:pt x="88880" y="905732"/>
                </a:lnTo>
                <a:lnTo>
                  <a:pt x="66216" y="865867"/>
                </a:lnTo>
                <a:lnTo>
                  <a:pt x="46619" y="824155"/>
                </a:lnTo>
                <a:lnTo>
                  <a:pt x="30243" y="780749"/>
                </a:lnTo>
                <a:lnTo>
                  <a:pt x="17241" y="735801"/>
                </a:lnTo>
                <a:lnTo>
                  <a:pt x="7764" y="689466"/>
                </a:lnTo>
                <a:lnTo>
                  <a:pt x="1966" y="641894"/>
                </a:lnTo>
                <a:lnTo>
                  <a:pt x="0" y="593239"/>
                </a:lnTo>
                <a:lnTo>
                  <a:pt x="1966" y="544584"/>
                </a:lnTo>
                <a:lnTo>
                  <a:pt x="7764" y="497013"/>
                </a:lnTo>
                <a:lnTo>
                  <a:pt x="17241" y="450677"/>
                </a:lnTo>
                <a:lnTo>
                  <a:pt x="30243" y="405730"/>
                </a:lnTo>
                <a:lnTo>
                  <a:pt x="46619" y="362324"/>
                </a:lnTo>
                <a:lnTo>
                  <a:pt x="66216" y="320611"/>
                </a:lnTo>
                <a:lnTo>
                  <a:pt x="88880" y="280746"/>
                </a:lnTo>
                <a:lnTo>
                  <a:pt x="114460" y="242880"/>
                </a:lnTo>
                <a:lnTo>
                  <a:pt x="142803" y="207165"/>
                </a:lnTo>
                <a:lnTo>
                  <a:pt x="173755" y="173755"/>
                </a:lnTo>
                <a:lnTo>
                  <a:pt x="207165" y="142803"/>
                </a:lnTo>
                <a:lnTo>
                  <a:pt x="242879" y="114460"/>
                </a:lnTo>
                <a:lnTo>
                  <a:pt x="280746" y="88880"/>
                </a:lnTo>
                <a:lnTo>
                  <a:pt x="320611" y="66216"/>
                </a:lnTo>
                <a:lnTo>
                  <a:pt x="362323" y="46619"/>
                </a:lnTo>
                <a:lnTo>
                  <a:pt x="405729" y="30243"/>
                </a:lnTo>
                <a:lnTo>
                  <a:pt x="450677" y="17241"/>
                </a:lnTo>
                <a:lnTo>
                  <a:pt x="497012" y="7764"/>
                </a:lnTo>
                <a:lnTo>
                  <a:pt x="544584" y="1966"/>
                </a:lnTo>
                <a:lnTo>
                  <a:pt x="593239" y="0"/>
                </a:lnTo>
                <a:lnTo>
                  <a:pt x="641894" y="1966"/>
                </a:lnTo>
                <a:lnTo>
                  <a:pt x="689465" y="7764"/>
                </a:lnTo>
                <a:lnTo>
                  <a:pt x="735801" y="17241"/>
                </a:lnTo>
                <a:lnTo>
                  <a:pt x="780749" y="30243"/>
                </a:lnTo>
                <a:lnTo>
                  <a:pt x="824155" y="46619"/>
                </a:lnTo>
                <a:lnTo>
                  <a:pt x="865867" y="66216"/>
                </a:lnTo>
                <a:lnTo>
                  <a:pt x="905732" y="88880"/>
                </a:lnTo>
                <a:lnTo>
                  <a:pt x="943599" y="114460"/>
                </a:lnTo>
                <a:lnTo>
                  <a:pt x="979313" y="142803"/>
                </a:lnTo>
                <a:lnTo>
                  <a:pt x="1012723" y="173755"/>
                </a:lnTo>
                <a:lnTo>
                  <a:pt x="1043675" y="207165"/>
                </a:lnTo>
                <a:lnTo>
                  <a:pt x="1072018" y="242880"/>
                </a:lnTo>
                <a:lnTo>
                  <a:pt x="1097598" y="280746"/>
                </a:lnTo>
                <a:lnTo>
                  <a:pt x="1120263" y="320611"/>
                </a:lnTo>
                <a:lnTo>
                  <a:pt x="1139859" y="362324"/>
                </a:lnTo>
                <a:lnTo>
                  <a:pt x="1156235" y="405730"/>
                </a:lnTo>
                <a:lnTo>
                  <a:pt x="1169238" y="450677"/>
                </a:lnTo>
                <a:lnTo>
                  <a:pt x="1178714" y="497013"/>
                </a:lnTo>
                <a:lnTo>
                  <a:pt x="1184512" y="544584"/>
                </a:lnTo>
                <a:lnTo>
                  <a:pt x="1186479" y="593239"/>
                </a:lnTo>
                <a:lnTo>
                  <a:pt x="1184512" y="641894"/>
                </a:lnTo>
                <a:lnTo>
                  <a:pt x="1178714" y="689466"/>
                </a:lnTo>
                <a:lnTo>
                  <a:pt x="1169238" y="735801"/>
                </a:lnTo>
                <a:lnTo>
                  <a:pt x="1156235" y="780749"/>
                </a:lnTo>
                <a:lnTo>
                  <a:pt x="1139859" y="824155"/>
                </a:lnTo>
                <a:lnTo>
                  <a:pt x="1120263" y="865867"/>
                </a:lnTo>
                <a:lnTo>
                  <a:pt x="1097598" y="905732"/>
                </a:lnTo>
                <a:lnTo>
                  <a:pt x="1072018" y="943599"/>
                </a:lnTo>
                <a:lnTo>
                  <a:pt x="1043675" y="979313"/>
                </a:lnTo>
                <a:lnTo>
                  <a:pt x="1012723" y="1012723"/>
                </a:lnTo>
                <a:lnTo>
                  <a:pt x="979313" y="1043675"/>
                </a:lnTo>
                <a:lnTo>
                  <a:pt x="943599" y="1072018"/>
                </a:lnTo>
                <a:lnTo>
                  <a:pt x="905732" y="1097598"/>
                </a:lnTo>
                <a:lnTo>
                  <a:pt x="865867" y="1120262"/>
                </a:lnTo>
                <a:lnTo>
                  <a:pt x="824155" y="1139859"/>
                </a:lnTo>
                <a:lnTo>
                  <a:pt x="780749" y="1156235"/>
                </a:lnTo>
                <a:lnTo>
                  <a:pt x="735801" y="1169237"/>
                </a:lnTo>
                <a:lnTo>
                  <a:pt x="689465" y="1178714"/>
                </a:lnTo>
                <a:lnTo>
                  <a:pt x="641894" y="1184512"/>
                </a:lnTo>
                <a:lnTo>
                  <a:pt x="593239" y="1186478"/>
                </a:lnTo>
                <a:close/>
              </a:path>
            </a:pathLst>
          </a:custGeom>
          <a:solidFill>
            <a:srgbClr val="FECF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4001" y="929773"/>
            <a:ext cx="534670" cy="527685"/>
          </a:xfrm>
          <a:custGeom>
            <a:avLst/>
            <a:gdLst/>
            <a:ahLst/>
            <a:cxnLst/>
            <a:rect l="l" t="t" r="r" b="b"/>
            <a:pathLst>
              <a:path w="534669" h="527685">
                <a:moveTo>
                  <a:pt x="97516" y="140564"/>
                </a:moveTo>
                <a:lnTo>
                  <a:pt x="47007" y="140564"/>
                </a:lnTo>
                <a:lnTo>
                  <a:pt x="398730" y="2585"/>
                </a:lnTo>
                <a:lnTo>
                  <a:pt x="409645" y="0"/>
                </a:lnTo>
                <a:lnTo>
                  <a:pt x="420320" y="0"/>
                </a:lnTo>
                <a:lnTo>
                  <a:pt x="431303" y="2779"/>
                </a:lnTo>
                <a:lnTo>
                  <a:pt x="441129" y="8023"/>
                </a:lnTo>
                <a:lnTo>
                  <a:pt x="449421" y="15470"/>
                </a:lnTo>
                <a:lnTo>
                  <a:pt x="451406" y="18370"/>
                </a:lnTo>
                <a:lnTo>
                  <a:pt x="411801" y="18370"/>
                </a:lnTo>
                <a:lnTo>
                  <a:pt x="405274" y="19913"/>
                </a:lnTo>
                <a:lnTo>
                  <a:pt x="97516" y="140564"/>
                </a:lnTo>
                <a:close/>
              </a:path>
              <a:path w="534669" h="527685">
                <a:moveTo>
                  <a:pt x="460853" y="140564"/>
                </a:moveTo>
                <a:lnTo>
                  <a:pt x="442419" y="140564"/>
                </a:lnTo>
                <a:lnTo>
                  <a:pt x="442419" y="45813"/>
                </a:lnTo>
                <a:lnTo>
                  <a:pt x="441626" y="39161"/>
                </a:lnTo>
                <a:lnTo>
                  <a:pt x="418144" y="18370"/>
                </a:lnTo>
                <a:lnTo>
                  <a:pt x="451406" y="18370"/>
                </a:lnTo>
                <a:lnTo>
                  <a:pt x="455623" y="24533"/>
                </a:lnTo>
                <a:lnTo>
                  <a:pt x="459508" y="34788"/>
                </a:lnTo>
                <a:lnTo>
                  <a:pt x="460853" y="45813"/>
                </a:lnTo>
                <a:lnTo>
                  <a:pt x="460853" y="140564"/>
                </a:lnTo>
                <a:close/>
              </a:path>
              <a:path w="534669" h="527685">
                <a:moveTo>
                  <a:pt x="488505" y="527682"/>
                </a:moveTo>
                <a:lnTo>
                  <a:pt x="46085" y="527682"/>
                </a:lnTo>
                <a:lnTo>
                  <a:pt x="28152" y="524058"/>
                </a:lnTo>
                <a:lnTo>
                  <a:pt x="13503" y="514179"/>
                </a:lnTo>
                <a:lnTo>
                  <a:pt x="3623" y="499529"/>
                </a:lnTo>
                <a:lnTo>
                  <a:pt x="0" y="481596"/>
                </a:lnTo>
                <a:lnTo>
                  <a:pt x="0" y="186650"/>
                </a:lnTo>
                <a:lnTo>
                  <a:pt x="3623" y="168717"/>
                </a:lnTo>
                <a:lnTo>
                  <a:pt x="13503" y="154067"/>
                </a:lnTo>
                <a:lnTo>
                  <a:pt x="28152" y="144188"/>
                </a:lnTo>
                <a:lnTo>
                  <a:pt x="46085" y="140564"/>
                </a:lnTo>
                <a:lnTo>
                  <a:pt x="488505" y="140564"/>
                </a:lnTo>
                <a:lnTo>
                  <a:pt x="506438" y="144188"/>
                </a:lnTo>
                <a:lnTo>
                  <a:pt x="521087" y="154067"/>
                </a:lnTo>
                <a:lnTo>
                  <a:pt x="524413" y="158998"/>
                </a:lnTo>
                <a:lnTo>
                  <a:pt x="46085" y="158998"/>
                </a:lnTo>
                <a:lnTo>
                  <a:pt x="35348" y="161180"/>
                </a:lnTo>
                <a:lnTo>
                  <a:pt x="26556" y="167121"/>
                </a:lnTo>
                <a:lnTo>
                  <a:pt x="20616" y="175913"/>
                </a:lnTo>
                <a:lnTo>
                  <a:pt x="18434" y="186650"/>
                </a:lnTo>
                <a:lnTo>
                  <a:pt x="18434" y="481596"/>
                </a:lnTo>
                <a:lnTo>
                  <a:pt x="20616" y="492333"/>
                </a:lnTo>
                <a:lnTo>
                  <a:pt x="26556" y="501125"/>
                </a:lnTo>
                <a:lnTo>
                  <a:pt x="35348" y="507066"/>
                </a:lnTo>
                <a:lnTo>
                  <a:pt x="46085" y="509247"/>
                </a:lnTo>
                <a:lnTo>
                  <a:pt x="524413" y="509247"/>
                </a:lnTo>
                <a:lnTo>
                  <a:pt x="521087" y="514179"/>
                </a:lnTo>
                <a:lnTo>
                  <a:pt x="506438" y="524058"/>
                </a:lnTo>
                <a:lnTo>
                  <a:pt x="488505" y="527682"/>
                </a:lnTo>
                <a:close/>
              </a:path>
              <a:path w="534669" h="527685">
                <a:moveTo>
                  <a:pt x="524413" y="509247"/>
                </a:moveTo>
                <a:lnTo>
                  <a:pt x="488505" y="509247"/>
                </a:lnTo>
                <a:lnTo>
                  <a:pt x="499241" y="507066"/>
                </a:lnTo>
                <a:lnTo>
                  <a:pt x="508033" y="501125"/>
                </a:lnTo>
                <a:lnTo>
                  <a:pt x="513974" y="492333"/>
                </a:lnTo>
                <a:lnTo>
                  <a:pt x="516156" y="481596"/>
                </a:lnTo>
                <a:lnTo>
                  <a:pt x="516156" y="387766"/>
                </a:lnTo>
                <a:lnTo>
                  <a:pt x="370157" y="387766"/>
                </a:lnTo>
                <a:lnTo>
                  <a:pt x="366010" y="383619"/>
                </a:lnTo>
                <a:lnTo>
                  <a:pt x="366010" y="284627"/>
                </a:lnTo>
                <a:lnTo>
                  <a:pt x="370157" y="280480"/>
                </a:lnTo>
                <a:lnTo>
                  <a:pt x="516156" y="280480"/>
                </a:lnTo>
                <a:lnTo>
                  <a:pt x="516156" y="186650"/>
                </a:lnTo>
                <a:lnTo>
                  <a:pt x="513974" y="175913"/>
                </a:lnTo>
                <a:lnTo>
                  <a:pt x="508033" y="167121"/>
                </a:lnTo>
                <a:lnTo>
                  <a:pt x="499241" y="161180"/>
                </a:lnTo>
                <a:lnTo>
                  <a:pt x="488505" y="158998"/>
                </a:lnTo>
                <a:lnTo>
                  <a:pt x="524413" y="158998"/>
                </a:lnTo>
                <a:lnTo>
                  <a:pt x="530967" y="168717"/>
                </a:lnTo>
                <a:lnTo>
                  <a:pt x="534590" y="186650"/>
                </a:lnTo>
                <a:lnTo>
                  <a:pt x="534590" y="298914"/>
                </a:lnTo>
                <a:lnTo>
                  <a:pt x="384444" y="298914"/>
                </a:lnTo>
                <a:lnTo>
                  <a:pt x="384444" y="369332"/>
                </a:lnTo>
                <a:lnTo>
                  <a:pt x="534590" y="369332"/>
                </a:lnTo>
                <a:lnTo>
                  <a:pt x="534590" y="481596"/>
                </a:lnTo>
                <a:lnTo>
                  <a:pt x="530967" y="499529"/>
                </a:lnTo>
                <a:lnTo>
                  <a:pt x="524413" y="509247"/>
                </a:lnTo>
                <a:close/>
              </a:path>
              <a:path w="534669" h="527685">
                <a:moveTo>
                  <a:pt x="534590" y="369332"/>
                </a:moveTo>
                <a:lnTo>
                  <a:pt x="516156" y="369332"/>
                </a:lnTo>
                <a:lnTo>
                  <a:pt x="516156" y="298914"/>
                </a:lnTo>
                <a:lnTo>
                  <a:pt x="534590" y="298914"/>
                </a:lnTo>
                <a:lnTo>
                  <a:pt x="53459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3999" y="5033565"/>
            <a:ext cx="534670" cy="527685"/>
          </a:xfrm>
          <a:custGeom>
            <a:avLst/>
            <a:gdLst/>
            <a:ahLst/>
            <a:cxnLst/>
            <a:rect l="l" t="t" r="r" b="b"/>
            <a:pathLst>
              <a:path w="534670" h="527685">
                <a:moveTo>
                  <a:pt x="97516" y="140564"/>
                </a:moveTo>
                <a:lnTo>
                  <a:pt x="47007" y="140564"/>
                </a:lnTo>
                <a:lnTo>
                  <a:pt x="398730" y="2585"/>
                </a:lnTo>
                <a:lnTo>
                  <a:pt x="409645" y="0"/>
                </a:lnTo>
                <a:lnTo>
                  <a:pt x="420320" y="0"/>
                </a:lnTo>
                <a:lnTo>
                  <a:pt x="431303" y="2779"/>
                </a:lnTo>
                <a:lnTo>
                  <a:pt x="441129" y="8023"/>
                </a:lnTo>
                <a:lnTo>
                  <a:pt x="449421" y="15470"/>
                </a:lnTo>
                <a:lnTo>
                  <a:pt x="451406" y="18370"/>
                </a:lnTo>
                <a:lnTo>
                  <a:pt x="411801" y="18370"/>
                </a:lnTo>
                <a:lnTo>
                  <a:pt x="405274" y="19913"/>
                </a:lnTo>
                <a:lnTo>
                  <a:pt x="97516" y="140564"/>
                </a:lnTo>
                <a:close/>
              </a:path>
              <a:path w="534670" h="527685">
                <a:moveTo>
                  <a:pt x="460853" y="140564"/>
                </a:moveTo>
                <a:lnTo>
                  <a:pt x="442419" y="140564"/>
                </a:lnTo>
                <a:lnTo>
                  <a:pt x="442419" y="45813"/>
                </a:lnTo>
                <a:lnTo>
                  <a:pt x="441626" y="39161"/>
                </a:lnTo>
                <a:lnTo>
                  <a:pt x="418144" y="18370"/>
                </a:lnTo>
                <a:lnTo>
                  <a:pt x="451406" y="18370"/>
                </a:lnTo>
                <a:lnTo>
                  <a:pt x="455623" y="24533"/>
                </a:lnTo>
                <a:lnTo>
                  <a:pt x="459508" y="34788"/>
                </a:lnTo>
                <a:lnTo>
                  <a:pt x="460853" y="45813"/>
                </a:lnTo>
                <a:lnTo>
                  <a:pt x="460853" y="140564"/>
                </a:lnTo>
                <a:close/>
              </a:path>
              <a:path w="534670" h="527685">
                <a:moveTo>
                  <a:pt x="488505" y="527682"/>
                </a:moveTo>
                <a:lnTo>
                  <a:pt x="46085" y="527682"/>
                </a:lnTo>
                <a:lnTo>
                  <a:pt x="28152" y="524058"/>
                </a:lnTo>
                <a:lnTo>
                  <a:pt x="13503" y="514179"/>
                </a:lnTo>
                <a:lnTo>
                  <a:pt x="3623" y="499529"/>
                </a:lnTo>
                <a:lnTo>
                  <a:pt x="0" y="481596"/>
                </a:lnTo>
                <a:lnTo>
                  <a:pt x="0" y="186650"/>
                </a:lnTo>
                <a:lnTo>
                  <a:pt x="3623" y="168717"/>
                </a:lnTo>
                <a:lnTo>
                  <a:pt x="13503" y="154067"/>
                </a:lnTo>
                <a:lnTo>
                  <a:pt x="28152" y="144188"/>
                </a:lnTo>
                <a:lnTo>
                  <a:pt x="46085" y="140564"/>
                </a:lnTo>
                <a:lnTo>
                  <a:pt x="488505" y="140564"/>
                </a:lnTo>
                <a:lnTo>
                  <a:pt x="506438" y="144188"/>
                </a:lnTo>
                <a:lnTo>
                  <a:pt x="521087" y="154067"/>
                </a:lnTo>
                <a:lnTo>
                  <a:pt x="524413" y="158998"/>
                </a:lnTo>
                <a:lnTo>
                  <a:pt x="46085" y="158998"/>
                </a:lnTo>
                <a:lnTo>
                  <a:pt x="35348" y="161180"/>
                </a:lnTo>
                <a:lnTo>
                  <a:pt x="26556" y="167121"/>
                </a:lnTo>
                <a:lnTo>
                  <a:pt x="20616" y="175913"/>
                </a:lnTo>
                <a:lnTo>
                  <a:pt x="18434" y="186650"/>
                </a:lnTo>
                <a:lnTo>
                  <a:pt x="18434" y="481596"/>
                </a:lnTo>
                <a:lnTo>
                  <a:pt x="20616" y="492333"/>
                </a:lnTo>
                <a:lnTo>
                  <a:pt x="26556" y="501125"/>
                </a:lnTo>
                <a:lnTo>
                  <a:pt x="35348" y="507066"/>
                </a:lnTo>
                <a:lnTo>
                  <a:pt x="46085" y="509247"/>
                </a:lnTo>
                <a:lnTo>
                  <a:pt x="524413" y="509247"/>
                </a:lnTo>
                <a:lnTo>
                  <a:pt x="521087" y="514179"/>
                </a:lnTo>
                <a:lnTo>
                  <a:pt x="506438" y="524058"/>
                </a:lnTo>
                <a:lnTo>
                  <a:pt x="488505" y="527682"/>
                </a:lnTo>
                <a:close/>
              </a:path>
              <a:path w="534670" h="527685">
                <a:moveTo>
                  <a:pt x="524413" y="509247"/>
                </a:moveTo>
                <a:lnTo>
                  <a:pt x="488505" y="509247"/>
                </a:lnTo>
                <a:lnTo>
                  <a:pt x="499241" y="507066"/>
                </a:lnTo>
                <a:lnTo>
                  <a:pt x="508033" y="501125"/>
                </a:lnTo>
                <a:lnTo>
                  <a:pt x="513974" y="492333"/>
                </a:lnTo>
                <a:lnTo>
                  <a:pt x="516156" y="481596"/>
                </a:lnTo>
                <a:lnTo>
                  <a:pt x="516156" y="387766"/>
                </a:lnTo>
                <a:lnTo>
                  <a:pt x="370157" y="387766"/>
                </a:lnTo>
                <a:lnTo>
                  <a:pt x="366010" y="383619"/>
                </a:lnTo>
                <a:lnTo>
                  <a:pt x="366010" y="284627"/>
                </a:lnTo>
                <a:lnTo>
                  <a:pt x="370157" y="280480"/>
                </a:lnTo>
                <a:lnTo>
                  <a:pt x="516156" y="280480"/>
                </a:lnTo>
                <a:lnTo>
                  <a:pt x="516156" y="186650"/>
                </a:lnTo>
                <a:lnTo>
                  <a:pt x="513974" y="175913"/>
                </a:lnTo>
                <a:lnTo>
                  <a:pt x="508033" y="167121"/>
                </a:lnTo>
                <a:lnTo>
                  <a:pt x="499241" y="161180"/>
                </a:lnTo>
                <a:lnTo>
                  <a:pt x="488505" y="158998"/>
                </a:lnTo>
                <a:lnTo>
                  <a:pt x="524413" y="158998"/>
                </a:lnTo>
                <a:lnTo>
                  <a:pt x="530967" y="168717"/>
                </a:lnTo>
                <a:lnTo>
                  <a:pt x="534590" y="186650"/>
                </a:lnTo>
                <a:lnTo>
                  <a:pt x="534590" y="298914"/>
                </a:lnTo>
                <a:lnTo>
                  <a:pt x="384444" y="298914"/>
                </a:lnTo>
                <a:lnTo>
                  <a:pt x="384444" y="369332"/>
                </a:lnTo>
                <a:lnTo>
                  <a:pt x="534590" y="369332"/>
                </a:lnTo>
                <a:lnTo>
                  <a:pt x="534590" y="481596"/>
                </a:lnTo>
                <a:lnTo>
                  <a:pt x="530967" y="499529"/>
                </a:lnTo>
                <a:lnTo>
                  <a:pt x="524413" y="509247"/>
                </a:lnTo>
                <a:close/>
              </a:path>
              <a:path w="534670" h="527685">
                <a:moveTo>
                  <a:pt x="534590" y="369332"/>
                </a:moveTo>
                <a:lnTo>
                  <a:pt x="516156" y="369332"/>
                </a:lnTo>
                <a:lnTo>
                  <a:pt x="516156" y="298914"/>
                </a:lnTo>
                <a:lnTo>
                  <a:pt x="534590" y="298914"/>
                </a:lnTo>
                <a:lnTo>
                  <a:pt x="534590" y="369332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-747801" y="3032782"/>
            <a:ext cx="10448786" cy="4159472"/>
          </a:xfrm>
          <a:prstGeom prst="rect">
            <a:avLst/>
          </a:prstGeom>
          <a:noFill/>
        </p:spPr>
        <p:txBody>
          <a:bodyPr vert="horz" wrap="square" lIns="0" tIns="95885" rIns="0" bIns="0" rtlCol="0" anchor="ctr">
            <a:spAutoFit/>
          </a:bodyPr>
          <a:lstStyle/>
          <a:p>
            <a:pPr marL="1764030" marR="1104900" indent="-683895" algn="ctr">
              <a:spcBef>
                <a:spcPts val="355"/>
              </a:spcBef>
            </a:pPr>
            <a:r>
              <a:rPr lang="en-US" sz="6600" dirty="0"/>
              <a:t>Analyzing UPI Apps and its Impact on Financial Transactions </a:t>
            </a:r>
            <a:endParaRPr sz="4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A1DF0-D5CC-7121-C572-A025B34E355C}"/>
              </a:ext>
            </a:extLst>
          </p:cNvPr>
          <p:cNvSpPr txBox="1"/>
          <p:nvPr/>
        </p:nvSpPr>
        <p:spPr>
          <a:xfrm>
            <a:off x="11407161" y="8056726"/>
            <a:ext cx="630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Shital Yadav 908</a:t>
            </a:r>
          </a:p>
          <a:p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Sujit Pal 912</a:t>
            </a:r>
          </a:p>
          <a:p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Harshvardhan Bhosale 928</a:t>
            </a:r>
            <a:endParaRPr lang="en-IN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87A7F6-06E0-6D2A-81ED-E44A4475C62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999" t="17760" r="8732" b="9261"/>
          <a:stretch/>
        </p:blipFill>
        <p:spPr>
          <a:xfrm>
            <a:off x="6960603" y="429448"/>
            <a:ext cx="1019862" cy="904696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3" name="AutoShape 26">
            <a:extLst>
              <a:ext uri="{FF2B5EF4-FFF2-40B4-BE49-F238E27FC236}">
                <a16:creationId xmlns:a16="http://schemas.microsoft.com/office/drawing/2014/main" id="{8E64006A-6361-6718-1E58-27DC42C695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A352AF8-D825-CBB9-591D-6E9017037CB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52110" b="10000"/>
          <a:stretch/>
        </p:blipFill>
        <p:spPr>
          <a:xfrm>
            <a:off x="3654173" y="386029"/>
            <a:ext cx="1103089" cy="10460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07F38A8-6343-7E04-32FC-FE1B00E63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2199" y="445915"/>
            <a:ext cx="871763" cy="871763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Picture 24" descr="Phonepe Logo Png - Phonepe Logo Transparent Background, Png Download - vhv">
            <a:extLst>
              <a:ext uri="{FF2B5EF4-FFF2-40B4-BE49-F238E27FC236}">
                <a16:creationId xmlns:a16="http://schemas.microsoft.com/office/drawing/2014/main" id="{E46E6540-BD3E-E32F-50C2-0088D6069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12" y="385537"/>
            <a:ext cx="992520" cy="9925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0B9D4A-AE35-0893-794C-4D63DC0B41B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1955" t="10001" r="12496" b="14400"/>
          <a:stretch/>
        </p:blipFill>
        <p:spPr>
          <a:xfrm>
            <a:off x="2568067" y="396697"/>
            <a:ext cx="1019368" cy="1089363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BB718-F0DF-C863-A394-2A3E671F1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9494E-E7A3-273E-3173-D92545FC05A4}"/>
              </a:ext>
            </a:extLst>
          </p:cNvPr>
          <p:cNvSpPr txBox="1"/>
          <p:nvPr/>
        </p:nvSpPr>
        <p:spPr>
          <a:xfrm>
            <a:off x="9906000" y="136404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Bartlett's test of sphericity tests the hypothesis that your correlation matrix is an identity matrix, which would indicate that your variables are unrelated and therefore unsuitable for structure detection.</a:t>
            </a:r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5" name="Rectangle: Rounded Corners 40">
            <a:extLst>
              <a:ext uri="{FF2B5EF4-FFF2-40B4-BE49-F238E27FC236}">
                <a16:creationId xmlns:a16="http://schemas.microsoft.com/office/drawing/2014/main" id="{A825A5A1-C28B-7683-BE80-729818264958}"/>
              </a:ext>
            </a:extLst>
          </p:cNvPr>
          <p:cNvSpPr/>
          <p:nvPr/>
        </p:nvSpPr>
        <p:spPr>
          <a:xfrm>
            <a:off x="9815052" y="3249779"/>
            <a:ext cx="7710948" cy="21985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H0 :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observed variables in the dataset are </a:t>
            </a:r>
            <a:r>
              <a:rPr lang="en-US" sz="2400" b="1" i="0" u="sng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uncorrelated in the population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Vs</a:t>
            </a:r>
          </a:p>
          <a:p>
            <a:pPr algn="ctr"/>
            <a:r>
              <a:rPr lang="en-US" sz="24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H1 : The observed variables in the dataset are </a:t>
            </a:r>
            <a:r>
              <a:rPr lang="en-US" sz="2400" b="1" i="0" u="sng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correlated in the population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</a:t>
            </a:r>
            <a:endParaRPr lang="en-IN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: Rounded Corners 42">
            <a:extLst>
              <a:ext uri="{FF2B5EF4-FFF2-40B4-BE49-F238E27FC236}">
                <a16:creationId xmlns:a16="http://schemas.microsoft.com/office/drawing/2014/main" id="{4390234E-BA24-E5B4-CEFE-938992B42E65}"/>
              </a:ext>
            </a:extLst>
          </p:cNvPr>
          <p:cNvSpPr/>
          <p:nvPr/>
        </p:nvSpPr>
        <p:spPr>
          <a:xfrm>
            <a:off x="9829800" y="5772150"/>
            <a:ext cx="7710948" cy="11239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Output of Bartlett’s test of Sphericity:</a:t>
            </a:r>
          </a:p>
          <a:p>
            <a:r>
              <a:rPr lang="en-US" sz="2800" b="1" u="sng" dirty="0">
                <a:solidFill>
                  <a:schemeClr val="tx1"/>
                </a:solidFill>
              </a:rPr>
              <a:t>Chi-Square value=1337.6064 </a:t>
            </a:r>
            <a:r>
              <a:rPr lang="en-US" sz="2800" b="1" dirty="0">
                <a:solidFill>
                  <a:schemeClr val="tx1"/>
                </a:solidFill>
              </a:rPr>
              <a:t>, </a:t>
            </a:r>
            <a:r>
              <a:rPr lang="en-US" sz="2800" b="1" u="sng" dirty="0">
                <a:solidFill>
                  <a:schemeClr val="tx1"/>
                </a:solidFill>
              </a:rPr>
              <a:t>p-value=1.358e-204</a:t>
            </a:r>
            <a:endParaRPr lang="en-IN" sz="2800" b="1" u="sng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8359B-4466-2C6B-D7A1-006FBA326F4B}"/>
              </a:ext>
            </a:extLst>
          </p:cNvPr>
          <p:cNvSpPr txBox="1"/>
          <p:nvPr/>
        </p:nvSpPr>
        <p:spPr>
          <a:xfrm>
            <a:off x="9677400" y="726644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Here as we can see form the result p-values id less than 0.05 level of significance.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Thus we have sufficient evidence to </a:t>
            </a:r>
            <a:r>
              <a:rPr lang="en-IN" sz="2800" b="1" u="sng" dirty="0">
                <a:solidFill>
                  <a:schemeClr val="bg1"/>
                </a:solidFill>
                <a:latin typeface="Bahnschrift" panose="020B0502040204020203" pitchFamily="34" charset="0"/>
              </a:rPr>
              <a:t>Reject Null Hypothesis.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Concluding that the variables are </a:t>
            </a:r>
            <a:r>
              <a:rPr lang="en-IN" sz="2800" b="1" u="sng" dirty="0">
                <a:solidFill>
                  <a:schemeClr val="bg1"/>
                </a:solidFill>
                <a:latin typeface="Bahnschrift" panose="020B0502040204020203" pitchFamily="34" charset="0"/>
              </a:rPr>
              <a:t>correlated enough for a factor analysis</a:t>
            </a:r>
            <a:r>
              <a:rPr lang="en-IN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C07840-B353-BA4B-F3F1-E8257CF1BB4C}"/>
              </a:ext>
            </a:extLst>
          </p:cNvPr>
          <p:cNvSpPr txBox="1"/>
          <p:nvPr/>
        </p:nvSpPr>
        <p:spPr>
          <a:xfrm>
            <a:off x="824848" y="1333500"/>
            <a:ext cx="7571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Now will perform a KMO test on the data after dropping the variable. This method followed is iterative like a backward elimination and would settle when all the un-relevant variables are removed.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4518AA6-0C74-30CF-1D77-42CEA617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63641"/>
              </p:ext>
            </p:extLst>
          </p:nvPr>
        </p:nvGraphicFramePr>
        <p:xfrm>
          <a:off x="2209800" y="2933700"/>
          <a:ext cx="3810000" cy="566339"/>
        </p:xfrm>
        <a:graphic>
          <a:graphicData uri="http://schemas.openxmlformats.org/drawingml/2006/table">
            <a:tbl>
              <a:tblPr/>
              <a:tblGrid>
                <a:gridCol w="1659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39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KMO value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0.787216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73D3713-DA41-9227-7F28-24802D0AD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23591"/>
              </p:ext>
            </p:extLst>
          </p:nvPr>
        </p:nvGraphicFramePr>
        <p:xfrm>
          <a:off x="1600200" y="3695700"/>
          <a:ext cx="5162550" cy="64008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073483">
                  <a:extLst>
                    <a:ext uri="{9D8B030D-6E8A-4147-A177-3AD203B41FA5}">
                      <a16:colId xmlns:a16="http://schemas.microsoft.com/office/drawing/2014/main" val="2783492422"/>
                    </a:ext>
                  </a:extLst>
                </a:gridCol>
                <a:gridCol w="3089067">
                  <a:extLst>
                    <a:ext uri="{9D8B030D-6E8A-4147-A177-3AD203B41FA5}">
                      <a16:colId xmlns:a16="http://schemas.microsoft.com/office/drawing/2014/main" val="2447740132"/>
                    </a:ext>
                  </a:extLst>
                </a:gridCol>
              </a:tblGrid>
              <a:tr h="43021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Variable No.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KMO Value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478995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1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0.796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998019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2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0.719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537255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3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0.821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81474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4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0.834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864653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5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0.814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054247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6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0.838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313134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7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0.785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378454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8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0.843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95351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9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0.847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885608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10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0.731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571647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11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0.794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61141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12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0.706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981692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13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0.833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643609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14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0.540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069647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15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0.743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480456"/>
                  </a:ext>
                </a:extLst>
              </a:tr>
              <a:tr h="37316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>
                          <a:effectLst/>
                        </a:rPr>
                        <a:t>16</a:t>
                      </a:r>
                      <a:endParaRPr lang="en-IN" sz="24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400" b="1" kern="100" dirty="0">
                          <a:effectLst/>
                        </a:rPr>
                        <a:t>0.725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238" marR="482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93071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9067800" y="535364"/>
            <a:ext cx="76200" cy="92563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559748F0-62C1-A5A4-8138-0A63498B5B4A}"/>
              </a:ext>
            </a:extLst>
          </p:cNvPr>
          <p:cNvSpPr/>
          <p:nvPr/>
        </p:nvSpPr>
        <p:spPr>
          <a:xfrm>
            <a:off x="10972800" y="339791"/>
            <a:ext cx="5105400" cy="765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Bartlett’s Test of Sphericity</a:t>
            </a: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559748F0-62C1-A5A4-8138-0A63498B5B4A}"/>
              </a:ext>
            </a:extLst>
          </p:cNvPr>
          <p:cNvSpPr/>
          <p:nvPr/>
        </p:nvSpPr>
        <p:spPr>
          <a:xfrm>
            <a:off x="1524000" y="339791"/>
            <a:ext cx="5105400" cy="7651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KMO Measure</a:t>
            </a:r>
            <a:endParaRPr lang="en-IN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8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2CAB95-B4B5-4788-2D4E-863CD066284D}"/>
              </a:ext>
            </a:extLst>
          </p:cNvPr>
          <p:cNvSpPr txBox="1"/>
          <p:nvPr/>
        </p:nvSpPr>
        <p:spPr>
          <a:xfrm>
            <a:off x="5069116" y="3429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Determining the no. of factors to be derived:</a:t>
            </a:r>
          </a:p>
        </p:txBody>
      </p:sp>
      <p:sp>
        <p:nvSpPr>
          <p:cNvPr id="5" name="Rectangle: Rounded Corners 70">
            <a:extLst>
              <a:ext uri="{FF2B5EF4-FFF2-40B4-BE49-F238E27FC236}">
                <a16:creationId xmlns:a16="http://schemas.microsoft.com/office/drawing/2014/main" id="{9B05A0B5-D33B-574F-C17C-6B448BFB9D79}"/>
              </a:ext>
            </a:extLst>
          </p:cNvPr>
          <p:cNvSpPr/>
          <p:nvPr/>
        </p:nvSpPr>
        <p:spPr>
          <a:xfrm>
            <a:off x="5062189" y="9051278"/>
            <a:ext cx="8163621" cy="6794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Thus we will keep </a:t>
            </a:r>
            <a:r>
              <a:rPr lang="en-IN" sz="2800" b="1" u="sng" dirty="0">
                <a:solidFill>
                  <a:schemeClr val="tx1"/>
                </a:solidFill>
              </a:rPr>
              <a:t>8 Factors</a:t>
            </a:r>
            <a:r>
              <a:rPr lang="en-IN" sz="2800" b="1" dirty="0">
                <a:solidFill>
                  <a:schemeClr val="tx1"/>
                </a:solidFill>
              </a:rPr>
              <a:t> for the Factor Analysis .</a:t>
            </a:r>
          </a:p>
        </p:txBody>
      </p:sp>
      <p:pic>
        <p:nvPicPr>
          <p:cNvPr id="6" name="Picture 2" descr="https://lh7-rt.googleusercontent.com/docsz/AD_4nXddzmtoMfOIisTyT1CzACyK19IXVijnWeor8Wn9XG1KUOc8gVVC6mu3rVKu_pBbHI9nXqfkRn69IkbvRvu1L57gqm9L7uxfXLl7IZe3-6DBkJZbnlf_hCFdMEUK1NMbpnxw9kgWTA?key=0W4U04s7QfqQg9Sd8EMWAEYH">
            <a:extLst>
              <a:ext uri="{FF2B5EF4-FFF2-40B4-BE49-F238E27FC236}">
                <a16:creationId xmlns:a16="http://schemas.microsoft.com/office/drawing/2014/main" id="{F40595E3-F252-EF8C-E989-7DB59CCC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4735"/>
            <a:ext cx="6553200" cy="68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689378-657D-4832-A78B-F5C057F72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72521"/>
              </p:ext>
            </p:extLst>
          </p:nvPr>
        </p:nvGraphicFramePr>
        <p:xfrm>
          <a:off x="8539510" y="1494735"/>
          <a:ext cx="9372600" cy="720285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82918">
                  <a:extLst>
                    <a:ext uri="{9D8B030D-6E8A-4147-A177-3AD203B41FA5}">
                      <a16:colId xmlns:a16="http://schemas.microsoft.com/office/drawing/2014/main" val="1974836931"/>
                    </a:ext>
                  </a:extLst>
                </a:gridCol>
                <a:gridCol w="2355420">
                  <a:extLst>
                    <a:ext uri="{9D8B030D-6E8A-4147-A177-3AD203B41FA5}">
                      <a16:colId xmlns:a16="http://schemas.microsoft.com/office/drawing/2014/main" val="1568279453"/>
                    </a:ext>
                  </a:extLst>
                </a:gridCol>
                <a:gridCol w="2028274">
                  <a:extLst>
                    <a:ext uri="{9D8B030D-6E8A-4147-A177-3AD203B41FA5}">
                      <a16:colId xmlns:a16="http://schemas.microsoft.com/office/drawing/2014/main" val="338620815"/>
                    </a:ext>
                  </a:extLst>
                </a:gridCol>
                <a:gridCol w="3205988">
                  <a:extLst>
                    <a:ext uri="{9D8B030D-6E8A-4147-A177-3AD203B41FA5}">
                      <a16:colId xmlns:a16="http://schemas.microsoft.com/office/drawing/2014/main" val="254535762"/>
                    </a:ext>
                  </a:extLst>
                </a:gridCol>
              </a:tblGrid>
              <a:tr h="18065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Component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Eigenvalue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Explained Variance Ratio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Cumulative Variance Explained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366727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4.360834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0.3005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0.3005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327856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2.225615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0.1197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0.4202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329377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1.393769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0.0876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0.5078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25671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1.079703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0.0664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0.5742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134406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0.979367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0.0588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0.633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94994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0.895002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0.0566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0.6896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37775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0.749668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0.0486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0.7381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39210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0.671284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0.0444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0.7825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783160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0.63058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0.0377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0.8202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875459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0.581187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0.0339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0.8542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301509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0.533182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0.0305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0.8847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588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0.454739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0.0283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0.913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798250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0.440666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0.0251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0.9381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269243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0.35491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0.0238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0.9619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390220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0.333875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0.0205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0.9824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615406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0.315621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0.0176</a:t>
                      </a:r>
                      <a:endParaRPr lang="en-IN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4505" algn="ctr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211" marR="18211" marT="18211" marB="182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86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ED32AC-ABE4-0490-E7CC-B70467DB8973}"/>
              </a:ext>
            </a:extLst>
          </p:cNvPr>
          <p:cNvSpPr txBox="1"/>
          <p:nvPr/>
        </p:nvSpPr>
        <p:spPr>
          <a:xfrm>
            <a:off x="828593" y="968063"/>
            <a:ext cx="16630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After analysing the data extensively by trying orthogonal and oblique rotations like Varimax, Quartimax, Equamax </a:t>
            </a:r>
            <a:r>
              <a:rPr lang="en-IN" sz="2000" b="1" dirty="0">
                <a:solidFill>
                  <a:schemeClr val="bg1"/>
                </a:solidFill>
                <a:latin typeface="+mn-lt"/>
              </a:rPr>
              <a:t>and</a:t>
            </a:r>
            <a:r>
              <a:rPr lang="en-IN" sz="2000" b="1" dirty="0">
                <a:solidFill>
                  <a:schemeClr val="bg1"/>
                </a:solidFill>
              </a:rPr>
              <a:t> Oblimin. Equamax  suited the most for further analysis. </a:t>
            </a:r>
            <a:r>
              <a:rPr lang="en-IN" sz="2400" b="1" dirty="0">
                <a:solidFill>
                  <a:schemeClr val="bg1"/>
                </a:solidFill>
              </a:rPr>
              <a:t>Thus, </a:t>
            </a:r>
            <a:r>
              <a:rPr lang="en-IN" sz="2400" b="1" u="sng" dirty="0">
                <a:solidFill>
                  <a:schemeClr val="bg1"/>
                </a:solidFill>
              </a:rPr>
              <a:t>Using Equamax Rotation.</a:t>
            </a:r>
            <a:endParaRPr lang="en-IN" sz="2000" b="1" u="sng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00BAF68D-86B4-9649-36FB-508F0D89F07F}"/>
              </a:ext>
            </a:extLst>
          </p:cNvPr>
          <p:cNvSpPr/>
          <p:nvPr/>
        </p:nvSpPr>
        <p:spPr>
          <a:xfrm>
            <a:off x="12096863" y="2183729"/>
            <a:ext cx="6142703" cy="8497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Total Proportion of variance explained by the 8 factors 75%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AC7BB-6AB3-41CE-EF36-C76E18839686}"/>
              </a:ext>
            </a:extLst>
          </p:cNvPr>
          <p:cNvSpPr txBox="1"/>
          <p:nvPr/>
        </p:nvSpPr>
        <p:spPr>
          <a:xfrm>
            <a:off x="1203447" y="22135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Factor Analysis: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ADA575-398C-E06A-8A8A-A5327CE6B181}"/>
              </a:ext>
            </a:extLst>
          </p:cNvPr>
          <p:cNvGrpSpPr/>
          <p:nvPr/>
        </p:nvGrpSpPr>
        <p:grpSpPr>
          <a:xfrm>
            <a:off x="13580806" y="3314700"/>
            <a:ext cx="4191000" cy="7109639"/>
            <a:chOff x="13580806" y="3314700"/>
            <a:chExt cx="4191000" cy="710963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694076B-693E-65AD-1739-688A2192507D}"/>
                </a:ext>
              </a:extLst>
            </p:cNvPr>
            <p:cNvGrpSpPr/>
            <p:nvPr/>
          </p:nvGrpSpPr>
          <p:grpSpPr>
            <a:xfrm>
              <a:off x="13580806" y="3384755"/>
              <a:ext cx="815072" cy="6449125"/>
              <a:chOff x="9352209" y="3601065"/>
              <a:chExt cx="815072" cy="635040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59748F0-62C1-A5A4-8138-0A63498B5B4A}"/>
                  </a:ext>
                </a:extLst>
              </p:cNvPr>
              <p:cNvSpPr/>
              <p:nvPr/>
            </p:nvSpPr>
            <p:spPr>
              <a:xfrm>
                <a:off x="9352209" y="3601065"/>
                <a:ext cx="802782" cy="753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F1</a:t>
                </a:r>
                <a:endParaRPr lang="en-IN" sz="2800" b="1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0FE8978-B065-1266-61F4-C02E25FB9BA6}"/>
                  </a:ext>
                </a:extLst>
              </p:cNvPr>
              <p:cNvSpPr/>
              <p:nvPr/>
            </p:nvSpPr>
            <p:spPr>
              <a:xfrm>
                <a:off x="9364499" y="4372897"/>
                <a:ext cx="802782" cy="753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F2</a:t>
                </a:r>
                <a:endParaRPr lang="en-IN" sz="2800" b="1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D08599CE-99ED-2190-D874-150B0715378A}"/>
                  </a:ext>
                </a:extLst>
              </p:cNvPr>
              <p:cNvSpPr/>
              <p:nvPr/>
            </p:nvSpPr>
            <p:spPr>
              <a:xfrm>
                <a:off x="9352209" y="5197576"/>
                <a:ext cx="802782" cy="753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F3</a:t>
                </a:r>
                <a:endParaRPr lang="en-IN" sz="2800" b="1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6BF86A7-F8DF-C0D9-5439-41325070E303}"/>
                  </a:ext>
                </a:extLst>
              </p:cNvPr>
              <p:cNvSpPr/>
              <p:nvPr/>
            </p:nvSpPr>
            <p:spPr>
              <a:xfrm>
                <a:off x="9362043" y="5986614"/>
                <a:ext cx="802782" cy="753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F4</a:t>
                </a:r>
                <a:endParaRPr lang="en-IN" sz="2800" b="1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B690FA5-6297-3415-29B1-40F7093CE00D}"/>
                  </a:ext>
                </a:extLst>
              </p:cNvPr>
              <p:cNvSpPr/>
              <p:nvPr/>
            </p:nvSpPr>
            <p:spPr>
              <a:xfrm>
                <a:off x="9362043" y="6775652"/>
                <a:ext cx="802782" cy="753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F5</a:t>
                </a:r>
                <a:endParaRPr lang="en-IN" sz="2800" b="1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4EE8A1A-09F4-98B7-206C-D7C3E322053D}"/>
                  </a:ext>
                </a:extLst>
              </p:cNvPr>
              <p:cNvSpPr/>
              <p:nvPr/>
            </p:nvSpPr>
            <p:spPr>
              <a:xfrm>
                <a:off x="9362043" y="7583125"/>
                <a:ext cx="802782" cy="753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F6</a:t>
                </a:r>
                <a:endParaRPr lang="en-IN" sz="2800" b="1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E82F069-F51C-971D-F187-00FB3AD87AF1}"/>
                  </a:ext>
                </a:extLst>
              </p:cNvPr>
              <p:cNvSpPr/>
              <p:nvPr/>
            </p:nvSpPr>
            <p:spPr>
              <a:xfrm>
                <a:off x="9362043" y="8390598"/>
                <a:ext cx="802782" cy="753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F7</a:t>
                </a:r>
                <a:endParaRPr lang="en-IN" sz="2800" b="1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D56DD41-9453-8C0D-A252-9B5487BF2329}"/>
                  </a:ext>
                </a:extLst>
              </p:cNvPr>
              <p:cNvSpPr/>
              <p:nvPr/>
            </p:nvSpPr>
            <p:spPr>
              <a:xfrm>
                <a:off x="9362043" y="9198071"/>
                <a:ext cx="802782" cy="7533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F8</a:t>
                </a:r>
                <a:endParaRPr lang="en-IN" sz="2800" b="1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9A042C-F5B0-8E39-B377-5AC725A8BAA8}"/>
                </a:ext>
              </a:extLst>
            </p:cNvPr>
            <p:cNvSpPr txBox="1"/>
            <p:nvPr/>
          </p:nvSpPr>
          <p:spPr>
            <a:xfrm>
              <a:off x="14532077" y="3314700"/>
              <a:ext cx="3239729" cy="710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Reliability</a:t>
              </a:r>
            </a:p>
            <a:p>
              <a:endPara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2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Digitalization</a:t>
              </a:r>
            </a:p>
            <a:p>
              <a:endPara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Spending</a:t>
              </a:r>
            </a:p>
            <a:p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2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Tracking Expenses</a:t>
              </a:r>
            </a:p>
            <a:p>
              <a:endPara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Usability </a:t>
              </a:r>
            </a:p>
            <a:p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2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Functionality</a:t>
              </a:r>
            </a:p>
            <a:p>
              <a:endPara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Convenience</a:t>
              </a:r>
            </a:p>
            <a:p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2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Payments</a:t>
              </a:r>
            </a:p>
            <a:p>
              <a:endParaRPr lang="en-IN" sz="3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DD1864-EB78-9572-6D93-C34894687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13326"/>
              </p:ext>
            </p:extLst>
          </p:nvPr>
        </p:nvGraphicFramePr>
        <p:xfrm>
          <a:off x="899874" y="2173158"/>
          <a:ext cx="10913081" cy="7660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6613">
                  <a:extLst>
                    <a:ext uri="{9D8B030D-6E8A-4147-A177-3AD203B41FA5}">
                      <a16:colId xmlns:a16="http://schemas.microsoft.com/office/drawing/2014/main" val="2900794048"/>
                    </a:ext>
                  </a:extLst>
                </a:gridCol>
                <a:gridCol w="966887">
                  <a:extLst>
                    <a:ext uri="{9D8B030D-6E8A-4147-A177-3AD203B41FA5}">
                      <a16:colId xmlns:a16="http://schemas.microsoft.com/office/drawing/2014/main" val="1774297800"/>
                    </a:ext>
                  </a:extLst>
                </a:gridCol>
                <a:gridCol w="865449">
                  <a:extLst>
                    <a:ext uri="{9D8B030D-6E8A-4147-A177-3AD203B41FA5}">
                      <a16:colId xmlns:a16="http://schemas.microsoft.com/office/drawing/2014/main" val="2657447189"/>
                    </a:ext>
                  </a:extLst>
                </a:gridCol>
                <a:gridCol w="865449">
                  <a:extLst>
                    <a:ext uri="{9D8B030D-6E8A-4147-A177-3AD203B41FA5}">
                      <a16:colId xmlns:a16="http://schemas.microsoft.com/office/drawing/2014/main" val="1052124891"/>
                    </a:ext>
                  </a:extLst>
                </a:gridCol>
                <a:gridCol w="865449">
                  <a:extLst>
                    <a:ext uri="{9D8B030D-6E8A-4147-A177-3AD203B41FA5}">
                      <a16:colId xmlns:a16="http://schemas.microsoft.com/office/drawing/2014/main" val="4013459447"/>
                    </a:ext>
                  </a:extLst>
                </a:gridCol>
                <a:gridCol w="966887">
                  <a:extLst>
                    <a:ext uri="{9D8B030D-6E8A-4147-A177-3AD203B41FA5}">
                      <a16:colId xmlns:a16="http://schemas.microsoft.com/office/drawing/2014/main" val="3521186741"/>
                    </a:ext>
                  </a:extLst>
                </a:gridCol>
                <a:gridCol w="865449">
                  <a:extLst>
                    <a:ext uri="{9D8B030D-6E8A-4147-A177-3AD203B41FA5}">
                      <a16:colId xmlns:a16="http://schemas.microsoft.com/office/drawing/2014/main" val="1673685015"/>
                    </a:ext>
                  </a:extLst>
                </a:gridCol>
                <a:gridCol w="865449">
                  <a:extLst>
                    <a:ext uri="{9D8B030D-6E8A-4147-A177-3AD203B41FA5}">
                      <a16:colId xmlns:a16="http://schemas.microsoft.com/office/drawing/2014/main" val="2363929789"/>
                    </a:ext>
                  </a:extLst>
                </a:gridCol>
                <a:gridCol w="865449">
                  <a:extLst>
                    <a:ext uri="{9D8B030D-6E8A-4147-A177-3AD203B41FA5}">
                      <a16:colId xmlns:a16="http://schemas.microsoft.com/office/drawing/2014/main" val="47085603"/>
                    </a:ext>
                  </a:extLst>
                </a:gridCol>
              </a:tblGrid>
              <a:tr h="138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</a:rPr>
                        <a:t>Variables/Factors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F1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</a:rPr>
                        <a:t>F2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</a:rPr>
                        <a:t>F3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</a:rPr>
                        <a:t>F4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</a:rPr>
                        <a:t>F5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</a:rPr>
                        <a:t>F6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>
                          <a:solidFill>
                            <a:schemeClr val="bg1"/>
                          </a:solidFill>
                          <a:effectLst/>
                        </a:rPr>
                        <a:t>F7</a:t>
                      </a:r>
                      <a:endParaRPr lang="en-IN" sz="2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F8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622820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Transaction speed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0.54279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76642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Security &amp; Fraud Protection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0.855539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2524976331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Cashback/Reward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0.878998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4101793041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>
                          <a:effectLst/>
                        </a:rPr>
                        <a:t>Ease of use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0.574848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826174312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>
                          <a:effectLst/>
                        </a:rPr>
                        <a:t>Transaction limits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0.68096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2248466798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24/7 Customer Support Availability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0.56073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endParaRPr lang="en-IN" sz="18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636112053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>
                          <a:effectLst/>
                        </a:rPr>
                        <a:t>Payment Reminder Feature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0.78912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3934165128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User interface &amp; experience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endParaRPr lang="en-IN" sz="18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 dirty="0">
                          <a:effectLst/>
                        </a:rPr>
                        <a:t>0.54154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1761961386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Ease of linking bank accounts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0.777357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2941247584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Dependency on cash/cards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0.82602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1300180166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Frequency of digital transactions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0.74315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252925273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>
                          <a:effectLst/>
                        </a:rPr>
                        <a:t>Ability to track expenses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0.81013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846933342"/>
                  </a:ext>
                </a:extLst>
              </a:tr>
              <a:tr h="494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Bill Payments &amp; Subscription Management habits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 dirty="0">
                          <a:effectLst/>
                        </a:rPr>
                        <a:t>0.83768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2442082671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Savings habits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0.88234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3791372350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Impulse buying behavior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>
                          <a:effectLst/>
                        </a:rPr>
                        <a:t>0.53847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1028364699"/>
                  </a:ext>
                </a:extLst>
              </a:tr>
              <a:tr h="494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effectLst/>
                        </a:rPr>
                        <a:t>Payment convenience at small/local merchant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-</a:t>
                      </a:r>
                      <a:endParaRPr lang="en-IN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800" b="1" dirty="0">
                          <a:effectLst/>
                        </a:rPr>
                        <a:t>0.81044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-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1750" marR="31750" marT="0" marB="0" anchor="ctr"/>
                </a:tc>
                <a:extLst>
                  <a:ext uri="{0D108BD9-81ED-4DB2-BD59-A6C34878D82A}">
                    <a16:rowId xmlns:a16="http://schemas.microsoft.com/office/drawing/2014/main" val="2681968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15443" y="1562100"/>
            <a:ext cx="8437549" cy="1673044"/>
            <a:chOff x="685800" y="1790700"/>
            <a:chExt cx="9067800" cy="167304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5943600" y="2171118"/>
              <a:ext cx="3810000" cy="7651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F1 : Reliability</a:t>
              </a:r>
            </a:p>
          </p:txBody>
        </p:sp>
        <p:sp>
          <p:nvSpPr>
            <p:cNvPr id="35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685800" y="1790700"/>
              <a:ext cx="4012300" cy="453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Security and Fraud protection</a:t>
              </a:r>
            </a:p>
          </p:txBody>
        </p:sp>
        <p:sp>
          <p:nvSpPr>
            <p:cNvPr id="36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685800" y="2400300"/>
              <a:ext cx="4012300" cy="453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24/7 Customer Support</a:t>
              </a:r>
            </a:p>
          </p:txBody>
        </p:sp>
        <p:sp>
          <p:nvSpPr>
            <p:cNvPr id="37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685800" y="3009900"/>
              <a:ext cx="4012301" cy="453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Ease of Linking Bank Acc.</a:t>
              </a:r>
            </a:p>
          </p:txBody>
        </p:sp>
        <p:cxnSp>
          <p:nvCxnSpPr>
            <p:cNvPr id="3" name="Straight Arrow Connector 2"/>
            <p:cNvCxnSpPr>
              <a:stCxn id="35" idx="3"/>
              <a:endCxn id="13" idx="1"/>
            </p:cNvCxnSpPr>
            <p:nvPr/>
          </p:nvCxnSpPr>
          <p:spPr>
            <a:xfrm>
              <a:off x="4698100" y="2017622"/>
              <a:ext cx="1245500" cy="53605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6" idx="3"/>
              <a:endCxn id="13" idx="1"/>
            </p:cNvCxnSpPr>
            <p:nvPr/>
          </p:nvCxnSpPr>
          <p:spPr>
            <a:xfrm flipV="1">
              <a:off x="4698100" y="2553673"/>
              <a:ext cx="1245500" cy="735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7" idx="3"/>
              <a:endCxn id="13" idx="1"/>
            </p:cNvCxnSpPr>
            <p:nvPr/>
          </p:nvCxnSpPr>
          <p:spPr>
            <a:xfrm flipV="1">
              <a:off x="4698101" y="2553673"/>
              <a:ext cx="1245498" cy="6831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15443" y="3695700"/>
            <a:ext cx="8437549" cy="1144823"/>
            <a:chOff x="838200" y="6743700"/>
            <a:chExt cx="9185564" cy="1144823"/>
          </a:xfrm>
        </p:grpSpPr>
        <p:sp>
          <p:nvSpPr>
            <p:cNvPr id="18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6213764" y="6824480"/>
              <a:ext cx="3810000" cy="7651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F2 : Digitalization</a:t>
              </a:r>
            </a:p>
          </p:txBody>
        </p:sp>
        <p:sp>
          <p:nvSpPr>
            <p:cNvPr id="46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838200" y="6743700"/>
              <a:ext cx="4064409" cy="453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Dependency on Card/Cash</a:t>
              </a:r>
            </a:p>
          </p:txBody>
        </p:sp>
        <p:sp>
          <p:nvSpPr>
            <p:cNvPr id="47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838200" y="7287949"/>
              <a:ext cx="4064409" cy="60057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Frequency of Digital transaction</a:t>
              </a:r>
            </a:p>
          </p:txBody>
        </p:sp>
        <p:cxnSp>
          <p:nvCxnSpPr>
            <p:cNvPr id="39" name="Straight Arrow Connector 38"/>
            <p:cNvCxnSpPr>
              <a:stCxn id="46" idx="3"/>
              <a:endCxn id="18" idx="1"/>
            </p:cNvCxnSpPr>
            <p:nvPr/>
          </p:nvCxnSpPr>
          <p:spPr>
            <a:xfrm>
              <a:off x="4902609" y="6970622"/>
              <a:ext cx="1311155" cy="23641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7" idx="3"/>
              <a:endCxn id="18" idx="1"/>
            </p:cNvCxnSpPr>
            <p:nvPr/>
          </p:nvCxnSpPr>
          <p:spPr>
            <a:xfrm flipV="1">
              <a:off x="4902609" y="7207035"/>
              <a:ext cx="1311155" cy="38120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17240" y="6892991"/>
            <a:ext cx="8435753" cy="765109"/>
            <a:chOff x="8839200" y="9167265"/>
            <a:chExt cx="8435753" cy="765109"/>
          </a:xfrm>
        </p:grpSpPr>
        <p:sp>
          <p:nvSpPr>
            <p:cNvPr id="23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13729763" y="9167265"/>
              <a:ext cx="3545190" cy="7651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F4 : Tracking Expenses</a:t>
              </a:r>
            </a:p>
          </p:txBody>
        </p:sp>
        <p:sp>
          <p:nvSpPr>
            <p:cNvPr id="51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8839200" y="9275621"/>
              <a:ext cx="3810000" cy="54839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Ability to Track Expenses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23" idx="1"/>
            </p:cNvCxnSpPr>
            <p:nvPr/>
          </p:nvCxnSpPr>
          <p:spPr>
            <a:xfrm flipV="1">
              <a:off x="12649200" y="9549820"/>
              <a:ext cx="1080563" cy="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7669" y="5295900"/>
            <a:ext cx="8437549" cy="1143000"/>
            <a:chOff x="762000" y="8801100"/>
            <a:chExt cx="8610600" cy="1143000"/>
          </a:xfrm>
        </p:grpSpPr>
        <p:sp>
          <p:nvSpPr>
            <p:cNvPr id="22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5754700" y="8917195"/>
              <a:ext cx="3617900" cy="7651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F3 : Spending</a:t>
              </a:r>
            </a:p>
          </p:txBody>
        </p:sp>
        <p:sp>
          <p:nvSpPr>
            <p:cNvPr id="49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762000" y="8801100"/>
              <a:ext cx="3810000" cy="54839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Impulse Buying Behavior</a:t>
              </a:r>
            </a:p>
          </p:txBody>
        </p:sp>
        <p:sp>
          <p:nvSpPr>
            <p:cNvPr id="50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762000" y="9395701"/>
              <a:ext cx="3810000" cy="548399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Saving Habits</a:t>
              </a:r>
            </a:p>
          </p:txBody>
        </p:sp>
        <p:cxnSp>
          <p:nvCxnSpPr>
            <p:cNvPr id="55" name="Straight Arrow Connector 54"/>
            <p:cNvCxnSpPr>
              <a:stCxn id="49" idx="3"/>
              <a:endCxn id="22" idx="1"/>
            </p:cNvCxnSpPr>
            <p:nvPr/>
          </p:nvCxnSpPr>
          <p:spPr>
            <a:xfrm>
              <a:off x="4572000" y="9075300"/>
              <a:ext cx="1182700" cy="22445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0" idx="3"/>
              <a:endCxn id="22" idx="1"/>
            </p:cNvCxnSpPr>
            <p:nvPr/>
          </p:nvCxnSpPr>
          <p:spPr>
            <a:xfrm flipV="1">
              <a:off x="4572000" y="9299750"/>
              <a:ext cx="1182700" cy="37015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15443" y="8118656"/>
            <a:ext cx="8437547" cy="1139644"/>
            <a:chOff x="762000" y="3695700"/>
            <a:chExt cx="8150808" cy="1139644"/>
          </a:xfrm>
        </p:grpSpPr>
        <p:sp>
          <p:nvSpPr>
            <p:cNvPr id="24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5488100" y="3881900"/>
              <a:ext cx="3424708" cy="7651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F5 : Usability</a:t>
              </a:r>
            </a:p>
          </p:txBody>
        </p:sp>
        <p:sp>
          <p:nvSpPr>
            <p:cNvPr id="41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762000" y="3695700"/>
              <a:ext cx="3682258" cy="453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Cashback and Reward</a:t>
              </a:r>
            </a:p>
          </p:txBody>
        </p:sp>
        <p:sp>
          <p:nvSpPr>
            <p:cNvPr id="42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762000" y="4381500"/>
              <a:ext cx="3682258" cy="453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Ease of Use</a:t>
              </a:r>
            </a:p>
          </p:txBody>
        </p:sp>
        <p:cxnSp>
          <p:nvCxnSpPr>
            <p:cNvPr id="57" name="Straight Arrow Connector 56"/>
            <p:cNvCxnSpPr>
              <a:stCxn id="41" idx="3"/>
              <a:endCxn id="24" idx="1"/>
            </p:cNvCxnSpPr>
            <p:nvPr/>
          </p:nvCxnSpPr>
          <p:spPr>
            <a:xfrm>
              <a:off x="4444258" y="3922622"/>
              <a:ext cx="1043841" cy="34183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2" idx="3"/>
              <a:endCxn id="24" idx="1"/>
            </p:cNvCxnSpPr>
            <p:nvPr/>
          </p:nvCxnSpPr>
          <p:spPr>
            <a:xfrm flipV="1">
              <a:off x="4444258" y="4264455"/>
              <a:ext cx="1043841" cy="34396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9393253" y="2791368"/>
            <a:ext cx="8437547" cy="1513932"/>
            <a:chOff x="838200" y="5146856"/>
            <a:chExt cx="8437547" cy="1513932"/>
          </a:xfrm>
        </p:grpSpPr>
        <p:sp>
          <p:nvSpPr>
            <p:cNvPr id="28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5730559" y="5521267"/>
              <a:ext cx="3545188" cy="7651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F6 : Functionality</a:t>
              </a:r>
            </a:p>
          </p:txBody>
        </p:sp>
        <p:sp>
          <p:nvSpPr>
            <p:cNvPr id="43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838200" y="5146856"/>
              <a:ext cx="3810000" cy="453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Transaction Limit</a:t>
              </a:r>
            </a:p>
          </p:txBody>
        </p:sp>
        <p:sp>
          <p:nvSpPr>
            <p:cNvPr id="44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838200" y="5676900"/>
              <a:ext cx="3810000" cy="453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Payment Reminder</a:t>
              </a:r>
            </a:p>
          </p:txBody>
        </p:sp>
        <p:sp>
          <p:nvSpPr>
            <p:cNvPr id="45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838200" y="6206944"/>
              <a:ext cx="3810000" cy="453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User Interface</a:t>
              </a:r>
            </a:p>
          </p:txBody>
        </p:sp>
        <p:cxnSp>
          <p:nvCxnSpPr>
            <p:cNvPr id="64" name="Straight Arrow Connector 63"/>
            <p:cNvCxnSpPr>
              <a:stCxn id="45" idx="3"/>
              <a:endCxn id="28" idx="1"/>
            </p:cNvCxnSpPr>
            <p:nvPr/>
          </p:nvCxnSpPr>
          <p:spPr>
            <a:xfrm flipV="1">
              <a:off x="4648200" y="5903822"/>
              <a:ext cx="1082359" cy="53004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3" idx="3"/>
              <a:endCxn id="28" idx="1"/>
            </p:cNvCxnSpPr>
            <p:nvPr/>
          </p:nvCxnSpPr>
          <p:spPr>
            <a:xfrm>
              <a:off x="4648200" y="5373778"/>
              <a:ext cx="1082359" cy="53004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4" idx="3"/>
              <a:endCxn id="28" idx="1"/>
            </p:cNvCxnSpPr>
            <p:nvPr/>
          </p:nvCxnSpPr>
          <p:spPr>
            <a:xfrm>
              <a:off x="4648200" y="5903822"/>
              <a:ext cx="108235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9393253" y="4914900"/>
            <a:ext cx="8437546" cy="1050789"/>
            <a:chOff x="633844" y="512867"/>
            <a:chExt cx="8437546" cy="1050789"/>
          </a:xfrm>
        </p:grpSpPr>
        <p:sp>
          <p:nvSpPr>
            <p:cNvPr id="30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5567767" y="646146"/>
              <a:ext cx="3503623" cy="7651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F7 : Convenience</a:t>
              </a:r>
            </a:p>
          </p:txBody>
        </p:sp>
        <p:sp>
          <p:nvSpPr>
            <p:cNvPr id="32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633844" y="512867"/>
              <a:ext cx="3861956" cy="51583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Transaction Speed</a:t>
              </a:r>
            </a:p>
          </p:txBody>
        </p: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633844" y="1109812"/>
              <a:ext cx="3851565" cy="453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Payment Convenience</a:t>
              </a:r>
            </a:p>
          </p:txBody>
        </p:sp>
        <p:cxnSp>
          <p:nvCxnSpPr>
            <p:cNvPr id="74" name="Straight Arrow Connector 73"/>
            <p:cNvCxnSpPr>
              <a:stCxn id="32" idx="3"/>
              <a:endCxn id="30" idx="1"/>
            </p:cNvCxnSpPr>
            <p:nvPr/>
          </p:nvCxnSpPr>
          <p:spPr>
            <a:xfrm>
              <a:off x="4495800" y="770784"/>
              <a:ext cx="1071967" cy="25791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3" idx="3"/>
              <a:endCxn id="30" idx="1"/>
            </p:cNvCxnSpPr>
            <p:nvPr/>
          </p:nvCxnSpPr>
          <p:spPr>
            <a:xfrm flipV="1">
              <a:off x="4485409" y="1028701"/>
              <a:ext cx="1082358" cy="30803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9420836" y="6743700"/>
            <a:ext cx="8395982" cy="765109"/>
            <a:chOff x="685800" y="7802883"/>
            <a:chExt cx="8395982" cy="765109"/>
          </a:xfrm>
        </p:grpSpPr>
        <p:sp>
          <p:nvSpPr>
            <p:cNvPr id="31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5578159" y="7802883"/>
              <a:ext cx="3503623" cy="7651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F8 : Payments</a:t>
              </a:r>
            </a:p>
          </p:txBody>
        </p:sp>
        <p:sp>
          <p:nvSpPr>
            <p:cNvPr id="48" name="Rectangle: Rounded Corners 12">
              <a:extLst>
                <a:ext uri="{FF2B5EF4-FFF2-40B4-BE49-F238E27FC236}">
                  <a16:creationId xmlns:a16="http://schemas.microsoft.com/office/drawing/2014/main" id="{559748F0-62C1-A5A4-8138-0A63498B5B4A}"/>
                </a:ext>
              </a:extLst>
            </p:cNvPr>
            <p:cNvSpPr/>
            <p:nvPr/>
          </p:nvSpPr>
          <p:spPr>
            <a:xfrm>
              <a:off x="685800" y="7842582"/>
              <a:ext cx="3810000" cy="64921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Bill Payment and Subscription Management</a:t>
              </a:r>
            </a:p>
          </p:txBody>
        </p:sp>
        <p:cxnSp>
          <p:nvCxnSpPr>
            <p:cNvPr id="80" name="Straight Arrow Connector 79"/>
            <p:cNvCxnSpPr>
              <a:stCxn id="48" idx="3"/>
              <a:endCxn id="31" idx="1"/>
            </p:cNvCxnSpPr>
            <p:nvPr/>
          </p:nvCxnSpPr>
          <p:spPr>
            <a:xfrm>
              <a:off x="4495800" y="8167187"/>
              <a:ext cx="1082359" cy="18251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: Rounded Corners 1">
            <a:extLst>
              <a:ext uri="{FF2B5EF4-FFF2-40B4-BE49-F238E27FC236}">
                <a16:creationId xmlns:a16="http://schemas.microsoft.com/office/drawing/2014/main" id="{00BAF68D-86B4-9649-36FB-508F0D89F07F}"/>
              </a:ext>
            </a:extLst>
          </p:cNvPr>
          <p:cNvSpPr/>
          <p:nvPr/>
        </p:nvSpPr>
        <p:spPr>
          <a:xfrm>
            <a:off x="5562600" y="342900"/>
            <a:ext cx="7696200" cy="8497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Distribution of Variables Across Factors</a:t>
            </a:r>
          </a:p>
        </p:txBody>
      </p:sp>
    </p:spTree>
    <p:extLst>
      <p:ext uri="{BB962C8B-B14F-4D97-AF65-F5344CB8AC3E}">
        <p14:creationId xmlns:p14="http://schemas.microsoft.com/office/powerpoint/2010/main" val="29760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7E944-AA6A-628C-5C63-1F3464913410}"/>
              </a:ext>
            </a:extLst>
          </p:cNvPr>
          <p:cNvSpPr txBox="1"/>
          <p:nvPr/>
        </p:nvSpPr>
        <p:spPr>
          <a:xfrm>
            <a:off x="4953000" y="935396"/>
            <a:ext cx="1554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Recommendation &amp; User Satisfaction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D3C38-68CD-AC6E-A1E8-7C7BDC07CB77}"/>
              </a:ext>
            </a:extLst>
          </p:cNvPr>
          <p:cNvSpPr txBox="1"/>
          <p:nvPr/>
        </p:nvSpPr>
        <p:spPr>
          <a:xfrm>
            <a:off x="1219200" y="2145890"/>
            <a:ext cx="15849600" cy="3901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algn="l">
              <a:spcBef>
                <a:spcPts val="5"/>
              </a:spcBef>
              <a:buNone/>
            </a:pPr>
            <a:r>
              <a:rPr lang="en-US" sz="3200" b="1" dirty="0">
                <a:solidFill>
                  <a:srgbClr val="FFC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Dependent Variable</a:t>
            </a:r>
            <a:endParaRPr lang="en-IN" sz="2800" b="1" dirty="0">
              <a:solidFill>
                <a:srgbClr val="FFC000"/>
              </a:solidFill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685800" algn="l">
              <a:spcBef>
                <a:spcPts val="5"/>
              </a:spcBef>
              <a:buNone/>
            </a:pP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=Would you recommend your UPI app to others ?</a:t>
            </a:r>
          </a:p>
          <a:p>
            <a:pPr marL="685800" algn="l">
              <a:spcBef>
                <a:spcPts val="5"/>
              </a:spcBef>
              <a:buNone/>
            </a:pPr>
            <a:endParaRPr lang="en-US" sz="32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685800" algn="l">
              <a:spcBef>
                <a:spcPts val="5"/>
              </a:spcBef>
            </a:pP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Y</a:t>
            </a:r>
            <a:r>
              <a: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1=How satisfied are you with your primary UPI app overall ? </a:t>
            </a:r>
          </a:p>
          <a:p>
            <a:pPr marL="685800">
              <a:spcBef>
                <a:spcPts val="5"/>
              </a:spcBef>
              <a:buNone/>
            </a:pPr>
            <a:endParaRPr lang="en-IN" sz="24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>
              <a:spcBef>
                <a:spcPts val="405"/>
              </a:spcBef>
              <a:buNone/>
            </a:pPr>
            <a:r>
              <a:rPr lang="en-US" sz="28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 </a:t>
            </a:r>
            <a:endParaRPr lang="en-IN" sz="24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685800">
              <a:buNone/>
            </a:pPr>
            <a:r>
              <a:rPr lang="en-US" sz="3200" b="1" dirty="0">
                <a:solidFill>
                  <a:srgbClr val="FFC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Independent Variables</a:t>
            </a:r>
            <a:endParaRPr lang="en-IN" sz="2800" b="1" dirty="0">
              <a:solidFill>
                <a:srgbClr val="FFC000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buNone/>
            </a:pPr>
            <a:endParaRPr lang="en-IN" sz="28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A2CF3-4550-E4CA-4F46-610B5BA537D0}"/>
              </a:ext>
            </a:extLst>
          </p:cNvPr>
          <p:cNvSpPr txBox="1"/>
          <p:nvPr/>
        </p:nvSpPr>
        <p:spPr>
          <a:xfrm>
            <a:off x="10134600" y="5806497"/>
            <a:ext cx="3863558" cy="2357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>
              <a:lnSpc>
                <a:spcPct val="115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5=Usability</a:t>
            </a:r>
            <a:endParaRPr lang="en-IN" sz="28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6=Functionality</a:t>
            </a:r>
            <a:endParaRPr lang="en-IN" sz="28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7=Convenience</a:t>
            </a:r>
            <a:endParaRPr lang="en-IN" sz="28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</a:pP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8=Payments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19376-0C69-C5F5-ED01-DE69963D4177}"/>
              </a:ext>
            </a:extLst>
          </p:cNvPr>
          <p:cNvSpPr txBox="1"/>
          <p:nvPr/>
        </p:nvSpPr>
        <p:spPr>
          <a:xfrm>
            <a:off x="2514600" y="5817182"/>
            <a:ext cx="6019800" cy="231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>
              <a:lnSpc>
                <a:spcPct val="115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1=Reliability</a:t>
            </a:r>
            <a:endParaRPr lang="en-IN" sz="28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2=Digitalization</a:t>
            </a:r>
            <a:endParaRPr lang="en-IN" sz="28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3=Spending</a:t>
            </a:r>
            <a:endParaRPr lang="en-IN" sz="28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685800">
              <a:lnSpc>
                <a:spcPct val="1150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X</a:t>
            </a:r>
            <a:r>
              <a: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4=Tracking expenses</a:t>
            </a:r>
            <a:endParaRPr lang="en-IN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3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4BA67-C9F9-57E2-B954-868F2BAF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18A3E6-8577-2032-6226-77B7C183B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23373"/>
              </p:ext>
            </p:extLst>
          </p:nvPr>
        </p:nvGraphicFramePr>
        <p:xfrm>
          <a:off x="673510" y="3451388"/>
          <a:ext cx="7108722" cy="91922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120145">
                  <a:extLst>
                    <a:ext uri="{9D8B030D-6E8A-4147-A177-3AD203B41FA5}">
                      <a16:colId xmlns:a16="http://schemas.microsoft.com/office/drawing/2014/main" val="1931289870"/>
                    </a:ext>
                  </a:extLst>
                </a:gridCol>
                <a:gridCol w="1995431">
                  <a:extLst>
                    <a:ext uri="{9D8B030D-6E8A-4147-A177-3AD203B41FA5}">
                      <a16:colId xmlns:a16="http://schemas.microsoft.com/office/drawing/2014/main" val="4168917034"/>
                    </a:ext>
                  </a:extLst>
                </a:gridCol>
                <a:gridCol w="2993146">
                  <a:extLst>
                    <a:ext uri="{9D8B030D-6E8A-4147-A177-3AD203B41FA5}">
                      <a16:colId xmlns:a16="http://schemas.microsoft.com/office/drawing/2014/main" val="861243096"/>
                    </a:ext>
                  </a:extLst>
                </a:gridCol>
              </a:tblGrid>
              <a:tr h="398131">
                <a:tc>
                  <a:txBody>
                    <a:bodyPr/>
                    <a:lstStyle/>
                    <a:p>
                      <a:pPr marR="38481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1" dirty="0">
                          <a:effectLst/>
                        </a:rPr>
                        <a:t>F1-score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8481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1" dirty="0">
                          <a:effectLst/>
                        </a:rPr>
                        <a:t>Precision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8481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1" dirty="0">
                          <a:effectLst/>
                        </a:rPr>
                        <a:t>Recall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351974"/>
                  </a:ext>
                </a:extLst>
              </a:tr>
              <a:tr h="398131">
                <a:tc>
                  <a:txBody>
                    <a:bodyPr/>
                    <a:lstStyle/>
                    <a:p>
                      <a:pPr marR="38481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0.74035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8481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0.7692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38481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0.7142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517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535D03-BAAB-A29A-8675-58B302EE0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61987"/>
              </p:ext>
            </p:extLst>
          </p:nvPr>
        </p:nvGraphicFramePr>
        <p:xfrm>
          <a:off x="675968" y="5348554"/>
          <a:ext cx="8015748" cy="437800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444458">
                  <a:extLst>
                    <a:ext uri="{9D8B030D-6E8A-4147-A177-3AD203B41FA5}">
                      <a16:colId xmlns:a16="http://schemas.microsoft.com/office/drawing/2014/main" val="2729714456"/>
                    </a:ext>
                  </a:extLst>
                </a:gridCol>
                <a:gridCol w="2310438">
                  <a:extLst>
                    <a:ext uri="{9D8B030D-6E8A-4147-A177-3AD203B41FA5}">
                      <a16:colId xmlns:a16="http://schemas.microsoft.com/office/drawing/2014/main" val="1844882346"/>
                    </a:ext>
                  </a:extLst>
                </a:gridCol>
                <a:gridCol w="2260852">
                  <a:extLst>
                    <a:ext uri="{9D8B030D-6E8A-4147-A177-3AD203B41FA5}">
                      <a16:colId xmlns:a16="http://schemas.microsoft.com/office/drawing/2014/main" val="3396312671"/>
                    </a:ext>
                  </a:extLst>
                </a:gridCol>
              </a:tblGrid>
              <a:tr h="618619"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1" dirty="0">
                          <a:effectLst/>
                        </a:rPr>
                        <a:t>Feature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1">
                          <a:effectLst/>
                        </a:rPr>
                        <a:t>Coefficient</a:t>
                      </a:r>
                      <a:endParaRPr lang="en-IN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1" dirty="0">
                          <a:effectLst/>
                        </a:rPr>
                        <a:t>Odds_Ratio</a:t>
                      </a:r>
                      <a:endParaRPr lang="en-IN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05396"/>
                  </a:ext>
                </a:extLst>
              </a:tr>
              <a:tr h="466709"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Reliability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0.716356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2.04696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663565"/>
                  </a:ext>
                </a:extLst>
              </a:tr>
              <a:tr h="473138"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Functionality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0.520882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1.683511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14853"/>
                  </a:ext>
                </a:extLst>
              </a:tr>
              <a:tr h="473138"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Tracking expenses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0.386488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1.471802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572338"/>
                  </a:ext>
                </a:extLst>
              </a:tr>
              <a:tr h="473138"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Digitalization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0.185343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1.203631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269735"/>
                  </a:ext>
                </a:extLst>
              </a:tr>
              <a:tr h="466709"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Spending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0.169101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1.18424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095209"/>
                  </a:ext>
                </a:extLst>
              </a:tr>
              <a:tr h="466709"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Payments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0.086441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1.090287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521976"/>
                  </a:ext>
                </a:extLst>
              </a:tr>
              <a:tr h="473138"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convenience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0.035238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1.035867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120859"/>
                  </a:ext>
                </a:extLst>
              </a:tr>
              <a:tr h="466709"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Usability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0.020792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8481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0.922386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534" marR="56534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5694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B4B19D-2C26-5DB9-5929-9AB7DABD108A}"/>
              </a:ext>
            </a:extLst>
          </p:cNvPr>
          <p:cNvSpPr txBox="1"/>
          <p:nvPr/>
        </p:nvSpPr>
        <p:spPr>
          <a:xfrm>
            <a:off x="616975" y="4633433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Odds Ratio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BF7EFC3-033C-B16B-5108-F494A228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834943"/>
            <a:ext cx="853931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 model performs well (F1-score: 0.74), with strong precision (77%) and recall (71%) in predicting UPI app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Reliability is the top predictor, followed by Functionality and Tracking Expenses, boosting recommendation likelihood.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Digitalization, Spending, and Payments help mildly; Usability and Convenience has minimal effect.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7FC2B-838A-5B9E-2512-3BCF2402DA9C}"/>
              </a:ext>
            </a:extLst>
          </p:cNvPr>
          <p:cNvSpPr txBox="1"/>
          <p:nvPr/>
        </p:nvSpPr>
        <p:spPr>
          <a:xfrm>
            <a:off x="616975" y="262095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Result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DC258-9F94-B310-C97D-01E01599C48B}"/>
              </a:ext>
            </a:extLst>
          </p:cNvPr>
          <p:cNvSpPr txBox="1"/>
          <p:nvPr/>
        </p:nvSpPr>
        <p:spPr>
          <a:xfrm>
            <a:off x="5410200" y="175699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Recommendation of App by User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B37DF8-FA72-7A81-6275-45BAA85AFEA5}"/>
              </a:ext>
            </a:extLst>
          </p:cNvPr>
          <p:cNvSpPr/>
          <p:nvPr/>
        </p:nvSpPr>
        <p:spPr>
          <a:xfrm>
            <a:off x="616975" y="647371"/>
            <a:ext cx="7165257" cy="864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Binary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63802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43BEC8-82B6-3DAB-2920-28EC42DA39AF}"/>
              </a:ext>
            </a:extLst>
          </p:cNvPr>
          <p:cNvSpPr txBox="1"/>
          <p:nvPr/>
        </p:nvSpPr>
        <p:spPr>
          <a:xfrm>
            <a:off x="707920" y="42291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Odds Ratio</a:t>
            </a:r>
            <a:endParaRPr lang="en-I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D74942-3F84-95B0-1512-0B9328426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57797"/>
              </p:ext>
            </p:extLst>
          </p:nvPr>
        </p:nvGraphicFramePr>
        <p:xfrm>
          <a:off x="739875" y="3080078"/>
          <a:ext cx="6553200" cy="106181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954463">
                  <a:extLst>
                    <a:ext uri="{9D8B030D-6E8A-4147-A177-3AD203B41FA5}">
                      <a16:colId xmlns:a16="http://schemas.microsoft.com/office/drawing/2014/main" val="288562072"/>
                    </a:ext>
                  </a:extLst>
                </a:gridCol>
                <a:gridCol w="1839495">
                  <a:extLst>
                    <a:ext uri="{9D8B030D-6E8A-4147-A177-3AD203B41FA5}">
                      <a16:colId xmlns:a16="http://schemas.microsoft.com/office/drawing/2014/main" val="2516955639"/>
                    </a:ext>
                  </a:extLst>
                </a:gridCol>
                <a:gridCol w="2759242">
                  <a:extLst>
                    <a:ext uri="{9D8B030D-6E8A-4147-A177-3AD203B41FA5}">
                      <a16:colId xmlns:a16="http://schemas.microsoft.com/office/drawing/2014/main" val="3837843421"/>
                    </a:ext>
                  </a:extLst>
                </a:gridCol>
              </a:tblGrid>
              <a:tr h="530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F1-score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Precision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Recall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598575"/>
                  </a:ext>
                </a:extLst>
              </a:tr>
              <a:tr h="530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0.6666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>
                          <a:effectLst/>
                        </a:rPr>
                        <a:t>0.7666</a:t>
                      </a:r>
                      <a:endParaRPr lang="en-IN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b="0" dirty="0">
                          <a:effectLst/>
                        </a:rPr>
                        <a:t>0.5897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1861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7A4552D-9B79-DEAB-1EA0-F79277AB5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6373"/>
              </p:ext>
            </p:extLst>
          </p:nvPr>
        </p:nvGraphicFramePr>
        <p:xfrm>
          <a:off x="707920" y="4914900"/>
          <a:ext cx="7445479" cy="457884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205025">
                  <a:extLst>
                    <a:ext uri="{9D8B030D-6E8A-4147-A177-3AD203B41FA5}">
                      <a16:colId xmlns:a16="http://schemas.microsoft.com/office/drawing/2014/main" val="3155094289"/>
                    </a:ext>
                  </a:extLst>
                </a:gridCol>
                <a:gridCol w="2004702">
                  <a:extLst>
                    <a:ext uri="{9D8B030D-6E8A-4147-A177-3AD203B41FA5}">
                      <a16:colId xmlns:a16="http://schemas.microsoft.com/office/drawing/2014/main" val="2321906183"/>
                    </a:ext>
                  </a:extLst>
                </a:gridCol>
                <a:gridCol w="2235752">
                  <a:extLst>
                    <a:ext uri="{9D8B030D-6E8A-4147-A177-3AD203B41FA5}">
                      <a16:colId xmlns:a16="http://schemas.microsoft.com/office/drawing/2014/main" val="1808598502"/>
                    </a:ext>
                  </a:extLst>
                </a:gridCol>
              </a:tblGrid>
              <a:tr h="3560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Feature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Coefficient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Odds_Ratio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461166"/>
                  </a:ext>
                </a:extLst>
              </a:tr>
              <a:tr h="514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Reliability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0.596273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1.81534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89638"/>
                  </a:ext>
                </a:extLst>
              </a:tr>
              <a:tr h="514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Functionality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0.483773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1.622183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709464"/>
                  </a:ext>
                </a:extLst>
              </a:tr>
              <a:tr h="514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Payments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0.264791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1.303158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267016"/>
                  </a:ext>
                </a:extLst>
              </a:tr>
              <a:tr h="514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Usability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0.250747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1.284985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88682"/>
                  </a:ext>
                </a:extLst>
              </a:tr>
              <a:tr h="514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Spending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0.24985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1.283833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31923"/>
                  </a:ext>
                </a:extLst>
              </a:tr>
              <a:tr h="514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Tracking expenses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0.170305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1.185666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150249"/>
                  </a:ext>
                </a:extLst>
              </a:tr>
              <a:tr h="514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Convenience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0.110539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1.116879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884527"/>
                  </a:ext>
                </a:extLst>
              </a:tr>
              <a:tr h="5149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Digitalization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0.09416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1.098735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133" marR="49133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318323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A33D2418-2221-4680-92F5-A563E60F5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248" y="3924300"/>
            <a:ext cx="877283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 model shows moderate performance (F1-score: 0.6666) with good precision (76.66%) but lower recall (58.97%).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Reliability (OR = 1.815) is the strongest predictor of user satisfaction, followed by Functionality, Payments, and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Features like Convenience and Digitalization also positively influence satisfaction, though to a lesser extent.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60F89-9A67-2CE1-EC94-670A405B6CAF}"/>
              </a:ext>
            </a:extLst>
          </p:cNvPr>
          <p:cNvSpPr txBox="1"/>
          <p:nvPr/>
        </p:nvSpPr>
        <p:spPr>
          <a:xfrm>
            <a:off x="688255" y="2319297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Result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0EC47-7C0E-90E4-4E76-F62AE4032B95}"/>
              </a:ext>
            </a:extLst>
          </p:cNvPr>
          <p:cNvSpPr txBox="1"/>
          <p:nvPr/>
        </p:nvSpPr>
        <p:spPr>
          <a:xfrm>
            <a:off x="7010400" y="151954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User Satisfaction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AFA7D-58E9-7DF6-A095-56CEF234E5AB}"/>
              </a:ext>
            </a:extLst>
          </p:cNvPr>
          <p:cNvSpPr/>
          <p:nvPr/>
        </p:nvSpPr>
        <p:spPr>
          <a:xfrm>
            <a:off x="658758" y="408078"/>
            <a:ext cx="7165257" cy="864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Binary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9837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9DB2A-B644-6258-3E26-43F4BAC7D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A8A7D447-C93C-5E9A-2C0D-1CEA854280B4}"/>
              </a:ext>
            </a:extLst>
          </p:cNvPr>
          <p:cNvGrpSpPr/>
          <p:nvPr/>
        </p:nvGrpSpPr>
        <p:grpSpPr>
          <a:xfrm>
            <a:off x="0" y="0"/>
            <a:ext cx="5113655" cy="3557904"/>
            <a:chOff x="0" y="0"/>
            <a:chExt cx="5113655" cy="3557904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5C6266F9-0BA7-93CE-606A-A4DA8CB3C71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113054" cy="3557847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E50DCCB-B723-AFC8-5E7F-DA571727F190}"/>
                </a:ext>
              </a:extLst>
            </p:cNvPr>
            <p:cNvSpPr/>
            <p:nvPr/>
          </p:nvSpPr>
          <p:spPr>
            <a:xfrm>
              <a:off x="954001" y="929773"/>
              <a:ext cx="534670" cy="527685"/>
            </a:xfrm>
            <a:custGeom>
              <a:avLst/>
              <a:gdLst/>
              <a:ahLst/>
              <a:cxnLst/>
              <a:rect l="l" t="t" r="r" b="b"/>
              <a:pathLst>
                <a:path w="534669" h="527685">
                  <a:moveTo>
                    <a:pt x="97516" y="140564"/>
                  </a:moveTo>
                  <a:lnTo>
                    <a:pt x="47007" y="140564"/>
                  </a:lnTo>
                  <a:lnTo>
                    <a:pt x="398730" y="2585"/>
                  </a:lnTo>
                  <a:lnTo>
                    <a:pt x="409645" y="0"/>
                  </a:lnTo>
                  <a:lnTo>
                    <a:pt x="420320" y="0"/>
                  </a:lnTo>
                  <a:lnTo>
                    <a:pt x="431303" y="2779"/>
                  </a:lnTo>
                  <a:lnTo>
                    <a:pt x="441129" y="8023"/>
                  </a:lnTo>
                  <a:lnTo>
                    <a:pt x="449421" y="15470"/>
                  </a:lnTo>
                  <a:lnTo>
                    <a:pt x="451406" y="18370"/>
                  </a:lnTo>
                  <a:lnTo>
                    <a:pt x="411801" y="18370"/>
                  </a:lnTo>
                  <a:lnTo>
                    <a:pt x="405274" y="19913"/>
                  </a:lnTo>
                  <a:lnTo>
                    <a:pt x="97516" y="140564"/>
                  </a:lnTo>
                  <a:close/>
                </a:path>
                <a:path w="534669" h="527685">
                  <a:moveTo>
                    <a:pt x="460853" y="140564"/>
                  </a:moveTo>
                  <a:lnTo>
                    <a:pt x="442419" y="140564"/>
                  </a:lnTo>
                  <a:lnTo>
                    <a:pt x="442419" y="45813"/>
                  </a:lnTo>
                  <a:lnTo>
                    <a:pt x="441626" y="39161"/>
                  </a:lnTo>
                  <a:lnTo>
                    <a:pt x="418144" y="18370"/>
                  </a:lnTo>
                  <a:lnTo>
                    <a:pt x="451406" y="18370"/>
                  </a:lnTo>
                  <a:lnTo>
                    <a:pt x="455623" y="24533"/>
                  </a:lnTo>
                  <a:lnTo>
                    <a:pt x="459508" y="34788"/>
                  </a:lnTo>
                  <a:lnTo>
                    <a:pt x="460853" y="45813"/>
                  </a:lnTo>
                  <a:lnTo>
                    <a:pt x="460853" y="140564"/>
                  </a:lnTo>
                  <a:close/>
                </a:path>
                <a:path w="534669" h="527685">
                  <a:moveTo>
                    <a:pt x="488505" y="527682"/>
                  </a:moveTo>
                  <a:lnTo>
                    <a:pt x="46085" y="527682"/>
                  </a:lnTo>
                  <a:lnTo>
                    <a:pt x="28152" y="524058"/>
                  </a:lnTo>
                  <a:lnTo>
                    <a:pt x="13503" y="514179"/>
                  </a:lnTo>
                  <a:lnTo>
                    <a:pt x="3623" y="499529"/>
                  </a:lnTo>
                  <a:lnTo>
                    <a:pt x="0" y="481596"/>
                  </a:lnTo>
                  <a:lnTo>
                    <a:pt x="0" y="186650"/>
                  </a:lnTo>
                  <a:lnTo>
                    <a:pt x="3623" y="168717"/>
                  </a:lnTo>
                  <a:lnTo>
                    <a:pt x="13503" y="154067"/>
                  </a:lnTo>
                  <a:lnTo>
                    <a:pt x="28152" y="144188"/>
                  </a:lnTo>
                  <a:lnTo>
                    <a:pt x="46085" y="140564"/>
                  </a:lnTo>
                  <a:lnTo>
                    <a:pt x="488505" y="140564"/>
                  </a:lnTo>
                  <a:lnTo>
                    <a:pt x="506438" y="144188"/>
                  </a:lnTo>
                  <a:lnTo>
                    <a:pt x="521087" y="154067"/>
                  </a:lnTo>
                  <a:lnTo>
                    <a:pt x="524413" y="158998"/>
                  </a:lnTo>
                  <a:lnTo>
                    <a:pt x="46085" y="158998"/>
                  </a:lnTo>
                  <a:lnTo>
                    <a:pt x="35348" y="161180"/>
                  </a:lnTo>
                  <a:lnTo>
                    <a:pt x="26556" y="167121"/>
                  </a:lnTo>
                  <a:lnTo>
                    <a:pt x="20616" y="175913"/>
                  </a:lnTo>
                  <a:lnTo>
                    <a:pt x="18434" y="186650"/>
                  </a:lnTo>
                  <a:lnTo>
                    <a:pt x="18434" y="481596"/>
                  </a:lnTo>
                  <a:lnTo>
                    <a:pt x="20616" y="492333"/>
                  </a:lnTo>
                  <a:lnTo>
                    <a:pt x="26556" y="501125"/>
                  </a:lnTo>
                  <a:lnTo>
                    <a:pt x="35348" y="507066"/>
                  </a:lnTo>
                  <a:lnTo>
                    <a:pt x="46085" y="509247"/>
                  </a:lnTo>
                  <a:lnTo>
                    <a:pt x="524413" y="509247"/>
                  </a:lnTo>
                  <a:lnTo>
                    <a:pt x="521087" y="514179"/>
                  </a:lnTo>
                  <a:lnTo>
                    <a:pt x="506438" y="524058"/>
                  </a:lnTo>
                  <a:lnTo>
                    <a:pt x="488505" y="527682"/>
                  </a:lnTo>
                  <a:close/>
                </a:path>
                <a:path w="534669" h="527685">
                  <a:moveTo>
                    <a:pt x="524413" y="509247"/>
                  </a:moveTo>
                  <a:lnTo>
                    <a:pt x="488505" y="509247"/>
                  </a:lnTo>
                  <a:lnTo>
                    <a:pt x="499241" y="507066"/>
                  </a:lnTo>
                  <a:lnTo>
                    <a:pt x="508033" y="501125"/>
                  </a:lnTo>
                  <a:lnTo>
                    <a:pt x="513974" y="492333"/>
                  </a:lnTo>
                  <a:lnTo>
                    <a:pt x="516156" y="481596"/>
                  </a:lnTo>
                  <a:lnTo>
                    <a:pt x="516156" y="387766"/>
                  </a:lnTo>
                  <a:lnTo>
                    <a:pt x="370157" y="387766"/>
                  </a:lnTo>
                  <a:lnTo>
                    <a:pt x="366010" y="383619"/>
                  </a:lnTo>
                  <a:lnTo>
                    <a:pt x="366010" y="284627"/>
                  </a:lnTo>
                  <a:lnTo>
                    <a:pt x="370157" y="280480"/>
                  </a:lnTo>
                  <a:lnTo>
                    <a:pt x="516156" y="280480"/>
                  </a:lnTo>
                  <a:lnTo>
                    <a:pt x="516156" y="186650"/>
                  </a:lnTo>
                  <a:lnTo>
                    <a:pt x="513974" y="175913"/>
                  </a:lnTo>
                  <a:lnTo>
                    <a:pt x="508033" y="167121"/>
                  </a:lnTo>
                  <a:lnTo>
                    <a:pt x="499241" y="161180"/>
                  </a:lnTo>
                  <a:lnTo>
                    <a:pt x="488505" y="158998"/>
                  </a:lnTo>
                  <a:lnTo>
                    <a:pt x="524413" y="158998"/>
                  </a:lnTo>
                  <a:lnTo>
                    <a:pt x="530967" y="168717"/>
                  </a:lnTo>
                  <a:lnTo>
                    <a:pt x="534590" y="186650"/>
                  </a:lnTo>
                  <a:lnTo>
                    <a:pt x="534590" y="298914"/>
                  </a:lnTo>
                  <a:lnTo>
                    <a:pt x="384444" y="298914"/>
                  </a:lnTo>
                  <a:lnTo>
                    <a:pt x="384444" y="369332"/>
                  </a:lnTo>
                  <a:lnTo>
                    <a:pt x="534590" y="369332"/>
                  </a:lnTo>
                  <a:lnTo>
                    <a:pt x="534590" y="481596"/>
                  </a:lnTo>
                  <a:lnTo>
                    <a:pt x="530967" y="499529"/>
                  </a:lnTo>
                  <a:lnTo>
                    <a:pt x="524413" y="509247"/>
                  </a:lnTo>
                  <a:close/>
                </a:path>
                <a:path w="534669" h="527685">
                  <a:moveTo>
                    <a:pt x="534590" y="369332"/>
                  </a:moveTo>
                  <a:lnTo>
                    <a:pt x="516156" y="369332"/>
                  </a:lnTo>
                  <a:lnTo>
                    <a:pt x="516156" y="298914"/>
                  </a:lnTo>
                  <a:lnTo>
                    <a:pt x="534590" y="298914"/>
                  </a:lnTo>
                  <a:lnTo>
                    <a:pt x="53459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FDAB0F-4D06-5F23-6587-C3DCC7748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06076"/>
              </p:ext>
            </p:extLst>
          </p:nvPr>
        </p:nvGraphicFramePr>
        <p:xfrm>
          <a:off x="2077065" y="4104067"/>
          <a:ext cx="6553200" cy="91922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954463">
                  <a:extLst>
                    <a:ext uri="{9D8B030D-6E8A-4147-A177-3AD203B41FA5}">
                      <a16:colId xmlns:a16="http://schemas.microsoft.com/office/drawing/2014/main" val="1348543874"/>
                    </a:ext>
                  </a:extLst>
                </a:gridCol>
                <a:gridCol w="1839495">
                  <a:extLst>
                    <a:ext uri="{9D8B030D-6E8A-4147-A177-3AD203B41FA5}">
                      <a16:colId xmlns:a16="http://schemas.microsoft.com/office/drawing/2014/main" val="657754226"/>
                    </a:ext>
                  </a:extLst>
                </a:gridCol>
                <a:gridCol w="2759242">
                  <a:extLst>
                    <a:ext uri="{9D8B030D-6E8A-4147-A177-3AD203B41FA5}">
                      <a16:colId xmlns:a16="http://schemas.microsoft.com/office/drawing/2014/main" val="4139446252"/>
                    </a:ext>
                  </a:extLst>
                </a:gridCol>
              </a:tblGrid>
              <a:tr h="4596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F1-score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Precision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>
                          <a:effectLst/>
                        </a:rPr>
                        <a:t>Recall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99745"/>
                  </a:ext>
                </a:extLst>
              </a:tr>
              <a:tr h="4596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0.6645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0.6511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buNone/>
                      </a:pPr>
                      <a:r>
                        <a:rPr lang="en-US" sz="2800" dirty="0">
                          <a:effectLst/>
                        </a:rPr>
                        <a:t>0.7179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904103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01D907C1-617D-525B-AA92-D1B9F4206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3171182"/>
            <a:ext cx="7696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 Decision Tree model (F1-score: 0.6645) has higher recall (71.79%) than precision (65.11%), making it better at identifying most satisfied users, though with more false positives.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C9370B-6F3B-598C-2475-09A29A75BD9D}"/>
              </a:ext>
            </a:extLst>
          </p:cNvPr>
          <p:cNvSpPr txBox="1"/>
          <p:nvPr/>
        </p:nvSpPr>
        <p:spPr>
          <a:xfrm>
            <a:off x="2057400" y="217674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User Satisfaction</a:t>
            </a:r>
            <a:endParaRPr lang="en-IN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F78B2-54D2-60CA-5C16-D486859927CC}"/>
              </a:ext>
            </a:extLst>
          </p:cNvPr>
          <p:cNvSpPr txBox="1"/>
          <p:nvPr/>
        </p:nvSpPr>
        <p:spPr>
          <a:xfrm>
            <a:off x="6781800" y="615617"/>
            <a:ext cx="3887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Decision Tree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4A719-C3A8-12E6-6435-511076675D4A}"/>
              </a:ext>
            </a:extLst>
          </p:cNvPr>
          <p:cNvSpPr txBox="1"/>
          <p:nvPr/>
        </p:nvSpPr>
        <p:spPr>
          <a:xfrm>
            <a:off x="2057400" y="3171182"/>
            <a:ext cx="319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Result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D9F0F-F2C2-9EDE-56A3-FA46F94B5103}"/>
              </a:ext>
            </a:extLst>
          </p:cNvPr>
          <p:cNvSpPr txBox="1"/>
          <p:nvPr/>
        </p:nvSpPr>
        <p:spPr>
          <a:xfrm>
            <a:off x="591165" y="4191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Conclusion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D4901E-8FED-DF94-D27F-9FA49682E435}"/>
              </a:ext>
            </a:extLst>
          </p:cNvPr>
          <p:cNvSpPr/>
          <p:nvPr/>
        </p:nvSpPr>
        <p:spPr>
          <a:xfrm>
            <a:off x="15163800" y="9258300"/>
            <a:ext cx="152400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6E9F05-6111-0C9D-0D52-3B28A7312F33}"/>
              </a:ext>
            </a:extLst>
          </p:cNvPr>
          <p:cNvGrpSpPr/>
          <p:nvPr/>
        </p:nvGrpSpPr>
        <p:grpSpPr>
          <a:xfrm>
            <a:off x="1280821" y="1315738"/>
            <a:ext cx="15685156" cy="1403598"/>
            <a:chOff x="1097280" y="1865878"/>
            <a:chExt cx="13949910" cy="11076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A51CDB-E38D-4B22-3C34-CEF6C53C48AD}"/>
                </a:ext>
              </a:extLst>
            </p:cNvPr>
            <p:cNvGrpSpPr/>
            <p:nvPr/>
          </p:nvGrpSpPr>
          <p:grpSpPr>
            <a:xfrm>
              <a:off x="1097280" y="1865878"/>
              <a:ext cx="13830299" cy="1107670"/>
              <a:chOff x="571501" y="3270498"/>
              <a:chExt cx="16210934" cy="14097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52E458D-0712-B7A3-B1E9-4BA52FA27706}"/>
                  </a:ext>
                </a:extLst>
              </p:cNvPr>
              <p:cNvGrpSpPr/>
              <p:nvPr/>
            </p:nvGrpSpPr>
            <p:grpSpPr>
              <a:xfrm>
                <a:off x="1122680" y="3276600"/>
                <a:ext cx="15659755" cy="1403598"/>
                <a:chOff x="0" y="0"/>
                <a:chExt cx="15659755" cy="1403598"/>
              </a:xfrm>
              <a:noFill/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FCC126E-9927-C472-0FE6-81BD3DA95A6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5659755" cy="140359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" name="Rectangle: Rounded Corners 4">
                  <a:extLst>
                    <a:ext uri="{FF2B5EF4-FFF2-40B4-BE49-F238E27FC236}">
                      <a16:creationId xmlns:a16="http://schemas.microsoft.com/office/drawing/2014/main" id="{55279016-FF1E-FF40-5A7B-582267DF7837}"/>
                    </a:ext>
                  </a:extLst>
                </p:cNvPr>
                <p:cNvSpPr txBox="1"/>
                <p:nvPr/>
              </p:nvSpPr>
              <p:spPr>
                <a:xfrm>
                  <a:off x="216944" y="0"/>
                  <a:ext cx="15442811" cy="140359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spcFirstLastPara="0" vert="horz" wrap="square" lIns="102870" tIns="102870" rIns="102870" bIns="102870" numCol="1" spcCol="1270" anchor="t" anchorCtr="0">
                  <a:noAutofit/>
                </a:bodyPr>
                <a:lstStyle/>
                <a:p>
                  <a:pPr marL="0" lvl="0" indent="0" algn="l" defTabSz="1200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IN" sz="2800" kern="1200"/>
                </a:p>
                <a:p>
                  <a:pPr marL="228600" lvl="1" indent="-228600" algn="l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IN" sz="2400" kern="1200"/>
                </a:p>
                <a:p>
                  <a:pPr marL="228600" lvl="1" indent="-228600" algn="l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IN" sz="2400" kern="1200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DFAA111-4108-31C9-A854-EA094227DB18}"/>
                  </a:ext>
                </a:extLst>
              </p:cNvPr>
              <p:cNvSpPr/>
              <p:nvPr/>
            </p:nvSpPr>
            <p:spPr>
              <a:xfrm>
                <a:off x="571501" y="3270498"/>
                <a:ext cx="1333500" cy="138836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/>
                  <a:t>1</a:t>
                </a:r>
                <a:endParaRPr lang="en-IN" sz="4000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658FDD-A97B-602E-9AEC-32880B816BB2}"/>
                </a:ext>
              </a:extLst>
            </p:cNvPr>
            <p:cNvSpPr txBox="1"/>
            <p:nvPr/>
          </p:nvSpPr>
          <p:spPr>
            <a:xfrm>
              <a:off x="2354563" y="1962334"/>
              <a:ext cx="12692627" cy="6321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</a:rPr>
                <a:t>The study revealed a 93.4% UPI adoption rate,  with Google Pay and PhonePe dominating usage App preference significantly varied by age, gender, and occupation.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CAD4C1-3D7D-F2DF-7FDA-056A7DCA827B}"/>
              </a:ext>
            </a:extLst>
          </p:cNvPr>
          <p:cNvGrpSpPr/>
          <p:nvPr/>
        </p:nvGrpSpPr>
        <p:grpSpPr>
          <a:xfrm>
            <a:off x="1280821" y="2968289"/>
            <a:ext cx="15797858" cy="1815882"/>
            <a:chOff x="1097280" y="1865878"/>
            <a:chExt cx="14050144" cy="143303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301228A-48C1-E489-4029-3755D4F9A127}"/>
                </a:ext>
              </a:extLst>
            </p:cNvPr>
            <p:cNvGrpSpPr/>
            <p:nvPr/>
          </p:nvGrpSpPr>
          <p:grpSpPr>
            <a:xfrm>
              <a:off x="1097280" y="1865878"/>
              <a:ext cx="13830299" cy="1107670"/>
              <a:chOff x="571501" y="3270498"/>
              <a:chExt cx="16210934" cy="14097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A3479E6-F1C9-B419-94A6-0EF70A3E0CFC}"/>
                  </a:ext>
                </a:extLst>
              </p:cNvPr>
              <p:cNvGrpSpPr/>
              <p:nvPr/>
            </p:nvGrpSpPr>
            <p:grpSpPr>
              <a:xfrm>
                <a:off x="1122680" y="3276600"/>
                <a:ext cx="15659755" cy="1403598"/>
                <a:chOff x="0" y="0"/>
                <a:chExt cx="15659755" cy="1403598"/>
              </a:xfrm>
              <a:noFill/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3080C60C-D561-E538-E608-3F953DDC8F8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5659755" cy="140359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sp>
            <p:sp>
              <p:nvSpPr>
                <p:cNvPr id="41" name="Rectangle: Rounded Corners 4">
                  <a:extLst>
                    <a:ext uri="{FF2B5EF4-FFF2-40B4-BE49-F238E27FC236}">
                      <a16:creationId xmlns:a16="http://schemas.microsoft.com/office/drawing/2014/main" id="{34FE757D-629C-048F-5ADE-6917CA361373}"/>
                    </a:ext>
                  </a:extLst>
                </p:cNvPr>
                <p:cNvSpPr txBox="1"/>
                <p:nvPr/>
              </p:nvSpPr>
              <p:spPr>
                <a:xfrm>
                  <a:off x="216944" y="0"/>
                  <a:ext cx="15442811" cy="140359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spcFirstLastPara="0" vert="horz" wrap="square" lIns="102870" tIns="102870" rIns="102870" bIns="102870" numCol="1" spcCol="1270" anchor="t" anchorCtr="0">
                  <a:noAutofit/>
                </a:bodyPr>
                <a:lstStyle/>
                <a:p>
                  <a:pPr marL="0" lvl="0" indent="0" algn="l" defTabSz="1200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IN" sz="2800" kern="1200"/>
                </a:p>
                <a:p>
                  <a:pPr marL="228600" lvl="1" indent="-228600" algn="l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IN" sz="2400" kern="1200"/>
                </a:p>
                <a:p>
                  <a:pPr marL="228600" lvl="1" indent="-228600" algn="l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IN" sz="2400" kern="1200"/>
                </a:p>
              </p:txBody>
            </p: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F5248B9-94D4-4ED4-FCB4-5544CF535BA9}"/>
                  </a:ext>
                </a:extLst>
              </p:cNvPr>
              <p:cNvSpPr/>
              <p:nvPr/>
            </p:nvSpPr>
            <p:spPr>
              <a:xfrm>
                <a:off x="571501" y="3270498"/>
                <a:ext cx="1333500" cy="138836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2</a:t>
                </a:r>
                <a:endParaRPr lang="en-IN" sz="4000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8ECC98-E66C-19D3-F7C3-FE27E5848D1A}"/>
                </a:ext>
              </a:extLst>
            </p:cNvPr>
            <p:cNvSpPr txBox="1"/>
            <p:nvPr/>
          </p:nvSpPr>
          <p:spPr>
            <a:xfrm>
              <a:off x="2263365" y="1865878"/>
              <a:ext cx="12884059" cy="14330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</a:rPr>
                <a:t>Users rated transaction speed and UI similarly across apps, significant differences were observed in satisfaction with features like bill payments, security, payment reminders, and merchant support.</a:t>
              </a:r>
            </a:p>
            <a:p>
              <a:endParaRPr lang="en-IN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983F5CB-8F00-D877-89B6-91093328A30D}"/>
              </a:ext>
            </a:extLst>
          </p:cNvPr>
          <p:cNvGrpSpPr/>
          <p:nvPr/>
        </p:nvGrpSpPr>
        <p:grpSpPr>
          <a:xfrm>
            <a:off x="1280821" y="4605191"/>
            <a:ext cx="15856566" cy="1546585"/>
            <a:chOff x="1097280" y="1865878"/>
            <a:chExt cx="14102357" cy="12205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4C613B-46A2-A758-D02B-B55A1FA828EB}"/>
                </a:ext>
              </a:extLst>
            </p:cNvPr>
            <p:cNvGrpSpPr/>
            <p:nvPr/>
          </p:nvGrpSpPr>
          <p:grpSpPr>
            <a:xfrm>
              <a:off x="1097280" y="1865878"/>
              <a:ext cx="13830299" cy="1107670"/>
              <a:chOff x="571501" y="3270498"/>
              <a:chExt cx="16210934" cy="140970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DE178A1-BF1A-DA2C-F180-8B2498897B33}"/>
                  </a:ext>
                </a:extLst>
              </p:cNvPr>
              <p:cNvGrpSpPr/>
              <p:nvPr/>
            </p:nvGrpSpPr>
            <p:grpSpPr>
              <a:xfrm>
                <a:off x="1122680" y="3276600"/>
                <a:ext cx="15659755" cy="1403598"/>
                <a:chOff x="0" y="0"/>
                <a:chExt cx="15659755" cy="1403598"/>
              </a:xfrm>
              <a:noFill/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806174B5-D860-6283-64B8-7EE5968EAA8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5659755" cy="140359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sp>
            <p:sp>
              <p:nvSpPr>
                <p:cNvPr id="49" name="Rectangle: Rounded Corners 4">
                  <a:extLst>
                    <a:ext uri="{FF2B5EF4-FFF2-40B4-BE49-F238E27FC236}">
                      <a16:creationId xmlns:a16="http://schemas.microsoft.com/office/drawing/2014/main" id="{E1CF86B5-1463-C6E8-08DC-7A903C80CC5F}"/>
                    </a:ext>
                  </a:extLst>
                </p:cNvPr>
                <p:cNvSpPr txBox="1"/>
                <p:nvPr/>
              </p:nvSpPr>
              <p:spPr>
                <a:xfrm>
                  <a:off x="216944" y="0"/>
                  <a:ext cx="15442811" cy="140359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spcFirstLastPara="0" vert="horz" wrap="square" lIns="102870" tIns="102870" rIns="102870" bIns="102870" numCol="1" spcCol="1270" anchor="t" anchorCtr="0">
                  <a:noAutofit/>
                </a:bodyPr>
                <a:lstStyle/>
                <a:p>
                  <a:pPr marL="0" lvl="0" indent="0" algn="l" defTabSz="1200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IN" sz="2800" kern="1200"/>
                </a:p>
                <a:p>
                  <a:pPr marL="228600" lvl="1" indent="-228600" algn="l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IN" sz="2400" kern="1200"/>
                </a:p>
                <a:p>
                  <a:pPr marL="228600" lvl="1" indent="-228600" algn="l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IN" sz="2400" kern="1200"/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1C52F4-1F84-DF3D-7516-F7D5E96F3143}"/>
                  </a:ext>
                </a:extLst>
              </p:cNvPr>
              <p:cNvSpPr/>
              <p:nvPr/>
            </p:nvSpPr>
            <p:spPr>
              <a:xfrm>
                <a:off x="571501" y="3270498"/>
                <a:ext cx="1333500" cy="138836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3</a:t>
                </a:r>
                <a:endParaRPr lang="en-IN" sz="36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F8DFC3-64DB-32FB-761A-26BC5304B5BB}"/>
                </a:ext>
              </a:extLst>
            </p:cNvPr>
            <p:cNvSpPr txBox="1"/>
            <p:nvPr/>
          </p:nvSpPr>
          <p:spPr>
            <a:xfrm>
              <a:off x="2315578" y="1993399"/>
              <a:ext cx="12884059" cy="10929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</a:rPr>
                <a:t>Factor analysis identified eight core dimensions (e.g., Reliability, Usability, Functionality) influencing user satisfaction and app recommendation behavior.</a:t>
              </a:r>
            </a:p>
            <a:p>
              <a:endParaRPr lang="en-IN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05D555-4A92-1689-500B-857D006D02DE}"/>
              </a:ext>
            </a:extLst>
          </p:cNvPr>
          <p:cNvGrpSpPr/>
          <p:nvPr/>
        </p:nvGrpSpPr>
        <p:grpSpPr>
          <a:xfrm>
            <a:off x="1280821" y="6265245"/>
            <a:ext cx="15856566" cy="1546587"/>
            <a:chOff x="1097280" y="1865876"/>
            <a:chExt cx="14102357" cy="122051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4FDFCB-A2F6-65DD-804D-536B78B482BE}"/>
                </a:ext>
              </a:extLst>
            </p:cNvPr>
            <p:cNvGrpSpPr/>
            <p:nvPr/>
          </p:nvGrpSpPr>
          <p:grpSpPr>
            <a:xfrm>
              <a:off x="1097280" y="1865876"/>
              <a:ext cx="13830300" cy="1107671"/>
              <a:chOff x="571501" y="3270498"/>
              <a:chExt cx="16210935" cy="140970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1979898-E1E5-701F-5C56-24A3B41816ED}"/>
                  </a:ext>
                </a:extLst>
              </p:cNvPr>
              <p:cNvGrpSpPr/>
              <p:nvPr/>
            </p:nvGrpSpPr>
            <p:grpSpPr>
              <a:xfrm>
                <a:off x="1122680" y="3276600"/>
                <a:ext cx="15659756" cy="1403600"/>
                <a:chOff x="0" y="0"/>
                <a:chExt cx="15659756" cy="1403600"/>
              </a:xfrm>
              <a:noFill/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79C101C3-6A75-73FB-F0C8-FB7B09DCDC2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5659755" cy="140359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sp>
            <p:sp>
              <p:nvSpPr>
                <p:cNvPr id="58" name="Rectangle: Rounded Corners 4">
                  <a:extLst>
                    <a:ext uri="{FF2B5EF4-FFF2-40B4-BE49-F238E27FC236}">
                      <a16:creationId xmlns:a16="http://schemas.microsoft.com/office/drawing/2014/main" id="{BF28CB21-531D-8303-A8F7-EADFAEFA8A5D}"/>
                    </a:ext>
                  </a:extLst>
                </p:cNvPr>
                <p:cNvSpPr txBox="1"/>
                <p:nvPr/>
              </p:nvSpPr>
              <p:spPr>
                <a:xfrm>
                  <a:off x="216945" y="2"/>
                  <a:ext cx="15442811" cy="140359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spcFirstLastPara="0" vert="horz" wrap="square" lIns="102870" tIns="102870" rIns="102870" bIns="102870" numCol="1" spcCol="1270" anchor="t" anchorCtr="0">
                  <a:noAutofit/>
                </a:bodyPr>
                <a:lstStyle/>
                <a:p>
                  <a:pPr marL="0" lvl="0" indent="0" algn="l" defTabSz="1200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IN" sz="2800" kern="1200"/>
                </a:p>
                <a:p>
                  <a:pPr marL="228600" lvl="1" indent="-228600" algn="l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IN" sz="2400" kern="1200"/>
                </a:p>
                <a:p>
                  <a:pPr marL="228600" lvl="1" indent="-228600" algn="l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IN" sz="2400" kern="1200"/>
                </a:p>
              </p:txBody>
            </p: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A37096F-F6A9-5592-A16F-883B26E78710}"/>
                  </a:ext>
                </a:extLst>
              </p:cNvPr>
              <p:cNvSpPr/>
              <p:nvPr/>
            </p:nvSpPr>
            <p:spPr>
              <a:xfrm>
                <a:off x="571501" y="3270498"/>
                <a:ext cx="1333500" cy="138836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4</a:t>
                </a:r>
                <a:endParaRPr lang="en-IN" sz="36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9BDB25-34EA-4DD7-91E9-E7FBF0DA4D5F}"/>
                </a:ext>
              </a:extLst>
            </p:cNvPr>
            <p:cNvSpPr txBox="1"/>
            <p:nvPr/>
          </p:nvSpPr>
          <p:spPr>
            <a:xfrm>
              <a:off x="2315578" y="1993399"/>
              <a:ext cx="12884059" cy="10929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</a:rPr>
                <a:t>Logistic regression and decision tree models showed Reliability and Functionality as the strongest predictors of user satisfaction and likelihood to recommend UPI apps.</a:t>
              </a:r>
            </a:p>
            <a:p>
              <a:endParaRPr lang="en-IN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58AE2B-B442-9D32-6F96-2D0636D9562F}"/>
              </a:ext>
            </a:extLst>
          </p:cNvPr>
          <p:cNvGrpSpPr/>
          <p:nvPr/>
        </p:nvGrpSpPr>
        <p:grpSpPr>
          <a:xfrm>
            <a:off x="1239441" y="7902875"/>
            <a:ext cx="15834322" cy="1447522"/>
            <a:chOff x="1097280" y="1865878"/>
            <a:chExt cx="14082574" cy="114233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C30CFD8-12E4-70CD-6E8F-A6D1C25E08EB}"/>
                </a:ext>
              </a:extLst>
            </p:cNvPr>
            <p:cNvGrpSpPr/>
            <p:nvPr/>
          </p:nvGrpSpPr>
          <p:grpSpPr>
            <a:xfrm>
              <a:off x="1097280" y="1865878"/>
              <a:ext cx="13830299" cy="1107670"/>
              <a:chOff x="571501" y="3270498"/>
              <a:chExt cx="16210934" cy="140970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E3EC6BA-BD62-FB3E-C6CD-189FE052C707}"/>
                  </a:ext>
                </a:extLst>
              </p:cNvPr>
              <p:cNvGrpSpPr/>
              <p:nvPr/>
            </p:nvGrpSpPr>
            <p:grpSpPr>
              <a:xfrm>
                <a:off x="1122680" y="3276600"/>
                <a:ext cx="15659755" cy="1403598"/>
                <a:chOff x="0" y="0"/>
                <a:chExt cx="15659755" cy="1403598"/>
              </a:xfrm>
              <a:noFill/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FCF40698-6EB0-594F-1538-6EE06BE4D6A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5659755" cy="1403598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</p:sp>
            <p:sp>
              <p:nvSpPr>
                <p:cNvPr id="65" name="Rectangle: Rounded Corners 4">
                  <a:extLst>
                    <a:ext uri="{FF2B5EF4-FFF2-40B4-BE49-F238E27FC236}">
                      <a16:creationId xmlns:a16="http://schemas.microsoft.com/office/drawing/2014/main" id="{30BFE701-979F-AB64-9B9E-0F1133087EBA}"/>
                    </a:ext>
                  </a:extLst>
                </p:cNvPr>
                <p:cNvSpPr txBox="1"/>
                <p:nvPr/>
              </p:nvSpPr>
              <p:spPr>
                <a:xfrm>
                  <a:off x="216944" y="0"/>
                  <a:ext cx="15442811" cy="140359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spcFirstLastPara="0" vert="horz" wrap="square" lIns="102870" tIns="102870" rIns="102870" bIns="102870" numCol="1" spcCol="1270" anchor="t" anchorCtr="0">
                  <a:noAutofit/>
                </a:bodyPr>
                <a:lstStyle/>
                <a:p>
                  <a:pPr marL="0" lvl="0" indent="0" algn="l" defTabSz="1200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IN" sz="2800" kern="1200"/>
                </a:p>
                <a:p>
                  <a:pPr marL="228600" lvl="1" indent="-228600" algn="l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IN" sz="2400" kern="1200"/>
                </a:p>
                <a:p>
                  <a:pPr marL="228600" lvl="1" indent="-228600" algn="l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endParaRPr lang="en-IN" sz="2400" kern="1200"/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DDC0109-984D-7B95-CBFF-D83FB4B9B34B}"/>
                  </a:ext>
                </a:extLst>
              </p:cNvPr>
              <p:cNvSpPr/>
              <p:nvPr/>
            </p:nvSpPr>
            <p:spPr>
              <a:xfrm>
                <a:off x="571501" y="3270498"/>
                <a:ext cx="1333500" cy="138836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  <a:endParaRPr lang="en-IN" sz="20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E54A34-E1D4-22A0-F607-7C14CB655FB4}"/>
                </a:ext>
              </a:extLst>
            </p:cNvPr>
            <p:cNvSpPr txBox="1"/>
            <p:nvPr/>
          </p:nvSpPr>
          <p:spPr>
            <a:xfrm>
              <a:off x="2295795" y="1915222"/>
              <a:ext cx="12884059" cy="10929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</a:rPr>
                <a:t>Common user challenges included transaction failures and security concerns, indicating the need for better app stability, fraud prevention, and user awareness to enhance trust and engagement.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6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3390900"/>
            <a:ext cx="13030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Link to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Git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-hub repository: https://github.com/nextthreshold/AnalyzingUPIApps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Questionnaire :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hlinkClick r:id="rId2"/>
              </a:rPr>
              <a:t>https://forms.gle/qnYc9JCGVXzwGMhwReferences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“Applied Multivariate Statistical Analysis” by Richard A. Johnson &amp; Dean W. Wichern▪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"Mathematical Statistics and Data Analysis" by John A. Rice▪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"Statistical Inference" by George Casella and Roger L. Berger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7AFA7D-58E9-7DF6-A095-56CEF234E5AB}"/>
              </a:ext>
            </a:extLst>
          </p:cNvPr>
          <p:cNvSpPr/>
          <p:nvPr/>
        </p:nvSpPr>
        <p:spPr>
          <a:xfrm>
            <a:off x="4953000" y="1485900"/>
            <a:ext cx="7165257" cy="864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393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000" y="2516505"/>
            <a:ext cx="0" cy="3617595"/>
          </a:xfrm>
          <a:custGeom>
            <a:avLst/>
            <a:gdLst/>
            <a:ahLst/>
            <a:cxnLst/>
            <a:rect l="l" t="t" r="r" b="b"/>
            <a:pathLst>
              <a:path h="3617595">
                <a:moveTo>
                  <a:pt x="0" y="0"/>
                </a:moveTo>
                <a:lnTo>
                  <a:pt x="0" y="3617476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78281" y="266700"/>
            <a:ext cx="12385519" cy="1032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6600" spc="-175" dirty="0">
                <a:latin typeface="Bahnschrift" panose="020B0502040204020203" pitchFamily="34" charset="0"/>
              </a:rPr>
              <a:t>Objectives &amp; </a:t>
            </a:r>
            <a:r>
              <a:rPr lang="en-US" sz="6600" dirty="0">
                <a:latin typeface="Bahnschrift" panose="020B0502040204020203" pitchFamily="34" charset="0"/>
                <a:ea typeface="Brygada 1918 Bold" pitchFamily="34" charset="-122"/>
                <a:cs typeface="Brygada 1918 Bold" pitchFamily="34" charset="-120"/>
              </a:rPr>
              <a:t>Methodology</a:t>
            </a:r>
            <a:endParaRPr sz="6600" spc="-175" dirty="0">
              <a:latin typeface="Bahnschrift" panose="020B0502040204020203" pitchFamily="34" charset="0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6555053" y="2967789"/>
            <a:ext cx="4793615" cy="2914670"/>
          </a:xfrm>
          <a:custGeom>
            <a:avLst/>
            <a:gdLst/>
            <a:ahLst/>
            <a:cxnLst/>
            <a:rect l="l" t="t" r="r" b="b"/>
            <a:pathLst>
              <a:path w="4793615" h="4036695">
                <a:moveTo>
                  <a:pt x="4793434" y="4036576"/>
                </a:moveTo>
                <a:lnTo>
                  <a:pt x="0" y="4036576"/>
                </a:lnTo>
                <a:lnTo>
                  <a:pt x="0" y="0"/>
                </a:lnTo>
                <a:lnTo>
                  <a:pt x="4793434" y="0"/>
                </a:lnTo>
                <a:lnTo>
                  <a:pt x="4793434" y="4036576"/>
                </a:lnTo>
                <a:close/>
              </a:path>
            </a:pathLst>
          </a:custGeom>
          <a:solidFill>
            <a:srgbClr val="5C6FE9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To identify the major factors influencing the adoption of UPI apps among users.</a:t>
            </a:r>
          </a:p>
          <a:p>
            <a:endParaRPr lang="en-IN" dirty="0"/>
          </a:p>
        </p:txBody>
      </p:sp>
      <p:sp>
        <p:nvSpPr>
          <p:cNvPr id="21" name="object 5"/>
          <p:cNvSpPr/>
          <p:nvPr/>
        </p:nvSpPr>
        <p:spPr>
          <a:xfrm>
            <a:off x="12284692" y="2967789"/>
            <a:ext cx="4793615" cy="2914670"/>
          </a:xfrm>
          <a:custGeom>
            <a:avLst/>
            <a:gdLst/>
            <a:ahLst/>
            <a:cxnLst/>
            <a:rect l="l" t="t" r="r" b="b"/>
            <a:pathLst>
              <a:path w="4793615" h="4036695">
                <a:moveTo>
                  <a:pt x="4793434" y="4036576"/>
                </a:moveTo>
                <a:lnTo>
                  <a:pt x="0" y="4036576"/>
                </a:lnTo>
                <a:lnTo>
                  <a:pt x="0" y="0"/>
                </a:lnTo>
                <a:lnTo>
                  <a:pt x="4793434" y="0"/>
                </a:lnTo>
                <a:lnTo>
                  <a:pt x="4793434" y="4036576"/>
                </a:lnTo>
                <a:close/>
              </a:path>
            </a:pathLst>
          </a:custGeom>
          <a:solidFill>
            <a:srgbClr val="5C6FE9"/>
          </a:solidFill>
        </p:spPr>
        <p:txBody>
          <a:bodyPr wrap="square" lIns="0" tIns="0" rIns="0" bIns="0" rtlCol="0" anchor="ctr"/>
          <a:lstStyle/>
          <a:p>
            <a:pPr marL="12700" algn="ctr">
              <a:spcBef>
                <a:spcPts val="1455"/>
              </a:spcBef>
            </a:pPr>
            <a:r>
              <a:rPr lang="en-US" sz="2800" b="1" dirty="0">
                <a:solidFill>
                  <a:schemeClr val="bg1"/>
                </a:solidFill>
              </a:rPr>
              <a:t>To analyze consumer satisfaction levels and their likelihood to recommend different UPI apps based on features.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24" name="object 5"/>
          <p:cNvSpPr/>
          <p:nvPr/>
        </p:nvSpPr>
        <p:spPr>
          <a:xfrm>
            <a:off x="796437" y="2969400"/>
            <a:ext cx="4793615" cy="2914670"/>
          </a:xfrm>
          <a:custGeom>
            <a:avLst/>
            <a:gdLst/>
            <a:ahLst/>
            <a:cxnLst/>
            <a:rect l="l" t="t" r="r" b="b"/>
            <a:pathLst>
              <a:path w="4793615" h="4036695">
                <a:moveTo>
                  <a:pt x="4793434" y="4036576"/>
                </a:moveTo>
                <a:lnTo>
                  <a:pt x="0" y="4036576"/>
                </a:lnTo>
                <a:lnTo>
                  <a:pt x="0" y="0"/>
                </a:lnTo>
                <a:lnTo>
                  <a:pt x="4793434" y="0"/>
                </a:lnTo>
                <a:lnTo>
                  <a:pt x="4793434" y="4036576"/>
                </a:lnTo>
                <a:close/>
              </a:path>
            </a:pathLst>
          </a:custGeom>
          <a:solidFill>
            <a:srgbClr val="566BE8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 compare the performance of various UPI apps based on key features such as security, speed, user interface, and customer support.</a:t>
            </a:r>
          </a:p>
          <a:p>
            <a:pPr algn="ctr"/>
            <a:endParaRPr lang="en-IN" dirty="0"/>
          </a:p>
        </p:txBody>
      </p:sp>
      <p:sp>
        <p:nvSpPr>
          <p:cNvPr id="25" name="object 3"/>
          <p:cNvSpPr/>
          <p:nvPr/>
        </p:nvSpPr>
        <p:spPr>
          <a:xfrm>
            <a:off x="11811000" y="2516505"/>
            <a:ext cx="0" cy="3617595"/>
          </a:xfrm>
          <a:custGeom>
            <a:avLst/>
            <a:gdLst/>
            <a:ahLst/>
            <a:cxnLst/>
            <a:rect l="l" t="t" r="r" b="b"/>
            <a:pathLst>
              <a:path h="3617595">
                <a:moveTo>
                  <a:pt x="0" y="0"/>
                </a:moveTo>
                <a:lnTo>
                  <a:pt x="0" y="3617476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val 16"/>
          <p:cNvSpPr/>
          <p:nvPr/>
        </p:nvSpPr>
        <p:spPr>
          <a:xfrm>
            <a:off x="2576669" y="1525905"/>
            <a:ext cx="1219200" cy="1143000"/>
          </a:xfrm>
          <a:prstGeom prst="ellipse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Bahnschrift" panose="020B0502040204020203" pitchFamily="34" charset="0"/>
              </a:rPr>
              <a:t>1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229600" y="1525905"/>
            <a:ext cx="1219200" cy="1143000"/>
          </a:xfrm>
          <a:prstGeom prst="ellipse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Bahnschrift" panose="020B0502040204020203" pitchFamily="34" charset="0"/>
              </a:rPr>
              <a:t>2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3868400" y="1525905"/>
            <a:ext cx="1219200" cy="1143000"/>
          </a:xfrm>
          <a:prstGeom prst="ellipse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Bahnschrift" panose="020B0502040204020203" pitchFamily="34" charset="0"/>
              </a:rPr>
              <a:t>3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05069" y="6896100"/>
            <a:ext cx="3962400" cy="914400"/>
          </a:xfrm>
          <a:prstGeom prst="roundRect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Bahnschrift" panose="020B0502040204020203" pitchFamily="34" charset="0"/>
            </a:endParaRPr>
          </a:p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Kruskal-Wallis Test</a:t>
            </a:r>
          </a:p>
          <a:p>
            <a:pPr algn="ctr"/>
            <a:endParaRPr lang="en-US" sz="2800" b="1" dirty="0">
              <a:latin typeface="Bahnschrift" panose="020B0502040204020203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70660" y="6896100"/>
            <a:ext cx="3962400" cy="914400"/>
          </a:xfrm>
          <a:prstGeom prst="roundRect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Factor Analysis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2877800" y="6896100"/>
            <a:ext cx="3962400" cy="914400"/>
          </a:xfrm>
          <a:prstGeom prst="roundRect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Binary Logistic Regression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205069" y="8288443"/>
            <a:ext cx="3962400" cy="914400"/>
          </a:xfrm>
          <a:prstGeom prst="roundRect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Dunn Test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70660" y="8288443"/>
            <a:ext cx="3962400" cy="914400"/>
          </a:xfrm>
          <a:prstGeom prst="roundRect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Chi-Square Test</a:t>
            </a:r>
          </a:p>
        </p:txBody>
      </p:sp>
      <p:pic>
        <p:nvPicPr>
          <p:cNvPr id="35" name="object 9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6200" y="-38100"/>
            <a:ext cx="3581400" cy="3086100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2877800" y="8288443"/>
            <a:ext cx="3962400" cy="914400"/>
          </a:xfrm>
          <a:prstGeom prst="roundRect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4" grpId="0" animBg="1"/>
      <p:bldP spid="25" grpId="0" animBg="1"/>
      <p:bldP spid="17" grpId="0" animBg="1"/>
      <p:bldP spid="26" grpId="0" animBg="1"/>
      <p:bldP spid="27" grpId="0" animBg="1"/>
      <p:bldP spid="18" grpId="0" animBg="1"/>
      <p:bldP spid="28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113655" cy="3557904"/>
            <a:chOff x="0" y="0"/>
            <a:chExt cx="5113655" cy="35579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113054" cy="35578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54001" y="929773"/>
              <a:ext cx="534670" cy="527685"/>
            </a:xfrm>
            <a:custGeom>
              <a:avLst/>
              <a:gdLst/>
              <a:ahLst/>
              <a:cxnLst/>
              <a:rect l="l" t="t" r="r" b="b"/>
              <a:pathLst>
                <a:path w="534669" h="527685">
                  <a:moveTo>
                    <a:pt x="97516" y="140564"/>
                  </a:moveTo>
                  <a:lnTo>
                    <a:pt x="47007" y="140564"/>
                  </a:lnTo>
                  <a:lnTo>
                    <a:pt x="398730" y="2585"/>
                  </a:lnTo>
                  <a:lnTo>
                    <a:pt x="409645" y="0"/>
                  </a:lnTo>
                  <a:lnTo>
                    <a:pt x="420320" y="0"/>
                  </a:lnTo>
                  <a:lnTo>
                    <a:pt x="431303" y="2779"/>
                  </a:lnTo>
                  <a:lnTo>
                    <a:pt x="441129" y="8023"/>
                  </a:lnTo>
                  <a:lnTo>
                    <a:pt x="449421" y="15470"/>
                  </a:lnTo>
                  <a:lnTo>
                    <a:pt x="451406" y="18370"/>
                  </a:lnTo>
                  <a:lnTo>
                    <a:pt x="411801" y="18370"/>
                  </a:lnTo>
                  <a:lnTo>
                    <a:pt x="405274" y="19913"/>
                  </a:lnTo>
                  <a:lnTo>
                    <a:pt x="97516" y="140564"/>
                  </a:lnTo>
                  <a:close/>
                </a:path>
                <a:path w="534669" h="527685">
                  <a:moveTo>
                    <a:pt x="460853" y="140564"/>
                  </a:moveTo>
                  <a:lnTo>
                    <a:pt x="442419" y="140564"/>
                  </a:lnTo>
                  <a:lnTo>
                    <a:pt x="442419" y="45813"/>
                  </a:lnTo>
                  <a:lnTo>
                    <a:pt x="441626" y="39161"/>
                  </a:lnTo>
                  <a:lnTo>
                    <a:pt x="418144" y="18370"/>
                  </a:lnTo>
                  <a:lnTo>
                    <a:pt x="451406" y="18370"/>
                  </a:lnTo>
                  <a:lnTo>
                    <a:pt x="455623" y="24533"/>
                  </a:lnTo>
                  <a:lnTo>
                    <a:pt x="459508" y="34788"/>
                  </a:lnTo>
                  <a:lnTo>
                    <a:pt x="460853" y="45813"/>
                  </a:lnTo>
                  <a:lnTo>
                    <a:pt x="460853" y="140564"/>
                  </a:lnTo>
                  <a:close/>
                </a:path>
                <a:path w="534669" h="527685">
                  <a:moveTo>
                    <a:pt x="488505" y="527682"/>
                  </a:moveTo>
                  <a:lnTo>
                    <a:pt x="46085" y="527682"/>
                  </a:lnTo>
                  <a:lnTo>
                    <a:pt x="28152" y="524058"/>
                  </a:lnTo>
                  <a:lnTo>
                    <a:pt x="13503" y="514179"/>
                  </a:lnTo>
                  <a:lnTo>
                    <a:pt x="3623" y="499529"/>
                  </a:lnTo>
                  <a:lnTo>
                    <a:pt x="0" y="481596"/>
                  </a:lnTo>
                  <a:lnTo>
                    <a:pt x="0" y="186650"/>
                  </a:lnTo>
                  <a:lnTo>
                    <a:pt x="3623" y="168717"/>
                  </a:lnTo>
                  <a:lnTo>
                    <a:pt x="13503" y="154067"/>
                  </a:lnTo>
                  <a:lnTo>
                    <a:pt x="28152" y="144188"/>
                  </a:lnTo>
                  <a:lnTo>
                    <a:pt x="46085" y="140564"/>
                  </a:lnTo>
                  <a:lnTo>
                    <a:pt x="488505" y="140564"/>
                  </a:lnTo>
                  <a:lnTo>
                    <a:pt x="506438" y="144188"/>
                  </a:lnTo>
                  <a:lnTo>
                    <a:pt x="521087" y="154067"/>
                  </a:lnTo>
                  <a:lnTo>
                    <a:pt x="524413" y="158998"/>
                  </a:lnTo>
                  <a:lnTo>
                    <a:pt x="46085" y="158998"/>
                  </a:lnTo>
                  <a:lnTo>
                    <a:pt x="35348" y="161180"/>
                  </a:lnTo>
                  <a:lnTo>
                    <a:pt x="26556" y="167121"/>
                  </a:lnTo>
                  <a:lnTo>
                    <a:pt x="20616" y="175913"/>
                  </a:lnTo>
                  <a:lnTo>
                    <a:pt x="18434" y="186650"/>
                  </a:lnTo>
                  <a:lnTo>
                    <a:pt x="18434" y="481596"/>
                  </a:lnTo>
                  <a:lnTo>
                    <a:pt x="20616" y="492333"/>
                  </a:lnTo>
                  <a:lnTo>
                    <a:pt x="26556" y="501125"/>
                  </a:lnTo>
                  <a:lnTo>
                    <a:pt x="35348" y="507066"/>
                  </a:lnTo>
                  <a:lnTo>
                    <a:pt x="46085" y="509247"/>
                  </a:lnTo>
                  <a:lnTo>
                    <a:pt x="524413" y="509247"/>
                  </a:lnTo>
                  <a:lnTo>
                    <a:pt x="521087" y="514179"/>
                  </a:lnTo>
                  <a:lnTo>
                    <a:pt x="506438" y="524058"/>
                  </a:lnTo>
                  <a:lnTo>
                    <a:pt x="488505" y="527682"/>
                  </a:lnTo>
                  <a:close/>
                </a:path>
                <a:path w="534669" h="527685">
                  <a:moveTo>
                    <a:pt x="524413" y="509247"/>
                  </a:moveTo>
                  <a:lnTo>
                    <a:pt x="488505" y="509247"/>
                  </a:lnTo>
                  <a:lnTo>
                    <a:pt x="499241" y="507066"/>
                  </a:lnTo>
                  <a:lnTo>
                    <a:pt x="508033" y="501125"/>
                  </a:lnTo>
                  <a:lnTo>
                    <a:pt x="513974" y="492333"/>
                  </a:lnTo>
                  <a:lnTo>
                    <a:pt x="516156" y="481596"/>
                  </a:lnTo>
                  <a:lnTo>
                    <a:pt x="516156" y="387766"/>
                  </a:lnTo>
                  <a:lnTo>
                    <a:pt x="370157" y="387766"/>
                  </a:lnTo>
                  <a:lnTo>
                    <a:pt x="366010" y="383619"/>
                  </a:lnTo>
                  <a:lnTo>
                    <a:pt x="366010" y="284627"/>
                  </a:lnTo>
                  <a:lnTo>
                    <a:pt x="370157" y="280480"/>
                  </a:lnTo>
                  <a:lnTo>
                    <a:pt x="516156" y="280480"/>
                  </a:lnTo>
                  <a:lnTo>
                    <a:pt x="516156" y="186650"/>
                  </a:lnTo>
                  <a:lnTo>
                    <a:pt x="513974" y="175913"/>
                  </a:lnTo>
                  <a:lnTo>
                    <a:pt x="508033" y="167121"/>
                  </a:lnTo>
                  <a:lnTo>
                    <a:pt x="499241" y="161180"/>
                  </a:lnTo>
                  <a:lnTo>
                    <a:pt x="488505" y="158998"/>
                  </a:lnTo>
                  <a:lnTo>
                    <a:pt x="524413" y="158998"/>
                  </a:lnTo>
                  <a:lnTo>
                    <a:pt x="530967" y="168717"/>
                  </a:lnTo>
                  <a:lnTo>
                    <a:pt x="534590" y="186650"/>
                  </a:lnTo>
                  <a:lnTo>
                    <a:pt x="534590" y="298914"/>
                  </a:lnTo>
                  <a:lnTo>
                    <a:pt x="384444" y="298914"/>
                  </a:lnTo>
                  <a:lnTo>
                    <a:pt x="384444" y="369332"/>
                  </a:lnTo>
                  <a:lnTo>
                    <a:pt x="534590" y="369332"/>
                  </a:lnTo>
                  <a:lnTo>
                    <a:pt x="534590" y="481596"/>
                  </a:lnTo>
                  <a:lnTo>
                    <a:pt x="530967" y="499529"/>
                  </a:lnTo>
                  <a:lnTo>
                    <a:pt x="524413" y="509247"/>
                  </a:lnTo>
                  <a:close/>
                </a:path>
                <a:path w="534669" h="527685">
                  <a:moveTo>
                    <a:pt x="534590" y="369332"/>
                  </a:moveTo>
                  <a:lnTo>
                    <a:pt x="516156" y="369332"/>
                  </a:lnTo>
                  <a:lnTo>
                    <a:pt x="516156" y="298914"/>
                  </a:lnTo>
                  <a:lnTo>
                    <a:pt x="534590" y="298914"/>
                  </a:lnTo>
                  <a:lnTo>
                    <a:pt x="53459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43400" y="4073014"/>
            <a:ext cx="10363200" cy="214097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800" b="1" spc="-95" dirty="0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sz="13800" b="1" spc="-45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800" b="1" spc="-415" dirty="0">
                <a:solidFill>
                  <a:srgbClr val="FFFFFF"/>
                </a:solidFill>
                <a:latin typeface="Tahoma"/>
                <a:cs typeface="Tahoma"/>
              </a:rPr>
              <a:t>You!</a:t>
            </a:r>
            <a:endParaRPr sz="138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50ACB-EEEA-4831-70B3-DD7309DB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55" t="10001" r="12496" b="14400"/>
          <a:stretch/>
        </p:blipFill>
        <p:spPr>
          <a:xfrm>
            <a:off x="1835545" y="885252"/>
            <a:ext cx="1482386" cy="15841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247A5-BDD0-6647-F443-43DA06FB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999" t="17760" r="8732" b="9261"/>
          <a:stretch/>
        </p:blipFill>
        <p:spPr>
          <a:xfrm>
            <a:off x="15827005" y="1920018"/>
            <a:ext cx="1723941" cy="15292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4" descr="Phonepe Logo Png - Phonepe Logo Transparent Background, Png Download - vhv">
            <a:extLst>
              <a:ext uri="{FF2B5EF4-FFF2-40B4-BE49-F238E27FC236}">
                <a16:creationId xmlns:a16="http://schemas.microsoft.com/office/drawing/2014/main" id="{600D12FE-EB1D-82AB-EB02-813A8A70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61" y="8036633"/>
            <a:ext cx="1482386" cy="148238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22D79-FAF1-CBC1-7D24-4A0F4F2B757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2110" b="10000"/>
          <a:stretch/>
        </p:blipFill>
        <p:spPr>
          <a:xfrm>
            <a:off x="608870" y="8000917"/>
            <a:ext cx="1988837" cy="1885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528AD-930B-4FBF-7A83-4792047DA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9465" y="381753"/>
            <a:ext cx="1293893" cy="12938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24" descr="Phonepe Logo Png - Phonepe Logo Transparent Background, Png Download - vhv">
            <a:extLst>
              <a:ext uri="{FF2B5EF4-FFF2-40B4-BE49-F238E27FC236}">
                <a16:creationId xmlns:a16="http://schemas.microsoft.com/office/drawing/2014/main" id="{3B5BEB25-50D5-7C9D-B819-96F3C8001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1943459"/>
            <a:ext cx="1482386" cy="148238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7B369-C1B8-C121-245E-446A044A0F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55" t="10001" r="12496" b="14400"/>
          <a:stretch/>
        </p:blipFill>
        <p:spPr>
          <a:xfrm>
            <a:off x="15947782" y="6213985"/>
            <a:ext cx="1482386" cy="15841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183B2E-009C-8705-2AF2-ED640BC1D8AB}"/>
              </a:ext>
            </a:extLst>
          </p:cNvPr>
          <p:cNvSpPr txBox="1"/>
          <p:nvPr/>
        </p:nvSpPr>
        <p:spPr>
          <a:xfrm>
            <a:off x="1466430" y="1470419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Data </a:t>
            </a:r>
            <a:endParaRPr lang="en-IN" sz="6000" b="1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331473-2905-D863-2641-EE21170DD289}"/>
              </a:ext>
            </a:extLst>
          </p:cNvPr>
          <p:cNvGrpSpPr/>
          <p:nvPr/>
        </p:nvGrpSpPr>
        <p:grpSpPr>
          <a:xfrm>
            <a:off x="685800" y="4914900"/>
            <a:ext cx="4648200" cy="1015663"/>
            <a:chOff x="9109587" y="226190"/>
            <a:chExt cx="4648200" cy="101566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B04A2EC-DDA9-BBE7-58B3-059F488E60F9}"/>
                </a:ext>
              </a:extLst>
            </p:cNvPr>
            <p:cNvSpPr/>
            <p:nvPr/>
          </p:nvSpPr>
          <p:spPr>
            <a:xfrm>
              <a:off x="9109587" y="284646"/>
              <a:ext cx="4572000" cy="9144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No. of Responses</a:t>
              </a:r>
              <a:endParaRPr lang="en-IN" sz="2800" dirty="0"/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F2B040C1-D48C-C0D6-BCC7-F2A79531ABFF}"/>
                </a:ext>
              </a:extLst>
            </p:cNvPr>
            <p:cNvSpPr/>
            <p:nvPr/>
          </p:nvSpPr>
          <p:spPr>
            <a:xfrm>
              <a:off x="12673783" y="226190"/>
              <a:ext cx="1084004" cy="1015663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452</a:t>
              </a:r>
              <a:endParaRPr lang="en-IN" sz="28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AB7AE9-C93C-E4D5-BA00-C0CF9FD5AD28}"/>
              </a:ext>
            </a:extLst>
          </p:cNvPr>
          <p:cNvGrpSpPr/>
          <p:nvPr/>
        </p:nvGrpSpPr>
        <p:grpSpPr>
          <a:xfrm>
            <a:off x="683977" y="6142774"/>
            <a:ext cx="4660067" cy="1015663"/>
            <a:chOff x="9109587" y="228350"/>
            <a:chExt cx="4660067" cy="10156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7CAA525-5E3D-0179-8404-B7B1D519028A}"/>
                </a:ext>
              </a:extLst>
            </p:cNvPr>
            <p:cNvSpPr/>
            <p:nvPr/>
          </p:nvSpPr>
          <p:spPr>
            <a:xfrm>
              <a:off x="9109587" y="284646"/>
              <a:ext cx="4572000" cy="9144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No. of Columns</a:t>
              </a:r>
              <a:endParaRPr lang="en-IN" sz="2800" dirty="0"/>
            </a:p>
          </p:txBody>
        </p:sp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9F82040F-C44D-DDE3-DF46-3171FDE385B8}"/>
                </a:ext>
              </a:extLst>
            </p:cNvPr>
            <p:cNvSpPr/>
            <p:nvPr/>
          </p:nvSpPr>
          <p:spPr>
            <a:xfrm>
              <a:off x="12685650" y="228350"/>
              <a:ext cx="1084004" cy="1015663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49</a:t>
              </a:r>
              <a:endParaRPr lang="en-IN" sz="2800" b="1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A48EA90-FB05-38D6-332E-56755FD9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5" y="606661"/>
            <a:ext cx="11514818" cy="907367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CDFC602-AD68-5DE4-AF12-DFA9B1A7BCB6}"/>
              </a:ext>
            </a:extLst>
          </p:cNvPr>
          <p:cNvGrpSpPr/>
          <p:nvPr/>
        </p:nvGrpSpPr>
        <p:grpSpPr>
          <a:xfrm>
            <a:off x="695422" y="3671907"/>
            <a:ext cx="4625465" cy="1015663"/>
            <a:chOff x="624390" y="2356968"/>
            <a:chExt cx="4625465" cy="10156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F91DD-E36F-1809-D9FC-186160E5412B}"/>
                </a:ext>
              </a:extLst>
            </p:cNvPr>
            <p:cNvGrpSpPr/>
            <p:nvPr/>
          </p:nvGrpSpPr>
          <p:grpSpPr>
            <a:xfrm>
              <a:off x="624390" y="2356968"/>
              <a:ext cx="4625465" cy="1015663"/>
              <a:chOff x="9021520" y="229173"/>
              <a:chExt cx="4625465" cy="101566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93C2E6A-7370-1185-1A7B-FBDCD981CD73}"/>
                  </a:ext>
                </a:extLst>
              </p:cNvPr>
              <p:cNvSpPr/>
              <p:nvPr/>
            </p:nvSpPr>
            <p:spPr>
              <a:xfrm>
                <a:off x="9021520" y="280957"/>
                <a:ext cx="4572000" cy="9144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Cylinder 18">
                <a:extLst>
                  <a:ext uri="{FF2B5EF4-FFF2-40B4-BE49-F238E27FC236}">
                    <a16:creationId xmlns:a16="http://schemas.microsoft.com/office/drawing/2014/main" id="{AE8EC882-C17A-21BD-696E-AC0A656A2745}"/>
                  </a:ext>
                </a:extLst>
              </p:cNvPr>
              <p:cNvSpPr/>
              <p:nvPr/>
            </p:nvSpPr>
            <p:spPr>
              <a:xfrm>
                <a:off x="12562981" y="229173"/>
                <a:ext cx="1084004" cy="1015663"/>
              </a:xfrm>
              <a:prstGeom prst="can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22</a:t>
                </a:r>
                <a:endParaRPr lang="en-IN" sz="2800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ECA305-A568-AF77-18BE-378573C760AB}"/>
                </a:ext>
              </a:extLst>
            </p:cNvPr>
            <p:cNvSpPr txBox="1"/>
            <p:nvPr/>
          </p:nvSpPr>
          <p:spPr>
            <a:xfrm>
              <a:off x="724944" y="2602366"/>
              <a:ext cx="300417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No. of Questions </a:t>
              </a:r>
              <a:endParaRPr lang="en-IN" sz="2800" dirty="0"/>
            </a:p>
          </p:txBody>
        </p:sp>
      </p:grpSp>
      <p:pic>
        <p:nvPicPr>
          <p:cNvPr id="35" name="Graphic 34" descr="Database with solid fill">
            <a:hlinkClick r:id="rId3"/>
            <a:extLst>
              <a:ext uri="{FF2B5EF4-FFF2-40B4-BE49-F238E27FC236}">
                <a16:creationId xmlns:a16="http://schemas.microsoft.com/office/drawing/2014/main" id="{8B15B054-96C0-57C6-9135-42DC320D5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2183" y="1300334"/>
            <a:ext cx="1349094" cy="1349094"/>
          </a:xfrm>
          <a:prstGeom prst="rect">
            <a:avLst/>
          </a:prstGeom>
        </p:spPr>
      </p:pic>
      <p:pic>
        <p:nvPicPr>
          <p:cNvPr id="4" name="Graphic 3" descr="Paperclip with solid fill">
            <a:extLst>
              <a:ext uri="{FF2B5EF4-FFF2-40B4-BE49-F238E27FC236}">
                <a16:creationId xmlns:a16="http://schemas.microsoft.com/office/drawing/2014/main" id="{E8900648-6D1F-58B4-9678-DE46CB4C5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167" y="9223138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94697-23FD-E37D-0A12-049FE604FD04}"/>
              </a:ext>
            </a:extLst>
          </p:cNvPr>
          <p:cNvSpPr txBox="1"/>
          <p:nvPr/>
        </p:nvSpPr>
        <p:spPr>
          <a:xfrm>
            <a:off x="1050029" y="9267072"/>
            <a:ext cx="16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for Data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17971" y="1512073"/>
            <a:ext cx="7497374" cy="4229100"/>
          </a:xfrm>
          <a:prstGeom prst="rect">
            <a:avLst/>
          </a:prstGeom>
          <a:blipFill dpi="0" rotWithShape="1">
            <a:blip r:embed="rId2">
              <a:alphaModFix amt="9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32000"/>
                      </a14:imgEffect>
                      <a14:imgEffect>
                        <a14:saturation sat="102000"/>
                      </a14:imgEffect>
                      <a14:imgEffect>
                        <a14:brightnessContrast bright="7000" contrast="17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20200" y="1512073"/>
            <a:ext cx="7620000" cy="4229100"/>
          </a:xfrm>
          <a:prstGeom prst="rect">
            <a:avLst/>
          </a:prstGeom>
          <a:blipFill dpi="0" rotWithShape="1">
            <a:blip r:embed="rId4">
              <a:alphaModFix amt="9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09921" y="5874913"/>
            <a:ext cx="7530279" cy="4229100"/>
          </a:xfrm>
          <a:prstGeom prst="rect">
            <a:avLst/>
          </a:prstGeom>
          <a:blipFill dpi="0" rotWithShape="1">
            <a:blip r:embed="rId5">
              <a:alphaModFix amt="9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25483" y="5905500"/>
            <a:ext cx="7482349" cy="4196366"/>
          </a:xfrm>
          <a:prstGeom prst="rect">
            <a:avLst/>
          </a:prstGeom>
          <a:blipFill dpi="0" rotWithShape="1">
            <a:blip r:embed="rId6">
              <a:alphaModFix amt="9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328721" y="266700"/>
            <a:ext cx="3962400" cy="914400"/>
          </a:xfrm>
          <a:prstGeom prst="roundRect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9443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8C011-9E2F-8F73-E0DC-FB6FD133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53100"/>
            <a:ext cx="7757251" cy="4011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96263A-DA15-5479-31E1-5CCFC702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753100"/>
            <a:ext cx="8077200" cy="40115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E7E913-92FD-A677-FA57-529824281F35}"/>
              </a:ext>
            </a:extLst>
          </p:cNvPr>
          <p:cNvSpPr/>
          <p:nvPr/>
        </p:nvSpPr>
        <p:spPr>
          <a:xfrm>
            <a:off x="3771900" y="723900"/>
            <a:ext cx="10744200" cy="44196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9000" contrast="1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ject 9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3000"/>
                    </a14:imgEffect>
                    <a14:imgEffect>
                      <a14:brightnessContrast bright="-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1"/>
            <a:ext cx="3429000" cy="30099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E1B6C1-4F03-D552-F00E-60654BD92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35181"/>
              </p:ext>
            </p:extLst>
          </p:nvPr>
        </p:nvGraphicFramePr>
        <p:xfrm>
          <a:off x="991870" y="4797960"/>
          <a:ext cx="9448799" cy="4185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960">
                  <a:extLst>
                    <a:ext uri="{9D8B030D-6E8A-4147-A177-3AD203B41FA5}">
                      <a16:colId xmlns:a16="http://schemas.microsoft.com/office/drawing/2014/main" val="1892012813"/>
                    </a:ext>
                  </a:extLst>
                </a:gridCol>
                <a:gridCol w="2838439">
                  <a:extLst>
                    <a:ext uri="{9D8B030D-6E8A-4147-A177-3AD203B41FA5}">
                      <a16:colId xmlns:a16="http://schemas.microsoft.com/office/drawing/2014/main" val="87182897"/>
                    </a:ext>
                  </a:extLst>
                </a:gridCol>
                <a:gridCol w="1691327">
                  <a:extLst>
                    <a:ext uri="{9D8B030D-6E8A-4147-A177-3AD203B41FA5}">
                      <a16:colId xmlns:a16="http://schemas.microsoft.com/office/drawing/2014/main" val="1507271183"/>
                    </a:ext>
                  </a:extLst>
                </a:gridCol>
                <a:gridCol w="2652073">
                  <a:extLst>
                    <a:ext uri="{9D8B030D-6E8A-4147-A177-3AD203B41FA5}">
                      <a16:colId xmlns:a16="http://schemas.microsoft.com/office/drawing/2014/main" val="4126886696"/>
                    </a:ext>
                  </a:extLst>
                </a:gridCol>
              </a:tblGrid>
              <a:tr h="955140"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Categories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IN" sz="2800" dirty="0">
                          <a:effectLst/>
                          <a:latin typeface="Bahnschrift" panose="020B0502040204020203" pitchFamily="34" charset="0"/>
                        </a:rPr>
                        <a:t>Chi-Sq. Statistics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DF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US" sz="2800" dirty="0">
                          <a:effectLst/>
                          <a:latin typeface="Bahnschrift" panose="020B0502040204020203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2800" dirty="0">
                          <a:effectLst/>
                          <a:latin typeface="Bahnschrift" panose="020B0502040204020203" pitchFamily="34" charset="0"/>
                        </a:rPr>
                        <a:t> P - Value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8684949"/>
                  </a:ext>
                </a:extLst>
              </a:tr>
              <a:tr h="943249"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IN" sz="2800">
                          <a:effectLst/>
                          <a:latin typeface="Bahnschrift" panose="020B0502040204020203" pitchFamily="34" charset="0"/>
                        </a:rPr>
                        <a:t>Age Group</a:t>
                      </a:r>
                      <a:endParaRPr lang="en-IN" sz="280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IN" sz="2800" dirty="0">
                          <a:effectLst/>
                          <a:latin typeface="Bahnschrift" panose="020B0502040204020203" pitchFamily="34" charset="0"/>
                        </a:rPr>
                        <a:t>59.7868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IN" sz="2800" dirty="0">
                          <a:effectLst/>
                          <a:latin typeface="Bahnschrift" panose="020B0502040204020203" pitchFamily="34" charset="0"/>
                        </a:rPr>
                        <a:t> 15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IN" sz="2800" u="sng" dirty="0">
                          <a:effectLst/>
                          <a:latin typeface="Bahnschrift" panose="020B0502040204020203" pitchFamily="34" charset="0"/>
                        </a:rPr>
                        <a:t>2.744e-07</a:t>
                      </a:r>
                      <a:endParaRPr lang="en-IN" sz="2800" u="sng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16828264"/>
                  </a:ext>
                </a:extLst>
              </a:tr>
              <a:tr h="1054722"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IN" sz="2800">
                          <a:effectLst/>
                          <a:latin typeface="Bahnschrift" panose="020B0502040204020203" pitchFamily="34" charset="0"/>
                        </a:rPr>
                        <a:t>Gender</a:t>
                      </a:r>
                      <a:endParaRPr lang="en-IN" sz="280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IN" sz="2800" dirty="0">
                          <a:effectLst/>
                          <a:latin typeface="Bahnschrift" panose="020B0502040204020203" pitchFamily="34" charset="0"/>
                        </a:rPr>
                        <a:t>25.0727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IN" sz="2800" dirty="0">
                          <a:effectLst/>
                          <a:latin typeface="Bahnschrift" panose="020B0502040204020203" pitchFamily="34" charset="0"/>
                        </a:rPr>
                        <a:t>5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lang="en-IN" sz="2800" u="sng" dirty="0">
                          <a:effectLst/>
                          <a:latin typeface="Bahnschrift" panose="020B0502040204020203" pitchFamily="34" charset="0"/>
                        </a:rPr>
                        <a:t>1.349e-04</a:t>
                      </a:r>
                      <a:endParaRPr lang="en-IN" sz="2800" u="sng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4437517"/>
                  </a:ext>
                </a:extLst>
              </a:tr>
              <a:tr h="1232081"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</a:tabLst>
                      </a:pPr>
                      <a:r>
                        <a:rPr lang="en-US" sz="2800" dirty="0">
                          <a:effectLst/>
                          <a:latin typeface="Bahnschrift" panose="020B0502040204020203" pitchFamily="34" charset="0"/>
                        </a:rPr>
                        <a:t>  Occupation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</a:tabLst>
                      </a:pPr>
                      <a:r>
                        <a:rPr lang="en-IN" sz="2800" dirty="0">
                          <a:effectLst/>
                          <a:latin typeface="Bahnschrift" panose="020B0502040204020203" pitchFamily="34" charset="0"/>
                        </a:rPr>
                        <a:t>137.5225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buNone/>
                        <a:tabLst>
                          <a:tab pos="228600" algn="l"/>
                        </a:tabLst>
                      </a:pPr>
                      <a:r>
                        <a:rPr lang="en-IN" sz="2800" dirty="0">
                          <a:effectLst/>
                          <a:latin typeface="Bahnschrift" panose="020B0502040204020203" pitchFamily="34" charset="0"/>
                        </a:rPr>
                        <a:t>25</a:t>
                      </a:r>
                      <a:endParaRPr lang="en-IN" sz="280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  <a:tabLst>
                          <a:tab pos="228600" algn="l"/>
                        </a:tabLst>
                      </a:pPr>
                      <a:r>
                        <a:rPr lang="en-IN" sz="2800" u="sng" dirty="0">
                          <a:effectLst/>
                          <a:latin typeface="Bahnschrift" panose="020B0502040204020203" pitchFamily="34" charset="0"/>
                        </a:rPr>
                        <a:t>1.617e-17</a:t>
                      </a:r>
                      <a:endParaRPr lang="en-IN" sz="2800" u="sng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8065529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858000" y="342900"/>
            <a:ext cx="4191000" cy="1143000"/>
          </a:xfrm>
          <a:prstGeom prst="roundRect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Chi-Square Test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0E4229-325B-F24E-1B9E-AEABA86B2A3F}"/>
              </a:ext>
            </a:extLst>
          </p:cNvPr>
          <p:cNvGrpSpPr/>
          <p:nvPr/>
        </p:nvGrpSpPr>
        <p:grpSpPr>
          <a:xfrm>
            <a:off x="-533400" y="2590801"/>
            <a:ext cx="12115800" cy="2020529"/>
            <a:chOff x="-533400" y="2590801"/>
            <a:chExt cx="12115800" cy="2020529"/>
          </a:xfrm>
        </p:grpSpPr>
        <p:sp>
          <p:nvSpPr>
            <p:cNvPr id="11" name="Parallelogram 10"/>
            <p:cNvSpPr/>
            <p:nvPr/>
          </p:nvSpPr>
          <p:spPr>
            <a:xfrm>
              <a:off x="-76201" y="2590801"/>
              <a:ext cx="10896600" cy="838200"/>
            </a:xfrm>
            <a:prstGeom prst="parallelogram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82791" algn="ctr" rtl="0" fontAlgn="base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H0</a:t>
              </a:r>
              <a:r>
                <a:rPr lang="en-US" sz="2800" b="1" i="0" u="none" strike="noStrike" dirty="0">
                  <a:solidFill>
                    <a:schemeClr val="bg1"/>
                  </a:solidFill>
                  <a:effectLst/>
                  <a:latin typeface="Bahnschrift" panose="020B0502040204020203" pitchFamily="34" charset="0"/>
                </a:rPr>
                <a:t>: The two categorical variables are independent  (no association).</a:t>
              </a:r>
            </a:p>
            <a:p>
              <a:pPr marL="82791" algn="ctr" rtl="0" fontAlgn="base">
                <a:spcBef>
                  <a:spcPts val="1200"/>
                </a:spcBef>
              </a:pPr>
              <a:r>
                <a:rPr lang="en-US" sz="28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Vs</a:t>
              </a:r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-533400" y="3773130"/>
              <a:ext cx="12115800" cy="838200"/>
            </a:xfrm>
            <a:prstGeom prst="parallelogram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>
                <a:buSzPts val="2400"/>
                <a:buFont typeface="Arial" panose="020B0604020202020204" pitchFamily="34" charset="0"/>
                <a:buChar char="•"/>
              </a:pPr>
              <a:r>
                <a:rPr lang="en-US" sz="2800" b="1" i="0" u="none" strike="noStrike" baseline="0" dirty="0">
                  <a:solidFill>
                    <a:srgbClr val="FFFFFF"/>
                  </a:solidFill>
                  <a:latin typeface="Bahnschrift" panose="020B0502040204020203" pitchFamily="34" charset="0"/>
                </a:rPr>
                <a:t>H1:The two categorical variables are  associated (not independent).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418329" y="346364"/>
            <a:ext cx="1186815" cy="1186815"/>
            <a:chOff x="8846468" y="4686300"/>
            <a:chExt cx="1186815" cy="1186815"/>
          </a:xfrm>
        </p:grpSpPr>
        <p:sp>
          <p:nvSpPr>
            <p:cNvPr id="15" name="object 21"/>
            <p:cNvSpPr/>
            <p:nvPr/>
          </p:nvSpPr>
          <p:spPr>
            <a:xfrm>
              <a:off x="8846468" y="4686300"/>
              <a:ext cx="1186815" cy="1186815"/>
            </a:xfrm>
            <a:custGeom>
              <a:avLst/>
              <a:gdLst/>
              <a:ahLst/>
              <a:cxnLst/>
              <a:rect l="l" t="t" r="r" b="b"/>
              <a:pathLst>
                <a:path w="1186815" h="1186814">
                  <a:moveTo>
                    <a:pt x="593239" y="1186478"/>
                  </a:moveTo>
                  <a:lnTo>
                    <a:pt x="544584" y="1184512"/>
                  </a:lnTo>
                  <a:lnTo>
                    <a:pt x="497012" y="1178714"/>
                  </a:lnTo>
                  <a:lnTo>
                    <a:pt x="450677" y="1169237"/>
                  </a:lnTo>
                  <a:lnTo>
                    <a:pt x="405729" y="1156235"/>
                  </a:lnTo>
                  <a:lnTo>
                    <a:pt x="362323" y="1139859"/>
                  </a:lnTo>
                  <a:lnTo>
                    <a:pt x="320611" y="1120262"/>
                  </a:lnTo>
                  <a:lnTo>
                    <a:pt x="280746" y="1097598"/>
                  </a:lnTo>
                  <a:lnTo>
                    <a:pt x="242879" y="1072018"/>
                  </a:lnTo>
                  <a:lnTo>
                    <a:pt x="207165" y="1043675"/>
                  </a:lnTo>
                  <a:lnTo>
                    <a:pt x="173755" y="1012723"/>
                  </a:lnTo>
                  <a:lnTo>
                    <a:pt x="142803" y="979313"/>
                  </a:lnTo>
                  <a:lnTo>
                    <a:pt x="114460" y="943599"/>
                  </a:lnTo>
                  <a:lnTo>
                    <a:pt x="88880" y="905732"/>
                  </a:lnTo>
                  <a:lnTo>
                    <a:pt x="66216" y="865867"/>
                  </a:lnTo>
                  <a:lnTo>
                    <a:pt x="46619" y="824155"/>
                  </a:lnTo>
                  <a:lnTo>
                    <a:pt x="30243" y="780749"/>
                  </a:lnTo>
                  <a:lnTo>
                    <a:pt x="17241" y="735801"/>
                  </a:lnTo>
                  <a:lnTo>
                    <a:pt x="7764" y="689466"/>
                  </a:lnTo>
                  <a:lnTo>
                    <a:pt x="1966" y="641894"/>
                  </a:lnTo>
                  <a:lnTo>
                    <a:pt x="0" y="593239"/>
                  </a:lnTo>
                  <a:lnTo>
                    <a:pt x="1966" y="544584"/>
                  </a:lnTo>
                  <a:lnTo>
                    <a:pt x="7764" y="497013"/>
                  </a:lnTo>
                  <a:lnTo>
                    <a:pt x="17241" y="450677"/>
                  </a:lnTo>
                  <a:lnTo>
                    <a:pt x="30243" y="405730"/>
                  </a:lnTo>
                  <a:lnTo>
                    <a:pt x="46619" y="362324"/>
                  </a:lnTo>
                  <a:lnTo>
                    <a:pt x="66216" y="320611"/>
                  </a:lnTo>
                  <a:lnTo>
                    <a:pt x="88880" y="280746"/>
                  </a:lnTo>
                  <a:lnTo>
                    <a:pt x="114460" y="242880"/>
                  </a:lnTo>
                  <a:lnTo>
                    <a:pt x="142803" y="207165"/>
                  </a:lnTo>
                  <a:lnTo>
                    <a:pt x="173755" y="173755"/>
                  </a:lnTo>
                  <a:lnTo>
                    <a:pt x="207165" y="142803"/>
                  </a:lnTo>
                  <a:lnTo>
                    <a:pt x="242879" y="114460"/>
                  </a:lnTo>
                  <a:lnTo>
                    <a:pt x="280746" y="88880"/>
                  </a:lnTo>
                  <a:lnTo>
                    <a:pt x="320611" y="66216"/>
                  </a:lnTo>
                  <a:lnTo>
                    <a:pt x="362323" y="46619"/>
                  </a:lnTo>
                  <a:lnTo>
                    <a:pt x="405729" y="30243"/>
                  </a:lnTo>
                  <a:lnTo>
                    <a:pt x="450677" y="17241"/>
                  </a:lnTo>
                  <a:lnTo>
                    <a:pt x="497012" y="7764"/>
                  </a:lnTo>
                  <a:lnTo>
                    <a:pt x="544584" y="1966"/>
                  </a:lnTo>
                  <a:lnTo>
                    <a:pt x="593239" y="0"/>
                  </a:lnTo>
                  <a:lnTo>
                    <a:pt x="641894" y="1966"/>
                  </a:lnTo>
                  <a:lnTo>
                    <a:pt x="689465" y="7764"/>
                  </a:lnTo>
                  <a:lnTo>
                    <a:pt x="735801" y="17241"/>
                  </a:lnTo>
                  <a:lnTo>
                    <a:pt x="780749" y="30243"/>
                  </a:lnTo>
                  <a:lnTo>
                    <a:pt x="824155" y="46619"/>
                  </a:lnTo>
                  <a:lnTo>
                    <a:pt x="865867" y="66216"/>
                  </a:lnTo>
                  <a:lnTo>
                    <a:pt x="905732" y="88880"/>
                  </a:lnTo>
                  <a:lnTo>
                    <a:pt x="943599" y="114460"/>
                  </a:lnTo>
                  <a:lnTo>
                    <a:pt x="979313" y="142803"/>
                  </a:lnTo>
                  <a:lnTo>
                    <a:pt x="1012723" y="173755"/>
                  </a:lnTo>
                  <a:lnTo>
                    <a:pt x="1043675" y="207165"/>
                  </a:lnTo>
                  <a:lnTo>
                    <a:pt x="1072018" y="242880"/>
                  </a:lnTo>
                  <a:lnTo>
                    <a:pt x="1097598" y="280746"/>
                  </a:lnTo>
                  <a:lnTo>
                    <a:pt x="1120263" y="320611"/>
                  </a:lnTo>
                  <a:lnTo>
                    <a:pt x="1139859" y="362324"/>
                  </a:lnTo>
                  <a:lnTo>
                    <a:pt x="1156235" y="405730"/>
                  </a:lnTo>
                  <a:lnTo>
                    <a:pt x="1169238" y="450677"/>
                  </a:lnTo>
                  <a:lnTo>
                    <a:pt x="1178714" y="497013"/>
                  </a:lnTo>
                  <a:lnTo>
                    <a:pt x="1184512" y="544584"/>
                  </a:lnTo>
                  <a:lnTo>
                    <a:pt x="1186479" y="593239"/>
                  </a:lnTo>
                  <a:lnTo>
                    <a:pt x="1184512" y="641894"/>
                  </a:lnTo>
                  <a:lnTo>
                    <a:pt x="1178714" y="689466"/>
                  </a:lnTo>
                  <a:lnTo>
                    <a:pt x="1169238" y="735801"/>
                  </a:lnTo>
                  <a:lnTo>
                    <a:pt x="1156235" y="780749"/>
                  </a:lnTo>
                  <a:lnTo>
                    <a:pt x="1139859" y="824155"/>
                  </a:lnTo>
                  <a:lnTo>
                    <a:pt x="1120263" y="865867"/>
                  </a:lnTo>
                  <a:lnTo>
                    <a:pt x="1097598" y="905732"/>
                  </a:lnTo>
                  <a:lnTo>
                    <a:pt x="1072018" y="943599"/>
                  </a:lnTo>
                  <a:lnTo>
                    <a:pt x="1043675" y="979313"/>
                  </a:lnTo>
                  <a:lnTo>
                    <a:pt x="1012723" y="1012723"/>
                  </a:lnTo>
                  <a:lnTo>
                    <a:pt x="979313" y="1043675"/>
                  </a:lnTo>
                  <a:lnTo>
                    <a:pt x="943599" y="1072018"/>
                  </a:lnTo>
                  <a:lnTo>
                    <a:pt x="905732" y="1097598"/>
                  </a:lnTo>
                  <a:lnTo>
                    <a:pt x="865867" y="1120262"/>
                  </a:lnTo>
                  <a:lnTo>
                    <a:pt x="824155" y="1139859"/>
                  </a:lnTo>
                  <a:lnTo>
                    <a:pt x="780749" y="1156235"/>
                  </a:lnTo>
                  <a:lnTo>
                    <a:pt x="735801" y="1169237"/>
                  </a:lnTo>
                  <a:lnTo>
                    <a:pt x="689465" y="1178714"/>
                  </a:lnTo>
                  <a:lnTo>
                    <a:pt x="641894" y="1184512"/>
                  </a:lnTo>
                  <a:lnTo>
                    <a:pt x="593239" y="1186478"/>
                  </a:lnTo>
                  <a:close/>
                </a:path>
              </a:pathLst>
            </a:custGeom>
            <a:solidFill>
              <a:srgbClr val="FEC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3"/>
            <p:cNvSpPr/>
            <p:nvPr/>
          </p:nvSpPr>
          <p:spPr>
            <a:xfrm>
              <a:off x="9143999" y="5033565"/>
              <a:ext cx="534670" cy="527685"/>
            </a:xfrm>
            <a:custGeom>
              <a:avLst/>
              <a:gdLst/>
              <a:ahLst/>
              <a:cxnLst/>
              <a:rect l="l" t="t" r="r" b="b"/>
              <a:pathLst>
                <a:path w="534670" h="527685">
                  <a:moveTo>
                    <a:pt x="97516" y="140564"/>
                  </a:moveTo>
                  <a:lnTo>
                    <a:pt x="47007" y="140564"/>
                  </a:lnTo>
                  <a:lnTo>
                    <a:pt x="398730" y="2585"/>
                  </a:lnTo>
                  <a:lnTo>
                    <a:pt x="409645" y="0"/>
                  </a:lnTo>
                  <a:lnTo>
                    <a:pt x="420320" y="0"/>
                  </a:lnTo>
                  <a:lnTo>
                    <a:pt x="431303" y="2779"/>
                  </a:lnTo>
                  <a:lnTo>
                    <a:pt x="441129" y="8023"/>
                  </a:lnTo>
                  <a:lnTo>
                    <a:pt x="449421" y="15470"/>
                  </a:lnTo>
                  <a:lnTo>
                    <a:pt x="451406" y="18370"/>
                  </a:lnTo>
                  <a:lnTo>
                    <a:pt x="411801" y="18370"/>
                  </a:lnTo>
                  <a:lnTo>
                    <a:pt x="405274" y="19913"/>
                  </a:lnTo>
                  <a:lnTo>
                    <a:pt x="97516" y="140564"/>
                  </a:lnTo>
                  <a:close/>
                </a:path>
                <a:path w="534670" h="527685">
                  <a:moveTo>
                    <a:pt x="460853" y="140564"/>
                  </a:moveTo>
                  <a:lnTo>
                    <a:pt x="442419" y="140564"/>
                  </a:lnTo>
                  <a:lnTo>
                    <a:pt x="442419" y="45813"/>
                  </a:lnTo>
                  <a:lnTo>
                    <a:pt x="441626" y="39161"/>
                  </a:lnTo>
                  <a:lnTo>
                    <a:pt x="418144" y="18370"/>
                  </a:lnTo>
                  <a:lnTo>
                    <a:pt x="451406" y="18370"/>
                  </a:lnTo>
                  <a:lnTo>
                    <a:pt x="455623" y="24533"/>
                  </a:lnTo>
                  <a:lnTo>
                    <a:pt x="459508" y="34788"/>
                  </a:lnTo>
                  <a:lnTo>
                    <a:pt x="460853" y="45813"/>
                  </a:lnTo>
                  <a:lnTo>
                    <a:pt x="460853" y="140564"/>
                  </a:lnTo>
                  <a:close/>
                </a:path>
                <a:path w="534670" h="527685">
                  <a:moveTo>
                    <a:pt x="488505" y="527682"/>
                  </a:moveTo>
                  <a:lnTo>
                    <a:pt x="46085" y="527682"/>
                  </a:lnTo>
                  <a:lnTo>
                    <a:pt x="28152" y="524058"/>
                  </a:lnTo>
                  <a:lnTo>
                    <a:pt x="13503" y="514179"/>
                  </a:lnTo>
                  <a:lnTo>
                    <a:pt x="3623" y="499529"/>
                  </a:lnTo>
                  <a:lnTo>
                    <a:pt x="0" y="481596"/>
                  </a:lnTo>
                  <a:lnTo>
                    <a:pt x="0" y="186650"/>
                  </a:lnTo>
                  <a:lnTo>
                    <a:pt x="3623" y="168717"/>
                  </a:lnTo>
                  <a:lnTo>
                    <a:pt x="13503" y="154067"/>
                  </a:lnTo>
                  <a:lnTo>
                    <a:pt x="28152" y="144188"/>
                  </a:lnTo>
                  <a:lnTo>
                    <a:pt x="46085" y="140564"/>
                  </a:lnTo>
                  <a:lnTo>
                    <a:pt x="488505" y="140564"/>
                  </a:lnTo>
                  <a:lnTo>
                    <a:pt x="506438" y="144188"/>
                  </a:lnTo>
                  <a:lnTo>
                    <a:pt x="521087" y="154067"/>
                  </a:lnTo>
                  <a:lnTo>
                    <a:pt x="524413" y="158998"/>
                  </a:lnTo>
                  <a:lnTo>
                    <a:pt x="46085" y="158998"/>
                  </a:lnTo>
                  <a:lnTo>
                    <a:pt x="35348" y="161180"/>
                  </a:lnTo>
                  <a:lnTo>
                    <a:pt x="26556" y="167121"/>
                  </a:lnTo>
                  <a:lnTo>
                    <a:pt x="20616" y="175913"/>
                  </a:lnTo>
                  <a:lnTo>
                    <a:pt x="18434" y="186650"/>
                  </a:lnTo>
                  <a:lnTo>
                    <a:pt x="18434" y="481596"/>
                  </a:lnTo>
                  <a:lnTo>
                    <a:pt x="20616" y="492333"/>
                  </a:lnTo>
                  <a:lnTo>
                    <a:pt x="26556" y="501125"/>
                  </a:lnTo>
                  <a:lnTo>
                    <a:pt x="35348" y="507066"/>
                  </a:lnTo>
                  <a:lnTo>
                    <a:pt x="46085" y="509247"/>
                  </a:lnTo>
                  <a:lnTo>
                    <a:pt x="524413" y="509247"/>
                  </a:lnTo>
                  <a:lnTo>
                    <a:pt x="521087" y="514179"/>
                  </a:lnTo>
                  <a:lnTo>
                    <a:pt x="506438" y="524058"/>
                  </a:lnTo>
                  <a:lnTo>
                    <a:pt x="488505" y="527682"/>
                  </a:lnTo>
                  <a:close/>
                </a:path>
                <a:path w="534670" h="527685">
                  <a:moveTo>
                    <a:pt x="524413" y="509247"/>
                  </a:moveTo>
                  <a:lnTo>
                    <a:pt x="488505" y="509247"/>
                  </a:lnTo>
                  <a:lnTo>
                    <a:pt x="499241" y="507066"/>
                  </a:lnTo>
                  <a:lnTo>
                    <a:pt x="508033" y="501125"/>
                  </a:lnTo>
                  <a:lnTo>
                    <a:pt x="513974" y="492333"/>
                  </a:lnTo>
                  <a:lnTo>
                    <a:pt x="516156" y="481596"/>
                  </a:lnTo>
                  <a:lnTo>
                    <a:pt x="516156" y="387766"/>
                  </a:lnTo>
                  <a:lnTo>
                    <a:pt x="370157" y="387766"/>
                  </a:lnTo>
                  <a:lnTo>
                    <a:pt x="366010" y="383619"/>
                  </a:lnTo>
                  <a:lnTo>
                    <a:pt x="366010" y="284627"/>
                  </a:lnTo>
                  <a:lnTo>
                    <a:pt x="370157" y="280480"/>
                  </a:lnTo>
                  <a:lnTo>
                    <a:pt x="516156" y="280480"/>
                  </a:lnTo>
                  <a:lnTo>
                    <a:pt x="516156" y="186650"/>
                  </a:lnTo>
                  <a:lnTo>
                    <a:pt x="513974" y="175913"/>
                  </a:lnTo>
                  <a:lnTo>
                    <a:pt x="508033" y="167121"/>
                  </a:lnTo>
                  <a:lnTo>
                    <a:pt x="499241" y="161180"/>
                  </a:lnTo>
                  <a:lnTo>
                    <a:pt x="488505" y="158998"/>
                  </a:lnTo>
                  <a:lnTo>
                    <a:pt x="524413" y="158998"/>
                  </a:lnTo>
                  <a:lnTo>
                    <a:pt x="530967" y="168717"/>
                  </a:lnTo>
                  <a:lnTo>
                    <a:pt x="534590" y="186650"/>
                  </a:lnTo>
                  <a:lnTo>
                    <a:pt x="534590" y="298914"/>
                  </a:lnTo>
                  <a:lnTo>
                    <a:pt x="384444" y="298914"/>
                  </a:lnTo>
                  <a:lnTo>
                    <a:pt x="384444" y="369332"/>
                  </a:lnTo>
                  <a:lnTo>
                    <a:pt x="534590" y="369332"/>
                  </a:lnTo>
                  <a:lnTo>
                    <a:pt x="534590" y="481596"/>
                  </a:lnTo>
                  <a:lnTo>
                    <a:pt x="530967" y="499529"/>
                  </a:lnTo>
                  <a:lnTo>
                    <a:pt x="524413" y="509247"/>
                  </a:lnTo>
                  <a:close/>
                </a:path>
                <a:path w="534670" h="527685">
                  <a:moveTo>
                    <a:pt x="534590" y="369332"/>
                  </a:moveTo>
                  <a:lnTo>
                    <a:pt x="516156" y="369332"/>
                  </a:lnTo>
                  <a:lnTo>
                    <a:pt x="516156" y="298914"/>
                  </a:lnTo>
                  <a:lnTo>
                    <a:pt x="534590" y="298914"/>
                  </a:lnTo>
                  <a:lnTo>
                    <a:pt x="534590" y="369332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2"/>
          <p:cNvSpPr/>
          <p:nvPr/>
        </p:nvSpPr>
        <p:spPr>
          <a:xfrm>
            <a:off x="457200" y="386715"/>
            <a:ext cx="534670" cy="527685"/>
          </a:xfrm>
          <a:custGeom>
            <a:avLst/>
            <a:gdLst/>
            <a:ahLst/>
            <a:cxnLst/>
            <a:rect l="l" t="t" r="r" b="b"/>
            <a:pathLst>
              <a:path w="534669" h="527685">
                <a:moveTo>
                  <a:pt x="97516" y="140564"/>
                </a:moveTo>
                <a:lnTo>
                  <a:pt x="47007" y="140564"/>
                </a:lnTo>
                <a:lnTo>
                  <a:pt x="398730" y="2585"/>
                </a:lnTo>
                <a:lnTo>
                  <a:pt x="409645" y="0"/>
                </a:lnTo>
                <a:lnTo>
                  <a:pt x="420320" y="0"/>
                </a:lnTo>
                <a:lnTo>
                  <a:pt x="431303" y="2779"/>
                </a:lnTo>
                <a:lnTo>
                  <a:pt x="441129" y="8023"/>
                </a:lnTo>
                <a:lnTo>
                  <a:pt x="449421" y="15470"/>
                </a:lnTo>
                <a:lnTo>
                  <a:pt x="451406" y="18370"/>
                </a:lnTo>
                <a:lnTo>
                  <a:pt x="411801" y="18370"/>
                </a:lnTo>
                <a:lnTo>
                  <a:pt x="405274" y="19913"/>
                </a:lnTo>
                <a:lnTo>
                  <a:pt x="97516" y="140564"/>
                </a:lnTo>
                <a:close/>
              </a:path>
              <a:path w="534669" h="527685">
                <a:moveTo>
                  <a:pt x="460853" y="140564"/>
                </a:moveTo>
                <a:lnTo>
                  <a:pt x="442419" y="140564"/>
                </a:lnTo>
                <a:lnTo>
                  <a:pt x="442419" y="45813"/>
                </a:lnTo>
                <a:lnTo>
                  <a:pt x="441626" y="39161"/>
                </a:lnTo>
                <a:lnTo>
                  <a:pt x="418144" y="18370"/>
                </a:lnTo>
                <a:lnTo>
                  <a:pt x="451406" y="18370"/>
                </a:lnTo>
                <a:lnTo>
                  <a:pt x="455623" y="24533"/>
                </a:lnTo>
                <a:lnTo>
                  <a:pt x="459508" y="34788"/>
                </a:lnTo>
                <a:lnTo>
                  <a:pt x="460853" y="45813"/>
                </a:lnTo>
                <a:lnTo>
                  <a:pt x="460853" y="140564"/>
                </a:lnTo>
                <a:close/>
              </a:path>
              <a:path w="534669" h="527685">
                <a:moveTo>
                  <a:pt x="488505" y="527682"/>
                </a:moveTo>
                <a:lnTo>
                  <a:pt x="46085" y="527682"/>
                </a:lnTo>
                <a:lnTo>
                  <a:pt x="28152" y="524058"/>
                </a:lnTo>
                <a:lnTo>
                  <a:pt x="13503" y="514179"/>
                </a:lnTo>
                <a:lnTo>
                  <a:pt x="3623" y="499529"/>
                </a:lnTo>
                <a:lnTo>
                  <a:pt x="0" y="481596"/>
                </a:lnTo>
                <a:lnTo>
                  <a:pt x="0" y="186650"/>
                </a:lnTo>
                <a:lnTo>
                  <a:pt x="3623" y="168717"/>
                </a:lnTo>
                <a:lnTo>
                  <a:pt x="13503" y="154067"/>
                </a:lnTo>
                <a:lnTo>
                  <a:pt x="28152" y="144188"/>
                </a:lnTo>
                <a:lnTo>
                  <a:pt x="46085" y="140564"/>
                </a:lnTo>
                <a:lnTo>
                  <a:pt x="488505" y="140564"/>
                </a:lnTo>
                <a:lnTo>
                  <a:pt x="506438" y="144188"/>
                </a:lnTo>
                <a:lnTo>
                  <a:pt x="521087" y="154067"/>
                </a:lnTo>
                <a:lnTo>
                  <a:pt x="524413" y="158998"/>
                </a:lnTo>
                <a:lnTo>
                  <a:pt x="46085" y="158998"/>
                </a:lnTo>
                <a:lnTo>
                  <a:pt x="35348" y="161180"/>
                </a:lnTo>
                <a:lnTo>
                  <a:pt x="26556" y="167121"/>
                </a:lnTo>
                <a:lnTo>
                  <a:pt x="20616" y="175913"/>
                </a:lnTo>
                <a:lnTo>
                  <a:pt x="18434" y="186650"/>
                </a:lnTo>
                <a:lnTo>
                  <a:pt x="18434" y="481596"/>
                </a:lnTo>
                <a:lnTo>
                  <a:pt x="20616" y="492333"/>
                </a:lnTo>
                <a:lnTo>
                  <a:pt x="26556" y="501125"/>
                </a:lnTo>
                <a:lnTo>
                  <a:pt x="35348" y="507066"/>
                </a:lnTo>
                <a:lnTo>
                  <a:pt x="46085" y="509247"/>
                </a:lnTo>
                <a:lnTo>
                  <a:pt x="524413" y="509247"/>
                </a:lnTo>
                <a:lnTo>
                  <a:pt x="521087" y="514179"/>
                </a:lnTo>
                <a:lnTo>
                  <a:pt x="506438" y="524058"/>
                </a:lnTo>
                <a:lnTo>
                  <a:pt x="488505" y="527682"/>
                </a:lnTo>
                <a:close/>
              </a:path>
              <a:path w="534669" h="527685">
                <a:moveTo>
                  <a:pt x="524413" y="509247"/>
                </a:moveTo>
                <a:lnTo>
                  <a:pt x="488505" y="509247"/>
                </a:lnTo>
                <a:lnTo>
                  <a:pt x="499241" y="507066"/>
                </a:lnTo>
                <a:lnTo>
                  <a:pt x="508033" y="501125"/>
                </a:lnTo>
                <a:lnTo>
                  <a:pt x="513974" y="492333"/>
                </a:lnTo>
                <a:lnTo>
                  <a:pt x="516156" y="481596"/>
                </a:lnTo>
                <a:lnTo>
                  <a:pt x="516156" y="387766"/>
                </a:lnTo>
                <a:lnTo>
                  <a:pt x="370157" y="387766"/>
                </a:lnTo>
                <a:lnTo>
                  <a:pt x="366010" y="383619"/>
                </a:lnTo>
                <a:lnTo>
                  <a:pt x="366010" y="284627"/>
                </a:lnTo>
                <a:lnTo>
                  <a:pt x="370157" y="280480"/>
                </a:lnTo>
                <a:lnTo>
                  <a:pt x="516156" y="280480"/>
                </a:lnTo>
                <a:lnTo>
                  <a:pt x="516156" y="186650"/>
                </a:lnTo>
                <a:lnTo>
                  <a:pt x="513974" y="175913"/>
                </a:lnTo>
                <a:lnTo>
                  <a:pt x="508033" y="167121"/>
                </a:lnTo>
                <a:lnTo>
                  <a:pt x="499241" y="161180"/>
                </a:lnTo>
                <a:lnTo>
                  <a:pt x="488505" y="158998"/>
                </a:lnTo>
                <a:lnTo>
                  <a:pt x="524413" y="158998"/>
                </a:lnTo>
                <a:lnTo>
                  <a:pt x="530967" y="168717"/>
                </a:lnTo>
                <a:lnTo>
                  <a:pt x="534590" y="186650"/>
                </a:lnTo>
                <a:lnTo>
                  <a:pt x="534590" y="298914"/>
                </a:lnTo>
                <a:lnTo>
                  <a:pt x="384444" y="298914"/>
                </a:lnTo>
                <a:lnTo>
                  <a:pt x="384444" y="369332"/>
                </a:lnTo>
                <a:lnTo>
                  <a:pt x="534590" y="369332"/>
                </a:lnTo>
                <a:lnTo>
                  <a:pt x="534590" y="481596"/>
                </a:lnTo>
                <a:lnTo>
                  <a:pt x="530967" y="499529"/>
                </a:lnTo>
                <a:lnTo>
                  <a:pt x="524413" y="509247"/>
                </a:lnTo>
                <a:close/>
              </a:path>
              <a:path w="534669" h="527685">
                <a:moveTo>
                  <a:pt x="534590" y="369332"/>
                </a:moveTo>
                <a:lnTo>
                  <a:pt x="516156" y="369332"/>
                </a:lnTo>
                <a:lnTo>
                  <a:pt x="516156" y="298914"/>
                </a:lnTo>
                <a:lnTo>
                  <a:pt x="534590" y="298914"/>
                </a:lnTo>
                <a:lnTo>
                  <a:pt x="53459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457200" y="7124700"/>
            <a:ext cx="646430" cy="949960"/>
          </a:xfrm>
          <a:custGeom>
            <a:avLst/>
            <a:gdLst/>
            <a:ahLst/>
            <a:cxnLst/>
            <a:rect l="l" t="t" r="r" b="b"/>
            <a:pathLst>
              <a:path w="646429" h="949959">
                <a:moveTo>
                  <a:pt x="246734" y="518775"/>
                </a:moveTo>
                <a:lnTo>
                  <a:pt x="198665" y="514393"/>
                </a:lnTo>
                <a:lnTo>
                  <a:pt x="155895" y="503720"/>
                </a:lnTo>
                <a:lnTo>
                  <a:pt x="118407" y="486743"/>
                </a:lnTo>
                <a:lnTo>
                  <a:pt x="85943" y="463881"/>
                </a:lnTo>
                <a:lnTo>
                  <a:pt x="58149" y="435642"/>
                </a:lnTo>
                <a:lnTo>
                  <a:pt x="35042" y="402025"/>
                </a:lnTo>
                <a:lnTo>
                  <a:pt x="16641" y="363025"/>
                </a:lnTo>
                <a:lnTo>
                  <a:pt x="4338" y="321209"/>
                </a:lnTo>
                <a:lnTo>
                  <a:pt x="0" y="280196"/>
                </a:lnTo>
                <a:lnTo>
                  <a:pt x="3627" y="239995"/>
                </a:lnTo>
                <a:lnTo>
                  <a:pt x="15224" y="200617"/>
                </a:lnTo>
                <a:lnTo>
                  <a:pt x="34168" y="163850"/>
                </a:lnTo>
                <a:lnTo>
                  <a:pt x="59876" y="131445"/>
                </a:lnTo>
                <a:lnTo>
                  <a:pt x="92343" y="103411"/>
                </a:lnTo>
                <a:lnTo>
                  <a:pt x="131562" y="79760"/>
                </a:lnTo>
                <a:lnTo>
                  <a:pt x="111909" y="28797"/>
                </a:lnTo>
                <a:lnTo>
                  <a:pt x="186562" y="0"/>
                </a:lnTo>
                <a:lnTo>
                  <a:pt x="206215" y="50989"/>
                </a:lnTo>
                <a:lnTo>
                  <a:pt x="339851" y="50989"/>
                </a:lnTo>
                <a:lnTo>
                  <a:pt x="389657" y="73140"/>
                </a:lnTo>
                <a:lnTo>
                  <a:pt x="444316" y="122876"/>
                </a:lnTo>
                <a:lnTo>
                  <a:pt x="467314" y="156151"/>
                </a:lnTo>
                <a:lnTo>
                  <a:pt x="451416" y="164787"/>
                </a:lnTo>
                <a:lnTo>
                  <a:pt x="250092" y="164787"/>
                </a:lnTo>
                <a:lnTo>
                  <a:pt x="260622" y="192087"/>
                </a:lnTo>
                <a:lnTo>
                  <a:pt x="174851" y="192087"/>
                </a:lnTo>
                <a:lnTo>
                  <a:pt x="162759" y="203648"/>
                </a:lnTo>
                <a:lnTo>
                  <a:pt x="139958" y="245670"/>
                </a:lnTo>
                <a:lnTo>
                  <a:pt x="136438" y="276897"/>
                </a:lnTo>
                <a:lnTo>
                  <a:pt x="138427" y="292179"/>
                </a:lnTo>
                <a:lnTo>
                  <a:pt x="157210" y="331968"/>
                </a:lnTo>
                <a:lnTo>
                  <a:pt x="192570" y="359139"/>
                </a:lnTo>
                <a:lnTo>
                  <a:pt x="243515" y="370164"/>
                </a:lnTo>
                <a:lnTo>
                  <a:pt x="476969" y="370164"/>
                </a:lnTo>
                <a:lnTo>
                  <a:pt x="492409" y="373048"/>
                </a:lnTo>
                <a:lnTo>
                  <a:pt x="529507" y="387918"/>
                </a:lnTo>
                <a:lnTo>
                  <a:pt x="586556" y="435786"/>
                </a:lnTo>
                <a:lnTo>
                  <a:pt x="608856" y="468609"/>
                </a:lnTo>
                <a:lnTo>
                  <a:pt x="627021" y="507358"/>
                </a:lnTo>
                <a:lnTo>
                  <a:pt x="627609" y="509330"/>
                </a:lnTo>
                <a:lnTo>
                  <a:pt x="407699" y="509330"/>
                </a:lnTo>
                <a:lnTo>
                  <a:pt x="383302" y="510246"/>
                </a:lnTo>
                <a:lnTo>
                  <a:pt x="385859" y="516877"/>
                </a:lnTo>
                <a:lnTo>
                  <a:pt x="300120" y="516877"/>
                </a:lnTo>
                <a:lnTo>
                  <a:pt x="246734" y="518775"/>
                </a:lnTo>
                <a:close/>
              </a:path>
              <a:path w="646429" h="949959">
                <a:moveTo>
                  <a:pt x="339851" y="50989"/>
                </a:moveTo>
                <a:lnTo>
                  <a:pt x="206215" y="50989"/>
                </a:lnTo>
                <a:lnTo>
                  <a:pt x="247796" y="43173"/>
                </a:lnTo>
                <a:lnTo>
                  <a:pt x="286951" y="41504"/>
                </a:lnTo>
                <a:lnTo>
                  <a:pt x="323679" y="45981"/>
                </a:lnTo>
                <a:lnTo>
                  <a:pt x="339851" y="50989"/>
                </a:lnTo>
                <a:close/>
              </a:path>
              <a:path w="646429" h="949959">
                <a:moveTo>
                  <a:pt x="343623" y="223344"/>
                </a:moveTo>
                <a:lnTo>
                  <a:pt x="324538" y="198602"/>
                </a:lnTo>
                <a:lnTo>
                  <a:pt x="302583" y="180600"/>
                </a:lnTo>
                <a:lnTo>
                  <a:pt x="277765" y="169331"/>
                </a:lnTo>
                <a:lnTo>
                  <a:pt x="250092" y="164787"/>
                </a:lnTo>
                <a:lnTo>
                  <a:pt x="451416" y="164787"/>
                </a:lnTo>
                <a:lnTo>
                  <a:pt x="343623" y="223344"/>
                </a:lnTo>
                <a:close/>
              </a:path>
              <a:path w="646429" h="949959">
                <a:moveTo>
                  <a:pt x="476969" y="370164"/>
                </a:moveTo>
                <a:lnTo>
                  <a:pt x="243515" y="370164"/>
                </a:lnTo>
                <a:lnTo>
                  <a:pt x="174851" y="192087"/>
                </a:lnTo>
                <a:lnTo>
                  <a:pt x="260622" y="192087"/>
                </a:lnTo>
                <a:lnTo>
                  <a:pt x="327740" y="366100"/>
                </a:lnTo>
                <a:lnTo>
                  <a:pt x="455213" y="366100"/>
                </a:lnTo>
                <a:lnTo>
                  <a:pt x="476969" y="370164"/>
                </a:lnTo>
                <a:close/>
              </a:path>
              <a:path w="646429" h="949959">
                <a:moveTo>
                  <a:pt x="455213" y="366100"/>
                </a:moveTo>
                <a:lnTo>
                  <a:pt x="327740" y="366100"/>
                </a:lnTo>
                <a:lnTo>
                  <a:pt x="391520" y="362139"/>
                </a:lnTo>
                <a:lnTo>
                  <a:pt x="446411" y="364455"/>
                </a:lnTo>
                <a:lnTo>
                  <a:pt x="455213" y="366100"/>
                </a:lnTo>
                <a:close/>
              </a:path>
              <a:path w="646429" h="949959">
                <a:moveTo>
                  <a:pt x="619067" y="711050"/>
                </a:moveTo>
                <a:lnTo>
                  <a:pt x="460736" y="711050"/>
                </a:lnTo>
                <a:lnTo>
                  <a:pt x="477215" y="699020"/>
                </a:lnTo>
                <a:lnTo>
                  <a:pt x="490877" y="685023"/>
                </a:lnTo>
                <a:lnTo>
                  <a:pt x="501721" y="669046"/>
                </a:lnTo>
                <a:lnTo>
                  <a:pt x="509747" y="651076"/>
                </a:lnTo>
                <a:lnTo>
                  <a:pt x="514568" y="632069"/>
                </a:lnTo>
                <a:lnTo>
                  <a:pt x="515904" y="612984"/>
                </a:lnTo>
                <a:lnTo>
                  <a:pt x="513741" y="593814"/>
                </a:lnTo>
                <a:lnTo>
                  <a:pt x="490576" y="544370"/>
                </a:lnTo>
                <a:lnTo>
                  <a:pt x="448412" y="515671"/>
                </a:lnTo>
                <a:lnTo>
                  <a:pt x="407699" y="509330"/>
                </a:lnTo>
                <a:lnTo>
                  <a:pt x="627609" y="509330"/>
                </a:lnTo>
                <a:lnTo>
                  <a:pt x="640759" y="553496"/>
                </a:lnTo>
                <a:lnTo>
                  <a:pt x="646036" y="598659"/>
                </a:lnTo>
                <a:lnTo>
                  <a:pt x="642855" y="642844"/>
                </a:lnTo>
                <a:lnTo>
                  <a:pt x="631219" y="686049"/>
                </a:lnTo>
                <a:lnTo>
                  <a:pt x="619067" y="711050"/>
                </a:lnTo>
                <a:close/>
              </a:path>
              <a:path w="646429" h="949959">
                <a:moveTo>
                  <a:pt x="607031" y="732628"/>
                </a:moveTo>
                <a:lnTo>
                  <a:pt x="383302" y="732628"/>
                </a:lnTo>
                <a:lnTo>
                  <a:pt x="300120" y="516877"/>
                </a:lnTo>
                <a:lnTo>
                  <a:pt x="385859" y="516877"/>
                </a:lnTo>
                <a:lnTo>
                  <a:pt x="460736" y="711050"/>
                </a:lnTo>
                <a:lnTo>
                  <a:pt x="619067" y="711050"/>
                </a:lnTo>
                <a:lnTo>
                  <a:pt x="611377" y="726868"/>
                </a:lnTo>
                <a:lnTo>
                  <a:pt x="607031" y="732628"/>
                </a:lnTo>
                <a:close/>
              </a:path>
              <a:path w="646429" h="949959">
                <a:moveTo>
                  <a:pt x="341741" y="865326"/>
                </a:moveTo>
                <a:lnTo>
                  <a:pt x="300175" y="859070"/>
                </a:lnTo>
                <a:lnTo>
                  <a:pt x="260627" y="845597"/>
                </a:lnTo>
                <a:lnTo>
                  <a:pt x="223531" y="824661"/>
                </a:lnTo>
                <a:lnTo>
                  <a:pt x="189243" y="796071"/>
                </a:lnTo>
                <a:lnTo>
                  <a:pt x="157752" y="759829"/>
                </a:lnTo>
                <a:lnTo>
                  <a:pt x="129048" y="715943"/>
                </a:lnTo>
                <a:lnTo>
                  <a:pt x="257846" y="649712"/>
                </a:lnTo>
                <a:lnTo>
                  <a:pt x="270538" y="667636"/>
                </a:lnTo>
                <a:lnTo>
                  <a:pt x="284478" y="683473"/>
                </a:lnTo>
                <a:lnTo>
                  <a:pt x="316163" y="708911"/>
                </a:lnTo>
                <a:lnTo>
                  <a:pt x="366739" y="730136"/>
                </a:lnTo>
                <a:lnTo>
                  <a:pt x="383302" y="732628"/>
                </a:lnTo>
                <a:lnTo>
                  <a:pt x="607031" y="732628"/>
                </a:lnTo>
                <a:lnTo>
                  <a:pt x="583662" y="763594"/>
                </a:lnTo>
                <a:lnTo>
                  <a:pt x="548081" y="796253"/>
                </a:lnTo>
                <a:lnTo>
                  <a:pt x="504640" y="824874"/>
                </a:lnTo>
                <a:lnTo>
                  <a:pt x="516721" y="856238"/>
                </a:lnTo>
                <a:lnTo>
                  <a:pt x="430977" y="856238"/>
                </a:lnTo>
                <a:lnTo>
                  <a:pt x="385337" y="864378"/>
                </a:lnTo>
                <a:lnTo>
                  <a:pt x="341741" y="865326"/>
                </a:lnTo>
                <a:close/>
              </a:path>
              <a:path w="646429" h="949959">
                <a:moveTo>
                  <a:pt x="467073" y="949903"/>
                </a:moveTo>
                <a:lnTo>
                  <a:pt x="430977" y="856238"/>
                </a:lnTo>
                <a:lnTo>
                  <a:pt x="516721" y="856238"/>
                </a:lnTo>
                <a:lnTo>
                  <a:pt x="541726" y="921159"/>
                </a:lnTo>
                <a:lnTo>
                  <a:pt x="467073" y="949903"/>
                </a:lnTo>
                <a:close/>
              </a:path>
            </a:pathLst>
          </a:custGeom>
          <a:solidFill>
            <a:srgbClr val="5C6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ounded Rectangle 22"/>
          <p:cNvSpPr/>
          <p:nvPr/>
        </p:nvSpPr>
        <p:spPr>
          <a:xfrm>
            <a:off x="10955675" y="2247900"/>
            <a:ext cx="6979385" cy="673525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Chi-square test results show significant associations between UPI app usage and Age Group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u="sng" dirty="0">
                <a:solidFill>
                  <a:schemeClr val="bg1"/>
                </a:solidFill>
              </a:rPr>
              <a:t>p = 2.744e-07</a:t>
            </a:r>
            <a:r>
              <a:rPr lang="en-US" sz="2800" b="1" dirty="0">
                <a:solidFill>
                  <a:schemeClr val="bg1"/>
                </a:solidFill>
              </a:rPr>
              <a:t>), Gender (</a:t>
            </a:r>
            <a:r>
              <a:rPr lang="en-US" sz="2800" b="1" u="sng" dirty="0">
                <a:solidFill>
                  <a:schemeClr val="bg1"/>
                </a:solidFill>
              </a:rPr>
              <a:t>p = 1.349e-04</a:t>
            </a:r>
            <a:r>
              <a:rPr lang="en-US" sz="2800" b="1" dirty="0">
                <a:solidFill>
                  <a:schemeClr val="bg1"/>
                </a:solidFill>
              </a:rPr>
              <a:t>), and Occupation (</a:t>
            </a:r>
            <a:r>
              <a:rPr lang="en-US" sz="2800" b="1" u="sng" dirty="0">
                <a:solidFill>
                  <a:schemeClr val="bg1"/>
                </a:solidFill>
              </a:rPr>
              <a:t>p = 1.617e-17</a:t>
            </a:r>
            <a:r>
              <a:rPr lang="en-US" sz="2800" b="1" dirty="0">
                <a:solidFill>
                  <a:schemeClr val="bg1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This indicates that preferences for </a:t>
            </a:r>
            <a:r>
              <a:rPr lang="en-US" sz="2800" b="1" u="sng" dirty="0">
                <a:solidFill>
                  <a:schemeClr val="bg1"/>
                </a:solidFill>
              </a:rPr>
              <a:t>UPI apps vary notably across age, gender, and occupation </a:t>
            </a:r>
            <a:r>
              <a:rPr lang="en-US" sz="2800" b="1" dirty="0">
                <a:solidFill>
                  <a:schemeClr val="bg1"/>
                </a:solidFill>
              </a:rPr>
              <a:t>groups.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9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620000" y="298551"/>
            <a:ext cx="4343400" cy="1190279"/>
          </a:xfrm>
          <a:prstGeom prst="roundRect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Kruskal-Wallis Test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8B842-EB50-A083-23F8-EA277D6893B8}"/>
              </a:ext>
            </a:extLst>
          </p:cNvPr>
          <p:cNvGrpSpPr/>
          <p:nvPr/>
        </p:nvGrpSpPr>
        <p:grpSpPr>
          <a:xfrm>
            <a:off x="-914400" y="2063259"/>
            <a:ext cx="13639800" cy="1736295"/>
            <a:chOff x="-914400" y="2063259"/>
            <a:chExt cx="13639800" cy="1736295"/>
          </a:xfrm>
        </p:grpSpPr>
        <p:sp>
          <p:nvSpPr>
            <p:cNvPr id="11" name="Parallelogram 10"/>
            <p:cNvSpPr/>
            <p:nvPr/>
          </p:nvSpPr>
          <p:spPr>
            <a:xfrm>
              <a:off x="-914400" y="2063259"/>
              <a:ext cx="13639800" cy="838200"/>
            </a:xfrm>
            <a:prstGeom prst="parallelogram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59790" marR="895350" algn="ctr" rtl="0">
                <a:spcBef>
                  <a:spcPts val="10"/>
                </a:spcBef>
                <a:buNone/>
              </a:pPr>
              <a:r>
                <a:rPr lang="en-US" sz="2400" b="1" i="0" u="none" strike="noStrike" dirty="0">
                  <a:solidFill>
                    <a:schemeClr val="bg1"/>
                  </a:solidFill>
                  <a:effectLst/>
                  <a:latin typeface="Bahnschrift" panose="020B0502040204020203" pitchFamily="34" charset="0"/>
                </a:rPr>
                <a:t>H0: The distribution of transaction speed satisfaction is the same  across all </a:t>
              </a:r>
              <a:r>
                <a:rPr lang="en-US" sz="24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 </a:t>
              </a:r>
              <a:r>
                <a:rPr lang="en-US" sz="2400" b="1" i="0" u="none" strike="noStrike" dirty="0">
                  <a:solidFill>
                    <a:schemeClr val="bg1"/>
                  </a:solidFill>
                  <a:effectLst/>
                  <a:latin typeface="Bahnschrift" panose="020B0502040204020203" pitchFamily="34" charset="0"/>
                </a:rPr>
                <a:t>UPI apps (Google Pay, PhonePe, and Paytm).</a:t>
              </a:r>
            </a:p>
            <a:p>
              <a:pPr marL="859790" marR="895350" algn="ctr" rtl="0">
                <a:spcBef>
                  <a:spcPts val="10"/>
                </a:spcBef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vs</a:t>
              </a:r>
              <a:endParaRPr lang="en-US" sz="2400" b="1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-914400" y="2961354"/>
              <a:ext cx="13639800" cy="838200"/>
            </a:xfrm>
            <a:prstGeom prst="parallelogram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859790" marR="895350" algn="ctr" rtl="0">
                <a:spcBef>
                  <a:spcPts val="10"/>
                </a:spcBef>
                <a:buNone/>
              </a:pPr>
              <a:r>
                <a:rPr lang="en-US" sz="2400" b="1" i="0" u="none" strike="noStrike" dirty="0">
                  <a:solidFill>
                    <a:schemeClr val="bg1"/>
                  </a:solidFill>
                  <a:effectLst/>
                  <a:latin typeface="Bahnschrift" panose="020B0502040204020203" pitchFamily="34" charset="0"/>
                </a:rPr>
                <a:t>H1 : At least one UPI app has a different distribution of transaction speed satisfaction.</a:t>
              </a:r>
              <a:endParaRPr lang="en-US" sz="3200" b="1" dirty="0">
                <a:solidFill>
                  <a:schemeClr val="bg1"/>
                </a:solidFill>
                <a:effectLst/>
                <a:latin typeface="Bahnschrift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418329" y="346364"/>
            <a:ext cx="1186815" cy="1186815"/>
            <a:chOff x="8846468" y="4686300"/>
            <a:chExt cx="1186815" cy="1186815"/>
          </a:xfrm>
        </p:grpSpPr>
        <p:sp>
          <p:nvSpPr>
            <p:cNvPr id="15" name="object 21"/>
            <p:cNvSpPr/>
            <p:nvPr/>
          </p:nvSpPr>
          <p:spPr>
            <a:xfrm>
              <a:off x="8846468" y="4686300"/>
              <a:ext cx="1186815" cy="1186815"/>
            </a:xfrm>
            <a:custGeom>
              <a:avLst/>
              <a:gdLst/>
              <a:ahLst/>
              <a:cxnLst/>
              <a:rect l="l" t="t" r="r" b="b"/>
              <a:pathLst>
                <a:path w="1186815" h="1186814">
                  <a:moveTo>
                    <a:pt x="593239" y="1186478"/>
                  </a:moveTo>
                  <a:lnTo>
                    <a:pt x="544584" y="1184512"/>
                  </a:lnTo>
                  <a:lnTo>
                    <a:pt x="497012" y="1178714"/>
                  </a:lnTo>
                  <a:lnTo>
                    <a:pt x="450677" y="1169237"/>
                  </a:lnTo>
                  <a:lnTo>
                    <a:pt x="405729" y="1156235"/>
                  </a:lnTo>
                  <a:lnTo>
                    <a:pt x="362323" y="1139859"/>
                  </a:lnTo>
                  <a:lnTo>
                    <a:pt x="320611" y="1120262"/>
                  </a:lnTo>
                  <a:lnTo>
                    <a:pt x="280746" y="1097598"/>
                  </a:lnTo>
                  <a:lnTo>
                    <a:pt x="242879" y="1072018"/>
                  </a:lnTo>
                  <a:lnTo>
                    <a:pt x="207165" y="1043675"/>
                  </a:lnTo>
                  <a:lnTo>
                    <a:pt x="173755" y="1012723"/>
                  </a:lnTo>
                  <a:lnTo>
                    <a:pt x="142803" y="979313"/>
                  </a:lnTo>
                  <a:lnTo>
                    <a:pt x="114460" y="943599"/>
                  </a:lnTo>
                  <a:lnTo>
                    <a:pt x="88880" y="905732"/>
                  </a:lnTo>
                  <a:lnTo>
                    <a:pt x="66216" y="865867"/>
                  </a:lnTo>
                  <a:lnTo>
                    <a:pt x="46619" y="824155"/>
                  </a:lnTo>
                  <a:lnTo>
                    <a:pt x="30243" y="780749"/>
                  </a:lnTo>
                  <a:lnTo>
                    <a:pt x="17241" y="735801"/>
                  </a:lnTo>
                  <a:lnTo>
                    <a:pt x="7764" y="689466"/>
                  </a:lnTo>
                  <a:lnTo>
                    <a:pt x="1966" y="641894"/>
                  </a:lnTo>
                  <a:lnTo>
                    <a:pt x="0" y="593239"/>
                  </a:lnTo>
                  <a:lnTo>
                    <a:pt x="1966" y="544584"/>
                  </a:lnTo>
                  <a:lnTo>
                    <a:pt x="7764" y="497013"/>
                  </a:lnTo>
                  <a:lnTo>
                    <a:pt x="17241" y="450677"/>
                  </a:lnTo>
                  <a:lnTo>
                    <a:pt x="30243" y="405730"/>
                  </a:lnTo>
                  <a:lnTo>
                    <a:pt x="46619" y="362324"/>
                  </a:lnTo>
                  <a:lnTo>
                    <a:pt x="66216" y="320611"/>
                  </a:lnTo>
                  <a:lnTo>
                    <a:pt x="88880" y="280746"/>
                  </a:lnTo>
                  <a:lnTo>
                    <a:pt x="114460" y="242880"/>
                  </a:lnTo>
                  <a:lnTo>
                    <a:pt x="142803" y="207165"/>
                  </a:lnTo>
                  <a:lnTo>
                    <a:pt x="173755" y="173755"/>
                  </a:lnTo>
                  <a:lnTo>
                    <a:pt x="207165" y="142803"/>
                  </a:lnTo>
                  <a:lnTo>
                    <a:pt x="242879" y="114460"/>
                  </a:lnTo>
                  <a:lnTo>
                    <a:pt x="280746" y="88880"/>
                  </a:lnTo>
                  <a:lnTo>
                    <a:pt x="320611" y="66216"/>
                  </a:lnTo>
                  <a:lnTo>
                    <a:pt x="362323" y="46619"/>
                  </a:lnTo>
                  <a:lnTo>
                    <a:pt x="405729" y="30243"/>
                  </a:lnTo>
                  <a:lnTo>
                    <a:pt x="450677" y="17241"/>
                  </a:lnTo>
                  <a:lnTo>
                    <a:pt x="497012" y="7764"/>
                  </a:lnTo>
                  <a:lnTo>
                    <a:pt x="544584" y="1966"/>
                  </a:lnTo>
                  <a:lnTo>
                    <a:pt x="593239" y="0"/>
                  </a:lnTo>
                  <a:lnTo>
                    <a:pt x="641894" y="1966"/>
                  </a:lnTo>
                  <a:lnTo>
                    <a:pt x="689465" y="7764"/>
                  </a:lnTo>
                  <a:lnTo>
                    <a:pt x="735801" y="17241"/>
                  </a:lnTo>
                  <a:lnTo>
                    <a:pt x="780749" y="30243"/>
                  </a:lnTo>
                  <a:lnTo>
                    <a:pt x="824155" y="46619"/>
                  </a:lnTo>
                  <a:lnTo>
                    <a:pt x="865867" y="66216"/>
                  </a:lnTo>
                  <a:lnTo>
                    <a:pt x="905732" y="88880"/>
                  </a:lnTo>
                  <a:lnTo>
                    <a:pt x="943599" y="114460"/>
                  </a:lnTo>
                  <a:lnTo>
                    <a:pt x="979313" y="142803"/>
                  </a:lnTo>
                  <a:lnTo>
                    <a:pt x="1012723" y="173755"/>
                  </a:lnTo>
                  <a:lnTo>
                    <a:pt x="1043675" y="207165"/>
                  </a:lnTo>
                  <a:lnTo>
                    <a:pt x="1072018" y="242880"/>
                  </a:lnTo>
                  <a:lnTo>
                    <a:pt x="1097598" y="280746"/>
                  </a:lnTo>
                  <a:lnTo>
                    <a:pt x="1120263" y="320611"/>
                  </a:lnTo>
                  <a:lnTo>
                    <a:pt x="1139859" y="362324"/>
                  </a:lnTo>
                  <a:lnTo>
                    <a:pt x="1156235" y="405730"/>
                  </a:lnTo>
                  <a:lnTo>
                    <a:pt x="1169238" y="450677"/>
                  </a:lnTo>
                  <a:lnTo>
                    <a:pt x="1178714" y="497013"/>
                  </a:lnTo>
                  <a:lnTo>
                    <a:pt x="1184512" y="544584"/>
                  </a:lnTo>
                  <a:lnTo>
                    <a:pt x="1186479" y="593239"/>
                  </a:lnTo>
                  <a:lnTo>
                    <a:pt x="1184512" y="641894"/>
                  </a:lnTo>
                  <a:lnTo>
                    <a:pt x="1178714" y="689466"/>
                  </a:lnTo>
                  <a:lnTo>
                    <a:pt x="1169238" y="735801"/>
                  </a:lnTo>
                  <a:lnTo>
                    <a:pt x="1156235" y="780749"/>
                  </a:lnTo>
                  <a:lnTo>
                    <a:pt x="1139859" y="824155"/>
                  </a:lnTo>
                  <a:lnTo>
                    <a:pt x="1120263" y="865867"/>
                  </a:lnTo>
                  <a:lnTo>
                    <a:pt x="1097598" y="905732"/>
                  </a:lnTo>
                  <a:lnTo>
                    <a:pt x="1072018" y="943599"/>
                  </a:lnTo>
                  <a:lnTo>
                    <a:pt x="1043675" y="979313"/>
                  </a:lnTo>
                  <a:lnTo>
                    <a:pt x="1012723" y="1012723"/>
                  </a:lnTo>
                  <a:lnTo>
                    <a:pt x="979313" y="1043675"/>
                  </a:lnTo>
                  <a:lnTo>
                    <a:pt x="943599" y="1072018"/>
                  </a:lnTo>
                  <a:lnTo>
                    <a:pt x="905732" y="1097598"/>
                  </a:lnTo>
                  <a:lnTo>
                    <a:pt x="865867" y="1120262"/>
                  </a:lnTo>
                  <a:lnTo>
                    <a:pt x="824155" y="1139859"/>
                  </a:lnTo>
                  <a:lnTo>
                    <a:pt x="780749" y="1156235"/>
                  </a:lnTo>
                  <a:lnTo>
                    <a:pt x="735801" y="1169237"/>
                  </a:lnTo>
                  <a:lnTo>
                    <a:pt x="689465" y="1178714"/>
                  </a:lnTo>
                  <a:lnTo>
                    <a:pt x="641894" y="1184512"/>
                  </a:lnTo>
                  <a:lnTo>
                    <a:pt x="593239" y="1186478"/>
                  </a:lnTo>
                  <a:close/>
                </a:path>
              </a:pathLst>
            </a:custGeom>
            <a:solidFill>
              <a:srgbClr val="FEC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3"/>
            <p:cNvSpPr/>
            <p:nvPr/>
          </p:nvSpPr>
          <p:spPr>
            <a:xfrm>
              <a:off x="9143999" y="5033565"/>
              <a:ext cx="534670" cy="527685"/>
            </a:xfrm>
            <a:custGeom>
              <a:avLst/>
              <a:gdLst/>
              <a:ahLst/>
              <a:cxnLst/>
              <a:rect l="l" t="t" r="r" b="b"/>
              <a:pathLst>
                <a:path w="534670" h="527685">
                  <a:moveTo>
                    <a:pt x="97516" y="140564"/>
                  </a:moveTo>
                  <a:lnTo>
                    <a:pt x="47007" y="140564"/>
                  </a:lnTo>
                  <a:lnTo>
                    <a:pt x="398730" y="2585"/>
                  </a:lnTo>
                  <a:lnTo>
                    <a:pt x="409645" y="0"/>
                  </a:lnTo>
                  <a:lnTo>
                    <a:pt x="420320" y="0"/>
                  </a:lnTo>
                  <a:lnTo>
                    <a:pt x="431303" y="2779"/>
                  </a:lnTo>
                  <a:lnTo>
                    <a:pt x="441129" y="8023"/>
                  </a:lnTo>
                  <a:lnTo>
                    <a:pt x="449421" y="15470"/>
                  </a:lnTo>
                  <a:lnTo>
                    <a:pt x="451406" y="18370"/>
                  </a:lnTo>
                  <a:lnTo>
                    <a:pt x="411801" y="18370"/>
                  </a:lnTo>
                  <a:lnTo>
                    <a:pt x="405274" y="19913"/>
                  </a:lnTo>
                  <a:lnTo>
                    <a:pt x="97516" y="140564"/>
                  </a:lnTo>
                  <a:close/>
                </a:path>
                <a:path w="534670" h="527685">
                  <a:moveTo>
                    <a:pt x="460853" y="140564"/>
                  </a:moveTo>
                  <a:lnTo>
                    <a:pt x="442419" y="140564"/>
                  </a:lnTo>
                  <a:lnTo>
                    <a:pt x="442419" y="45813"/>
                  </a:lnTo>
                  <a:lnTo>
                    <a:pt x="441626" y="39161"/>
                  </a:lnTo>
                  <a:lnTo>
                    <a:pt x="418144" y="18370"/>
                  </a:lnTo>
                  <a:lnTo>
                    <a:pt x="451406" y="18370"/>
                  </a:lnTo>
                  <a:lnTo>
                    <a:pt x="455623" y="24533"/>
                  </a:lnTo>
                  <a:lnTo>
                    <a:pt x="459508" y="34788"/>
                  </a:lnTo>
                  <a:lnTo>
                    <a:pt x="460853" y="45813"/>
                  </a:lnTo>
                  <a:lnTo>
                    <a:pt x="460853" y="140564"/>
                  </a:lnTo>
                  <a:close/>
                </a:path>
                <a:path w="534670" h="527685">
                  <a:moveTo>
                    <a:pt x="488505" y="527682"/>
                  </a:moveTo>
                  <a:lnTo>
                    <a:pt x="46085" y="527682"/>
                  </a:lnTo>
                  <a:lnTo>
                    <a:pt x="28152" y="524058"/>
                  </a:lnTo>
                  <a:lnTo>
                    <a:pt x="13503" y="514179"/>
                  </a:lnTo>
                  <a:lnTo>
                    <a:pt x="3623" y="499529"/>
                  </a:lnTo>
                  <a:lnTo>
                    <a:pt x="0" y="481596"/>
                  </a:lnTo>
                  <a:lnTo>
                    <a:pt x="0" y="186650"/>
                  </a:lnTo>
                  <a:lnTo>
                    <a:pt x="3623" y="168717"/>
                  </a:lnTo>
                  <a:lnTo>
                    <a:pt x="13503" y="154067"/>
                  </a:lnTo>
                  <a:lnTo>
                    <a:pt x="28152" y="144188"/>
                  </a:lnTo>
                  <a:lnTo>
                    <a:pt x="46085" y="140564"/>
                  </a:lnTo>
                  <a:lnTo>
                    <a:pt x="488505" y="140564"/>
                  </a:lnTo>
                  <a:lnTo>
                    <a:pt x="506438" y="144188"/>
                  </a:lnTo>
                  <a:lnTo>
                    <a:pt x="521087" y="154067"/>
                  </a:lnTo>
                  <a:lnTo>
                    <a:pt x="524413" y="158998"/>
                  </a:lnTo>
                  <a:lnTo>
                    <a:pt x="46085" y="158998"/>
                  </a:lnTo>
                  <a:lnTo>
                    <a:pt x="35348" y="161180"/>
                  </a:lnTo>
                  <a:lnTo>
                    <a:pt x="26556" y="167121"/>
                  </a:lnTo>
                  <a:lnTo>
                    <a:pt x="20616" y="175913"/>
                  </a:lnTo>
                  <a:lnTo>
                    <a:pt x="18434" y="186650"/>
                  </a:lnTo>
                  <a:lnTo>
                    <a:pt x="18434" y="481596"/>
                  </a:lnTo>
                  <a:lnTo>
                    <a:pt x="20616" y="492333"/>
                  </a:lnTo>
                  <a:lnTo>
                    <a:pt x="26556" y="501125"/>
                  </a:lnTo>
                  <a:lnTo>
                    <a:pt x="35348" y="507066"/>
                  </a:lnTo>
                  <a:lnTo>
                    <a:pt x="46085" y="509247"/>
                  </a:lnTo>
                  <a:lnTo>
                    <a:pt x="524413" y="509247"/>
                  </a:lnTo>
                  <a:lnTo>
                    <a:pt x="521087" y="514179"/>
                  </a:lnTo>
                  <a:lnTo>
                    <a:pt x="506438" y="524058"/>
                  </a:lnTo>
                  <a:lnTo>
                    <a:pt x="488505" y="527682"/>
                  </a:lnTo>
                  <a:close/>
                </a:path>
                <a:path w="534670" h="527685">
                  <a:moveTo>
                    <a:pt x="524413" y="509247"/>
                  </a:moveTo>
                  <a:lnTo>
                    <a:pt x="488505" y="509247"/>
                  </a:lnTo>
                  <a:lnTo>
                    <a:pt x="499241" y="507066"/>
                  </a:lnTo>
                  <a:lnTo>
                    <a:pt x="508033" y="501125"/>
                  </a:lnTo>
                  <a:lnTo>
                    <a:pt x="513974" y="492333"/>
                  </a:lnTo>
                  <a:lnTo>
                    <a:pt x="516156" y="481596"/>
                  </a:lnTo>
                  <a:lnTo>
                    <a:pt x="516156" y="387766"/>
                  </a:lnTo>
                  <a:lnTo>
                    <a:pt x="370157" y="387766"/>
                  </a:lnTo>
                  <a:lnTo>
                    <a:pt x="366010" y="383619"/>
                  </a:lnTo>
                  <a:lnTo>
                    <a:pt x="366010" y="284627"/>
                  </a:lnTo>
                  <a:lnTo>
                    <a:pt x="370157" y="280480"/>
                  </a:lnTo>
                  <a:lnTo>
                    <a:pt x="516156" y="280480"/>
                  </a:lnTo>
                  <a:lnTo>
                    <a:pt x="516156" y="186650"/>
                  </a:lnTo>
                  <a:lnTo>
                    <a:pt x="513974" y="175913"/>
                  </a:lnTo>
                  <a:lnTo>
                    <a:pt x="508033" y="167121"/>
                  </a:lnTo>
                  <a:lnTo>
                    <a:pt x="499241" y="161180"/>
                  </a:lnTo>
                  <a:lnTo>
                    <a:pt x="488505" y="158998"/>
                  </a:lnTo>
                  <a:lnTo>
                    <a:pt x="524413" y="158998"/>
                  </a:lnTo>
                  <a:lnTo>
                    <a:pt x="530967" y="168717"/>
                  </a:lnTo>
                  <a:lnTo>
                    <a:pt x="534590" y="186650"/>
                  </a:lnTo>
                  <a:lnTo>
                    <a:pt x="534590" y="298914"/>
                  </a:lnTo>
                  <a:lnTo>
                    <a:pt x="384444" y="298914"/>
                  </a:lnTo>
                  <a:lnTo>
                    <a:pt x="384444" y="369332"/>
                  </a:lnTo>
                  <a:lnTo>
                    <a:pt x="534590" y="369332"/>
                  </a:lnTo>
                  <a:lnTo>
                    <a:pt x="534590" y="481596"/>
                  </a:lnTo>
                  <a:lnTo>
                    <a:pt x="530967" y="499529"/>
                  </a:lnTo>
                  <a:lnTo>
                    <a:pt x="524413" y="509247"/>
                  </a:lnTo>
                  <a:close/>
                </a:path>
                <a:path w="534670" h="527685">
                  <a:moveTo>
                    <a:pt x="534590" y="369332"/>
                  </a:moveTo>
                  <a:lnTo>
                    <a:pt x="516156" y="369332"/>
                  </a:lnTo>
                  <a:lnTo>
                    <a:pt x="516156" y="298914"/>
                  </a:lnTo>
                  <a:lnTo>
                    <a:pt x="534590" y="298914"/>
                  </a:lnTo>
                  <a:lnTo>
                    <a:pt x="534590" y="369332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2"/>
          <p:cNvSpPr/>
          <p:nvPr/>
        </p:nvSpPr>
        <p:spPr>
          <a:xfrm>
            <a:off x="457200" y="386715"/>
            <a:ext cx="534670" cy="527685"/>
          </a:xfrm>
          <a:custGeom>
            <a:avLst/>
            <a:gdLst/>
            <a:ahLst/>
            <a:cxnLst/>
            <a:rect l="l" t="t" r="r" b="b"/>
            <a:pathLst>
              <a:path w="534669" h="527685">
                <a:moveTo>
                  <a:pt x="97516" y="140564"/>
                </a:moveTo>
                <a:lnTo>
                  <a:pt x="47007" y="140564"/>
                </a:lnTo>
                <a:lnTo>
                  <a:pt x="398730" y="2585"/>
                </a:lnTo>
                <a:lnTo>
                  <a:pt x="409645" y="0"/>
                </a:lnTo>
                <a:lnTo>
                  <a:pt x="420320" y="0"/>
                </a:lnTo>
                <a:lnTo>
                  <a:pt x="431303" y="2779"/>
                </a:lnTo>
                <a:lnTo>
                  <a:pt x="441129" y="8023"/>
                </a:lnTo>
                <a:lnTo>
                  <a:pt x="449421" y="15470"/>
                </a:lnTo>
                <a:lnTo>
                  <a:pt x="451406" y="18370"/>
                </a:lnTo>
                <a:lnTo>
                  <a:pt x="411801" y="18370"/>
                </a:lnTo>
                <a:lnTo>
                  <a:pt x="405274" y="19913"/>
                </a:lnTo>
                <a:lnTo>
                  <a:pt x="97516" y="140564"/>
                </a:lnTo>
                <a:close/>
              </a:path>
              <a:path w="534669" h="527685">
                <a:moveTo>
                  <a:pt x="460853" y="140564"/>
                </a:moveTo>
                <a:lnTo>
                  <a:pt x="442419" y="140564"/>
                </a:lnTo>
                <a:lnTo>
                  <a:pt x="442419" y="45813"/>
                </a:lnTo>
                <a:lnTo>
                  <a:pt x="441626" y="39161"/>
                </a:lnTo>
                <a:lnTo>
                  <a:pt x="418144" y="18370"/>
                </a:lnTo>
                <a:lnTo>
                  <a:pt x="451406" y="18370"/>
                </a:lnTo>
                <a:lnTo>
                  <a:pt x="455623" y="24533"/>
                </a:lnTo>
                <a:lnTo>
                  <a:pt x="459508" y="34788"/>
                </a:lnTo>
                <a:lnTo>
                  <a:pt x="460853" y="45813"/>
                </a:lnTo>
                <a:lnTo>
                  <a:pt x="460853" y="140564"/>
                </a:lnTo>
                <a:close/>
              </a:path>
              <a:path w="534669" h="527685">
                <a:moveTo>
                  <a:pt x="488505" y="527682"/>
                </a:moveTo>
                <a:lnTo>
                  <a:pt x="46085" y="527682"/>
                </a:lnTo>
                <a:lnTo>
                  <a:pt x="28152" y="524058"/>
                </a:lnTo>
                <a:lnTo>
                  <a:pt x="13503" y="514179"/>
                </a:lnTo>
                <a:lnTo>
                  <a:pt x="3623" y="499529"/>
                </a:lnTo>
                <a:lnTo>
                  <a:pt x="0" y="481596"/>
                </a:lnTo>
                <a:lnTo>
                  <a:pt x="0" y="186650"/>
                </a:lnTo>
                <a:lnTo>
                  <a:pt x="3623" y="168717"/>
                </a:lnTo>
                <a:lnTo>
                  <a:pt x="13503" y="154067"/>
                </a:lnTo>
                <a:lnTo>
                  <a:pt x="28152" y="144188"/>
                </a:lnTo>
                <a:lnTo>
                  <a:pt x="46085" y="140564"/>
                </a:lnTo>
                <a:lnTo>
                  <a:pt x="488505" y="140564"/>
                </a:lnTo>
                <a:lnTo>
                  <a:pt x="506438" y="144188"/>
                </a:lnTo>
                <a:lnTo>
                  <a:pt x="521087" y="154067"/>
                </a:lnTo>
                <a:lnTo>
                  <a:pt x="524413" y="158998"/>
                </a:lnTo>
                <a:lnTo>
                  <a:pt x="46085" y="158998"/>
                </a:lnTo>
                <a:lnTo>
                  <a:pt x="35348" y="161180"/>
                </a:lnTo>
                <a:lnTo>
                  <a:pt x="26556" y="167121"/>
                </a:lnTo>
                <a:lnTo>
                  <a:pt x="20616" y="175913"/>
                </a:lnTo>
                <a:lnTo>
                  <a:pt x="18434" y="186650"/>
                </a:lnTo>
                <a:lnTo>
                  <a:pt x="18434" y="481596"/>
                </a:lnTo>
                <a:lnTo>
                  <a:pt x="20616" y="492333"/>
                </a:lnTo>
                <a:lnTo>
                  <a:pt x="26556" y="501125"/>
                </a:lnTo>
                <a:lnTo>
                  <a:pt x="35348" y="507066"/>
                </a:lnTo>
                <a:lnTo>
                  <a:pt x="46085" y="509247"/>
                </a:lnTo>
                <a:lnTo>
                  <a:pt x="524413" y="509247"/>
                </a:lnTo>
                <a:lnTo>
                  <a:pt x="521087" y="514179"/>
                </a:lnTo>
                <a:lnTo>
                  <a:pt x="506438" y="524058"/>
                </a:lnTo>
                <a:lnTo>
                  <a:pt x="488505" y="527682"/>
                </a:lnTo>
                <a:close/>
              </a:path>
              <a:path w="534669" h="527685">
                <a:moveTo>
                  <a:pt x="524413" y="509247"/>
                </a:moveTo>
                <a:lnTo>
                  <a:pt x="488505" y="509247"/>
                </a:lnTo>
                <a:lnTo>
                  <a:pt x="499241" y="507066"/>
                </a:lnTo>
                <a:lnTo>
                  <a:pt x="508033" y="501125"/>
                </a:lnTo>
                <a:lnTo>
                  <a:pt x="513974" y="492333"/>
                </a:lnTo>
                <a:lnTo>
                  <a:pt x="516156" y="481596"/>
                </a:lnTo>
                <a:lnTo>
                  <a:pt x="516156" y="387766"/>
                </a:lnTo>
                <a:lnTo>
                  <a:pt x="370157" y="387766"/>
                </a:lnTo>
                <a:lnTo>
                  <a:pt x="366010" y="383619"/>
                </a:lnTo>
                <a:lnTo>
                  <a:pt x="366010" y="284627"/>
                </a:lnTo>
                <a:lnTo>
                  <a:pt x="370157" y="280480"/>
                </a:lnTo>
                <a:lnTo>
                  <a:pt x="516156" y="280480"/>
                </a:lnTo>
                <a:lnTo>
                  <a:pt x="516156" y="186650"/>
                </a:lnTo>
                <a:lnTo>
                  <a:pt x="513974" y="175913"/>
                </a:lnTo>
                <a:lnTo>
                  <a:pt x="508033" y="167121"/>
                </a:lnTo>
                <a:lnTo>
                  <a:pt x="499241" y="161180"/>
                </a:lnTo>
                <a:lnTo>
                  <a:pt x="488505" y="158998"/>
                </a:lnTo>
                <a:lnTo>
                  <a:pt x="524413" y="158998"/>
                </a:lnTo>
                <a:lnTo>
                  <a:pt x="530967" y="168717"/>
                </a:lnTo>
                <a:lnTo>
                  <a:pt x="534590" y="186650"/>
                </a:lnTo>
                <a:lnTo>
                  <a:pt x="534590" y="298914"/>
                </a:lnTo>
                <a:lnTo>
                  <a:pt x="384444" y="298914"/>
                </a:lnTo>
                <a:lnTo>
                  <a:pt x="384444" y="369332"/>
                </a:lnTo>
                <a:lnTo>
                  <a:pt x="534590" y="369332"/>
                </a:lnTo>
                <a:lnTo>
                  <a:pt x="534590" y="481596"/>
                </a:lnTo>
                <a:lnTo>
                  <a:pt x="530967" y="499529"/>
                </a:lnTo>
                <a:lnTo>
                  <a:pt x="524413" y="509247"/>
                </a:lnTo>
                <a:close/>
              </a:path>
              <a:path w="534669" h="527685">
                <a:moveTo>
                  <a:pt x="534590" y="369332"/>
                </a:moveTo>
                <a:lnTo>
                  <a:pt x="516156" y="369332"/>
                </a:lnTo>
                <a:lnTo>
                  <a:pt x="516156" y="298914"/>
                </a:lnTo>
                <a:lnTo>
                  <a:pt x="534590" y="298914"/>
                </a:lnTo>
                <a:lnTo>
                  <a:pt x="53459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457200" y="7124700"/>
            <a:ext cx="646430" cy="949960"/>
          </a:xfrm>
          <a:custGeom>
            <a:avLst/>
            <a:gdLst/>
            <a:ahLst/>
            <a:cxnLst/>
            <a:rect l="l" t="t" r="r" b="b"/>
            <a:pathLst>
              <a:path w="646429" h="949959">
                <a:moveTo>
                  <a:pt x="246734" y="518775"/>
                </a:moveTo>
                <a:lnTo>
                  <a:pt x="198665" y="514393"/>
                </a:lnTo>
                <a:lnTo>
                  <a:pt x="155895" y="503720"/>
                </a:lnTo>
                <a:lnTo>
                  <a:pt x="118407" y="486743"/>
                </a:lnTo>
                <a:lnTo>
                  <a:pt x="85943" y="463881"/>
                </a:lnTo>
                <a:lnTo>
                  <a:pt x="58149" y="435642"/>
                </a:lnTo>
                <a:lnTo>
                  <a:pt x="35042" y="402025"/>
                </a:lnTo>
                <a:lnTo>
                  <a:pt x="16641" y="363025"/>
                </a:lnTo>
                <a:lnTo>
                  <a:pt x="4338" y="321209"/>
                </a:lnTo>
                <a:lnTo>
                  <a:pt x="0" y="280196"/>
                </a:lnTo>
                <a:lnTo>
                  <a:pt x="3627" y="239995"/>
                </a:lnTo>
                <a:lnTo>
                  <a:pt x="15224" y="200617"/>
                </a:lnTo>
                <a:lnTo>
                  <a:pt x="34168" y="163850"/>
                </a:lnTo>
                <a:lnTo>
                  <a:pt x="59876" y="131445"/>
                </a:lnTo>
                <a:lnTo>
                  <a:pt x="92343" y="103411"/>
                </a:lnTo>
                <a:lnTo>
                  <a:pt x="131562" y="79760"/>
                </a:lnTo>
                <a:lnTo>
                  <a:pt x="111909" y="28797"/>
                </a:lnTo>
                <a:lnTo>
                  <a:pt x="186562" y="0"/>
                </a:lnTo>
                <a:lnTo>
                  <a:pt x="206215" y="50989"/>
                </a:lnTo>
                <a:lnTo>
                  <a:pt x="339851" y="50989"/>
                </a:lnTo>
                <a:lnTo>
                  <a:pt x="389657" y="73140"/>
                </a:lnTo>
                <a:lnTo>
                  <a:pt x="444316" y="122876"/>
                </a:lnTo>
                <a:lnTo>
                  <a:pt x="467314" y="156151"/>
                </a:lnTo>
                <a:lnTo>
                  <a:pt x="451416" y="164787"/>
                </a:lnTo>
                <a:lnTo>
                  <a:pt x="250092" y="164787"/>
                </a:lnTo>
                <a:lnTo>
                  <a:pt x="260622" y="192087"/>
                </a:lnTo>
                <a:lnTo>
                  <a:pt x="174851" y="192087"/>
                </a:lnTo>
                <a:lnTo>
                  <a:pt x="162759" y="203648"/>
                </a:lnTo>
                <a:lnTo>
                  <a:pt x="139958" y="245670"/>
                </a:lnTo>
                <a:lnTo>
                  <a:pt x="136438" y="276897"/>
                </a:lnTo>
                <a:lnTo>
                  <a:pt x="138427" y="292179"/>
                </a:lnTo>
                <a:lnTo>
                  <a:pt x="157210" y="331968"/>
                </a:lnTo>
                <a:lnTo>
                  <a:pt x="192570" y="359139"/>
                </a:lnTo>
                <a:lnTo>
                  <a:pt x="243515" y="370164"/>
                </a:lnTo>
                <a:lnTo>
                  <a:pt x="476969" y="370164"/>
                </a:lnTo>
                <a:lnTo>
                  <a:pt x="492409" y="373048"/>
                </a:lnTo>
                <a:lnTo>
                  <a:pt x="529507" y="387918"/>
                </a:lnTo>
                <a:lnTo>
                  <a:pt x="586556" y="435786"/>
                </a:lnTo>
                <a:lnTo>
                  <a:pt x="608856" y="468609"/>
                </a:lnTo>
                <a:lnTo>
                  <a:pt x="627021" y="507358"/>
                </a:lnTo>
                <a:lnTo>
                  <a:pt x="627609" y="509330"/>
                </a:lnTo>
                <a:lnTo>
                  <a:pt x="407699" y="509330"/>
                </a:lnTo>
                <a:lnTo>
                  <a:pt x="383302" y="510246"/>
                </a:lnTo>
                <a:lnTo>
                  <a:pt x="385859" y="516877"/>
                </a:lnTo>
                <a:lnTo>
                  <a:pt x="300120" y="516877"/>
                </a:lnTo>
                <a:lnTo>
                  <a:pt x="246734" y="518775"/>
                </a:lnTo>
                <a:close/>
              </a:path>
              <a:path w="646429" h="949959">
                <a:moveTo>
                  <a:pt x="339851" y="50989"/>
                </a:moveTo>
                <a:lnTo>
                  <a:pt x="206215" y="50989"/>
                </a:lnTo>
                <a:lnTo>
                  <a:pt x="247796" y="43173"/>
                </a:lnTo>
                <a:lnTo>
                  <a:pt x="286951" y="41504"/>
                </a:lnTo>
                <a:lnTo>
                  <a:pt x="323679" y="45981"/>
                </a:lnTo>
                <a:lnTo>
                  <a:pt x="339851" y="50989"/>
                </a:lnTo>
                <a:close/>
              </a:path>
              <a:path w="646429" h="949959">
                <a:moveTo>
                  <a:pt x="343623" y="223344"/>
                </a:moveTo>
                <a:lnTo>
                  <a:pt x="324538" y="198602"/>
                </a:lnTo>
                <a:lnTo>
                  <a:pt x="302583" y="180600"/>
                </a:lnTo>
                <a:lnTo>
                  <a:pt x="277765" y="169331"/>
                </a:lnTo>
                <a:lnTo>
                  <a:pt x="250092" y="164787"/>
                </a:lnTo>
                <a:lnTo>
                  <a:pt x="451416" y="164787"/>
                </a:lnTo>
                <a:lnTo>
                  <a:pt x="343623" y="223344"/>
                </a:lnTo>
                <a:close/>
              </a:path>
              <a:path w="646429" h="949959">
                <a:moveTo>
                  <a:pt x="476969" y="370164"/>
                </a:moveTo>
                <a:lnTo>
                  <a:pt x="243515" y="370164"/>
                </a:lnTo>
                <a:lnTo>
                  <a:pt x="174851" y="192087"/>
                </a:lnTo>
                <a:lnTo>
                  <a:pt x="260622" y="192087"/>
                </a:lnTo>
                <a:lnTo>
                  <a:pt x="327740" y="366100"/>
                </a:lnTo>
                <a:lnTo>
                  <a:pt x="455213" y="366100"/>
                </a:lnTo>
                <a:lnTo>
                  <a:pt x="476969" y="370164"/>
                </a:lnTo>
                <a:close/>
              </a:path>
              <a:path w="646429" h="949959">
                <a:moveTo>
                  <a:pt x="455213" y="366100"/>
                </a:moveTo>
                <a:lnTo>
                  <a:pt x="327740" y="366100"/>
                </a:lnTo>
                <a:lnTo>
                  <a:pt x="391520" y="362139"/>
                </a:lnTo>
                <a:lnTo>
                  <a:pt x="446411" y="364455"/>
                </a:lnTo>
                <a:lnTo>
                  <a:pt x="455213" y="366100"/>
                </a:lnTo>
                <a:close/>
              </a:path>
              <a:path w="646429" h="949959">
                <a:moveTo>
                  <a:pt x="619067" y="711050"/>
                </a:moveTo>
                <a:lnTo>
                  <a:pt x="460736" y="711050"/>
                </a:lnTo>
                <a:lnTo>
                  <a:pt x="477215" y="699020"/>
                </a:lnTo>
                <a:lnTo>
                  <a:pt x="490877" y="685023"/>
                </a:lnTo>
                <a:lnTo>
                  <a:pt x="501721" y="669046"/>
                </a:lnTo>
                <a:lnTo>
                  <a:pt x="509747" y="651076"/>
                </a:lnTo>
                <a:lnTo>
                  <a:pt x="514568" y="632069"/>
                </a:lnTo>
                <a:lnTo>
                  <a:pt x="515904" y="612984"/>
                </a:lnTo>
                <a:lnTo>
                  <a:pt x="513741" y="593814"/>
                </a:lnTo>
                <a:lnTo>
                  <a:pt x="490576" y="544370"/>
                </a:lnTo>
                <a:lnTo>
                  <a:pt x="448412" y="515671"/>
                </a:lnTo>
                <a:lnTo>
                  <a:pt x="407699" y="509330"/>
                </a:lnTo>
                <a:lnTo>
                  <a:pt x="627609" y="509330"/>
                </a:lnTo>
                <a:lnTo>
                  <a:pt x="640759" y="553496"/>
                </a:lnTo>
                <a:lnTo>
                  <a:pt x="646036" y="598659"/>
                </a:lnTo>
                <a:lnTo>
                  <a:pt x="642855" y="642844"/>
                </a:lnTo>
                <a:lnTo>
                  <a:pt x="631219" y="686049"/>
                </a:lnTo>
                <a:lnTo>
                  <a:pt x="619067" y="711050"/>
                </a:lnTo>
                <a:close/>
              </a:path>
              <a:path w="646429" h="949959">
                <a:moveTo>
                  <a:pt x="607031" y="732628"/>
                </a:moveTo>
                <a:lnTo>
                  <a:pt x="383302" y="732628"/>
                </a:lnTo>
                <a:lnTo>
                  <a:pt x="300120" y="516877"/>
                </a:lnTo>
                <a:lnTo>
                  <a:pt x="385859" y="516877"/>
                </a:lnTo>
                <a:lnTo>
                  <a:pt x="460736" y="711050"/>
                </a:lnTo>
                <a:lnTo>
                  <a:pt x="619067" y="711050"/>
                </a:lnTo>
                <a:lnTo>
                  <a:pt x="611377" y="726868"/>
                </a:lnTo>
                <a:lnTo>
                  <a:pt x="607031" y="732628"/>
                </a:lnTo>
                <a:close/>
              </a:path>
              <a:path w="646429" h="949959">
                <a:moveTo>
                  <a:pt x="341741" y="865326"/>
                </a:moveTo>
                <a:lnTo>
                  <a:pt x="300175" y="859070"/>
                </a:lnTo>
                <a:lnTo>
                  <a:pt x="260627" y="845597"/>
                </a:lnTo>
                <a:lnTo>
                  <a:pt x="223531" y="824661"/>
                </a:lnTo>
                <a:lnTo>
                  <a:pt x="189243" y="796071"/>
                </a:lnTo>
                <a:lnTo>
                  <a:pt x="157752" y="759829"/>
                </a:lnTo>
                <a:lnTo>
                  <a:pt x="129048" y="715943"/>
                </a:lnTo>
                <a:lnTo>
                  <a:pt x="257846" y="649712"/>
                </a:lnTo>
                <a:lnTo>
                  <a:pt x="270538" y="667636"/>
                </a:lnTo>
                <a:lnTo>
                  <a:pt x="284478" y="683473"/>
                </a:lnTo>
                <a:lnTo>
                  <a:pt x="316163" y="708911"/>
                </a:lnTo>
                <a:lnTo>
                  <a:pt x="366739" y="730136"/>
                </a:lnTo>
                <a:lnTo>
                  <a:pt x="383302" y="732628"/>
                </a:lnTo>
                <a:lnTo>
                  <a:pt x="607031" y="732628"/>
                </a:lnTo>
                <a:lnTo>
                  <a:pt x="583662" y="763594"/>
                </a:lnTo>
                <a:lnTo>
                  <a:pt x="548081" y="796253"/>
                </a:lnTo>
                <a:lnTo>
                  <a:pt x="504640" y="824874"/>
                </a:lnTo>
                <a:lnTo>
                  <a:pt x="516721" y="856238"/>
                </a:lnTo>
                <a:lnTo>
                  <a:pt x="430977" y="856238"/>
                </a:lnTo>
                <a:lnTo>
                  <a:pt x="385337" y="864378"/>
                </a:lnTo>
                <a:lnTo>
                  <a:pt x="341741" y="865326"/>
                </a:lnTo>
                <a:close/>
              </a:path>
              <a:path w="646429" h="949959">
                <a:moveTo>
                  <a:pt x="467073" y="949903"/>
                </a:moveTo>
                <a:lnTo>
                  <a:pt x="430977" y="856238"/>
                </a:lnTo>
                <a:lnTo>
                  <a:pt x="516721" y="856238"/>
                </a:lnTo>
                <a:lnTo>
                  <a:pt x="541726" y="921159"/>
                </a:lnTo>
                <a:lnTo>
                  <a:pt x="467073" y="949903"/>
                </a:lnTo>
                <a:close/>
              </a:path>
            </a:pathLst>
          </a:custGeom>
          <a:solidFill>
            <a:srgbClr val="5C6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ounded Rectangle 22"/>
          <p:cNvSpPr/>
          <p:nvPr/>
        </p:nvSpPr>
        <p:spPr>
          <a:xfrm>
            <a:off x="11277600" y="2901459"/>
            <a:ext cx="6555658" cy="68583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User satisfaction significantly varies across UPI apps for </a:t>
            </a:r>
            <a:r>
              <a:rPr lang="en-IN" sz="2800" b="1" dirty="0">
                <a:effectLst/>
              </a:rPr>
              <a:t>Transaction Speed</a:t>
            </a:r>
            <a:r>
              <a:rPr lang="en-IN" sz="2800" b="1" dirty="0">
                <a:latin typeface="Bahnschrift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</a:rPr>
              <a:t>Bill Payment, Payment Reminder, Security Features, </a:t>
            </a:r>
            <a:r>
              <a:rPr lang="en-IN" sz="2800" b="1" dirty="0">
                <a:effectLst/>
              </a:rPr>
              <a:t>User Interface</a:t>
            </a:r>
            <a:r>
              <a:rPr lang="en-IN" sz="2800" b="1" dirty="0">
                <a:latin typeface="Bahnschrift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and Merchant &amp; Bank Support (p &lt; 0.05).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However, no significant differences were found for Payment Reminder.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Post-hoc analysis like Dunn's test is recommended to identify specific app-wise differences.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4D98EF-FB0C-8DD0-5360-D10759C9878F}"/>
              </a:ext>
            </a:extLst>
          </p:cNvPr>
          <p:cNvGraphicFramePr>
            <a:graphicFrameLocks noGrp="1"/>
          </p:cNvGraphicFramePr>
          <p:nvPr/>
        </p:nvGraphicFramePr>
        <p:xfrm>
          <a:off x="1103630" y="4064594"/>
          <a:ext cx="9296400" cy="5695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665">
                  <a:extLst>
                    <a:ext uri="{9D8B030D-6E8A-4147-A177-3AD203B41FA5}">
                      <a16:colId xmlns:a16="http://schemas.microsoft.com/office/drawing/2014/main" val="3257251970"/>
                    </a:ext>
                  </a:extLst>
                </a:gridCol>
                <a:gridCol w="1986950">
                  <a:extLst>
                    <a:ext uri="{9D8B030D-6E8A-4147-A177-3AD203B41FA5}">
                      <a16:colId xmlns:a16="http://schemas.microsoft.com/office/drawing/2014/main" val="562139533"/>
                    </a:ext>
                  </a:extLst>
                </a:gridCol>
                <a:gridCol w="1977302">
                  <a:extLst>
                    <a:ext uri="{9D8B030D-6E8A-4147-A177-3AD203B41FA5}">
                      <a16:colId xmlns:a16="http://schemas.microsoft.com/office/drawing/2014/main" val="3221580615"/>
                    </a:ext>
                  </a:extLst>
                </a:gridCol>
                <a:gridCol w="2652483">
                  <a:extLst>
                    <a:ext uri="{9D8B030D-6E8A-4147-A177-3AD203B41FA5}">
                      <a16:colId xmlns:a16="http://schemas.microsoft.com/office/drawing/2014/main" val="1486863385"/>
                    </a:ext>
                  </a:extLst>
                </a:gridCol>
              </a:tblGrid>
              <a:tr h="6175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1" dirty="0">
                          <a:effectLst/>
                        </a:rPr>
                        <a:t>Satisfaction Category</a:t>
                      </a:r>
                      <a:endParaRPr lang="en-IN" sz="2400" b="1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1">
                          <a:effectLst/>
                        </a:rPr>
                        <a:t>H-Statistic</a:t>
                      </a:r>
                      <a:endParaRPr lang="en-IN" sz="2400" b="1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1" dirty="0">
                          <a:effectLst/>
                        </a:rPr>
                        <a:t>P-Value</a:t>
                      </a:r>
                      <a:endParaRPr lang="en-IN" sz="2400" b="1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1" dirty="0">
                          <a:effectLst/>
                        </a:rPr>
                        <a:t>Conclusion</a:t>
                      </a:r>
                      <a:endParaRPr lang="en-IN" sz="2400" b="1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35321391"/>
                  </a:ext>
                </a:extLst>
              </a:tr>
              <a:tr h="782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1" dirty="0">
                          <a:effectLst/>
                        </a:rPr>
                        <a:t>Transaction Speed</a:t>
                      </a:r>
                      <a:endParaRPr lang="en-IN" sz="2400" b="1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dirty="0"/>
                        <a:t>11.2821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dirty="0"/>
                        <a:t>0.0035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0" u="sng" dirty="0">
                          <a:effectLst/>
                        </a:rPr>
                        <a:t>Significant Difference</a:t>
                      </a:r>
                      <a:endParaRPr lang="en-IN" sz="2400" b="0" u="sng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09794441"/>
                  </a:ext>
                </a:extLst>
              </a:tr>
              <a:tr h="6657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1" dirty="0">
                          <a:effectLst/>
                        </a:rPr>
                        <a:t>Bill Payment</a:t>
                      </a:r>
                      <a:endParaRPr lang="en-IN" sz="2400" b="1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dirty="0"/>
                        <a:t>15.5472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b="0" dirty="0">
                          <a:effectLst/>
                        </a:rPr>
                        <a:t>0.0004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0" u="sng" dirty="0">
                          <a:effectLst/>
                        </a:rPr>
                        <a:t>Significant Difference</a:t>
                      </a:r>
                      <a:endParaRPr lang="en-IN" sz="2400" b="0" u="sng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23405167"/>
                  </a:ext>
                </a:extLst>
              </a:tr>
              <a:tr h="6657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1" dirty="0">
                          <a:effectLst/>
                        </a:rPr>
                        <a:t>Payment Reminder</a:t>
                      </a:r>
                      <a:endParaRPr lang="en-IN" sz="2400" b="1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dirty="0"/>
                        <a:t>2.1335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0" dirty="0">
                          <a:effectLst/>
                        </a:rPr>
                        <a:t>0.3441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0" u="sng" dirty="0">
                          <a:effectLst/>
                        </a:rPr>
                        <a:t>No Significant Difference</a:t>
                      </a:r>
                      <a:endParaRPr lang="en-IN" sz="2400" b="0" u="sng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>
                    <a:solidFill>
                      <a:srgbClr val="FF74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831933"/>
                  </a:ext>
                </a:extLst>
              </a:tr>
              <a:tr h="782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1" dirty="0">
                          <a:effectLst/>
                        </a:rPr>
                        <a:t>User Interface</a:t>
                      </a:r>
                      <a:endParaRPr lang="en-IN" sz="2400" b="1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dirty="0"/>
                        <a:t>6.5252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0" dirty="0">
                          <a:effectLst/>
                        </a:rPr>
                        <a:t>0.0383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0" u="sng" dirty="0">
                          <a:effectLst/>
                        </a:rPr>
                        <a:t>Significant Difference</a:t>
                      </a:r>
                      <a:endParaRPr lang="en-IN" sz="2400" b="0" u="sng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41108044"/>
                  </a:ext>
                </a:extLst>
              </a:tr>
              <a:tr h="6657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1" dirty="0">
                          <a:effectLst/>
                        </a:rPr>
                        <a:t>Security Features</a:t>
                      </a:r>
                      <a:endParaRPr lang="en-IN" sz="2400" b="1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dirty="0"/>
                        <a:t>9.4317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0" dirty="0">
                          <a:effectLst/>
                        </a:rPr>
                        <a:t>0.0090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0" u="sng" dirty="0">
                          <a:effectLst/>
                        </a:rPr>
                        <a:t>Significant Difference</a:t>
                      </a:r>
                      <a:endParaRPr lang="en-IN" sz="2400" b="0" u="sng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35144147"/>
                  </a:ext>
                </a:extLst>
              </a:tr>
              <a:tr h="782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1" dirty="0">
                          <a:effectLst/>
                        </a:rPr>
                        <a:t>Merchant &amp; Bank Support</a:t>
                      </a:r>
                      <a:endParaRPr lang="en-IN" sz="2400" b="1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dirty="0"/>
                        <a:t>21.8054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0" dirty="0">
                          <a:effectLst/>
                        </a:rPr>
                        <a:t>0.0000</a:t>
                      </a:r>
                      <a:endParaRPr lang="en-IN" sz="2400" b="0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400" b="0" u="sng" dirty="0">
                          <a:effectLst/>
                        </a:rPr>
                        <a:t>Significant Difference</a:t>
                      </a:r>
                      <a:endParaRPr lang="en-IN" sz="2400" b="0" u="sng" dirty="0">
                        <a:effectLst/>
                        <a:latin typeface="Bahnschrift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22288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8000" y="342900"/>
            <a:ext cx="4191000" cy="1143000"/>
          </a:xfrm>
          <a:prstGeom prst="roundRect">
            <a:avLst/>
          </a:prstGeom>
          <a:solidFill>
            <a:srgbClr val="566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Dunn Test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418329" y="346364"/>
            <a:ext cx="1186815" cy="1186815"/>
            <a:chOff x="8846468" y="4686300"/>
            <a:chExt cx="1186815" cy="1186815"/>
          </a:xfrm>
        </p:grpSpPr>
        <p:sp>
          <p:nvSpPr>
            <p:cNvPr id="15" name="object 21"/>
            <p:cNvSpPr/>
            <p:nvPr/>
          </p:nvSpPr>
          <p:spPr>
            <a:xfrm>
              <a:off x="8846468" y="4686300"/>
              <a:ext cx="1186815" cy="1186815"/>
            </a:xfrm>
            <a:custGeom>
              <a:avLst/>
              <a:gdLst/>
              <a:ahLst/>
              <a:cxnLst/>
              <a:rect l="l" t="t" r="r" b="b"/>
              <a:pathLst>
                <a:path w="1186815" h="1186814">
                  <a:moveTo>
                    <a:pt x="593239" y="1186478"/>
                  </a:moveTo>
                  <a:lnTo>
                    <a:pt x="544584" y="1184512"/>
                  </a:lnTo>
                  <a:lnTo>
                    <a:pt x="497012" y="1178714"/>
                  </a:lnTo>
                  <a:lnTo>
                    <a:pt x="450677" y="1169237"/>
                  </a:lnTo>
                  <a:lnTo>
                    <a:pt x="405729" y="1156235"/>
                  </a:lnTo>
                  <a:lnTo>
                    <a:pt x="362323" y="1139859"/>
                  </a:lnTo>
                  <a:lnTo>
                    <a:pt x="320611" y="1120262"/>
                  </a:lnTo>
                  <a:lnTo>
                    <a:pt x="280746" y="1097598"/>
                  </a:lnTo>
                  <a:lnTo>
                    <a:pt x="242879" y="1072018"/>
                  </a:lnTo>
                  <a:lnTo>
                    <a:pt x="207165" y="1043675"/>
                  </a:lnTo>
                  <a:lnTo>
                    <a:pt x="173755" y="1012723"/>
                  </a:lnTo>
                  <a:lnTo>
                    <a:pt x="142803" y="979313"/>
                  </a:lnTo>
                  <a:lnTo>
                    <a:pt x="114460" y="943599"/>
                  </a:lnTo>
                  <a:lnTo>
                    <a:pt x="88880" y="905732"/>
                  </a:lnTo>
                  <a:lnTo>
                    <a:pt x="66216" y="865867"/>
                  </a:lnTo>
                  <a:lnTo>
                    <a:pt x="46619" y="824155"/>
                  </a:lnTo>
                  <a:lnTo>
                    <a:pt x="30243" y="780749"/>
                  </a:lnTo>
                  <a:lnTo>
                    <a:pt x="17241" y="735801"/>
                  </a:lnTo>
                  <a:lnTo>
                    <a:pt x="7764" y="689466"/>
                  </a:lnTo>
                  <a:lnTo>
                    <a:pt x="1966" y="641894"/>
                  </a:lnTo>
                  <a:lnTo>
                    <a:pt x="0" y="593239"/>
                  </a:lnTo>
                  <a:lnTo>
                    <a:pt x="1966" y="544584"/>
                  </a:lnTo>
                  <a:lnTo>
                    <a:pt x="7764" y="497013"/>
                  </a:lnTo>
                  <a:lnTo>
                    <a:pt x="17241" y="450677"/>
                  </a:lnTo>
                  <a:lnTo>
                    <a:pt x="30243" y="405730"/>
                  </a:lnTo>
                  <a:lnTo>
                    <a:pt x="46619" y="362324"/>
                  </a:lnTo>
                  <a:lnTo>
                    <a:pt x="66216" y="320611"/>
                  </a:lnTo>
                  <a:lnTo>
                    <a:pt x="88880" y="280746"/>
                  </a:lnTo>
                  <a:lnTo>
                    <a:pt x="114460" y="242880"/>
                  </a:lnTo>
                  <a:lnTo>
                    <a:pt x="142803" y="207165"/>
                  </a:lnTo>
                  <a:lnTo>
                    <a:pt x="173755" y="173755"/>
                  </a:lnTo>
                  <a:lnTo>
                    <a:pt x="207165" y="142803"/>
                  </a:lnTo>
                  <a:lnTo>
                    <a:pt x="242879" y="114460"/>
                  </a:lnTo>
                  <a:lnTo>
                    <a:pt x="280746" y="88880"/>
                  </a:lnTo>
                  <a:lnTo>
                    <a:pt x="320611" y="66216"/>
                  </a:lnTo>
                  <a:lnTo>
                    <a:pt x="362323" y="46619"/>
                  </a:lnTo>
                  <a:lnTo>
                    <a:pt x="405729" y="30243"/>
                  </a:lnTo>
                  <a:lnTo>
                    <a:pt x="450677" y="17241"/>
                  </a:lnTo>
                  <a:lnTo>
                    <a:pt x="497012" y="7764"/>
                  </a:lnTo>
                  <a:lnTo>
                    <a:pt x="544584" y="1966"/>
                  </a:lnTo>
                  <a:lnTo>
                    <a:pt x="593239" y="0"/>
                  </a:lnTo>
                  <a:lnTo>
                    <a:pt x="641894" y="1966"/>
                  </a:lnTo>
                  <a:lnTo>
                    <a:pt x="689465" y="7764"/>
                  </a:lnTo>
                  <a:lnTo>
                    <a:pt x="735801" y="17241"/>
                  </a:lnTo>
                  <a:lnTo>
                    <a:pt x="780749" y="30243"/>
                  </a:lnTo>
                  <a:lnTo>
                    <a:pt x="824155" y="46619"/>
                  </a:lnTo>
                  <a:lnTo>
                    <a:pt x="865867" y="66216"/>
                  </a:lnTo>
                  <a:lnTo>
                    <a:pt x="905732" y="88880"/>
                  </a:lnTo>
                  <a:lnTo>
                    <a:pt x="943599" y="114460"/>
                  </a:lnTo>
                  <a:lnTo>
                    <a:pt x="979313" y="142803"/>
                  </a:lnTo>
                  <a:lnTo>
                    <a:pt x="1012723" y="173755"/>
                  </a:lnTo>
                  <a:lnTo>
                    <a:pt x="1043675" y="207165"/>
                  </a:lnTo>
                  <a:lnTo>
                    <a:pt x="1072018" y="242880"/>
                  </a:lnTo>
                  <a:lnTo>
                    <a:pt x="1097598" y="280746"/>
                  </a:lnTo>
                  <a:lnTo>
                    <a:pt x="1120263" y="320611"/>
                  </a:lnTo>
                  <a:lnTo>
                    <a:pt x="1139859" y="362324"/>
                  </a:lnTo>
                  <a:lnTo>
                    <a:pt x="1156235" y="405730"/>
                  </a:lnTo>
                  <a:lnTo>
                    <a:pt x="1169238" y="450677"/>
                  </a:lnTo>
                  <a:lnTo>
                    <a:pt x="1178714" y="497013"/>
                  </a:lnTo>
                  <a:lnTo>
                    <a:pt x="1184512" y="544584"/>
                  </a:lnTo>
                  <a:lnTo>
                    <a:pt x="1186479" y="593239"/>
                  </a:lnTo>
                  <a:lnTo>
                    <a:pt x="1184512" y="641894"/>
                  </a:lnTo>
                  <a:lnTo>
                    <a:pt x="1178714" y="689466"/>
                  </a:lnTo>
                  <a:lnTo>
                    <a:pt x="1169238" y="735801"/>
                  </a:lnTo>
                  <a:lnTo>
                    <a:pt x="1156235" y="780749"/>
                  </a:lnTo>
                  <a:lnTo>
                    <a:pt x="1139859" y="824155"/>
                  </a:lnTo>
                  <a:lnTo>
                    <a:pt x="1120263" y="865867"/>
                  </a:lnTo>
                  <a:lnTo>
                    <a:pt x="1097598" y="905732"/>
                  </a:lnTo>
                  <a:lnTo>
                    <a:pt x="1072018" y="943599"/>
                  </a:lnTo>
                  <a:lnTo>
                    <a:pt x="1043675" y="979313"/>
                  </a:lnTo>
                  <a:lnTo>
                    <a:pt x="1012723" y="1012723"/>
                  </a:lnTo>
                  <a:lnTo>
                    <a:pt x="979313" y="1043675"/>
                  </a:lnTo>
                  <a:lnTo>
                    <a:pt x="943599" y="1072018"/>
                  </a:lnTo>
                  <a:lnTo>
                    <a:pt x="905732" y="1097598"/>
                  </a:lnTo>
                  <a:lnTo>
                    <a:pt x="865867" y="1120262"/>
                  </a:lnTo>
                  <a:lnTo>
                    <a:pt x="824155" y="1139859"/>
                  </a:lnTo>
                  <a:lnTo>
                    <a:pt x="780749" y="1156235"/>
                  </a:lnTo>
                  <a:lnTo>
                    <a:pt x="735801" y="1169237"/>
                  </a:lnTo>
                  <a:lnTo>
                    <a:pt x="689465" y="1178714"/>
                  </a:lnTo>
                  <a:lnTo>
                    <a:pt x="641894" y="1184512"/>
                  </a:lnTo>
                  <a:lnTo>
                    <a:pt x="593239" y="1186478"/>
                  </a:lnTo>
                  <a:close/>
                </a:path>
              </a:pathLst>
            </a:custGeom>
            <a:solidFill>
              <a:srgbClr val="FEC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3"/>
            <p:cNvSpPr/>
            <p:nvPr/>
          </p:nvSpPr>
          <p:spPr>
            <a:xfrm>
              <a:off x="9143999" y="5033565"/>
              <a:ext cx="534670" cy="527685"/>
            </a:xfrm>
            <a:custGeom>
              <a:avLst/>
              <a:gdLst/>
              <a:ahLst/>
              <a:cxnLst/>
              <a:rect l="l" t="t" r="r" b="b"/>
              <a:pathLst>
                <a:path w="534670" h="527685">
                  <a:moveTo>
                    <a:pt x="97516" y="140564"/>
                  </a:moveTo>
                  <a:lnTo>
                    <a:pt x="47007" y="140564"/>
                  </a:lnTo>
                  <a:lnTo>
                    <a:pt x="398730" y="2585"/>
                  </a:lnTo>
                  <a:lnTo>
                    <a:pt x="409645" y="0"/>
                  </a:lnTo>
                  <a:lnTo>
                    <a:pt x="420320" y="0"/>
                  </a:lnTo>
                  <a:lnTo>
                    <a:pt x="431303" y="2779"/>
                  </a:lnTo>
                  <a:lnTo>
                    <a:pt x="441129" y="8023"/>
                  </a:lnTo>
                  <a:lnTo>
                    <a:pt x="449421" y="15470"/>
                  </a:lnTo>
                  <a:lnTo>
                    <a:pt x="451406" y="18370"/>
                  </a:lnTo>
                  <a:lnTo>
                    <a:pt x="411801" y="18370"/>
                  </a:lnTo>
                  <a:lnTo>
                    <a:pt x="405274" y="19913"/>
                  </a:lnTo>
                  <a:lnTo>
                    <a:pt x="97516" y="140564"/>
                  </a:lnTo>
                  <a:close/>
                </a:path>
                <a:path w="534670" h="527685">
                  <a:moveTo>
                    <a:pt x="460853" y="140564"/>
                  </a:moveTo>
                  <a:lnTo>
                    <a:pt x="442419" y="140564"/>
                  </a:lnTo>
                  <a:lnTo>
                    <a:pt x="442419" y="45813"/>
                  </a:lnTo>
                  <a:lnTo>
                    <a:pt x="441626" y="39161"/>
                  </a:lnTo>
                  <a:lnTo>
                    <a:pt x="418144" y="18370"/>
                  </a:lnTo>
                  <a:lnTo>
                    <a:pt x="451406" y="18370"/>
                  </a:lnTo>
                  <a:lnTo>
                    <a:pt x="455623" y="24533"/>
                  </a:lnTo>
                  <a:lnTo>
                    <a:pt x="459508" y="34788"/>
                  </a:lnTo>
                  <a:lnTo>
                    <a:pt x="460853" y="45813"/>
                  </a:lnTo>
                  <a:lnTo>
                    <a:pt x="460853" y="140564"/>
                  </a:lnTo>
                  <a:close/>
                </a:path>
                <a:path w="534670" h="527685">
                  <a:moveTo>
                    <a:pt x="488505" y="527682"/>
                  </a:moveTo>
                  <a:lnTo>
                    <a:pt x="46085" y="527682"/>
                  </a:lnTo>
                  <a:lnTo>
                    <a:pt x="28152" y="524058"/>
                  </a:lnTo>
                  <a:lnTo>
                    <a:pt x="13503" y="514179"/>
                  </a:lnTo>
                  <a:lnTo>
                    <a:pt x="3623" y="499529"/>
                  </a:lnTo>
                  <a:lnTo>
                    <a:pt x="0" y="481596"/>
                  </a:lnTo>
                  <a:lnTo>
                    <a:pt x="0" y="186650"/>
                  </a:lnTo>
                  <a:lnTo>
                    <a:pt x="3623" y="168717"/>
                  </a:lnTo>
                  <a:lnTo>
                    <a:pt x="13503" y="154067"/>
                  </a:lnTo>
                  <a:lnTo>
                    <a:pt x="28152" y="144188"/>
                  </a:lnTo>
                  <a:lnTo>
                    <a:pt x="46085" y="140564"/>
                  </a:lnTo>
                  <a:lnTo>
                    <a:pt x="488505" y="140564"/>
                  </a:lnTo>
                  <a:lnTo>
                    <a:pt x="506438" y="144188"/>
                  </a:lnTo>
                  <a:lnTo>
                    <a:pt x="521087" y="154067"/>
                  </a:lnTo>
                  <a:lnTo>
                    <a:pt x="524413" y="158998"/>
                  </a:lnTo>
                  <a:lnTo>
                    <a:pt x="46085" y="158998"/>
                  </a:lnTo>
                  <a:lnTo>
                    <a:pt x="35348" y="161180"/>
                  </a:lnTo>
                  <a:lnTo>
                    <a:pt x="26556" y="167121"/>
                  </a:lnTo>
                  <a:lnTo>
                    <a:pt x="20616" y="175913"/>
                  </a:lnTo>
                  <a:lnTo>
                    <a:pt x="18434" y="186650"/>
                  </a:lnTo>
                  <a:lnTo>
                    <a:pt x="18434" y="481596"/>
                  </a:lnTo>
                  <a:lnTo>
                    <a:pt x="20616" y="492333"/>
                  </a:lnTo>
                  <a:lnTo>
                    <a:pt x="26556" y="501125"/>
                  </a:lnTo>
                  <a:lnTo>
                    <a:pt x="35348" y="507066"/>
                  </a:lnTo>
                  <a:lnTo>
                    <a:pt x="46085" y="509247"/>
                  </a:lnTo>
                  <a:lnTo>
                    <a:pt x="524413" y="509247"/>
                  </a:lnTo>
                  <a:lnTo>
                    <a:pt x="521087" y="514179"/>
                  </a:lnTo>
                  <a:lnTo>
                    <a:pt x="506438" y="524058"/>
                  </a:lnTo>
                  <a:lnTo>
                    <a:pt x="488505" y="527682"/>
                  </a:lnTo>
                  <a:close/>
                </a:path>
                <a:path w="534670" h="527685">
                  <a:moveTo>
                    <a:pt x="524413" y="509247"/>
                  </a:moveTo>
                  <a:lnTo>
                    <a:pt x="488505" y="509247"/>
                  </a:lnTo>
                  <a:lnTo>
                    <a:pt x="499241" y="507066"/>
                  </a:lnTo>
                  <a:lnTo>
                    <a:pt x="508033" y="501125"/>
                  </a:lnTo>
                  <a:lnTo>
                    <a:pt x="513974" y="492333"/>
                  </a:lnTo>
                  <a:lnTo>
                    <a:pt x="516156" y="481596"/>
                  </a:lnTo>
                  <a:lnTo>
                    <a:pt x="516156" y="387766"/>
                  </a:lnTo>
                  <a:lnTo>
                    <a:pt x="370157" y="387766"/>
                  </a:lnTo>
                  <a:lnTo>
                    <a:pt x="366010" y="383619"/>
                  </a:lnTo>
                  <a:lnTo>
                    <a:pt x="366010" y="284627"/>
                  </a:lnTo>
                  <a:lnTo>
                    <a:pt x="370157" y="280480"/>
                  </a:lnTo>
                  <a:lnTo>
                    <a:pt x="516156" y="280480"/>
                  </a:lnTo>
                  <a:lnTo>
                    <a:pt x="516156" y="186650"/>
                  </a:lnTo>
                  <a:lnTo>
                    <a:pt x="513974" y="175913"/>
                  </a:lnTo>
                  <a:lnTo>
                    <a:pt x="508033" y="167121"/>
                  </a:lnTo>
                  <a:lnTo>
                    <a:pt x="499241" y="161180"/>
                  </a:lnTo>
                  <a:lnTo>
                    <a:pt x="488505" y="158998"/>
                  </a:lnTo>
                  <a:lnTo>
                    <a:pt x="524413" y="158998"/>
                  </a:lnTo>
                  <a:lnTo>
                    <a:pt x="530967" y="168717"/>
                  </a:lnTo>
                  <a:lnTo>
                    <a:pt x="534590" y="186650"/>
                  </a:lnTo>
                  <a:lnTo>
                    <a:pt x="534590" y="298914"/>
                  </a:lnTo>
                  <a:lnTo>
                    <a:pt x="384444" y="298914"/>
                  </a:lnTo>
                  <a:lnTo>
                    <a:pt x="384444" y="369332"/>
                  </a:lnTo>
                  <a:lnTo>
                    <a:pt x="534590" y="369332"/>
                  </a:lnTo>
                  <a:lnTo>
                    <a:pt x="534590" y="481596"/>
                  </a:lnTo>
                  <a:lnTo>
                    <a:pt x="530967" y="499529"/>
                  </a:lnTo>
                  <a:lnTo>
                    <a:pt x="524413" y="509247"/>
                  </a:lnTo>
                  <a:close/>
                </a:path>
                <a:path w="534670" h="527685">
                  <a:moveTo>
                    <a:pt x="534590" y="369332"/>
                  </a:moveTo>
                  <a:lnTo>
                    <a:pt x="516156" y="369332"/>
                  </a:lnTo>
                  <a:lnTo>
                    <a:pt x="516156" y="298914"/>
                  </a:lnTo>
                  <a:lnTo>
                    <a:pt x="534590" y="298914"/>
                  </a:lnTo>
                  <a:lnTo>
                    <a:pt x="534590" y="369332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2"/>
          <p:cNvSpPr/>
          <p:nvPr/>
        </p:nvSpPr>
        <p:spPr>
          <a:xfrm>
            <a:off x="457200" y="386715"/>
            <a:ext cx="534670" cy="527685"/>
          </a:xfrm>
          <a:custGeom>
            <a:avLst/>
            <a:gdLst/>
            <a:ahLst/>
            <a:cxnLst/>
            <a:rect l="l" t="t" r="r" b="b"/>
            <a:pathLst>
              <a:path w="534669" h="527685">
                <a:moveTo>
                  <a:pt x="97516" y="140564"/>
                </a:moveTo>
                <a:lnTo>
                  <a:pt x="47007" y="140564"/>
                </a:lnTo>
                <a:lnTo>
                  <a:pt x="398730" y="2585"/>
                </a:lnTo>
                <a:lnTo>
                  <a:pt x="409645" y="0"/>
                </a:lnTo>
                <a:lnTo>
                  <a:pt x="420320" y="0"/>
                </a:lnTo>
                <a:lnTo>
                  <a:pt x="431303" y="2779"/>
                </a:lnTo>
                <a:lnTo>
                  <a:pt x="441129" y="8023"/>
                </a:lnTo>
                <a:lnTo>
                  <a:pt x="449421" y="15470"/>
                </a:lnTo>
                <a:lnTo>
                  <a:pt x="451406" y="18370"/>
                </a:lnTo>
                <a:lnTo>
                  <a:pt x="411801" y="18370"/>
                </a:lnTo>
                <a:lnTo>
                  <a:pt x="405274" y="19913"/>
                </a:lnTo>
                <a:lnTo>
                  <a:pt x="97516" y="140564"/>
                </a:lnTo>
                <a:close/>
              </a:path>
              <a:path w="534669" h="527685">
                <a:moveTo>
                  <a:pt x="460853" y="140564"/>
                </a:moveTo>
                <a:lnTo>
                  <a:pt x="442419" y="140564"/>
                </a:lnTo>
                <a:lnTo>
                  <a:pt x="442419" y="45813"/>
                </a:lnTo>
                <a:lnTo>
                  <a:pt x="441626" y="39161"/>
                </a:lnTo>
                <a:lnTo>
                  <a:pt x="418144" y="18370"/>
                </a:lnTo>
                <a:lnTo>
                  <a:pt x="451406" y="18370"/>
                </a:lnTo>
                <a:lnTo>
                  <a:pt x="455623" y="24533"/>
                </a:lnTo>
                <a:lnTo>
                  <a:pt x="459508" y="34788"/>
                </a:lnTo>
                <a:lnTo>
                  <a:pt x="460853" y="45813"/>
                </a:lnTo>
                <a:lnTo>
                  <a:pt x="460853" y="140564"/>
                </a:lnTo>
                <a:close/>
              </a:path>
              <a:path w="534669" h="527685">
                <a:moveTo>
                  <a:pt x="488505" y="527682"/>
                </a:moveTo>
                <a:lnTo>
                  <a:pt x="46085" y="527682"/>
                </a:lnTo>
                <a:lnTo>
                  <a:pt x="28152" y="524058"/>
                </a:lnTo>
                <a:lnTo>
                  <a:pt x="13503" y="514179"/>
                </a:lnTo>
                <a:lnTo>
                  <a:pt x="3623" y="499529"/>
                </a:lnTo>
                <a:lnTo>
                  <a:pt x="0" y="481596"/>
                </a:lnTo>
                <a:lnTo>
                  <a:pt x="0" y="186650"/>
                </a:lnTo>
                <a:lnTo>
                  <a:pt x="3623" y="168717"/>
                </a:lnTo>
                <a:lnTo>
                  <a:pt x="13503" y="154067"/>
                </a:lnTo>
                <a:lnTo>
                  <a:pt x="28152" y="144188"/>
                </a:lnTo>
                <a:lnTo>
                  <a:pt x="46085" y="140564"/>
                </a:lnTo>
                <a:lnTo>
                  <a:pt x="488505" y="140564"/>
                </a:lnTo>
                <a:lnTo>
                  <a:pt x="506438" y="144188"/>
                </a:lnTo>
                <a:lnTo>
                  <a:pt x="521087" y="154067"/>
                </a:lnTo>
                <a:lnTo>
                  <a:pt x="524413" y="158998"/>
                </a:lnTo>
                <a:lnTo>
                  <a:pt x="46085" y="158998"/>
                </a:lnTo>
                <a:lnTo>
                  <a:pt x="35348" y="161180"/>
                </a:lnTo>
                <a:lnTo>
                  <a:pt x="26556" y="167121"/>
                </a:lnTo>
                <a:lnTo>
                  <a:pt x="20616" y="175913"/>
                </a:lnTo>
                <a:lnTo>
                  <a:pt x="18434" y="186650"/>
                </a:lnTo>
                <a:lnTo>
                  <a:pt x="18434" y="481596"/>
                </a:lnTo>
                <a:lnTo>
                  <a:pt x="20616" y="492333"/>
                </a:lnTo>
                <a:lnTo>
                  <a:pt x="26556" y="501125"/>
                </a:lnTo>
                <a:lnTo>
                  <a:pt x="35348" y="507066"/>
                </a:lnTo>
                <a:lnTo>
                  <a:pt x="46085" y="509247"/>
                </a:lnTo>
                <a:lnTo>
                  <a:pt x="524413" y="509247"/>
                </a:lnTo>
                <a:lnTo>
                  <a:pt x="521087" y="514179"/>
                </a:lnTo>
                <a:lnTo>
                  <a:pt x="506438" y="524058"/>
                </a:lnTo>
                <a:lnTo>
                  <a:pt x="488505" y="527682"/>
                </a:lnTo>
                <a:close/>
              </a:path>
              <a:path w="534669" h="527685">
                <a:moveTo>
                  <a:pt x="524413" y="509247"/>
                </a:moveTo>
                <a:lnTo>
                  <a:pt x="488505" y="509247"/>
                </a:lnTo>
                <a:lnTo>
                  <a:pt x="499241" y="507066"/>
                </a:lnTo>
                <a:lnTo>
                  <a:pt x="508033" y="501125"/>
                </a:lnTo>
                <a:lnTo>
                  <a:pt x="513974" y="492333"/>
                </a:lnTo>
                <a:lnTo>
                  <a:pt x="516156" y="481596"/>
                </a:lnTo>
                <a:lnTo>
                  <a:pt x="516156" y="387766"/>
                </a:lnTo>
                <a:lnTo>
                  <a:pt x="370157" y="387766"/>
                </a:lnTo>
                <a:lnTo>
                  <a:pt x="366010" y="383619"/>
                </a:lnTo>
                <a:lnTo>
                  <a:pt x="366010" y="284627"/>
                </a:lnTo>
                <a:lnTo>
                  <a:pt x="370157" y="280480"/>
                </a:lnTo>
                <a:lnTo>
                  <a:pt x="516156" y="280480"/>
                </a:lnTo>
                <a:lnTo>
                  <a:pt x="516156" y="186650"/>
                </a:lnTo>
                <a:lnTo>
                  <a:pt x="513974" y="175913"/>
                </a:lnTo>
                <a:lnTo>
                  <a:pt x="508033" y="167121"/>
                </a:lnTo>
                <a:lnTo>
                  <a:pt x="499241" y="161180"/>
                </a:lnTo>
                <a:lnTo>
                  <a:pt x="488505" y="158998"/>
                </a:lnTo>
                <a:lnTo>
                  <a:pt x="524413" y="158998"/>
                </a:lnTo>
                <a:lnTo>
                  <a:pt x="530967" y="168717"/>
                </a:lnTo>
                <a:lnTo>
                  <a:pt x="534590" y="186650"/>
                </a:lnTo>
                <a:lnTo>
                  <a:pt x="534590" y="298914"/>
                </a:lnTo>
                <a:lnTo>
                  <a:pt x="384444" y="298914"/>
                </a:lnTo>
                <a:lnTo>
                  <a:pt x="384444" y="369332"/>
                </a:lnTo>
                <a:lnTo>
                  <a:pt x="534590" y="369332"/>
                </a:lnTo>
                <a:lnTo>
                  <a:pt x="534590" y="481596"/>
                </a:lnTo>
                <a:lnTo>
                  <a:pt x="530967" y="499529"/>
                </a:lnTo>
                <a:lnTo>
                  <a:pt x="524413" y="509247"/>
                </a:lnTo>
                <a:close/>
              </a:path>
              <a:path w="534669" h="527685">
                <a:moveTo>
                  <a:pt x="534590" y="369332"/>
                </a:moveTo>
                <a:lnTo>
                  <a:pt x="516156" y="369332"/>
                </a:lnTo>
                <a:lnTo>
                  <a:pt x="516156" y="298914"/>
                </a:lnTo>
                <a:lnTo>
                  <a:pt x="534590" y="298914"/>
                </a:lnTo>
                <a:lnTo>
                  <a:pt x="534590" y="369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457200" y="7124700"/>
            <a:ext cx="646430" cy="949960"/>
          </a:xfrm>
          <a:custGeom>
            <a:avLst/>
            <a:gdLst/>
            <a:ahLst/>
            <a:cxnLst/>
            <a:rect l="l" t="t" r="r" b="b"/>
            <a:pathLst>
              <a:path w="646429" h="949959">
                <a:moveTo>
                  <a:pt x="246734" y="518775"/>
                </a:moveTo>
                <a:lnTo>
                  <a:pt x="198665" y="514393"/>
                </a:lnTo>
                <a:lnTo>
                  <a:pt x="155895" y="503720"/>
                </a:lnTo>
                <a:lnTo>
                  <a:pt x="118407" y="486743"/>
                </a:lnTo>
                <a:lnTo>
                  <a:pt x="85943" y="463881"/>
                </a:lnTo>
                <a:lnTo>
                  <a:pt x="58149" y="435642"/>
                </a:lnTo>
                <a:lnTo>
                  <a:pt x="35042" y="402025"/>
                </a:lnTo>
                <a:lnTo>
                  <a:pt x="16641" y="363025"/>
                </a:lnTo>
                <a:lnTo>
                  <a:pt x="4338" y="321209"/>
                </a:lnTo>
                <a:lnTo>
                  <a:pt x="0" y="280196"/>
                </a:lnTo>
                <a:lnTo>
                  <a:pt x="3627" y="239995"/>
                </a:lnTo>
                <a:lnTo>
                  <a:pt x="15224" y="200617"/>
                </a:lnTo>
                <a:lnTo>
                  <a:pt x="34168" y="163850"/>
                </a:lnTo>
                <a:lnTo>
                  <a:pt x="59876" y="131445"/>
                </a:lnTo>
                <a:lnTo>
                  <a:pt x="92343" y="103411"/>
                </a:lnTo>
                <a:lnTo>
                  <a:pt x="131562" y="79760"/>
                </a:lnTo>
                <a:lnTo>
                  <a:pt x="111909" y="28797"/>
                </a:lnTo>
                <a:lnTo>
                  <a:pt x="186562" y="0"/>
                </a:lnTo>
                <a:lnTo>
                  <a:pt x="206215" y="50989"/>
                </a:lnTo>
                <a:lnTo>
                  <a:pt x="339851" y="50989"/>
                </a:lnTo>
                <a:lnTo>
                  <a:pt x="389657" y="73140"/>
                </a:lnTo>
                <a:lnTo>
                  <a:pt x="444316" y="122876"/>
                </a:lnTo>
                <a:lnTo>
                  <a:pt x="467314" y="156151"/>
                </a:lnTo>
                <a:lnTo>
                  <a:pt x="451416" y="164787"/>
                </a:lnTo>
                <a:lnTo>
                  <a:pt x="250092" y="164787"/>
                </a:lnTo>
                <a:lnTo>
                  <a:pt x="260622" y="192087"/>
                </a:lnTo>
                <a:lnTo>
                  <a:pt x="174851" y="192087"/>
                </a:lnTo>
                <a:lnTo>
                  <a:pt x="162759" y="203648"/>
                </a:lnTo>
                <a:lnTo>
                  <a:pt x="139958" y="245670"/>
                </a:lnTo>
                <a:lnTo>
                  <a:pt x="136438" y="276897"/>
                </a:lnTo>
                <a:lnTo>
                  <a:pt x="138427" y="292179"/>
                </a:lnTo>
                <a:lnTo>
                  <a:pt x="157210" y="331968"/>
                </a:lnTo>
                <a:lnTo>
                  <a:pt x="192570" y="359139"/>
                </a:lnTo>
                <a:lnTo>
                  <a:pt x="243515" y="370164"/>
                </a:lnTo>
                <a:lnTo>
                  <a:pt x="476969" y="370164"/>
                </a:lnTo>
                <a:lnTo>
                  <a:pt x="492409" y="373048"/>
                </a:lnTo>
                <a:lnTo>
                  <a:pt x="529507" y="387918"/>
                </a:lnTo>
                <a:lnTo>
                  <a:pt x="586556" y="435786"/>
                </a:lnTo>
                <a:lnTo>
                  <a:pt x="608856" y="468609"/>
                </a:lnTo>
                <a:lnTo>
                  <a:pt x="627021" y="507358"/>
                </a:lnTo>
                <a:lnTo>
                  <a:pt x="627609" y="509330"/>
                </a:lnTo>
                <a:lnTo>
                  <a:pt x="407699" y="509330"/>
                </a:lnTo>
                <a:lnTo>
                  <a:pt x="383302" y="510246"/>
                </a:lnTo>
                <a:lnTo>
                  <a:pt x="385859" y="516877"/>
                </a:lnTo>
                <a:lnTo>
                  <a:pt x="300120" y="516877"/>
                </a:lnTo>
                <a:lnTo>
                  <a:pt x="246734" y="518775"/>
                </a:lnTo>
                <a:close/>
              </a:path>
              <a:path w="646429" h="949959">
                <a:moveTo>
                  <a:pt x="339851" y="50989"/>
                </a:moveTo>
                <a:lnTo>
                  <a:pt x="206215" y="50989"/>
                </a:lnTo>
                <a:lnTo>
                  <a:pt x="247796" y="43173"/>
                </a:lnTo>
                <a:lnTo>
                  <a:pt x="286951" y="41504"/>
                </a:lnTo>
                <a:lnTo>
                  <a:pt x="323679" y="45981"/>
                </a:lnTo>
                <a:lnTo>
                  <a:pt x="339851" y="50989"/>
                </a:lnTo>
                <a:close/>
              </a:path>
              <a:path w="646429" h="949959">
                <a:moveTo>
                  <a:pt x="343623" y="223344"/>
                </a:moveTo>
                <a:lnTo>
                  <a:pt x="324538" y="198602"/>
                </a:lnTo>
                <a:lnTo>
                  <a:pt x="302583" y="180600"/>
                </a:lnTo>
                <a:lnTo>
                  <a:pt x="277765" y="169331"/>
                </a:lnTo>
                <a:lnTo>
                  <a:pt x="250092" y="164787"/>
                </a:lnTo>
                <a:lnTo>
                  <a:pt x="451416" y="164787"/>
                </a:lnTo>
                <a:lnTo>
                  <a:pt x="343623" y="223344"/>
                </a:lnTo>
                <a:close/>
              </a:path>
              <a:path w="646429" h="949959">
                <a:moveTo>
                  <a:pt x="476969" y="370164"/>
                </a:moveTo>
                <a:lnTo>
                  <a:pt x="243515" y="370164"/>
                </a:lnTo>
                <a:lnTo>
                  <a:pt x="174851" y="192087"/>
                </a:lnTo>
                <a:lnTo>
                  <a:pt x="260622" y="192087"/>
                </a:lnTo>
                <a:lnTo>
                  <a:pt x="327740" y="366100"/>
                </a:lnTo>
                <a:lnTo>
                  <a:pt x="455213" y="366100"/>
                </a:lnTo>
                <a:lnTo>
                  <a:pt x="476969" y="370164"/>
                </a:lnTo>
                <a:close/>
              </a:path>
              <a:path w="646429" h="949959">
                <a:moveTo>
                  <a:pt x="455213" y="366100"/>
                </a:moveTo>
                <a:lnTo>
                  <a:pt x="327740" y="366100"/>
                </a:lnTo>
                <a:lnTo>
                  <a:pt x="391520" y="362139"/>
                </a:lnTo>
                <a:lnTo>
                  <a:pt x="446411" y="364455"/>
                </a:lnTo>
                <a:lnTo>
                  <a:pt x="455213" y="366100"/>
                </a:lnTo>
                <a:close/>
              </a:path>
              <a:path w="646429" h="949959">
                <a:moveTo>
                  <a:pt x="619067" y="711050"/>
                </a:moveTo>
                <a:lnTo>
                  <a:pt x="460736" y="711050"/>
                </a:lnTo>
                <a:lnTo>
                  <a:pt x="477215" y="699020"/>
                </a:lnTo>
                <a:lnTo>
                  <a:pt x="490877" y="685023"/>
                </a:lnTo>
                <a:lnTo>
                  <a:pt x="501721" y="669046"/>
                </a:lnTo>
                <a:lnTo>
                  <a:pt x="509747" y="651076"/>
                </a:lnTo>
                <a:lnTo>
                  <a:pt x="514568" y="632069"/>
                </a:lnTo>
                <a:lnTo>
                  <a:pt x="515904" y="612984"/>
                </a:lnTo>
                <a:lnTo>
                  <a:pt x="513741" y="593814"/>
                </a:lnTo>
                <a:lnTo>
                  <a:pt x="490576" y="544370"/>
                </a:lnTo>
                <a:lnTo>
                  <a:pt x="448412" y="515671"/>
                </a:lnTo>
                <a:lnTo>
                  <a:pt x="407699" y="509330"/>
                </a:lnTo>
                <a:lnTo>
                  <a:pt x="627609" y="509330"/>
                </a:lnTo>
                <a:lnTo>
                  <a:pt x="640759" y="553496"/>
                </a:lnTo>
                <a:lnTo>
                  <a:pt x="646036" y="598659"/>
                </a:lnTo>
                <a:lnTo>
                  <a:pt x="642855" y="642844"/>
                </a:lnTo>
                <a:lnTo>
                  <a:pt x="631219" y="686049"/>
                </a:lnTo>
                <a:lnTo>
                  <a:pt x="619067" y="711050"/>
                </a:lnTo>
                <a:close/>
              </a:path>
              <a:path w="646429" h="949959">
                <a:moveTo>
                  <a:pt x="607031" y="732628"/>
                </a:moveTo>
                <a:lnTo>
                  <a:pt x="383302" y="732628"/>
                </a:lnTo>
                <a:lnTo>
                  <a:pt x="300120" y="516877"/>
                </a:lnTo>
                <a:lnTo>
                  <a:pt x="385859" y="516877"/>
                </a:lnTo>
                <a:lnTo>
                  <a:pt x="460736" y="711050"/>
                </a:lnTo>
                <a:lnTo>
                  <a:pt x="619067" y="711050"/>
                </a:lnTo>
                <a:lnTo>
                  <a:pt x="611377" y="726868"/>
                </a:lnTo>
                <a:lnTo>
                  <a:pt x="607031" y="732628"/>
                </a:lnTo>
                <a:close/>
              </a:path>
              <a:path w="646429" h="949959">
                <a:moveTo>
                  <a:pt x="341741" y="865326"/>
                </a:moveTo>
                <a:lnTo>
                  <a:pt x="300175" y="859070"/>
                </a:lnTo>
                <a:lnTo>
                  <a:pt x="260627" y="845597"/>
                </a:lnTo>
                <a:lnTo>
                  <a:pt x="223531" y="824661"/>
                </a:lnTo>
                <a:lnTo>
                  <a:pt x="189243" y="796071"/>
                </a:lnTo>
                <a:lnTo>
                  <a:pt x="157752" y="759829"/>
                </a:lnTo>
                <a:lnTo>
                  <a:pt x="129048" y="715943"/>
                </a:lnTo>
                <a:lnTo>
                  <a:pt x="257846" y="649712"/>
                </a:lnTo>
                <a:lnTo>
                  <a:pt x="270538" y="667636"/>
                </a:lnTo>
                <a:lnTo>
                  <a:pt x="284478" y="683473"/>
                </a:lnTo>
                <a:lnTo>
                  <a:pt x="316163" y="708911"/>
                </a:lnTo>
                <a:lnTo>
                  <a:pt x="366739" y="730136"/>
                </a:lnTo>
                <a:lnTo>
                  <a:pt x="383302" y="732628"/>
                </a:lnTo>
                <a:lnTo>
                  <a:pt x="607031" y="732628"/>
                </a:lnTo>
                <a:lnTo>
                  <a:pt x="583662" y="763594"/>
                </a:lnTo>
                <a:lnTo>
                  <a:pt x="548081" y="796253"/>
                </a:lnTo>
                <a:lnTo>
                  <a:pt x="504640" y="824874"/>
                </a:lnTo>
                <a:lnTo>
                  <a:pt x="516721" y="856238"/>
                </a:lnTo>
                <a:lnTo>
                  <a:pt x="430977" y="856238"/>
                </a:lnTo>
                <a:lnTo>
                  <a:pt x="385337" y="864378"/>
                </a:lnTo>
                <a:lnTo>
                  <a:pt x="341741" y="865326"/>
                </a:lnTo>
                <a:close/>
              </a:path>
              <a:path w="646429" h="949959">
                <a:moveTo>
                  <a:pt x="467073" y="949903"/>
                </a:moveTo>
                <a:lnTo>
                  <a:pt x="430977" y="856238"/>
                </a:lnTo>
                <a:lnTo>
                  <a:pt x="516721" y="856238"/>
                </a:lnTo>
                <a:lnTo>
                  <a:pt x="541726" y="921159"/>
                </a:lnTo>
                <a:lnTo>
                  <a:pt x="467073" y="949903"/>
                </a:lnTo>
                <a:close/>
              </a:path>
            </a:pathLst>
          </a:custGeom>
          <a:solidFill>
            <a:srgbClr val="5C6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ounded Rectangle 22"/>
          <p:cNvSpPr/>
          <p:nvPr/>
        </p:nvSpPr>
        <p:spPr>
          <a:xfrm>
            <a:off x="11658600" y="1880444"/>
            <a:ext cx="6172200" cy="701447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The Dunn's test revealed no significant differences in satisfaction with security features across Google Pay, Paytm, and PhonePe.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lvl="2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However, a significant difference was found in </a:t>
            </a:r>
            <a:r>
              <a:rPr lang="en-IN" sz="2800" b="1" u="none" strike="noStrike" dirty="0">
                <a:solidFill>
                  <a:schemeClr val="bg1"/>
                </a:solidFill>
                <a:effectLst/>
              </a:rPr>
              <a:t>Transaction Speed Bill Payment</a:t>
            </a: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r>
              <a:rPr lang="en-IN" sz="2800" b="1" u="none" strike="noStrike" dirty="0">
                <a:solidFill>
                  <a:schemeClr val="bg1"/>
                </a:solidFill>
                <a:effectLst/>
              </a:rPr>
              <a:t> Merchant &amp; Bank           Support</a:t>
            </a: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satisfaction between Google Pay and PhonePe (p&lt;0.05), while Paytm vs. Google pay showed a near-significant result for Bill payment.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ADDA9-8376-C2FD-2AE8-AA563B18C091}"/>
              </a:ext>
            </a:extLst>
          </p:cNvPr>
          <p:cNvSpPr txBox="1"/>
          <p:nvPr/>
        </p:nvSpPr>
        <p:spPr>
          <a:xfrm>
            <a:off x="474406" y="1880444"/>
            <a:ext cx="1011989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1955" algn="ctr" rtl="0">
              <a:spcBef>
                <a:spcPts val="1205"/>
              </a:spcBef>
              <a:buNone/>
            </a:pPr>
            <a:r>
              <a:rPr lang="en-US" sz="2600" b="1" i="0" u="none" strike="noStrike" dirty="0">
                <a:solidFill>
                  <a:schemeClr val="bg1"/>
                </a:solidFill>
                <a:effectLst/>
                <a:latin typeface="+mn-lt"/>
              </a:rPr>
              <a:t>H0 : There is no significant difference between the two groups being compared.</a:t>
            </a:r>
          </a:p>
          <a:p>
            <a:pPr marL="401955" algn="ctr" rtl="0">
              <a:spcBef>
                <a:spcPts val="1205"/>
              </a:spcBef>
              <a:buNone/>
            </a:pPr>
            <a:r>
              <a:rPr lang="en-US" sz="2600" b="1" dirty="0">
                <a:solidFill>
                  <a:schemeClr val="bg1"/>
                </a:solidFill>
                <a:latin typeface="+mn-lt"/>
              </a:rPr>
              <a:t>VS</a:t>
            </a:r>
            <a:endParaRPr lang="en-US" sz="2600" b="1" dirty="0">
              <a:solidFill>
                <a:schemeClr val="bg1"/>
              </a:solidFill>
              <a:effectLst/>
              <a:latin typeface="+mn-lt"/>
            </a:endParaRPr>
          </a:p>
          <a:p>
            <a:pPr algn="ctr"/>
            <a:r>
              <a:rPr lang="en-US" sz="2600" b="1" i="0" u="none" strike="noStrike" dirty="0">
                <a:solidFill>
                  <a:schemeClr val="bg1"/>
                </a:solidFill>
                <a:effectLst/>
                <a:latin typeface="+mn-lt"/>
              </a:rPr>
              <a:t>H1 : There is a significant difference between the two groups being compared</a:t>
            </a:r>
            <a:endParaRPr lang="en-IN" sz="2600" dirty="0">
              <a:latin typeface="+mn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3F8B8A-130E-5215-6B53-CA56899A5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03170"/>
              </p:ext>
            </p:extLst>
          </p:nvPr>
        </p:nvGraphicFramePr>
        <p:xfrm>
          <a:off x="323256" y="4686300"/>
          <a:ext cx="11030544" cy="4876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401">
                  <a:extLst>
                    <a:ext uri="{9D8B030D-6E8A-4147-A177-3AD203B41FA5}">
                      <a16:colId xmlns:a16="http://schemas.microsoft.com/office/drawing/2014/main" val="782171760"/>
                    </a:ext>
                  </a:extLst>
                </a:gridCol>
                <a:gridCol w="3159118">
                  <a:extLst>
                    <a:ext uri="{9D8B030D-6E8A-4147-A177-3AD203B41FA5}">
                      <a16:colId xmlns:a16="http://schemas.microsoft.com/office/drawing/2014/main" val="2614787481"/>
                    </a:ext>
                  </a:extLst>
                </a:gridCol>
                <a:gridCol w="2081302">
                  <a:extLst>
                    <a:ext uri="{9D8B030D-6E8A-4147-A177-3AD203B41FA5}">
                      <a16:colId xmlns:a16="http://schemas.microsoft.com/office/drawing/2014/main" val="1140572701"/>
                    </a:ext>
                  </a:extLst>
                </a:gridCol>
                <a:gridCol w="1839723">
                  <a:extLst>
                    <a:ext uri="{9D8B030D-6E8A-4147-A177-3AD203B41FA5}">
                      <a16:colId xmlns:a16="http://schemas.microsoft.com/office/drawing/2014/main" val="843866781"/>
                    </a:ext>
                  </a:extLst>
                </a:gridCol>
              </a:tblGrid>
              <a:tr h="71367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Adj P-value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30088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Group 1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Google Pay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Google Pay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Paytm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05447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Group 2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Paytm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PhonePe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PhonePe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416647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Transaction Speed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0.0151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552824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Bill Payment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0.06372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0.02048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590463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User Interface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0.2222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81987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Security features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effectLst/>
                        </a:rPr>
                        <a:t>0.3027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0.3187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14692"/>
                  </a:ext>
                </a:extLst>
              </a:tr>
              <a:tr h="5947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Merchant &amp; Bank Support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>
                          <a:effectLst/>
                        </a:rPr>
                        <a:t>0.4118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0.00035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43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B7332-3BE6-F7CF-8EFC-C60FDEBC8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1C0EAF41-AB57-6552-2597-6340AC9968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13054" cy="3557847"/>
          </a:xfrm>
          <a:prstGeom prst="rect">
            <a:avLst/>
          </a:prstGeom>
        </p:spPr>
      </p:pic>
      <p:graphicFrame>
        <p:nvGraphicFramePr>
          <p:cNvPr id="42" name="Table 28">
            <a:extLst>
              <a:ext uri="{FF2B5EF4-FFF2-40B4-BE49-F238E27FC236}">
                <a16:creationId xmlns:a16="http://schemas.microsoft.com/office/drawing/2014/main" id="{93CEF385-470D-D653-0FE5-2E1D5792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34413"/>
              </p:ext>
            </p:extLst>
          </p:nvPr>
        </p:nvGraphicFramePr>
        <p:xfrm>
          <a:off x="8915400" y="4015740"/>
          <a:ext cx="8458200" cy="822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275023">
                  <a:extLst>
                    <a:ext uri="{9D8B030D-6E8A-4147-A177-3AD203B41FA5}">
                      <a16:colId xmlns:a16="http://schemas.microsoft.com/office/drawing/2014/main" val="376003445"/>
                    </a:ext>
                  </a:extLst>
                </a:gridCol>
                <a:gridCol w="4183177">
                  <a:extLst>
                    <a:ext uri="{9D8B030D-6E8A-4147-A177-3AD203B41FA5}">
                      <a16:colId xmlns:a16="http://schemas.microsoft.com/office/drawing/2014/main" val="813772973"/>
                    </a:ext>
                  </a:extLst>
                </a:gridCol>
              </a:tblGrid>
              <a:tr h="71548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V19 Satisfaction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V23 Recommendation of App by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9784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C8B186D-687A-69FE-7B77-3C6B75117DCA}"/>
              </a:ext>
            </a:extLst>
          </p:cNvPr>
          <p:cNvSpPr txBox="1"/>
          <p:nvPr/>
        </p:nvSpPr>
        <p:spPr>
          <a:xfrm>
            <a:off x="9147687" y="51435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These variables focus on the outcome of the Uses after an interaction with the App.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Satisfaction measure show satisfied a user is with a particular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Recommendation of app involves if a user would recommend using his/her UPI App to others.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These variables would be used as dependent variables.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F27695-D9F7-60F0-25D0-DB940B982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05920"/>
              </p:ext>
            </p:extLst>
          </p:nvPr>
        </p:nvGraphicFramePr>
        <p:xfrm>
          <a:off x="609600" y="2387231"/>
          <a:ext cx="7696200" cy="65887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872766">
                  <a:extLst>
                    <a:ext uri="{9D8B030D-6E8A-4147-A177-3AD203B41FA5}">
                      <a16:colId xmlns:a16="http://schemas.microsoft.com/office/drawing/2014/main" val="1721809298"/>
                    </a:ext>
                  </a:extLst>
                </a:gridCol>
                <a:gridCol w="3823434">
                  <a:extLst>
                    <a:ext uri="{9D8B030D-6E8A-4147-A177-3AD203B41FA5}">
                      <a16:colId xmlns:a16="http://schemas.microsoft.com/office/drawing/2014/main" val="631596791"/>
                    </a:ext>
                  </a:extLst>
                </a:gridCol>
              </a:tblGrid>
              <a:tr h="228874">
                <a:tc>
                  <a:txBody>
                    <a:bodyPr/>
                    <a:lstStyle/>
                    <a:p>
                      <a:pPr marL="90805" marR="78105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 dirty="0">
                          <a:effectLst/>
                        </a:rPr>
                        <a:t>V1) </a:t>
                      </a:r>
                      <a:r>
                        <a:rPr lang="en-US" sz="2400" b="1" dirty="0">
                          <a:effectLst/>
                        </a:rPr>
                        <a:t>Transaction speed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>
                          <a:effectLst/>
                        </a:rPr>
                        <a:t>V9) </a:t>
                      </a:r>
                      <a:r>
                        <a:rPr lang="en-US" sz="2400" b="1">
                          <a:effectLst/>
                        </a:rPr>
                        <a:t>Ease of linking bank accounts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539986"/>
                  </a:ext>
                </a:extLst>
              </a:tr>
              <a:tr h="228369">
                <a:tc>
                  <a:txBody>
                    <a:bodyPr/>
                    <a:lstStyle/>
                    <a:p>
                      <a:pPr marL="90805" marR="78105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>
                          <a:effectLst/>
                        </a:rPr>
                        <a:t>V2) </a:t>
                      </a:r>
                      <a:r>
                        <a:rPr lang="en-US" sz="2400" b="1">
                          <a:effectLst/>
                        </a:rPr>
                        <a:t>Security &amp; Fraud Protection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7747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 dirty="0">
                          <a:effectLst/>
                        </a:rPr>
                        <a:t>V10) </a:t>
                      </a:r>
                      <a:r>
                        <a:rPr lang="en-US" sz="2400" b="1" dirty="0">
                          <a:effectLst/>
                        </a:rPr>
                        <a:t>Dependency on cash/cards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539214"/>
                  </a:ext>
                </a:extLst>
              </a:tr>
              <a:tr h="291018">
                <a:tc>
                  <a:txBody>
                    <a:bodyPr/>
                    <a:lstStyle/>
                    <a:p>
                      <a:pPr marL="1397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 dirty="0">
                          <a:effectLst/>
                        </a:rPr>
                        <a:t>V3) </a:t>
                      </a:r>
                      <a:r>
                        <a:rPr lang="en-US" sz="2400" b="1" dirty="0">
                          <a:effectLst/>
                        </a:rPr>
                        <a:t>Cashback/Reward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7747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>
                          <a:effectLst/>
                        </a:rPr>
                        <a:t>V11) </a:t>
                      </a:r>
                      <a:r>
                        <a:rPr lang="en-US" sz="2400" b="1">
                          <a:effectLst/>
                        </a:rPr>
                        <a:t>Frequency of digital transactions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276839"/>
                  </a:ext>
                </a:extLst>
              </a:tr>
              <a:tr h="228369">
                <a:tc>
                  <a:txBody>
                    <a:bodyPr/>
                    <a:lstStyle/>
                    <a:p>
                      <a:pPr marL="90805" marR="78105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 dirty="0">
                          <a:effectLst/>
                        </a:rPr>
                        <a:t>V4) </a:t>
                      </a:r>
                      <a:r>
                        <a:rPr lang="en-US" sz="2400" b="1" dirty="0">
                          <a:effectLst/>
                        </a:rPr>
                        <a:t>Ease of use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79375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>
                          <a:effectLst/>
                        </a:rPr>
                        <a:t>V12) </a:t>
                      </a:r>
                      <a:r>
                        <a:rPr lang="en-US" sz="2400" b="1">
                          <a:effectLst/>
                        </a:rPr>
                        <a:t>Ability to track expenses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625825"/>
                  </a:ext>
                </a:extLst>
              </a:tr>
              <a:tr h="291018">
                <a:tc>
                  <a:txBody>
                    <a:bodyPr/>
                    <a:lstStyle/>
                    <a:p>
                      <a:pPr marL="90805" marR="7874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>
                          <a:effectLst/>
                        </a:rPr>
                        <a:t>V5) </a:t>
                      </a:r>
                      <a:r>
                        <a:rPr lang="en-US" sz="2400" b="1">
                          <a:effectLst/>
                        </a:rPr>
                        <a:t>Transaction limits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 dirty="0">
                          <a:effectLst/>
                        </a:rPr>
                        <a:t>V13) </a:t>
                      </a:r>
                      <a:r>
                        <a:rPr lang="en-US" sz="2400" b="1" dirty="0">
                          <a:effectLst/>
                        </a:rPr>
                        <a:t>Bill Payments &amp; Subscription                          Management habits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900713"/>
                  </a:ext>
                </a:extLst>
              </a:tr>
              <a:tr h="329417">
                <a:tc>
                  <a:txBody>
                    <a:bodyPr/>
                    <a:lstStyle/>
                    <a:p>
                      <a:pPr marL="90805" marR="78105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 dirty="0">
                          <a:effectLst/>
                        </a:rPr>
                        <a:t>V6) </a:t>
                      </a:r>
                      <a:r>
                        <a:rPr lang="en-US" sz="2400" b="1" dirty="0">
                          <a:effectLst/>
                        </a:rPr>
                        <a:t>24/7 Customer Support Availability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7747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 dirty="0">
                          <a:effectLst/>
                        </a:rPr>
                        <a:t>V14) </a:t>
                      </a:r>
                      <a:r>
                        <a:rPr lang="en-US" sz="2400" b="1" dirty="0">
                          <a:effectLst/>
                        </a:rPr>
                        <a:t>Savings habits</a:t>
                      </a:r>
                      <a:endParaRPr lang="en-IN" sz="2000" b="1" dirty="0">
                        <a:effectLst/>
                      </a:endParaRPr>
                    </a:p>
                    <a:p>
                      <a:pPr marL="90805" marR="7747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296327"/>
                  </a:ext>
                </a:extLst>
              </a:tr>
              <a:tr h="229884">
                <a:tc>
                  <a:txBody>
                    <a:bodyPr/>
                    <a:lstStyle/>
                    <a:p>
                      <a:pPr marL="90805" marR="7874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>
                          <a:effectLst/>
                        </a:rPr>
                        <a:t>V7) </a:t>
                      </a:r>
                      <a:r>
                        <a:rPr lang="en-US" sz="2400" b="1">
                          <a:effectLst/>
                        </a:rPr>
                        <a:t>Payment Reminder Feature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7747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>
                          <a:effectLst/>
                        </a:rPr>
                        <a:t>V15)</a:t>
                      </a:r>
                      <a:r>
                        <a:rPr lang="en-US" sz="2400" b="1">
                          <a:effectLst/>
                        </a:rPr>
                        <a:t>Impulse buying behavior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280012"/>
                  </a:ext>
                </a:extLst>
              </a:tr>
              <a:tr h="474926">
                <a:tc>
                  <a:txBody>
                    <a:bodyPr/>
                    <a:lstStyle/>
                    <a:p>
                      <a:pPr marL="90805" marR="78105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>
                          <a:effectLst/>
                        </a:rPr>
                        <a:t>V8) </a:t>
                      </a:r>
                      <a:r>
                        <a:rPr lang="en-US" sz="2400" b="1">
                          <a:effectLst/>
                        </a:rPr>
                        <a:t>User interface &amp; experience'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7874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 dirty="0">
                          <a:effectLst/>
                        </a:rPr>
                        <a:t>V16)</a:t>
                      </a:r>
                      <a:r>
                        <a:rPr lang="en-US" sz="2400" b="1" dirty="0">
                          <a:effectLst/>
                        </a:rPr>
                        <a:t>Payment convenience at small/local merchant</a:t>
                      </a:r>
                      <a:endParaRPr lang="en-IN" sz="2000" b="1" dirty="0">
                        <a:effectLst/>
                      </a:endParaRPr>
                    </a:p>
                    <a:p>
                      <a:pPr marL="90805" marR="78740" algn="ctr">
                        <a:spcBef>
                          <a:spcPts val="495"/>
                        </a:spcBef>
                        <a:buNone/>
                      </a:pPr>
                      <a:r>
                        <a:rPr lang="en-US" sz="2000" b="1" dirty="0">
                          <a:effectLst/>
                        </a:rPr>
                        <a:t> 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59356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819900" y="495300"/>
            <a:ext cx="4191000" cy="1143000"/>
            <a:chOff x="6819900" y="622115"/>
            <a:chExt cx="4191000" cy="1143000"/>
          </a:xfrm>
        </p:grpSpPr>
        <p:sp>
          <p:nvSpPr>
            <p:cNvPr id="11" name="Rounded Rectangle 10"/>
            <p:cNvSpPr/>
            <p:nvPr/>
          </p:nvSpPr>
          <p:spPr>
            <a:xfrm>
              <a:off x="6819900" y="622115"/>
              <a:ext cx="4191000" cy="1143000"/>
            </a:xfrm>
            <a:prstGeom prst="roundRect">
              <a:avLst/>
            </a:prstGeom>
            <a:solidFill>
              <a:srgbClr val="566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Factor Analysis </a:t>
              </a:r>
              <a:endParaRPr lang="en-IN" sz="3600" b="1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E423B1CB-F5E5-FAEF-D20B-1927528A2FD1}"/>
                </a:ext>
              </a:extLst>
            </p:cNvPr>
            <p:cNvSpPr/>
            <p:nvPr/>
          </p:nvSpPr>
          <p:spPr>
            <a:xfrm>
              <a:off x="6934200" y="929772"/>
              <a:ext cx="534670" cy="527685"/>
            </a:xfrm>
            <a:custGeom>
              <a:avLst/>
              <a:gdLst/>
              <a:ahLst/>
              <a:cxnLst/>
              <a:rect l="l" t="t" r="r" b="b"/>
              <a:pathLst>
                <a:path w="534669" h="527685">
                  <a:moveTo>
                    <a:pt x="97516" y="140564"/>
                  </a:moveTo>
                  <a:lnTo>
                    <a:pt x="47007" y="140564"/>
                  </a:lnTo>
                  <a:lnTo>
                    <a:pt x="398730" y="2585"/>
                  </a:lnTo>
                  <a:lnTo>
                    <a:pt x="409645" y="0"/>
                  </a:lnTo>
                  <a:lnTo>
                    <a:pt x="420320" y="0"/>
                  </a:lnTo>
                  <a:lnTo>
                    <a:pt x="431303" y="2779"/>
                  </a:lnTo>
                  <a:lnTo>
                    <a:pt x="441129" y="8023"/>
                  </a:lnTo>
                  <a:lnTo>
                    <a:pt x="449421" y="15470"/>
                  </a:lnTo>
                  <a:lnTo>
                    <a:pt x="451406" y="18370"/>
                  </a:lnTo>
                  <a:lnTo>
                    <a:pt x="411801" y="18370"/>
                  </a:lnTo>
                  <a:lnTo>
                    <a:pt x="405274" y="19913"/>
                  </a:lnTo>
                  <a:lnTo>
                    <a:pt x="97516" y="140564"/>
                  </a:lnTo>
                  <a:close/>
                </a:path>
                <a:path w="534669" h="527685">
                  <a:moveTo>
                    <a:pt x="460853" y="140564"/>
                  </a:moveTo>
                  <a:lnTo>
                    <a:pt x="442419" y="140564"/>
                  </a:lnTo>
                  <a:lnTo>
                    <a:pt x="442419" y="45813"/>
                  </a:lnTo>
                  <a:lnTo>
                    <a:pt x="441626" y="39161"/>
                  </a:lnTo>
                  <a:lnTo>
                    <a:pt x="418144" y="18370"/>
                  </a:lnTo>
                  <a:lnTo>
                    <a:pt x="451406" y="18370"/>
                  </a:lnTo>
                  <a:lnTo>
                    <a:pt x="455623" y="24533"/>
                  </a:lnTo>
                  <a:lnTo>
                    <a:pt x="459508" y="34788"/>
                  </a:lnTo>
                  <a:lnTo>
                    <a:pt x="460853" y="45813"/>
                  </a:lnTo>
                  <a:lnTo>
                    <a:pt x="460853" y="140564"/>
                  </a:lnTo>
                  <a:close/>
                </a:path>
                <a:path w="534669" h="527685">
                  <a:moveTo>
                    <a:pt x="488505" y="527682"/>
                  </a:moveTo>
                  <a:lnTo>
                    <a:pt x="46085" y="527682"/>
                  </a:lnTo>
                  <a:lnTo>
                    <a:pt x="28152" y="524058"/>
                  </a:lnTo>
                  <a:lnTo>
                    <a:pt x="13503" y="514179"/>
                  </a:lnTo>
                  <a:lnTo>
                    <a:pt x="3623" y="499529"/>
                  </a:lnTo>
                  <a:lnTo>
                    <a:pt x="0" y="481596"/>
                  </a:lnTo>
                  <a:lnTo>
                    <a:pt x="0" y="186650"/>
                  </a:lnTo>
                  <a:lnTo>
                    <a:pt x="3623" y="168717"/>
                  </a:lnTo>
                  <a:lnTo>
                    <a:pt x="13503" y="154067"/>
                  </a:lnTo>
                  <a:lnTo>
                    <a:pt x="28152" y="144188"/>
                  </a:lnTo>
                  <a:lnTo>
                    <a:pt x="46085" y="140564"/>
                  </a:lnTo>
                  <a:lnTo>
                    <a:pt x="488505" y="140564"/>
                  </a:lnTo>
                  <a:lnTo>
                    <a:pt x="506438" y="144188"/>
                  </a:lnTo>
                  <a:lnTo>
                    <a:pt x="521087" y="154067"/>
                  </a:lnTo>
                  <a:lnTo>
                    <a:pt x="524413" y="158998"/>
                  </a:lnTo>
                  <a:lnTo>
                    <a:pt x="46085" y="158998"/>
                  </a:lnTo>
                  <a:lnTo>
                    <a:pt x="35348" y="161180"/>
                  </a:lnTo>
                  <a:lnTo>
                    <a:pt x="26556" y="167121"/>
                  </a:lnTo>
                  <a:lnTo>
                    <a:pt x="20616" y="175913"/>
                  </a:lnTo>
                  <a:lnTo>
                    <a:pt x="18434" y="186650"/>
                  </a:lnTo>
                  <a:lnTo>
                    <a:pt x="18434" y="481596"/>
                  </a:lnTo>
                  <a:lnTo>
                    <a:pt x="20616" y="492333"/>
                  </a:lnTo>
                  <a:lnTo>
                    <a:pt x="26556" y="501125"/>
                  </a:lnTo>
                  <a:lnTo>
                    <a:pt x="35348" y="507066"/>
                  </a:lnTo>
                  <a:lnTo>
                    <a:pt x="46085" y="509247"/>
                  </a:lnTo>
                  <a:lnTo>
                    <a:pt x="524413" y="509247"/>
                  </a:lnTo>
                  <a:lnTo>
                    <a:pt x="521087" y="514179"/>
                  </a:lnTo>
                  <a:lnTo>
                    <a:pt x="506438" y="524058"/>
                  </a:lnTo>
                  <a:lnTo>
                    <a:pt x="488505" y="527682"/>
                  </a:lnTo>
                  <a:close/>
                </a:path>
                <a:path w="534669" h="527685">
                  <a:moveTo>
                    <a:pt x="524413" y="509247"/>
                  </a:moveTo>
                  <a:lnTo>
                    <a:pt x="488505" y="509247"/>
                  </a:lnTo>
                  <a:lnTo>
                    <a:pt x="499241" y="507066"/>
                  </a:lnTo>
                  <a:lnTo>
                    <a:pt x="508033" y="501125"/>
                  </a:lnTo>
                  <a:lnTo>
                    <a:pt x="513974" y="492333"/>
                  </a:lnTo>
                  <a:lnTo>
                    <a:pt x="516156" y="481596"/>
                  </a:lnTo>
                  <a:lnTo>
                    <a:pt x="516156" y="387766"/>
                  </a:lnTo>
                  <a:lnTo>
                    <a:pt x="370157" y="387766"/>
                  </a:lnTo>
                  <a:lnTo>
                    <a:pt x="366010" y="383619"/>
                  </a:lnTo>
                  <a:lnTo>
                    <a:pt x="366010" y="284627"/>
                  </a:lnTo>
                  <a:lnTo>
                    <a:pt x="370157" y="280480"/>
                  </a:lnTo>
                  <a:lnTo>
                    <a:pt x="516156" y="280480"/>
                  </a:lnTo>
                  <a:lnTo>
                    <a:pt x="516156" y="186650"/>
                  </a:lnTo>
                  <a:lnTo>
                    <a:pt x="513974" y="175913"/>
                  </a:lnTo>
                  <a:lnTo>
                    <a:pt x="508033" y="167121"/>
                  </a:lnTo>
                  <a:lnTo>
                    <a:pt x="499241" y="161180"/>
                  </a:lnTo>
                  <a:lnTo>
                    <a:pt x="488505" y="158998"/>
                  </a:lnTo>
                  <a:lnTo>
                    <a:pt x="524413" y="158998"/>
                  </a:lnTo>
                  <a:lnTo>
                    <a:pt x="530967" y="168717"/>
                  </a:lnTo>
                  <a:lnTo>
                    <a:pt x="534590" y="186650"/>
                  </a:lnTo>
                  <a:lnTo>
                    <a:pt x="534590" y="298914"/>
                  </a:lnTo>
                  <a:lnTo>
                    <a:pt x="384444" y="298914"/>
                  </a:lnTo>
                  <a:lnTo>
                    <a:pt x="384444" y="369332"/>
                  </a:lnTo>
                  <a:lnTo>
                    <a:pt x="534590" y="369332"/>
                  </a:lnTo>
                  <a:lnTo>
                    <a:pt x="534590" y="481596"/>
                  </a:lnTo>
                  <a:lnTo>
                    <a:pt x="530967" y="499529"/>
                  </a:lnTo>
                  <a:lnTo>
                    <a:pt x="524413" y="509247"/>
                  </a:lnTo>
                  <a:close/>
                </a:path>
                <a:path w="534669" h="527685">
                  <a:moveTo>
                    <a:pt x="534590" y="369332"/>
                  </a:moveTo>
                  <a:lnTo>
                    <a:pt x="516156" y="369332"/>
                  </a:lnTo>
                  <a:lnTo>
                    <a:pt x="516156" y="298914"/>
                  </a:lnTo>
                  <a:lnTo>
                    <a:pt x="534590" y="298914"/>
                  </a:lnTo>
                  <a:lnTo>
                    <a:pt x="534590" y="369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270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1813</Words>
  <Application>Microsoft Office PowerPoint</Application>
  <PresentationFormat>Custom</PresentationFormat>
  <Paragraphs>603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</vt:lpstr>
      <vt:lpstr>Calibri</vt:lpstr>
      <vt:lpstr>Tahoma</vt:lpstr>
      <vt:lpstr>Times New Roman</vt:lpstr>
      <vt:lpstr>Office Theme</vt:lpstr>
      <vt:lpstr>Analyzing UPI Apps and its Impact on Financial Transactions </vt:lpstr>
      <vt:lpstr>Objectives &amp;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Sujit</dc:creator>
  <cp:keywords>DAGjsE4OGc8,BAF5rR1Km6w,0</cp:keywords>
  <cp:lastModifiedBy>Shital Yadav</cp:lastModifiedBy>
  <cp:revision>50</cp:revision>
  <dcterms:created xsi:type="dcterms:W3CDTF">2025-04-24T08:42:03Z</dcterms:created>
  <dcterms:modified xsi:type="dcterms:W3CDTF">2025-04-29T17:04:22Z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2025-04-24T00:00:00Z</vt:filetime>
  </property>
  <property fmtid="{D5CDD505-2E9C-101B-9397-08002B2CF9AE}" pid="5" name="Producer">
    <vt:lpwstr>Canva</vt:lpwstr>
  </property>
</Properties>
</file>