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2"/>
  </p:notesMasterIdLst>
  <p:sldIdLst>
    <p:sldId id="285" r:id="rId2"/>
    <p:sldId id="297" r:id="rId3"/>
    <p:sldId id="256" r:id="rId4"/>
    <p:sldId id="261" r:id="rId5"/>
    <p:sldId id="259" r:id="rId6"/>
    <p:sldId id="299" r:id="rId7"/>
    <p:sldId id="286" r:id="rId8"/>
    <p:sldId id="258" r:id="rId9"/>
    <p:sldId id="287" r:id="rId10"/>
    <p:sldId id="300" r:id="rId11"/>
    <p:sldId id="289" r:id="rId12"/>
    <p:sldId id="308" r:id="rId13"/>
    <p:sldId id="290" r:id="rId14"/>
    <p:sldId id="292" r:id="rId15"/>
    <p:sldId id="301" r:id="rId16"/>
    <p:sldId id="294" r:id="rId17"/>
    <p:sldId id="295" r:id="rId18"/>
    <p:sldId id="296" r:id="rId19"/>
    <p:sldId id="302" r:id="rId20"/>
    <p:sldId id="303" r:id="rId21"/>
    <p:sldId id="304" r:id="rId22"/>
    <p:sldId id="305" r:id="rId23"/>
    <p:sldId id="309" r:id="rId24"/>
    <p:sldId id="310" r:id="rId25"/>
    <p:sldId id="311" r:id="rId26"/>
    <p:sldId id="312" r:id="rId27"/>
    <p:sldId id="313" r:id="rId28"/>
    <p:sldId id="306" r:id="rId29"/>
    <p:sldId id="307" r:id="rId30"/>
    <p:sldId id="280"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Helvetica Neue" panose="020B0604020202020204" charset="0"/>
      <p:regular r:id="rId37"/>
      <p:bold r:id="rId38"/>
      <p:italic r:id="rId39"/>
      <p:boldItalic r:id="rId40"/>
    </p:embeddedFont>
    <p:embeddedFont>
      <p:font typeface="Muli" panose="020B0604020202020204" charset="0"/>
      <p:regular r:id="rId41"/>
      <p:bold r:id="rId42"/>
      <p:italic r:id="rId43"/>
      <p:boldItalic r:id="rId44"/>
    </p:embeddedFont>
    <p:embeddedFont>
      <p:font typeface="Nixie One"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D0C061-7427-4F34-8DB1-9BA977B0974E}">
  <a:tblStyle styleId="{6BD0C061-7427-4F34-8DB1-9BA977B097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3162" autoAdjust="0"/>
  </p:normalViewPr>
  <p:slideViewPr>
    <p:cSldViewPr snapToGrid="0">
      <p:cViewPr varScale="1">
        <p:scale>
          <a:sx n="80" d="100"/>
          <a:sy n="80" d="100"/>
        </p:scale>
        <p:origin x="11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913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sourcecodester.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BCE5EF-2DB8-48FC-98DB-74B9F18864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a:t>
            </a:fld>
            <a:endParaRPr lang="en"/>
          </a:p>
        </p:txBody>
      </p:sp>
      <p:sp>
        <p:nvSpPr>
          <p:cNvPr id="3" name="Rectangle 2">
            <a:extLst>
              <a:ext uri="{FF2B5EF4-FFF2-40B4-BE49-F238E27FC236}">
                <a16:creationId xmlns:a16="http://schemas.microsoft.com/office/drawing/2014/main" id="{E0CF4EEB-B898-4D45-A6E2-4A6B6A30D5D7}"/>
              </a:ext>
            </a:extLst>
          </p:cNvPr>
          <p:cNvSpPr/>
          <p:nvPr/>
        </p:nvSpPr>
        <p:spPr>
          <a:xfrm>
            <a:off x="1106905" y="555814"/>
            <a:ext cx="6906127" cy="4154984"/>
          </a:xfrm>
          <a:prstGeom prst="rect">
            <a:avLst/>
          </a:prstGeom>
        </p:spPr>
        <p:txBody>
          <a:bodyPr wrap="square">
            <a:spAutoFit/>
          </a:bodyPr>
          <a:lstStyle/>
          <a:p>
            <a:pPr algn="ctr"/>
            <a:r>
              <a:rPr lang="en-US" sz="2000" dirty="0">
                <a:solidFill>
                  <a:srgbClr val="00B0F0"/>
                </a:solidFill>
                <a:latin typeface="Times New Roman" pitchFamily="18" charset="0"/>
                <a:ea typeface="Calibri" pitchFamily="34" charset="0"/>
                <a:cs typeface="Times New Roman" pitchFamily="18" charset="0"/>
              </a:rPr>
              <a:t>Virtual Tech Culture</a:t>
            </a:r>
            <a:br>
              <a:rPr lang="en-US" dirty="0">
                <a:solidFill>
                  <a:srgbClr val="FF0000"/>
                </a:solidFill>
                <a:latin typeface="Times New Roman" pitchFamily="18" charset="0"/>
                <a:ea typeface="Calibri" pitchFamily="34" charset="0"/>
                <a:cs typeface="Times New Roman" pitchFamily="18" charset="0"/>
              </a:rPr>
            </a:br>
            <a:r>
              <a:rPr lang="en-US" dirty="0">
                <a:solidFill>
                  <a:schemeClr val="bg1"/>
                </a:solidFill>
                <a:latin typeface="Times New Roman" pitchFamily="18" charset="0"/>
                <a:ea typeface="Calibri" pitchFamily="34" charset="0"/>
                <a:cs typeface="Times New Roman" pitchFamily="18" charset="0"/>
              </a:rPr>
              <a:t>Developed By:</a:t>
            </a:r>
            <a:br>
              <a:rPr lang="en-US" dirty="0">
                <a:latin typeface="Times New Roman" pitchFamily="18" charset="0"/>
                <a:ea typeface="Calibri" pitchFamily="34" charset="0"/>
                <a:cs typeface="Times New Roman" pitchFamily="18" charset="0"/>
              </a:rPr>
            </a:br>
            <a:r>
              <a:rPr lang="en-US" sz="1600" dirty="0">
                <a:solidFill>
                  <a:srgbClr val="00B0F0"/>
                </a:solidFill>
                <a:latin typeface="Times New Roman" pitchFamily="18" charset="0"/>
                <a:cs typeface="Times New Roman" pitchFamily="18" charset="0"/>
              </a:rPr>
              <a:t>Milan Sarvaiya</a:t>
            </a:r>
            <a:r>
              <a:rPr lang="en-US" sz="1600" dirty="0">
                <a:solidFill>
                  <a:srgbClr val="00B0F0"/>
                </a:solidFill>
                <a:latin typeface="Times New Roman" pitchFamily="18" charset="0"/>
                <a:ea typeface="Calibri" pitchFamily="34" charset="0"/>
                <a:cs typeface="Times New Roman" pitchFamily="18" charset="0"/>
              </a:rPr>
              <a:t> (16BCA088)</a:t>
            </a:r>
            <a:br>
              <a:rPr lang="en-US" sz="1600" dirty="0">
                <a:solidFill>
                  <a:srgbClr val="00B0F0"/>
                </a:solidFill>
                <a:latin typeface="Arial" pitchFamily="34" charset="0"/>
                <a:cs typeface="Arial" pitchFamily="34" charset="0"/>
              </a:rPr>
            </a:br>
            <a:r>
              <a:rPr lang="en-US" sz="1600" dirty="0">
                <a:solidFill>
                  <a:srgbClr val="00B0F0"/>
                </a:solidFill>
                <a:latin typeface="Times New Roman" pitchFamily="18" charset="0"/>
                <a:cs typeface="Times New Roman" pitchFamily="18" charset="0"/>
              </a:rPr>
              <a:t>Parth Soni</a:t>
            </a:r>
            <a:r>
              <a:rPr lang="en-US" sz="1600" dirty="0">
                <a:solidFill>
                  <a:srgbClr val="00B0F0"/>
                </a:solidFill>
                <a:latin typeface="Times New Roman" pitchFamily="18" charset="0"/>
                <a:ea typeface="Calibri" pitchFamily="34" charset="0"/>
                <a:cs typeface="Times New Roman" pitchFamily="18" charset="0"/>
              </a:rPr>
              <a:t> (16BCA096)</a:t>
            </a:r>
          </a:p>
          <a:p>
            <a:pPr algn="ctr"/>
            <a:r>
              <a:rPr lang="en-US" sz="1600" dirty="0">
                <a:solidFill>
                  <a:srgbClr val="00B0F0"/>
                </a:solidFill>
                <a:latin typeface="Times New Roman" pitchFamily="18" charset="0"/>
                <a:ea typeface="Calibri" pitchFamily="34" charset="0"/>
                <a:cs typeface="Times New Roman" pitchFamily="18" charset="0"/>
              </a:rPr>
              <a:t>Talpada Vinod (16BCA113)</a:t>
            </a:r>
            <a:br>
              <a:rPr lang="en-US" dirty="0">
                <a:solidFill>
                  <a:srgbClr val="00B0F0"/>
                </a:solidFill>
                <a:latin typeface="Times New Roman" pitchFamily="18" charset="0"/>
                <a:ea typeface="Calibri" pitchFamily="34" charset="0"/>
                <a:cs typeface="Times New Roman" pitchFamily="18" charset="0"/>
              </a:rPr>
            </a:br>
            <a:br>
              <a:rPr lang="en-US" dirty="0">
                <a:solidFill>
                  <a:schemeClr val="bg1"/>
                </a:solidFill>
                <a:latin typeface="Arial" pitchFamily="34" charset="0"/>
                <a:cs typeface="Arial" pitchFamily="34" charset="0"/>
              </a:rPr>
            </a:br>
            <a:r>
              <a:rPr lang="en-US" dirty="0">
                <a:solidFill>
                  <a:schemeClr val="bg1"/>
                </a:solidFill>
                <a:latin typeface="Times New Roman" pitchFamily="18" charset="0"/>
                <a:ea typeface="Calibri" pitchFamily="34" charset="0"/>
                <a:cs typeface="Times New Roman" pitchFamily="18" charset="0"/>
              </a:rPr>
              <a:t>Under Guidance</a:t>
            </a:r>
            <a:br>
              <a:rPr lang="en-US" dirty="0">
                <a:solidFill>
                  <a:schemeClr val="bg1"/>
                </a:solidFill>
                <a:latin typeface="Arial" pitchFamily="34" charset="0"/>
                <a:cs typeface="Arial" pitchFamily="34" charset="0"/>
              </a:rPr>
            </a:br>
            <a:r>
              <a:rPr lang="en-US" dirty="0">
                <a:solidFill>
                  <a:schemeClr val="bg1"/>
                </a:solidFill>
                <a:latin typeface="Times New Roman" pitchFamily="18" charset="0"/>
                <a:ea typeface="Calibri" pitchFamily="34" charset="0"/>
                <a:cs typeface="Times New Roman" pitchFamily="18" charset="0"/>
              </a:rPr>
              <a:t>of </a:t>
            </a:r>
            <a:br>
              <a:rPr lang="en-US" dirty="0">
                <a:solidFill>
                  <a:schemeClr val="bg1"/>
                </a:solidFill>
                <a:latin typeface="Arial" pitchFamily="34" charset="0"/>
                <a:cs typeface="Arial" pitchFamily="34" charset="0"/>
              </a:rPr>
            </a:br>
            <a:r>
              <a:rPr lang="en-US" dirty="0">
                <a:solidFill>
                  <a:schemeClr val="bg1"/>
                </a:solidFill>
                <a:latin typeface="Times New Roman" pitchFamily="18" charset="0"/>
                <a:ea typeface="Calibri" pitchFamily="34" charset="0"/>
                <a:cs typeface="Times New Roman" pitchFamily="18" charset="0"/>
              </a:rPr>
              <a:t>Internal Guide  </a:t>
            </a:r>
            <a:br>
              <a:rPr lang="en-US" dirty="0">
                <a:solidFill>
                  <a:schemeClr val="bg1"/>
                </a:solidFill>
                <a:latin typeface="Times New Roman" pitchFamily="18" charset="0"/>
                <a:ea typeface="Calibri" pitchFamily="34" charset="0"/>
                <a:cs typeface="Times New Roman" pitchFamily="18" charset="0"/>
              </a:rPr>
            </a:br>
            <a:r>
              <a:rPr lang="en-US" sz="1600" dirty="0">
                <a:solidFill>
                  <a:srgbClr val="00B0F0"/>
                </a:solidFill>
                <a:latin typeface="Times New Roman" panose="02020603050405020304" pitchFamily="18" charset="0"/>
                <a:ea typeface="Calibri" pitchFamily="34" charset="0"/>
                <a:cs typeface="Times New Roman" panose="02020603050405020304" pitchFamily="18" charset="0"/>
              </a:rPr>
              <a:t>Dr. Hetal Patel</a:t>
            </a:r>
            <a:br>
              <a:rPr lang="en-US" dirty="0">
                <a:solidFill>
                  <a:schemeClr val="bg1"/>
                </a:solidFill>
                <a:latin typeface="Times New Roman" pitchFamily="18" charset="0"/>
                <a:ea typeface="Calibri" pitchFamily="34" charset="0"/>
                <a:cs typeface="Times New Roman" pitchFamily="18" charset="0"/>
              </a:rPr>
            </a:br>
            <a:br>
              <a:rPr lang="en-US" dirty="0">
                <a:solidFill>
                  <a:schemeClr val="bg1"/>
                </a:solidFill>
                <a:latin typeface="Arial" pitchFamily="34" charset="0"/>
                <a:cs typeface="Arial" pitchFamily="34" charset="0"/>
              </a:rPr>
            </a:br>
            <a:br>
              <a:rPr lang="en-US" dirty="0">
                <a:solidFill>
                  <a:schemeClr val="bg1"/>
                </a:solidFill>
                <a:latin typeface="Times New Roman" pitchFamily="18" charset="0"/>
                <a:ea typeface="Calibri" pitchFamily="34" charset="0"/>
                <a:cs typeface="Times New Roman" pitchFamily="18" charset="0"/>
              </a:rPr>
            </a:br>
            <a:endParaRPr lang="en-US" dirty="0">
              <a:solidFill>
                <a:schemeClr val="bg1"/>
              </a:solidFill>
              <a:latin typeface="Times New Roman" pitchFamily="18" charset="0"/>
              <a:ea typeface="Calibri" pitchFamily="34" charset="0"/>
              <a:cs typeface="Times New Roman" pitchFamily="18" charset="0"/>
            </a:endParaRPr>
          </a:p>
          <a:p>
            <a:pPr algn="ctr"/>
            <a:endParaRPr lang="en-US" dirty="0">
              <a:solidFill>
                <a:schemeClr val="bg1"/>
              </a:solidFill>
              <a:latin typeface="Times New Roman" pitchFamily="18" charset="0"/>
              <a:ea typeface="Calibri" pitchFamily="34" charset="0"/>
              <a:cs typeface="Times New Roman" pitchFamily="18" charset="0"/>
            </a:endParaRPr>
          </a:p>
          <a:p>
            <a:pPr algn="ctr"/>
            <a:r>
              <a:rPr lang="en-US" dirty="0">
                <a:solidFill>
                  <a:schemeClr val="bg1"/>
                </a:solidFill>
                <a:latin typeface="Times New Roman" pitchFamily="18" charset="0"/>
                <a:ea typeface="Calibri" pitchFamily="34" charset="0"/>
                <a:cs typeface="Times New Roman" pitchFamily="18" charset="0"/>
              </a:rPr>
              <a:t>Smt. Chandaben MohanBhai Patel Institute of Computer Applications </a:t>
            </a:r>
            <a:br>
              <a:rPr lang="en-US" dirty="0">
                <a:solidFill>
                  <a:schemeClr val="bg1"/>
                </a:solidFill>
                <a:latin typeface="Arial" pitchFamily="34" charset="0"/>
                <a:cs typeface="Arial" pitchFamily="34" charset="0"/>
              </a:rPr>
            </a:br>
            <a:r>
              <a:rPr lang="en-US" dirty="0">
                <a:solidFill>
                  <a:schemeClr val="bg1"/>
                </a:solidFill>
                <a:latin typeface="Times New Roman" pitchFamily="18" charset="0"/>
                <a:ea typeface="Calibri" pitchFamily="34" charset="0"/>
                <a:cs typeface="Times New Roman" pitchFamily="18" charset="0"/>
              </a:rPr>
              <a:t>CHARUSAT</a:t>
            </a:r>
            <a:br>
              <a:rPr lang="en-US" dirty="0">
                <a:solidFill>
                  <a:schemeClr val="bg1"/>
                </a:solidFill>
                <a:latin typeface="Arial" pitchFamily="34" charset="0"/>
                <a:cs typeface="Arial" pitchFamily="34" charset="0"/>
              </a:rPr>
            </a:br>
            <a:r>
              <a:rPr lang="en-US" dirty="0">
                <a:solidFill>
                  <a:schemeClr val="bg1"/>
                </a:solidFill>
                <a:latin typeface="Times New Roman" pitchFamily="18" charset="0"/>
                <a:ea typeface="Calibri" pitchFamily="34" charset="0"/>
                <a:cs typeface="Times New Roman" pitchFamily="18" charset="0"/>
              </a:rPr>
              <a:t>Changa</a:t>
            </a:r>
          </a:p>
          <a:p>
            <a:pPr algn="ctr"/>
            <a:endParaRPr lang="en-IN" dirty="0"/>
          </a:p>
        </p:txBody>
      </p:sp>
      <p:pic>
        <p:nvPicPr>
          <p:cNvPr id="4" name="Picture 3" descr="cmpicaidmouse">
            <a:extLst>
              <a:ext uri="{FF2B5EF4-FFF2-40B4-BE49-F238E27FC236}">
                <a16:creationId xmlns:a16="http://schemas.microsoft.com/office/drawing/2014/main" id="{C6BC93D2-F95F-41E5-8A46-FA56139DBB2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0986" y="2993107"/>
            <a:ext cx="962025" cy="808874"/>
          </a:xfrm>
          <a:prstGeom prst="rect">
            <a:avLst/>
          </a:prstGeom>
          <a:noFill/>
          <a:ln>
            <a:noFill/>
          </a:ln>
        </p:spPr>
      </p:pic>
      <p:pic>
        <p:nvPicPr>
          <p:cNvPr id="5" name="Picture 4" descr="charusatlogo">
            <a:extLst>
              <a:ext uri="{FF2B5EF4-FFF2-40B4-BE49-F238E27FC236}">
                <a16:creationId xmlns:a16="http://schemas.microsoft.com/office/drawing/2014/main" id="{F704FFC7-AFD9-41BC-9F51-1251DC6E551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95573" y="4487093"/>
            <a:ext cx="3752850" cy="477382"/>
          </a:xfrm>
          <a:prstGeom prst="rect">
            <a:avLst/>
          </a:prstGeom>
          <a:noFill/>
          <a:ln>
            <a:noFill/>
          </a:ln>
        </p:spPr>
      </p:pic>
    </p:spTree>
    <p:extLst>
      <p:ext uri="{BB962C8B-B14F-4D97-AF65-F5344CB8AC3E}">
        <p14:creationId xmlns:p14="http://schemas.microsoft.com/office/powerpoint/2010/main" val="356723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8E86-28B2-4F68-A0ED-978745B30949}"/>
              </a:ext>
            </a:extLst>
          </p:cNvPr>
          <p:cNvSpPr>
            <a:spLocks noGrp="1"/>
          </p:cNvSpPr>
          <p:nvPr>
            <p:ph type="title"/>
          </p:nvPr>
        </p:nvSpPr>
        <p:spPr>
          <a:xfrm>
            <a:off x="1732700" y="2348089"/>
            <a:ext cx="4944300" cy="835377"/>
          </a:xfrm>
        </p:spPr>
        <p:txBody>
          <a:bodyPr/>
          <a:lstStyle/>
          <a:p>
            <a:r>
              <a:rPr lang="en-IN" dirty="0"/>
              <a:t>System Analysis</a:t>
            </a:r>
          </a:p>
        </p:txBody>
      </p:sp>
      <p:sp>
        <p:nvSpPr>
          <p:cNvPr id="3" name="Slide Number Placeholder 2">
            <a:extLst>
              <a:ext uri="{FF2B5EF4-FFF2-40B4-BE49-F238E27FC236}">
                <a16:creationId xmlns:a16="http://schemas.microsoft.com/office/drawing/2014/main" id="{E8773182-80BB-4E23-AE9C-C36CC7B20E0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74100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DB13A3-4C9A-4603-AE25-22156337E8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dirty="0"/>
          </a:p>
        </p:txBody>
      </p:sp>
      <p:pic>
        <p:nvPicPr>
          <p:cNvPr id="7" name="Picture 6">
            <a:extLst>
              <a:ext uri="{FF2B5EF4-FFF2-40B4-BE49-F238E27FC236}">
                <a16:creationId xmlns:a16="http://schemas.microsoft.com/office/drawing/2014/main" id="{DB85B54D-30FD-4E41-9343-8B2AF32D54BB}"/>
              </a:ext>
            </a:extLst>
          </p:cNvPr>
          <p:cNvPicPr>
            <a:picLocks noChangeAspect="1"/>
          </p:cNvPicPr>
          <p:nvPr/>
        </p:nvPicPr>
        <p:blipFill>
          <a:blip r:embed="rId2"/>
          <a:stretch>
            <a:fillRect/>
          </a:stretch>
        </p:blipFill>
        <p:spPr>
          <a:xfrm>
            <a:off x="2362231" y="0"/>
            <a:ext cx="4419538" cy="5143500"/>
          </a:xfrm>
          <a:prstGeom prst="rect">
            <a:avLst/>
          </a:prstGeom>
        </p:spPr>
      </p:pic>
    </p:spTree>
    <p:extLst>
      <p:ext uri="{BB962C8B-B14F-4D97-AF65-F5344CB8AC3E}">
        <p14:creationId xmlns:p14="http://schemas.microsoft.com/office/powerpoint/2010/main" val="362587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692707-651A-4D86-BBD1-814CC20315A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B1F28046-9851-41C2-8883-676FD66D3261}"/>
              </a:ext>
            </a:extLst>
          </p:cNvPr>
          <p:cNvPicPr>
            <a:picLocks noChangeAspect="1"/>
          </p:cNvPicPr>
          <p:nvPr/>
        </p:nvPicPr>
        <p:blipFill>
          <a:blip r:embed="rId2"/>
          <a:stretch>
            <a:fillRect/>
          </a:stretch>
        </p:blipFill>
        <p:spPr>
          <a:xfrm>
            <a:off x="2480872" y="0"/>
            <a:ext cx="4182256" cy="5143500"/>
          </a:xfrm>
          <a:prstGeom prst="rect">
            <a:avLst/>
          </a:prstGeom>
        </p:spPr>
      </p:pic>
    </p:spTree>
    <p:extLst>
      <p:ext uri="{BB962C8B-B14F-4D97-AF65-F5344CB8AC3E}">
        <p14:creationId xmlns:p14="http://schemas.microsoft.com/office/powerpoint/2010/main" val="42676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84C5B0-8C05-4E0E-8124-AA30E450D57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B7D0241A-F4EF-4FDB-9306-E6FF0080F2F9}"/>
              </a:ext>
            </a:extLst>
          </p:cNvPr>
          <p:cNvPicPr>
            <a:picLocks noChangeAspect="1"/>
          </p:cNvPicPr>
          <p:nvPr/>
        </p:nvPicPr>
        <p:blipFill>
          <a:blip r:embed="rId2"/>
          <a:stretch>
            <a:fillRect/>
          </a:stretch>
        </p:blipFill>
        <p:spPr>
          <a:xfrm>
            <a:off x="2511998" y="0"/>
            <a:ext cx="4120004" cy="5143500"/>
          </a:xfrm>
          <a:prstGeom prst="rect">
            <a:avLst/>
          </a:prstGeom>
        </p:spPr>
      </p:pic>
    </p:spTree>
    <p:extLst>
      <p:ext uri="{BB962C8B-B14F-4D97-AF65-F5344CB8AC3E}">
        <p14:creationId xmlns:p14="http://schemas.microsoft.com/office/powerpoint/2010/main" val="94237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2C4A9-B24B-4A26-B4AD-9F8D13FF531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04412E07-36BA-490B-B31E-B2083DD31C5D}"/>
              </a:ext>
            </a:extLst>
          </p:cNvPr>
          <p:cNvPicPr>
            <a:picLocks noChangeAspect="1"/>
          </p:cNvPicPr>
          <p:nvPr/>
        </p:nvPicPr>
        <p:blipFill>
          <a:blip r:embed="rId2"/>
          <a:stretch>
            <a:fillRect/>
          </a:stretch>
        </p:blipFill>
        <p:spPr>
          <a:xfrm>
            <a:off x="2344567" y="0"/>
            <a:ext cx="4454866" cy="5143500"/>
          </a:xfrm>
          <a:prstGeom prst="rect">
            <a:avLst/>
          </a:prstGeom>
        </p:spPr>
      </p:pic>
    </p:spTree>
    <p:extLst>
      <p:ext uri="{BB962C8B-B14F-4D97-AF65-F5344CB8AC3E}">
        <p14:creationId xmlns:p14="http://schemas.microsoft.com/office/powerpoint/2010/main" val="200231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9C48-D6C3-42F2-850D-1B773623489D}"/>
              </a:ext>
            </a:extLst>
          </p:cNvPr>
          <p:cNvSpPr>
            <a:spLocks noGrp="1"/>
          </p:cNvSpPr>
          <p:nvPr>
            <p:ph type="title"/>
          </p:nvPr>
        </p:nvSpPr>
        <p:spPr>
          <a:xfrm>
            <a:off x="1732700" y="2370666"/>
            <a:ext cx="4944300" cy="756355"/>
          </a:xfrm>
        </p:spPr>
        <p:txBody>
          <a:bodyPr/>
          <a:lstStyle/>
          <a:p>
            <a:r>
              <a:rPr lang="en-IN" dirty="0"/>
              <a:t>System Design</a:t>
            </a:r>
          </a:p>
        </p:txBody>
      </p:sp>
      <p:sp>
        <p:nvSpPr>
          <p:cNvPr id="3" name="Slide Number Placeholder 2">
            <a:extLst>
              <a:ext uri="{FF2B5EF4-FFF2-40B4-BE49-F238E27FC236}">
                <a16:creationId xmlns:a16="http://schemas.microsoft.com/office/drawing/2014/main" id="{F78E8D38-7CAD-4DDB-B37F-C8CD82A6D1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57468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E94F-1FD1-49A3-90A4-663D5FDE33B9}"/>
              </a:ext>
            </a:extLst>
          </p:cNvPr>
          <p:cNvSpPr>
            <a:spLocks noGrp="1"/>
          </p:cNvSpPr>
          <p:nvPr>
            <p:ph type="title"/>
          </p:nvPr>
        </p:nvSpPr>
        <p:spPr>
          <a:xfrm>
            <a:off x="2438400" y="187673"/>
            <a:ext cx="4238600" cy="805749"/>
          </a:xfrm>
        </p:spPr>
        <p:txBody>
          <a:bodyPr/>
          <a:lstStyle/>
          <a:p>
            <a:r>
              <a:rPr lang="en-IN" dirty="0"/>
              <a:t>registration</a:t>
            </a:r>
          </a:p>
        </p:txBody>
      </p:sp>
      <p:sp>
        <p:nvSpPr>
          <p:cNvPr id="3" name="Slide Number Placeholder 2">
            <a:extLst>
              <a:ext uri="{FF2B5EF4-FFF2-40B4-BE49-F238E27FC236}">
                <a16:creationId xmlns:a16="http://schemas.microsoft.com/office/drawing/2014/main" id="{9A622A91-A518-4549-8C5C-9618CD9E787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graphicFrame>
        <p:nvGraphicFramePr>
          <p:cNvPr id="5" name="Table 4">
            <a:extLst>
              <a:ext uri="{FF2B5EF4-FFF2-40B4-BE49-F238E27FC236}">
                <a16:creationId xmlns:a16="http://schemas.microsoft.com/office/drawing/2014/main" id="{4D2BB39B-E79E-4FB1-A60F-282122CC5672}"/>
              </a:ext>
            </a:extLst>
          </p:cNvPr>
          <p:cNvGraphicFramePr>
            <a:graphicFrameLocks noGrp="1"/>
          </p:cNvGraphicFramePr>
          <p:nvPr>
            <p:extLst>
              <p:ext uri="{D42A27DB-BD31-4B8C-83A1-F6EECF244321}">
                <p14:modId xmlns:p14="http://schemas.microsoft.com/office/powerpoint/2010/main" val="1571788024"/>
              </p:ext>
            </p:extLst>
          </p:nvPr>
        </p:nvGraphicFramePr>
        <p:xfrm>
          <a:off x="1022684" y="1722699"/>
          <a:ext cx="6614182" cy="2670947"/>
        </p:xfrm>
        <a:graphic>
          <a:graphicData uri="http://schemas.openxmlformats.org/drawingml/2006/table">
            <a:tbl>
              <a:tblPr firstRow="1" firstCol="1" bandRow="1">
                <a:tableStyleId>{775DCB02-9BB8-47FD-8907-85C794F793BA}</a:tableStyleId>
              </a:tblPr>
              <a:tblGrid>
                <a:gridCol w="1231448">
                  <a:extLst>
                    <a:ext uri="{9D8B030D-6E8A-4147-A177-3AD203B41FA5}">
                      <a16:colId xmlns:a16="http://schemas.microsoft.com/office/drawing/2014/main" val="3096852837"/>
                    </a:ext>
                  </a:extLst>
                </a:gridCol>
                <a:gridCol w="1355342">
                  <a:extLst>
                    <a:ext uri="{9D8B030D-6E8A-4147-A177-3AD203B41FA5}">
                      <a16:colId xmlns:a16="http://schemas.microsoft.com/office/drawing/2014/main" val="947867084"/>
                    </a:ext>
                  </a:extLst>
                </a:gridCol>
                <a:gridCol w="890337">
                  <a:extLst>
                    <a:ext uri="{9D8B030D-6E8A-4147-A177-3AD203B41FA5}">
                      <a16:colId xmlns:a16="http://schemas.microsoft.com/office/drawing/2014/main" val="871060402"/>
                    </a:ext>
                  </a:extLst>
                </a:gridCol>
                <a:gridCol w="1473541">
                  <a:extLst>
                    <a:ext uri="{9D8B030D-6E8A-4147-A177-3AD203B41FA5}">
                      <a16:colId xmlns:a16="http://schemas.microsoft.com/office/drawing/2014/main" val="1820228208"/>
                    </a:ext>
                  </a:extLst>
                </a:gridCol>
                <a:gridCol w="1663514">
                  <a:extLst>
                    <a:ext uri="{9D8B030D-6E8A-4147-A177-3AD203B41FA5}">
                      <a16:colId xmlns:a16="http://schemas.microsoft.com/office/drawing/2014/main" val="862870266"/>
                    </a:ext>
                  </a:extLst>
                </a:gridCol>
              </a:tblGrid>
              <a:tr h="0">
                <a:tc>
                  <a:txBody>
                    <a:bodyPr/>
                    <a:lstStyle/>
                    <a:p>
                      <a:pPr marL="457200" algn="l">
                        <a:spcAft>
                          <a:spcPts val="0"/>
                        </a:spcAft>
                      </a:pPr>
                      <a:r>
                        <a:rPr lang="en-US" sz="1400" dirty="0">
                          <a:effectLst/>
                        </a:rPr>
                        <a:t>Column name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lgn="l">
                        <a:spcAft>
                          <a:spcPts val="0"/>
                        </a:spcAft>
                      </a:pPr>
                      <a:r>
                        <a:rPr lang="en-US" sz="1400" dirty="0">
                          <a:effectLst/>
                        </a:rPr>
                        <a:t>Datatype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lgn="ctr">
                        <a:spcAft>
                          <a:spcPts val="0"/>
                        </a:spcAft>
                      </a:pPr>
                      <a:r>
                        <a:rPr lang="en-US" sz="1400" dirty="0">
                          <a:effectLst/>
                        </a:rPr>
                        <a:t>Size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lgn="l">
                        <a:spcAft>
                          <a:spcPts val="0"/>
                        </a:spcAft>
                      </a:pPr>
                      <a:r>
                        <a:rPr lang="en-US" sz="1400" dirty="0">
                          <a:effectLst/>
                        </a:rPr>
                        <a:t>Constraint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lgn="ctr">
                        <a:spcAft>
                          <a:spcPts val="0"/>
                        </a:spcAft>
                      </a:pPr>
                      <a:r>
                        <a:rPr lang="en-US" sz="1400" dirty="0">
                          <a:effectLst/>
                        </a:rPr>
                        <a:t>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extLst>
                  <a:ext uri="{0D108BD9-81ED-4DB2-BD59-A6C34878D82A}">
                    <a16:rowId xmlns:a16="http://schemas.microsoft.com/office/drawing/2014/main" val="836013420"/>
                  </a:ext>
                </a:extLst>
              </a:tr>
              <a:tr h="280960">
                <a:tc>
                  <a:txBody>
                    <a:bodyPr/>
                    <a:lstStyle/>
                    <a:p>
                      <a:pPr marL="457200">
                        <a:spcAft>
                          <a:spcPts val="0"/>
                        </a:spcAft>
                      </a:pPr>
                      <a:r>
                        <a:rPr lang="en-US" sz="1200">
                          <a:effectLst/>
                        </a:rPr>
                        <a:t>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lgn="ctr">
                        <a:spcAft>
                          <a:spcPts val="0"/>
                        </a:spcAft>
                      </a:pPr>
                      <a:r>
                        <a:rPr lang="en-US" sz="1200">
                          <a:effectLst/>
                        </a:rPr>
                        <a:t>int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spcAft>
                          <a:spcPts val="0"/>
                        </a:spcAft>
                      </a:pPr>
                      <a:r>
                        <a:rPr lang="en-US" sz="1200">
                          <a:effectLst/>
                        </a:rPr>
                        <a:t>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lgn="ctr">
                        <a:spcAft>
                          <a:spcPts val="0"/>
                        </a:spcAft>
                      </a:pPr>
                      <a:r>
                        <a:rPr lang="en-US" sz="1200" dirty="0">
                          <a:effectLst/>
                        </a:rPr>
                        <a:t>Primary key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tc>
                  <a:txBody>
                    <a:bodyPr/>
                    <a:lstStyle/>
                    <a:p>
                      <a:pPr marL="457200" algn="ctr">
                        <a:spcAft>
                          <a:spcPts val="0"/>
                        </a:spcAft>
                      </a:pPr>
                      <a:r>
                        <a:rPr lang="en-US" sz="1200">
                          <a:effectLst/>
                        </a:rPr>
                        <a:t>Id of students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01" marR="34501" marT="0" marB="0"/>
                </a:tc>
                <a:extLst>
                  <a:ext uri="{0D108BD9-81ED-4DB2-BD59-A6C34878D82A}">
                    <a16:rowId xmlns:a16="http://schemas.microsoft.com/office/drawing/2014/main" val="305851889"/>
                  </a:ext>
                </a:extLst>
              </a:tr>
              <a:tr h="227869">
                <a:tc>
                  <a:txBody>
                    <a:bodyPr/>
                    <a:lstStyle/>
                    <a:p>
                      <a:pPr indent="228600">
                        <a:spcAft>
                          <a:spcPts val="0"/>
                        </a:spcAft>
                      </a:pPr>
                      <a:r>
                        <a:rPr lang="en-US" sz="1200">
                          <a:effectLst/>
                        </a:rPr>
                        <a:t>Name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varchar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10</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First name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2356484341"/>
                  </a:ext>
                </a:extLst>
              </a:tr>
              <a:tr h="227869">
                <a:tc>
                  <a:txBody>
                    <a:bodyPr/>
                    <a:lstStyle/>
                    <a:p>
                      <a:pPr indent="228600">
                        <a:spcAft>
                          <a:spcPts val="0"/>
                        </a:spcAft>
                      </a:pPr>
                      <a:r>
                        <a:rPr lang="en-US" sz="1200">
                          <a:effectLst/>
                        </a:rPr>
                        <a:t>Last name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varchar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10</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Last name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2322840617"/>
                  </a:ext>
                </a:extLst>
              </a:tr>
              <a:tr h="212305">
                <a:tc>
                  <a:txBody>
                    <a:bodyPr/>
                    <a:lstStyle/>
                    <a:p>
                      <a:pPr indent="228600">
                        <a:spcAft>
                          <a:spcPts val="0"/>
                        </a:spcAft>
                      </a:pPr>
                      <a:r>
                        <a:rPr lang="en-US" sz="1200">
                          <a:effectLst/>
                        </a:rPr>
                        <a:t>Email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varchar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25</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Student email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1321405553"/>
                  </a:ext>
                </a:extLst>
              </a:tr>
              <a:tr h="276987">
                <a:tc>
                  <a:txBody>
                    <a:bodyPr/>
                    <a:lstStyle/>
                    <a:p>
                      <a:pPr indent="228600">
                        <a:spcAft>
                          <a:spcPts val="0"/>
                        </a:spcAft>
                      </a:pPr>
                      <a:r>
                        <a:rPr lang="en-US" sz="1200">
                          <a:effectLst/>
                        </a:rPr>
                        <a:t>Password</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l">
                        <a:spcAft>
                          <a:spcPts val="0"/>
                        </a:spcAft>
                      </a:pPr>
                      <a:r>
                        <a:rPr lang="en-US" sz="1200" dirty="0">
                          <a:effectLst/>
                        </a:rPr>
                        <a:t>varchar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20</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dirty="0">
                          <a:effectLst/>
                        </a:rPr>
                        <a:t>Student password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1261493117"/>
                  </a:ext>
                </a:extLst>
              </a:tr>
              <a:tr h="358614">
                <a:tc>
                  <a:txBody>
                    <a:bodyPr/>
                    <a:lstStyle/>
                    <a:p>
                      <a:pPr indent="228600">
                        <a:spcAft>
                          <a:spcPts val="0"/>
                        </a:spcAft>
                      </a:pPr>
                      <a:r>
                        <a:rPr lang="en-US" sz="1200" dirty="0">
                          <a:effectLst/>
                        </a:rPr>
                        <a:t>Current      stream</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dirty="0">
                          <a:effectLst/>
                        </a:rPr>
                        <a:t>varchar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6</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dirty="0">
                          <a:effectLst/>
                        </a:rPr>
                        <a:t>Enter stream</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2182962499"/>
                  </a:ext>
                </a:extLst>
              </a:tr>
              <a:tr h="227869">
                <a:tc>
                  <a:txBody>
                    <a:bodyPr/>
                    <a:lstStyle/>
                    <a:p>
                      <a:pPr indent="228600">
                        <a:spcAft>
                          <a:spcPts val="0"/>
                        </a:spcAft>
                      </a:pPr>
                      <a:r>
                        <a:rPr lang="en-US" sz="1200">
                          <a:effectLst/>
                        </a:rPr>
                        <a:t>Subscribe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dirty="0">
                          <a:effectLst/>
                        </a:rPr>
                        <a:t>varchar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3</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Our letter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2016677256"/>
                  </a:ext>
                </a:extLst>
              </a:tr>
              <a:tr h="227869">
                <a:tc>
                  <a:txBody>
                    <a:bodyPr/>
                    <a:lstStyle/>
                    <a:p>
                      <a:pPr indent="228600">
                        <a:spcAft>
                          <a:spcPts val="0"/>
                        </a:spcAft>
                      </a:pPr>
                      <a:r>
                        <a:rPr lang="en-US" sz="1200">
                          <a:effectLst/>
                        </a:rPr>
                        <a:t>Gender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dirty="0">
                          <a:effectLst/>
                        </a:rPr>
                        <a:t>char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6</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Gender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125238080"/>
                  </a:ext>
                </a:extLst>
              </a:tr>
              <a:tr h="196739">
                <a:tc>
                  <a:txBody>
                    <a:bodyPr/>
                    <a:lstStyle/>
                    <a:p>
                      <a:pPr indent="228600">
                        <a:spcAft>
                          <a:spcPts val="0"/>
                        </a:spcAft>
                      </a:pPr>
                      <a:r>
                        <a:rPr lang="en-US" sz="1200">
                          <a:effectLst/>
                        </a:rPr>
                        <a:t>Phone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dirty="0">
                          <a:effectLst/>
                        </a:rPr>
                        <a:t>int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a:effectLst/>
                        </a:rPr>
                        <a:t>10</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lgn="ctr">
                        <a:spcAft>
                          <a:spcPts val="0"/>
                        </a:spcAft>
                      </a:pPr>
                      <a:r>
                        <a:rPr lang="en-US" sz="1200">
                          <a:effectLst/>
                        </a:rPr>
                        <a:t>Not null</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tc>
                  <a:txBody>
                    <a:bodyPr/>
                    <a:lstStyle/>
                    <a:p>
                      <a:pPr indent="228600">
                        <a:spcAft>
                          <a:spcPts val="0"/>
                        </a:spcAft>
                      </a:pPr>
                      <a:r>
                        <a:rPr lang="en-US" sz="1200" dirty="0">
                          <a:effectLst/>
                        </a:rPr>
                        <a:t>phone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501" marR="34501" marT="0" marB="0" anchor="b"/>
                </a:tc>
                <a:extLst>
                  <a:ext uri="{0D108BD9-81ED-4DB2-BD59-A6C34878D82A}">
                    <a16:rowId xmlns:a16="http://schemas.microsoft.com/office/drawing/2014/main" val="2227244083"/>
                  </a:ext>
                </a:extLst>
              </a:tr>
            </a:tbl>
          </a:graphicData>
        </a:graphic>
      </p:graphicFrame>
    </p:spTree>
    <p:extLst>
      <p:ext uri="{BB962C8B-B14F-4D97-AF65-F5344CB8AC3E}">
        <p14:creationId xmlns:p14="http://schemas.microsoft.com/office/powerpoint/2010/main" val="82821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B5D1-8FF9-4DDC-9728-E5067F80F647}"/>
              </a:ext>
            </a:extLst>
          </p:cNvPr>
          <p:cNvSpPr>
            <a:spLocks noGrp="1"/>
          </p:cNvSpPr>
          <p:nvPr>
            <p:ph type="title"/>
          </p:nvPr>
        </p:nvSpPr>
        <p:spPr>
          <a:xfrm>
            <a:off x="3138310" y="180622"/>
            <a:ext cx="3538689" cy="846667"/>
          </a:xfrm>
        </p:spPr>
        <p:txBody>
          <a:bodyPr/>
          <a:lstStyle/>
          <a:p>
            <a:r>
              <a:rPr lang="en-IN" dirty="0"/>
              <a:t>image</a:t>
            </a:r>
          </a:p>
        </p:txBody>
      </p:sp>
      <p:sp>
        <p:nvSpPr>
          <p:cNvPr id="3" name="Slide Number Placeholder 2">
            <a:extLst>
              <a:ext uri="{FF2B5EF4-FFF2-40B4-BE49-F238E27FC236}">
                <a16:creationId xmlns:a16="http://schemas.microsoft.com/office/drawing/2014/main" id="{CF3F4DBB-70E9-45AA-BD42-0940F2FD820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graphicFrame>
        <p:nvGraphicFramePr>
          <p:cNvPr id="4" name="Table 3">
            <a:extLst>
              <a:ext uri="{FF2B5EF4-FFF2-40B4-BE49-F238E27FC236}">
                <a16:creationId xmlns:a16="http://schemas.microsoft.com/office/drawing/2014/main" id="{9B4171F7-BA4A-48A1-B571-F1A2E5D9EE71}"/>
              </a:ext>
            </a:extLst>
          </p:cNvPr>
          <p:cNvGraphicFramePr>
            <a:graphicFrameLocks noGrp="1"/>
          </p:cNvGraphicFramePr>
          <p:nvPr>
            <p:extLst>
              <p:ext uri="{D42A27DB-BD31-4B8C-83A1-F6EECF244321}">
                <p14:modId xmlns:p14="http://schemas.microsoft.com/office/powerpoint/2010/main" val="3292257929"/>
              </p:ext>
            </p:extLst>
          </p:nvPr>
        </p:nvGraphicFramePr>
        <p:xfrm>
          <a:off x="914400" y="1467556"/>
          <a:ext cx="7078135" cy="1974329"/>
        </p:xfrm>
        <a:graphic>
          <a:graphicData uri="http://schemas.openxmlformats.org/drawingml/2006/table">
            <a:tbl>
              <a:tblPr firstRow="1" firstCol="1" bandRow="1">
                <a:tableStyleId>{775DCB02-9BB8-47FD-8907-85C794F793BA}</a:tableStyleId>
              </a:tblPr>
              <a:tblGrid>
                <a:gridCol w="1415627">
                  <a:extLst>
                    <a:ext uri="{9D8B030D-6E8A-4147-A177-3AD203B41FA5}">
                      <a16:colId xmlns:a16="http://schemas.microsoft.com/office/drawing/2014/main" val="1457494999"/>
                    </a:ext>
                  </a:extLst>
                </a:gridCol>
                <a:gridCol w="1415627">
                  <a:extLst>
                    <a:ext uri="{9D8B030D-6E8A-4147-A177-3AD203B41FA5}">
                      <a16:colId xmlns:a16="http://schemas.microsoft.com/office/drawing/2014/main" val="1231641193"/>
                    </a:ext>
                  </a:extLst>
                </a:gridCol>
                <a:gridCol w="1074702">
                  <a:extLst>
                    <a:ext uri="{9D8B030D-6E8A-4147-A177-3AD203B41FA5}">
                      <a16:colId xmlns:a16="http://schemas.microsoft.com/office/drawing/2014/main" val="2219341632"/>
                    </a:ext>
                  </a:extLst>
                </a:gridCol>
                <a:gridCol w="1591733">
                  <a:extLst>
                    <a:ext uri="{9D8B030D-6E8A-4147-A177-3AD203B41FA5}">
                      <a16:colId xmlns:a16="http://schemas.microsoft.com/office/drawing/2014/main" val="2771083212"/>
                    </a:ext>
                  </a:extLst>
                </a:gridCol>
                <a:gridCol w="1580446">
                  <a:extLst>
                    <a:ext uri="{9D8B030D-6E8A-4147-A177-3AD203B41FA5}">
                      <a16:colId xmlns:a16="http://schemas.microsoft.com/office/drawing/2014/main" val="4229158277"/>
                    </a:ext>
                  </a:extLst>
                </a:gridCol>
              </a:tblGrid>
              <a:tr h="632178">
                <a:tc>
                  <a:txBody>
                    <a:bodyPr/>
                    <a:lstStyle/>
                    <a:p>
                      <a:pPr marL="457200" algn="ctr">
                        <a:spcAft>
                          <a:spcPts val="0"/>
                        </a:spcAft>
                      </a:pPr>
                      <a:r>
                        <a:rPr lang="en-US" sz="1400" dirty="0">
                          <a:effectLst/>
                        </a:rPr>
                        <a:t>Column name</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19" marR="57119" marT="0" marB="0"/>
                </a:tc>
                <a:tc>
                  <a:txBody>
                    <a:bodyPr/>
                    <a:lstStyle/>
                    <a:p>
                      <a:pPr marL="457200" algn="ctr">
                        <a:spcAft>
                          <a:spcPts val="0"/>
                        </a:spcAft>
                      </a:pPr>
                      <a:r>
                        <a:rPr lang="en-US" sz="1400" dirty="0">
                          <a:effectLst/>
                        </a:rPr>
                        <a:t>Datatype</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19" marR="57119" marT="0" marB="0"/>
                </a:tc>
                <a:tc>
                  <a:txBody>
                    <a:bodyPr/>
                    <a:lstStyle/>
                    <a:p>
                      <a:pPr marL="457200" algn="l">
                        <a:spcAft>
                          <a:spcPts val="0"/>
                        </a:spcAft>
                      </a:pPr>
                      <a:r>
                        <a:rPr lang="en-US" sz="1400" dirty="0">
                          <a:effectLst/>
                        </a:rPr>
                        <a:t>Size</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19" marR="57119" marT="0" marB="0"/>
                </a:tc>
                <a:tc>
                  <a:txBody>
                    <a:bodyPr/>
                    <a:lstStyle/>
                    <a:p>
                      <a:pPr marL="457200" algn="l">
                        <a:spcAft>
                          <a:spcPts val="0"/>
                        </a:spcAft>
                      </a:pPr>
                      <a:r>
                        <a:rPr lang="en-US" sz="1400" dirty="0">
                          <a:effectLst/>
                        </a:rPr>
                        <a:t>Constraint</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19" marR="57119" marT="0" marB="0"/>
                </a:tc>
                <a:tc>
                  <a:txBody>
                    <a:bodyPr/>
                    <a:lstStyle/>
                    <a:p>
                      <a:pPr marL="457200" algn="l">
                        <a:spcAft>
                          <a:spcPts val="0"/>
                        </a:spcAft>
                      </a:pPr>
                      <a:r>
                        <a:rPr lang="en-US" sz="1400" dirty="0">
                          <a:effectLst/>
                        </a:rPr>
                        <a:t>Description</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19" marR="57119" marT="0" marB="0"/>
                </a:tc>
                <a:extLst>
                  <a:ext uri="{0D108BD9-81ED-4DB2-BD59-A6C34878D82A}">
                    <a16:rowId xmlns:a16="http://schemas.microsoft.com/office/drawing/2014/main" val="2073814661"/>
                  </a:ext>
                </a:extLst>
              </a:tr>
              <a:tr h="439040">
                <a:tc>
                  <a:txBody>
                    <a:bodyPr/>
                    <a:lstStyle/>
                    <a:p>
                      <a:pPr indent="228600">
                        <a:spcAft>
                          <a:spcPts val="0"/>
                        </a:spcAft>
                      </a:pPr>
                      <a:r>
                        <a:rPr lang="en-US" sz="1400" dirty="0">
                          <a:effectLst/>
                        </a:rPr>
                        <a:t>Id</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spcAft>
                          <a:spcPts val="0"/>
                        </a:spcAft>
                      </a:pPr>
                      <a:r>
                        <a:rPr lang="en-US" sz="1400" dirty="0">
                          <a:effectLst/>
                        </a:rPr>
                        <a:t>int</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lgn="ctr">
                        <a:spcAft>
                          <a:spcPts val="0"/>
                        </a:spcAft>
                      </a:pPr>
                      <a:r>
                        <a:rPr lang="en-US" sz="1200" dirty="0">
                          <a:solidFill>
                            <a:schemeClr val="tx1"/>
                          </a:solidFill>
                          <a:effectLst/>
                          <a:latin typeface="+mn-lt"/>
                          <a:ea typeface="Times New Roman" panose="02020603050405020304" pitchFamily="18" charset="0"/>
                          <a:cs typeface="Times New Roman" panose="02020603050405020304" pitchFamily="18" charset="0"/>
                        </a:rPr>
                        <a:t>2</a:t>
                      </a:r>
                      <a:endParaRPr lang="en-IN" sz="1200" dirty="0">
                        <a:solidFill>
                          <a:schemeClr val="tx1"/>
                        </a:solidFill>
                        <a:effectLst/>
                        <a:latin typeface="+mn-lt"/>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lgn="ctr">
                        <a:spcAft>
                          <a:spcPts val="0"/>
                        </a:spcAft>
                      </a:pPr>
                      <a:r>
                        <a:rPr lang="en-US" sz="1400" dirty="0">
                          <a:effectLst/>
                        </a:rPr>
                        <a:t>Primary key</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spcAft>
                          <a:spcPts val="0"/>
                        </a:spcAft>
                      </a:pPr>
                      <a:r>
                        <a:rPr lang="en-US" sz="1400">
                          <a:effectLst/>
                        </a:rPr>
                        <a:t>image ID</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extLst>
                  <a:ext uri="{0D108BD9-81ED-4DB2-BD59-A6C34878D82A}">
                    <a16:rowId xmlns:a16="http://schemas.microsoft.com/office/drawing/2014/main" val="3010427499"/>
                  </a:ext>
                </a:extLst>
              </a:tr>
              <a:tr h="464071">
                <a:tc>
                  <a:txBody>
                    <a:bodyPr/>
                    <a:lstStyle/>
                    <a:p>
                      <a:pPr indent="228600">
                        <a:spcAft>
                          <a:spcPts val="0"/>
                        </a:spcAft>
                      </a:pPr>
                      <a:r>
                        <a:rPr lang="en-US" sz="1400">
                          <a:effectLst/>
                        </a:rPr>
                        <a:t>Image</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spcAft>
                          <a:spcPts val="0"/>
                        </a:spcAft>
                      </a:pPr>
                      <a:r>
                        <a:rPr lang="en-US" sz="1400">
                          <a:effectLst/>
                        </a:rPr>
                        <a:t>varchar</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lgn="ctr">
                        <a:spcAft>
                          <a:spcPts val="0"/>
                        </a:spcAft>
                      </a:pPr>
                      <a:r>
                        <a:rPr lang="en-US" sz="1200" dirty="0">
                          <a:effectLst/>
                        </a:rPr>
                        <a:t>50</a:t>
                      </a:r>
                      <a:endParaRPr lang="en-IN"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lgn="ctr">
                        <a:spcAft>
                          <a:spcPts val="0"/>
                        </a:spcAft>
                      </a:pPr>
                      <a:r>
                        <a:rPr lang="en-US" sz="1400" dirty="0">
                          <a:effectLst/>
                        </a:rPr>
                        <a:t>not null</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spcAft>
                          <a:spcPts val="0"/>
                        </a:spcAft>
                      </a:pPr>
                      <a:r>
                        <a:rPr lang="en-US" sz="1400" dirty="0">
                          <a:effectLst/>
                        </a:rPr>
                        <a:t>Name of image</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extLst>
                  <a:ext uri="{0D108BD9-81ED-4DB2-BD59-A6C34878D82A}">
                    <a16:rowId xmlns:a16="http://schemas.microsoft.com/office/drawing/2014/main" val="623523676"/>
                  </a:ext>
                </a:extLst>
              </a:tr>
              <a:tr h="439040">
                <a:tc>
                  <a:txBody>
                    <a:bodyPr/>
                    <a:lstStyle/>
                    <a:p>
                      <a:pPr indent="228600">
                        <a:spcAft>
                          <a:spcPts val="0"/>
                        </a:spcAft>
                      </a:pPr>
                      <a:r>
                        <a:rPr lang="en-US" sz="1400" dirty="0">
                          <a:effectLst/>
                        </a:rPr>
                        <a:t>Text</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spcAft>
                          <a:spcPts val="0"/>
                        </a:spcAft>
                      </a:pPr>
                      <a:r>
                        <a:rPr lang="en-US" sz="1400" dirty="0">
                          <a:effectLst/>
                        </a:rPr>
                        <a:t>text</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lgn="ctr">
                        <a:spcAft>
                          <a:spcPts val="0"/>
                        </a:spcAft>
                      </a:pPr>
                      <a:r>
                        <a:rPr lang="en-US" sz="1200" dirty="0">
                          <a:solidFill>
                            <a:schemeClr val="tx1"/>
                          </a:solidFill>
                          <a:effectLst/>
                          <a:latin typeface="+mn-lt"/>
                          <a:ea typeface="Times New Roman" panose="02020603050405020304" pitchFamily="18" charset="0"/>
                          <a:cs typeface="Times New Roman" panose="02020603050405020304" pitchFamily="18" charset="0"/>
                        </a:rPr>
                        <a:t>20</a:t>
                      </a:r>
                      <a:endParaRPr lang="en-IN" sz="1200" dirty="0">
                        <a:solidFill>
                          <a:schemeClr val="tx1"/>
                        </a:solidFill>
                        <a:effectLst/>
                        <a:latin typeface="+mn-lt"/>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lgn="ctr">
                        <a:spcAft>
                          <a:spcPts val="0"/>
                        </a:spcAft>
                      </a:pPr>
                      <a:r>
                        <a:rPr lang="en-US" sz="1400" dirty="0">
                          <a:effectLst/>
                        </a:rPr>
                        <a:t>not null</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tc>
                  <a:txBody>
                    <a:bodyPr/>
                    <a:lstStyle/>
                    <a:p>
                      <a:pPr indent="228600">
                        <a:spcAft>
                          <a:spcPts val="0"/>
                        </a:spcAft>
                      </a:pPr>
                      <a:r>
                        <a:rPr lang="en-US" sz="1400" dirty="0">
                          <a:effectLst/>
                        </a:rPr>
                        <a:t>title</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119" marR="57119" marT="0" marB="0" anchor="b"/>
                </a:tc>
                <a:extLst>
                  <a:ext uri="{0D108BD9-81ED-4DB2-BD59-A6C34878D82A}">
                    <a16:rowId xmlns:a16="http://schemas.microsoft.com/office/drawing/2014/main" val="1493081091"/>
                  </a:ext>
                </a:extLst>
              </a:tr>
            </a:tbl>
          </a:graphicData>
        </a:graphic>
      </p:graphicFrame>
    </p:spTree>
    <p:extLst>
      <p:ext uri="{BB962C8B-B14F-4D97-AF65-F5344CB8AC3E}">
        <p14:creationId xmlns:p14="http://schemas.microsoft.com/office/powerpoint/2010/main" val="381239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53BD-9FE2-4C4F-A8A3-1BE3A175CF77}"/>
              </a:ext>
            </a:extLst>
          </p:cNvPr>
          <p:cNvSpPr>
            <a:spLocks noGrp="1"/>
          </p:cNvSpPr>
          <p:nvPr>
            <p:ph type="title"/>
          </p:nvPr>
        </p:nvSpPr>
        <p:spPr>
          <a:xfrm>
            <a:off x="3160889" y="214490"/>
            <a:ext cx="2777067" cy="891822"/>
          </a:xfrm>
        </p:spPr>
        <p:txBody>
          <a:bodyPr/>
          <a:lstStyle/>
          <a:p>
            <a:r>
              <a:rPr lang="en-IN" dirty="0"/>
              <a:t>feedback</a:t>
            </a:r>
          </a:p>
        </p:txBody>
      </p:sp>
      <p:sp>
        <p:nvSpPr>
          <p:cNvPr id="3" name="Slide Number Placeholder 2">
            <a:extLst>
              <a:ext uri="{FF2B5EF4-FFF2-40B4-BE49-F238E27FC236}">
                <a16:creationId xmlns:a16="http://schemas.microsoft.com/office/drawing/2014/main" id="{EBFA1F0D-6BA6-4BE9-BA20-4D652388A36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graphicFrame>
        <p:nvGraphicFramePr>
          <p:cNvPr id="4" name="Table 3">
            <a:extLst>
              <a:ext uri="{FF2B5EF4-FFF2-40B4-BE49-F238E27FC236}">
                <a16:creationId xmlns:a16="http://schemas.microsoft.com/office/drawing/2014/main" id="{1A5948CA-57C3-4351-B334-33FB9D276B4C}"/>
              </a:ext>
            </a:extLst>
          </p:cNvPr>
          <p:cNvGraphicFramePr>
            <a:graphicFrameLocks noGrp="1"/>
          </p:cNvGraphicFramePr>
          <p:nvPr>
            <p:extLst>
              <p:ext uri="{D42A27DB-BD31-4B8C-83A1-F6EECF244321}">
                <p14:modId xmlns:p14="http://schemas.microsoft.com/office/powerpoint/2010/main" val="580352151"/>
              </p:ext>
            </p:extLst>
          </p:nvPr>
        </p:nvGraphicFramePr>
        <p:xfrm>
          <a:off x="562258" y="2257945"/>
          <a:ext cx="6825132" cy="1665968"/>
        </p:xfrm>
        <a:graphic>
          <a:graphicData uri="http://schemas.openxmlformats.org/drawingml/2006/table">
            <a:tbl>
              <a:tblPr firstRow="1" firstCol="1" bandRow="1">
                <a:tableStyleId>{775DCB02-9BB8-47FD-8907-85C794F793BA}</a:tableStyleId>
              </a:tblPr>
              <a:tblGrid>
                <a:gridCol w="1208098">
                  <a:extLst>
                    <a:ext uri="{9D8B030D-6E8A-4147-A177-3AD203B41FA5}">
                      <a16:colId xmlns:a16="http://schemas.microsoft.com/office/drawing/2014/main" val="2983415498"/>
                    </a:ext>
                  </a:extLst>
                </a:gridCol>
                <a:gridCol w="1414640">
                  <a:extLst>
                    <a:ext uri="{9D8B030D-6E8A-4147-A177-3AD203B41FA5}">
                      <a16:colId xmlns:a16="http://schemas.microsoft.com/office/drawing/2014/main" val="1395777979"/>
                    </a:ext>
                  </a:extLst>
                </a:gridCol>
                <a:gridCol w="964193">
                  <a:extLst>
                    <a:ext uri="{9D8B030D-6E8A-4147-A177-3AD203B41FA5}">
                      <a16:colId xmlns:a16="http://schemas.microsoft.com/office/drawing/2014/main" val="3938349316"/>
                    </a:ext>
                  </a:extLst>
                </a:gridCol>
                <a:gridCol w="1507009">
                  <a:extLst>
                    <a:ext uri="{9D8B030D-6E8A-4147-A177-3AD203B41FA5}">
                      <a16:colId xmlns:a16="http://schemas.microsoft.com/office/drawing/2014/main" val="3782040668"/>
                    </a:ext>
                  </a:extLst>
                </a:gridCol>
                <a:gridCol w="1731192">
                  <a:extLst>
                    <a:ext uri="{9D8B030D-6E8A-4147-A177-3AD203B41FA5}">
                      <a16:colId xmlns:a16="http://schemas.microsoft.com/office/drawing/2014/main" val="3330746704"/>
                    </a:ext>
                  </a:extLst>
                </a:gridCol>
              </a:tblGrid>
              <a:tr h="509318">
                <a:tc>
                  <a:txBody>
                    <a:bodyPr/>
                    <a:lstStyle/>
                    <a:p>
                      <a:pPr marL="457200" algn="ctr">
                        <a:spcAft>
                          <a:spcPts val="0"/>
                        </a:spcAft>
                      </a:pPr>
                      <a:r>
                        <a:rPr lang="en-US" sz="1300">
                          <a:effectLst/>
                        </a:rPr>
                        <a:t>Column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928" marR="61928" marT="0" marB="0"/>
                </a:tc>
                <a:tc>
                  <a:txBody>
                    <a:bodyPr/>
                    <a:lstStyle/>
                    <a:p>
                      <a:pPr marL="457200" algn="ctr">
                        <a:spcAft>
                          <a:spcPts val="0"/>
                        </a:spcAft>
                      </a:pPr>
                      <a:r>
                        <a:rPr lang="en-US" sz="1300">
                          <a:effectLst/>
                        </a:rPr>
                        <a:t>Datatype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928" marR="61928" marT="0" marB="0"/>
                </a:tc>
                <a:tc>
                  <a:txBody>
                    <a:bodyPr/>
                    <a:lstStyle/>
                    <a:p>
                      <a:pPr marL="457200" algn="l">
                        <a:spcAft>
                          <a:spcPts val="0"/>
                        </a:spcAft>
                      </a:pPr>
                      <a:r>
                        <a:rPr lang="en-US" sz="130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928" marR="61928" marT="0" marB="0"/>
                </a:tc>
                <a:tc>
                  <a:txBody>
                    <a:bodyPr/>
                    <a:lstStyle/>
                    <a:p>
                      <a:pPr marL="457200" algn="l">
                        <a:spcAft>
                          <a:spcPts val="0"/>
                        </a:spcAft>
                      </a:pPr>
                      <a:r>
                        <a:rPr lang="en-US" sz="1300" dirty="0">
                          <a:effectLst/>
                        </a:rPr>
                        <a:t>Constraint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928" marR="61928" marT="0" marB="0"/>
                </a:tc>
                <a:tc>
                  <a:txBody>
                    <a:bodyPr/>
                    <a:lstStyle/>
                    <a:p>
                      <a:pPr marL="457200" algn="l">
                        <a:spcAft>
                          <a:spcPts val="0"/>
                        </a:spcAft>
                      </a:pPr>
                      <a:r>
                        <a:rPr lang="en-US" sz="1300" dirty="0">
                          <a:effectLst/>
                        </a:rPr>
                        <a:t>Description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928" marR="61928" marT="0" marB="0"/>
                </a:tc>
                <a:extLst>
                  <a:ext uri="{0D108BD9-81ED-4DB2-BD59-A6C34878D82A}">
                    <a16:rowId xmlns:a16="http://schemas.microsoft.com/office/drawing/2014/main" val="86152764"/>
                  </a:ext>
                </a:extLst>
              </a:tr>
              <a:tr h="299423">
                <a:tc>
                  <a:txBody>
                    <a:bodyPr/>
                    <a:lstStyle/>
                    <a:p>
                      <a:pPr indent="228600">
                        <a:spcAft>
                          <a:spcPts val="0"/>
                        </a:spcAft>
                      </a:pPr>
                      <a:r>
                        <a:rPr lang="en-US" sz="1100">
                          <a:effectLst/>
                        </a:rPr>
                        <a:t>Id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int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dirty="0">
                          <a:effectLst/>
                        </a:rPr>
                        <a:t>Foreign Key</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feedback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extLst>
                  <a:ext uri="{0D108BD9-81ED-4DB2-BD59-A6C34878D82A}">
                    <a16:rowId xmlns:a16="http://schemas.microsoft.com/office/drawing/2014/main" val="513813276"/>
                  </a:ext>
                </a:extLst>
              </a:tr>
              <a:tr h="278902">
                <a:tc>
                  <a:txBody>
                    <a:bodyPr/>
                    <a:lstStyle/>
                    <a:p>
                      <a:pPr indent="228600">
                        <a:spcAft>
                          <a:spcPts val="0"/>
                        </a:spcAft>
                      </a:pPr>
                      <a:r>
                        <a:rPr lang="en-US" sz="1100">
                          <a:effectLst/>
                        </a:rPr>
                        <a:t>Name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varchar</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lgn="ctr">
                        <a:spcAft>
                          <a:spcPts val="0"/>
                        </a:spcAft>
                      </a:pPr>
                      <a:r>
                        <a:rPr lang="en-US" sz="1100">
                          <a:effectLst/>
                        </a:rPr>
                        <a:t>not null</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Student name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extLst>
                  <a:ext uri="{0D108BD9-81ED-4DB2-BD59-A6C34878D82A}">
                    <a16:rowId xmlns:a16="http://schemas.microsoft.com/office/drawing/2014/main" val="1580701200"/>
                  </a:ext>
                </a:extLst>
              </a:tr>
              <a:tr h="299423">
                <a:tc>
                  <a:txBody>
                    <a:bodyPr/>
                    <a:lstStyle/>
                    <a:p>
                      <a:pPr indent="228600">
                        <a:spcAft>
                          <a:spcPts val="0"/>
                        </a:spcAft>
                      </a:pPr>
                      <a:r>
                        <a:rPr lang="en-US" sz="1100">
                          <a:effectLst/>
                        </a:rPr>
                        <a:t>Comment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varchar</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dirty="0">
                          <a:effectLst/>
                        </a:rPr>
                        <a:t>100</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lgn="ctr">
                        <a:spcAft>
                          <a:spcPts val="0"/>
                        </a:spcAft>
                      </a:pPr>
                      <a:r>
                        <a:rPr lang="en-US" sz="1100">
                          <a:effectLst/>
                        </a:rPr>
                        <a:t>not null</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Student comment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extLst>
                  <a:ext uri="{0D108BD9-81ED-4DB2-BD59-A6C34878D82A}">
                    <a16:rowId xmlns:a16="http://schemas.microsoft.com/office/drawing/2014/main" val="1019780489"/>
                  </a:ext>
                </a:extLst>
              </a:tr>
              <a:tr h="278902">
                <a:tc>
                  <a:txBody>
                    <a:bodyPr/>
                    <a:lstStyle/>
                    <a:p>
                      <a:pPr indent="228600">
                        <a:spcAft>
                          <a:spcPts val="0"/>
                        </a:spcAft>
                      </a:pPr>
                      <a:r>
                        <a:rPr lang="en-US" sz="1100">
                          <a:effectLst/>
                        </a:rPr>
                        <a:t>select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varchar</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a:effectLst/>
                        </a:rPr>
                        <a:t>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lgn="ctr">
                        <a:spcAft>
                          <a:spcPts val="0"/>
                        </a:spcAft>
                      </a:pPr>
                      <a:r>
                        <a:rPr lang="en-US" sz="1100">
                          <a:effectLst/>
                        </a:rPr>
                        <a:t>Not null</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tc>
                  <a:txBody>
                    <a:bodyPr/>
                    <a:lstStyle/>
                    <a:p>
                      <a:pPr indent="228600">
                        <a:spcAft>
                          <a:spcPts val="0"/>
                        </a:spcAft>
                      </a:pPr>
                      <a:r>
                        <a:rPr lang="en-US" sz="1100" dirty="0">
                          <a:effectLst/>
                        </a:rPr>
                        <a:t>review</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28" marR="61928" marT="0" marB="0" anchor="b"/>
                </a:tc>
                <a:extLst>
                  <a:ext uri="{0D108BD9-81ED-4DB2-BD59-A6C34878D82A}">
                    <a16:rowId xmlns:a16="http://schemas.microsoft.com/office/drawing/2014/main" val="215342287"/>
                  </a:ext>
                </a:extLst>
              </a:tr>
            </a:tbl>
          </a:graphicData>
        </a:graphic>
      </p:graphicFrame>
    </p:spTree>
    <p:extLst>
      <p:ext uri="{BB962C8B-B14F-4D97-AF65-F5344CB8AC3E}">
        <p14:creationId xmlns:p14="http://schemas.microsoft.com/office/powerpoint/2010/main" val="222201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E5B9-D348-47A8-B047-9C59ADB1654D}"/>
              </a:ext>
            </a:extLst>
          </p:cNvPr>
          <p:cNvSpPr>
            <a:spLocks noGrp="1"/>
          </p:cNvSpPr>
          <p:nvPr>
            <p:ph type="title"/>
          </p:nvPr>
        </p:nvSpPr>
        <p:spPr>
          <a:xfrm>
            <a:off x="2280356" y="214490"/>
            <a:ext cx="4396644" cy="936978"/>
          </a:xfrm>
        </p:spPr>
        <p:txBody>
          <a:bodyPr/>
          <a:lstStyle/>
          <a:p>
            <a:r>
              <a:rPr lang="en-IN" dirty="0"/>
              <a:t>Screen Layouts</a:t>
            </a:r>
            <a:br>
              <a:rPr lang="en-IN" dirty="0"/>
            </a:br>
            <a:r>
              <a:rPr lang="en-IN" sz="2400" dirty="0"/>
              <a:t>home page</a:t>
            </a:r>
            <a:endParaRPr lang="en-IN" dirty="0"/>
          </a:p>
        </p:txBody>
      </p:sp>
      <p:sp>
        <p:nvSpPr>
          <p:cNvPr id="3" name="Slide Number Placeholder 2">
            <a:extLst>
              <a:ext uri="{FF2B5EF4-FFF2-40B4-BE49-F238E27FC236}">
                <a16:creationId xmlns:a16="http://schemas.microsoft.com/office/drawing/2014/main" id="{8B20F849-16BE-40CD-A96C-FEA4A8CCC75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7170" name="Picture 2">
            <a:extLst>
              <a:ext uri="{FF2B5EF4-FFF2-40B4-BE49-F238E27FC236}">
                <a16:creationId xmlns:a16="http://schemas.microsoft.com/office/drawing/2014/main" id="{FD516C49-C733-4DED-9EF6-E965054E6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318" y="1604785"/>
            <a:ext cx="5829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42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1ABB50-A287-414D-B2F7-ED6C8799DA5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dirty="0"/>
          </a:p>
        </p:txBody>
      </p:sp>
      <p:graphicFrame>
        <p:nvGraphicFramePr>
          <p:cNvPr id="5" name="Table 4">
            <a:extLst>
              <a:ext uri="{FF2B5EF4-FFF2-40B4-BE49-F238E27FC236}">
                <a16:creationId xmlns:a16="http://schemas.microsoft.com/office/drawing/2014/main" id="{57002F85-A3BB-4E54-988C-932CD4B9B9EB}"/>
              </a:ext>
            </a:extLst>
          </p:cNvPr>
          <p:cNvGraphicFramePr>
            <a:graphicFrameLocks noGrp="1"/>
          </p:cNvGraphicFramePr>
          <p:nvPr>
            <p:extLst>
              <p:ext uri="{D42A27DB-BD31-4B8C-83A1-F6EECF244321}">
                <p14:modId xmlns:p14="http://schemas.microsoft.com/office/powerpoint/2010/main" val="713680992"/>
              </p:ext>
            </p:extLst>
          </p:nvPr>
        </p:nvGraphicFramePr>
        <p:xfrm>
          <a:off x="1391652" y="623808"/>
          <a:ext cx="6649156" cy="4342699"/>
        </p:xfrm>
        <a:graphic>
          <a:graphicData uri="http://schemas.openxmlformats.org/drawingml/2006/table">
            <a:tbl>
              <a:tblPr firstRow="1" firstCol="1" lastRow="1" lastCol="1" bandRow="1" bandCol="1">
                <a:tableStyleId>{775DCB02-9BB8-47FD-8907-85C794F793BA}</a:tableStyleId>
              </a:tblPr>
              <a:tblGrid>
                <a:gridCol w="741737">
                  <a:extLst>
                    <a:ext uri="{9D8B030D-6E8A-4147-A177-3AD203B41FA5}">
                      <a16:colId xmlns:a16="http://schemas.microsoft.com/office/drawing/2014/main" val="1774254944"/>
                    </a:ext>
                  </a:extLst>
                </a:gridCol>
                <a:gridCol w="529813">
                  <a:extLst>
                    <a:ext uri="{9D8B030D-6E8A-4147-A177-3AD203B41FA5}">
                      <a16:colId xmlns:a16="http://schemas.microsoft.com/office/drawing/2014/main" val="1022645321"/>
                    </a:ext>
                  </a:extLst>
                </a:gridCol>
                <a:gridCol w="3738864">
                  <a:extLst>
                    <a:ext uri="{9D8B030D-6E8A-4147-A177-3AD203B41FA5}">
                      <a16:colId xmlns:a16="http://schemas.microsoft.com/office/drawing/2014/main" val="1981988173"/>
                    </a:ext>
                  </a:extLst>
                </a:gridCol>
                <a:gridCol w="1638742">
                  <a:extLst>
                    <a:ext uri="{9D8B030D-6E8A-4147-A177-3AD203B41FA5}">
                      <a16:colId xmlns:a16="http://schemas.microsoft.com/office/drawing/2014/main" val="1300200935"/>
                    </a:ext>
                  </a:extLst>
                </a:gridCol>
              </a:tblGrid>
              <a:tr h="218342">
                <a:tc>
                  <a:txBody>
                    <a:bodyPr/>
                    <a:lstStyle/>
                    <a:p>
                      <a:pPr algn="just">
                        <a:lnSpc>
                          <a:spcPct val="115000"/>
                        </a:lnSpc>
                        <a:spcAft>
                          <a:spcPts val="0"/>
                        </a:spcAft>
                      </a:pPr>
                      <a:r>
                        <a:rPr lang="en-US" sz="1400" dirty="0">
                          <a:effectLst/>
                        </a:rPr>
                        <a:t>Sr. No</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Subject</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Page Number</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286592781"/>
                  </a:ext>
                </a:extLst>
              </a:tr>
              <a:tr h="218342">
                <a:tc>
                  <a:txBody>
                    <a:bodyPr/>
                    <a:lstStyle/>
                    <a:p>
                      <a:pPr algn="just">
                        <a:lnSpc>
                          <a:spcPct val="115000"/>
                        </a:lnSpc>
                        <a:spcAft>
                          <a:spcPts val="0"/>
                        </a:spcAft>
                      </a:pPr>
                      <a:r>
                        <a:rPr lang="en-US" sz="1400" dirty="0">
                          <a:effectLst/>
                        </a:rPr>
                        <a:t>1</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b="1" dirty="0">
                          <a:effectLst/>
                        </a:rPr>
                        <a:t>Project Profile</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4-5</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2374111763"/>
                  </a:ext>
                </a:extLst>
              </a:tr>
              <a:tr h="218588">
                <a:tc>
                  <a:txBody>
                    <a:bodyPr/>
                    <a:lstStyle/>
                    <a:p>
                      <a:pPr algn="just">
                        <a:lnSpc>
                          <a:spcPct val="115000"/>
                        </a:lnSpc>
                        <a:spcAft>
                          <a:spcPts val="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2</a:t>
                      </a:r>
                      <a:endParaRPr lang="en-IN" sz="1400" dirty="0">
                        <a:solidFill>
                          <a:schemeClr val="tx1"/>
                        </a:solidFill>
                        <a:effectLst/>
                        <a:latin typeface="+mn-lt"/>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b="1" dirty="0">
                          <a:effectLst/>
                        </a:rPr>
                        <a:t>System Study</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1558345384"/>
                  </a:ext>
                </a:extLst>
              </a:tr>
              <a:tr h="218342">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lvl="0" indent="0" algn="just">
                        <a:lnSpc>
                          <a:spcPct val="115000"/>
                        </a:lnSpc>
                        <a:spcAft>
                          <a:spcPts val="0"/>
                        </a:spcAft>
                        <a:buFont typeface="+mj-lt"/>
                        <a:buNone/>
                      </a:pPr>
                      <a:r>
                        <a:rPr lang="en-US" sz="1400" dirty="0">
                          <a:effectLst/>
                        </a:rPr>
                        <a:t>1 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Existing System</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1122883264"/>
                  </a:ext>
                </a:extLst>
              </a:tr>
              <a:tr h="218342">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lvl="0" indent="0" algn="just">
                        <a:lnSpc>
                          <a:spcPct val="115000"/>
                        </a:lnSpc>
                        <a:spcAft>
                          <a:spcPts val="0"/>
                        </a:spcAft>
                        <a:buFont typeface="+mj-lt"/>
                        <a:buNone/>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Proposed System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1522426780"/>
                  </a:ext>
                </a:extLst>
              </a:tr>
              <a:tr h="218342">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lvl="0" indent="0" algn="just">
                        <a:lnSpc>
                          <a:spcPct val="115000"/>
                        </a:lnSpc>
                        <a:spcAft>
                          <a:spcPts val="0"/>
                        </a:spcAft>
                        <a:buFont typeface="+mj-lt"/>
                        <a:buNone/>
                      </a:pPr>
                      <a:r>
                        <a:rPr lang="en-US" sz="1400" dirty="0">
                          <a:effectLst/>
                        </a:rPr>
                        <a:t>3 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Scope of the Proposed System</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3748643520"/>
                  </a:ext>
                </a:extLst>
              </a:tr>
              <a:tr h="218342">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lvl="0" indent="0" algn="just">
                        <a:lnSpc>
                          <a:spcPct val="115000"/>
                        </a:lnSpc>
                        <a:spcAft>
                          <a:spcPts val="0"/>
                        </a:spcAft>
                        <a:buFont typeface="+mj-lt"/>
                        <a:buNone/>
                      </a:pPr>
                      <a:r>
                        <a:rPr lang="en-US" sz="1400" dirty="0">
                          <a:effectLst/>
                        </a:rPr>
                        <a:t>4 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Aim and Objective of the Proposed System</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1350176234"/>
                  </a:ext>
                </a:extLst>
              </a:tr>
              <a:tr h="218588">
                <a:tc>
                  <a:txBody>
                    <a:bodyPr/>
                    <a:lstStyle/>
                    <a:p>
                      <a:pPr algn="just">
                        <a:lnSpc>
                          <a:spcPct val="115000"/>
                        </a:lnSpc>
                        <a:spcAft>
                          <a:spcPts val="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3</a:t>
                      </a:r>
                      <a:endParaRPr lang="en-IN" sz="1400" dirty="0">
                        <a:solidFill>
                          <a:schemeClr val="tx1"/>
                        </a:solidFill>
                        <a:effectLst/>
                        <a:latin typeface="+mn-lt"/>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b="1" dirty="0">
                          <a:effectLst/>
                        </a:rPr>
                        <a:t>System Analysis</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1082368"/>
                  </a:ext>
                </a:extLst>
              </a:tr>
              <a:tr h="455928">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Requirements Specification (along with System Modules)</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2908963576"/>
                  </a:ext>
                </a:extLst>
              </a:tr>
              <a:tr h="218342">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Use Case Diagram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11-12</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1354550002"/>
                  </a:ext>
                </a:extLst>
              </a:tr>
              <a:tr h="218342">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Activity Diagram</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13</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726826223"/>
                  </a:ext>
                </a:extLst>
              </a:tr>
              <a:tr h="218342">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Class Diagram</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14</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2281109605"/>
                  </a:ext>
                </a:extLst>
              </a:tr>
              <a:tr h="218588">
                <a:tc>
                  <a:txBody>
                    <a:bodyPr/>
                    <a:lstStyle/>
                    <a:p>
                      <a:pPr algn="just">
                        <a:lnSpc>
                          <a:spcPct val="115000"/>
                        </a:lnSpc>
                        <a:spcAft>
                          <a:spcPts val="0"/>
                        </a:spcAft>
                      </a:pPr>
                      <a:r>
                        <a:rPr lang="en-US" sz="1400" dirty="0">
                          <a:effectLst/>
                        </a:rPr>
                        <a:t>4</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b="1" dirty="0">
                          <a:effectLst/>
                        </a:rPr>
                        <a:t>System Design</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384101150"/>
                  </a:ext>
                </a:extLst>
              </a:tr>
              <a:tr h="218588">
                <a:tc>
                  <a:txBody>
                    <a:bodyPr/>
                    <a:lstStyle/>
                    <a:p>
                      <a:pPr algn="just">
                        <a:lnSpc>
                          <a:spcPct val="115000"/>
                        </a:lnSpc>
                        <a:spcAft>
                          <a:spcPts val="0"/>
                        </a:spcAft>
                      </a:pP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dirty="0">
                          <a:effectLst/>
                        </a:rPr>
                        <a:t>Data Dictionary</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 16-18</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3278241761"/>
                  </a:ext>
                </a:extLst>
              </a:tr>
              <a:tr h="218342">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dirty="0">
                          <a:effectLst/>
                        </a:rPr>
                        <a:t>Screen Layouts</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 19-27</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196154222"/>
                  </a:ext>
                </a:extLst>
              </a:tr>
              <a:tr h="218342">
                <a:tc>
                  <a:txBody>
                    <a:bodyPr/>
                    <a:lstStyle/>
                    <a:p>
                      <a:pPr algn="just">
                        <a:lnSpc>
                          <a:spcPct val="115000"/>
                        </a:lnSpc>
                        <a:spcAft>
                          <a:spcPts val="0"/>
                        </a:spcAft>
                      </a:pPr>
                      <a:r>
                        <a:rPr lang="en-US" sz="1400" dirty="0">
                          <a:effectLst/>
                        </a:rPr>
                        <a:t>5</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b="1" u="none" strike="noStrike" spc="50" dirty="0">
                          <a:solidFill>
                            <a:schemeClr val="tx1"/>
                          </a:solidFill>
                          <a:effectLst/>
                        </a:rPr>
                        <a:t>Future Enhancement </a:t>
                      </a:r>
                      <a:endParaRPr lang="en-IN" sz="1400" b="1" u="sng" spc="5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 28</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314412315"/>
                  </a:ext>
                </a:extLst>
              </a:tr>
              <a:tr h="218342">
                <a:tc>
                  <a:txBody>
                    <a:bodyPr/>
                    <a:lstStyle/>
                    <a:p>
                      <a:pPr algn="just">
                        <a:lnSpc>
                          <a:spcPct val="115000"/>
                        </a:lnSpc>
                        <a:spcAft>
                          <a:spcPts val="0"/>
                        </a:spcAft>
                      </a:pPr>
                      <a:r>
                        <a:rPr lang="en-IN" sz="1400" dirty="0">
                          <a:solidFill>
                            <a:schemeClr val="tx1"/>
                          </a:solidFill>
                          <a:effectLst/>
                          <a:latin typeface="+mn-lt"/>
                          <a:ea typeface="Times New Roman" panose="02020603050405020304" pitchFamily="18" charset="0"/>
                          <a:cs typeface="Times New Roman" panose="02020603050405020304" pitchFamily="18" charset="0"/>
                        </a:rPr>
                        <a:t>6</a:t>
                      </a:r>
                    </a:p>
                  </a:txBody>
                  <a:tcPr marL="26913" marR="26913" marT="0" marB="0"/>
                </a:tc>
                <a:tc>
                  <a:txBody>
                    <a:bodyPr/>
                    <a:lstStyle/>
                    <a:p>
                      <a:pPr algn="just">
                        <a:lnSpc>
                          <a:spcPct val="115000"/>
                        </a:lnSpc>
                        <a:spcAft>
                          <a:spcPts val="0"/>
                        </a:spcAft>
                      </a:pPr>
                      <a:r>
                        <a:rPr lang="en-US" sz="1400">
                          <a:effectLst/>
                        </a:rPr>
                        <a:t> </a:t>
                      </a: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indent="-24765" algn="l">
                        <a:lnSpc>
                          <a:spcPct val="115000"/>
                        </a:lnSpc>
                        <a:spcAft>
                          <a:spcPts val="0"/>
                        </a:spcAft>
                      </a:pPr>
                      <a:r>
                        <a:rPr lang="en-IN" b="1" dirty="0"/>
                        <a:t>Bibliography</a:t>
                      </a:r>
                      <a:endParaRPr lang="en-IN" sz="1400" b="1" u="sng" spc="5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 </a:t>
                      </a:r>
                      <a:r>
                        <a:rPr lang="en-US" sz="1400" dirty="0">
                          <a:effectLst/>
                          <a:latin typeface="Times New Roman" panose="02020603050405020304" pitchFamily="18" charset="0"/>
                          <a:cs typeface="Times New Roman" panose="02020603050405020304" pitchFamily="18" charset="0"/>
                        </a:rPr>
                        <a:t>29</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2524851670"/>
                  </a:ext>
                </a:extLst>
              </a:tr>
              <a:tr h="260974">
                <a:tc>
                  <a:txBody>
                    <a:bodyPr/>
                    <a:lstStyle/>
                    <a:p>
                      <a:pPr algn="just">
                        <a:lnSpc>
                          <a:spcPct val="115000"/>
                        </a:lnSpc>
                        <a:spcAft>
                          <a:spcPts val="0"/>
                        </a:spcAft>
                      </a:pP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endParaRPr lang="en-IN"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tc>
                  <a:txBody>
                    <a:bodyPr/>
                    <a:lstStyle/>
                    <a:p>
                      <a:pPr indent="-24765" algn="l">
                        <a:lnSpc>
                          <a:spcPct val="115000"/>
                        </a:lnSpc>
                        <a:spcAft>
                          <a:spcPts val="0"/>
                        </a:spcAft>
                      </a:pPr>
                      <a:endParaRPr lang="en-IN" sz="1400" b="1" u="sng" spc="5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6913" marR="26913" marT="0" marB="0"/>
                </a:tc>
                <a:tc>
                  <a:txBody>
                    <a:bodyPr/>
                    <a:lstStyle/>
                    <a:p>
                      <a:pPr algn="just">
                        <a:lnSpc>
                          <a:spcPct val="115000"/>
                        </a:lnSpc>
                        <a:spcAft>
                          <a:spcPts val="0"/>
                        </a:spcAft>
                      </a:pPr>
                      <a:r>
                        <a:rPr lang="en-US" sz="1400" dirty="0">
                          <a:effectLst/>
                        </a:rPr>
                        <a:t> </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13" marR="26913" marT="0" marB="0"/>
                </a:tc>
                <a:extLst>
                  <a:ext uri="{0D108BD9-81ED-4DB2-BD59-A6C34878D82A}">
                    <a16:rowId xmlns:a16="http://schemas.microsoft.com/office/drawing/2014/main" val="3131159002"/>
                  </a:ext>
                </a:extLst>
              </a:tr>
            </a:tbl>
          </a:graphicData>
        </a:graphic>
      </p:graphicFrame>
    </p:spTree>
    <p:extLst>
      <p:ext uri="{BB962C8B-B14F-4D97-AF65-F5344CB8AC3E}">
        <p14:creationId xmlns:p14="http://schemas.microsoft.com/office/powerpoint/2010/main" val="2286842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2484-4C2A-4EAF-85E5-6A3B02C544FA}"/>
              </a:ext>
            </a:extLst>
          </p:cNvPr>
          <p:cNvSpPr>
            <a:spLocks noGrp="1"/>
          </p:cNvSpPr>
          <p:nvPr>
            <p:ph type="title"/>
          </p:nvPr>
        </p:nvSpPr>
        <p:spPr>
          <a:xfrm>
            <a:off x="2528710" y="821200"/>
            <a:ext cx="4148289" cy="645300"/>
          </a:xfrm>
        </p:spPr>
        <p:txBody>
          <a:bodyPr/>
          <a:lstStyle/>
          <a:p>
            <a:r>
              <a:rPr lang="en-IN" sz="3200" dirty="0"/>
              <a:t>Registration</a:t>
            </a:r>
          </a:p>
        </p:txBody>
      </p:sp>
      <p:sp>
        <p:nvSpPr>
          <p:cNvPr id="3" name="Slide Number Placeholder 2">
            <a:extLst>
              <a:ext uri="{FF2B5EF4-FFF2-40B4-BE49-F238E27FC236}">
                <a16:creationId xmlns:a16="http://schemas.microsoft.com/office/drawing/2014/main" id="{FE9E6673-86C0-4A3A-AEF2-2EF8674D70C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3074" name="Picture 2">
            <a:extLst>
              <a:ext uri="{FF2B5EF4-FFF2-40B4-BE49-F238E27FC236}">
                <a16:creationId xmlns:a16="http://schemas.microsoft.com/office/drawing/2014/main" id="{CDF1538C-7CB9-4D99-B685-AD17503E2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66500"/>
            <a:ext cx="5800725" cy="35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17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58FB-93C4-41FE-A631-5431381BA34D}"/>
              </a:ext>
            </a:extLst>
          </p:cNvPr>
          <p:cNvSpPr>
            <a:spLocks noGrp="1"/>
          </p:cNvSpPr>
          <p:nvPr>
            <p:ph type="title"/>
          </p:nvPr>
        </p:nvSpPr>
        <p:spPr>
          <a:xfrm>
            <a:off x="2878666" y="821200"/>
            <a:ext cx="3798333" cy="645300"/>
          </a:xfrm>
        </p:spPr>
        <p:txBody>
          <a:bodyPr/>
          <a:lstStyle/>
          <a:p>
            <a:r>
              <a:rPr lang="en-IN" sz="3200" dirty="0"/>
              <a:t>Login</a:t>
            </a:r>
            <a:endParaRPr lang="en-IN" dirty="0"/>
          </a:p>
        </p:txBody>
      </p:sp>
      <p:sp>
        <p:nvSpPr>
          <p:cNvPr id="3" name="Slide Number Placeholder 2">
            <a:extLst>
              <a:ext uri="{FF2B5EF4-FFF2-40B4-BE49-F238E27FC236}">
                <a16:creationId xmlns:a16="http://schemas.microsoft.com/office/drawing/2014/main" id="{A185ACC8-E5B2-4610-9EC4-0B7135D091C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9218" name="Picture 2">
            <a:extLst>
              <a:ext uri="{FF2B5EF4-FFF2-40B4-BE49-F238E27FC236}">
                <a16:creationId xmlns:a16="http://schemas.microsoft.com/office/drawing/2014/main" id="{DFC1E4C9-6606-4E65-9DF0-7A02AA0DA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73" y="1580444"/>
            <a:ext cx="6216159" cy="329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602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6D7B-26CC-481C-8863-AB331A377A68}"/>
              </a:ext>
            </a:extLst>
          </p:cNvPr>
          <p:cNvSpPr>
            <a:spLocks noGrp="1"/>
          </p:cNvSpPr>
          <p:nvPr>
            <p:ph type="title"/>
          </p:nvPr>
        </p:nvSpPr>
        <p:spPr>
          <a:xfrm>
            <a:off x="3059288" y="821200"/>
            <a:ext cx="3617711" cy="645300"/>
          </a:xfrm>
        </p:spPr>
        <p:txBody>
          <a:bodyPr/>
          <a:lstStyle/>
          <a:p>
            <a:r>
              <a:rPr lang="en-IN" sz="3200" dirty="0"/>
              <a:t>Welcome</a:t>
            </a:r>
          </a:p>
        </p:txBody>
      </p:sp>
      <p:sp>
        <p:nvSpPr>
          <p:cNvPr id="3" name="Slide Number Placeholder 2">
            <a:extLst>
              <a:ext uri="{FF2B5EF4-FFF2-40B4-BE49-F238E27FC236}">
                <a16:creationId xmlns:a16="http://schemas.microsoft.com/office/drawing/2014/main" id="{6D042EBD-BEDE-46B2-B9DE-8F87E83C82C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pic>
        <p:nvPicPr>
          <p:cNvPr id="10242" name="Picture 2">
            <a:extLst>
              <a:ext uri="{FF2B5EF4-FFF2-40B4-BE49-F238E27FC236}">
                <a16:creationId xmlns:a16="http://schemas.microsoft.com/office/drawing/2014/main" id="{9E0EE0F0-F2AA-403B-B0F3-79229DE8E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642" y="1570400"/>
            <a:ext cx="6104114"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34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C82A-6BD4-4B37-BF2A-180EEEF72F3B}"/>
              </a:ext>
            </a:extLst>
          </p:cNvPr>
          <p:cNvSpPr>
            <a:spLocks noGrp="1"/>
          </p:cNvSpPr>
          <p:nvPr>
            <p:ph type="title"/>
          </p:nvPr>
        </p:nvSpPr>
        <p:spPr/>
        <p:txBody>
          <a:bodyPr/>
          <a:lstStyle/>
          <a:p>
            <a:r>
              <a:rPr lang="en-IN" sz="3200" dirty="0"/>
              <a:t>Home page for admin</a:t>
            </a:r>
          </a:p>
        </p:txBody>
      </p:sp>
      <p:sp>
        <p:nvSpPr>
          <p:cNvPr id="3" name="Slide Number Placeholder 2">
            <a:extLst>
              <a:ext uri="{FF2B5EF4-FFF2-40B4-BE49-F238E27FC236}">
                <a16:creationId xmlns:a16="http://schemas.microsoft.com/office/drawing/2014/main" id="{251DCBBC-0ACF-4728-A15A-74B7AF409B6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pic>
        <p:nvPicPr>
          <p:cNvPr id="4098" name="Picture 2">
            <a:extLst>
              <a:ext uri="{FF2B5EF4-FFF2-40B4-BE49-F238E27FC236}">
                <a16:creationId xmlns:a16="http://schemas.microsoft.com/office/drawing/2014/main" id="{641C509D-CF6B-4999-ADE0-D59EFFA4F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858" y="1701215"/>
            <a:ext cx="57721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938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179C-A140-4599-9233-A01EE668BD73}"/>
              </a:ext>
            </a:extLst>
          </p:cNvPr>
          <p:cNvSpPr>
            <a:spLocks noGrp="1"/>
          </p:cNvSpPr>
          <p:nvPr>
            <p:ph type="title"/>
          </p:nvPr>
        </p:nvSpPr>
        <p:spPr/>
        <p:txBody>
          <a:bodyPr/>
          <a:lstStyle/>
          <a:p>
            <a:r>
              <a:rPr lang="en-IN" sz="2800" dirty="0"/>
              <a:t>Login page for admin</a:t>
            </a:r>
          </a:p>
        </p:txBody>
      </p:sp>
      <p:sp>
        <p:nvSpPr>
          <p:cNvPr id="3" name="Slide Number Placeholder 2">
            <a:extLst>
              <a:ext uri="{FF2B5EF4-FFF2-40B4-BE49-F238E27FC236}">
                <a16:creationId xmlns:a16="http://schemas.microsoft.com/office/drawing/2014/main" id="{2A1F9D2F-9D25-494A-8F59-2D614D616CF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5122" name="Picture 2">
            <a:extLst>
              <a:ext uri="{FF2B5EF4-FFF2-40B4-BE49-F238E27FC236}">
                <a16:creationId xmlns:a16="http://schemas.microsoft.com/office/drawing/2014/main" id="{589F6CDE-E2E6-4CEF-87C9-1E4750A43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825" y="1564050"/>
            <a:ext cx="5734050" cy="322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650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21F07-39F4-4303-A047-4B22E4C3097A}"/>
              </a:ext>
            </a:extLst>
          </p:cNvPr>
          <p:cNvSpPr>
            <a:spLocks noGrp="1"/>
          </p:cNvSpPr>
          <p:nvPr>
            <p:ph type="title"/>
          </p:nvPr>
        </p:nvSpPr>
        <p:spPr/>
        <p:txBody>
          <a:bodyPr/>
          <a:lstStyle/>
          <a:p>
            <a:r>
              <a:rPr lang="en-IN" sz="2800" dirty="0"/>
              <a:t>Form layout </a:t>
            </a:r>
            <a:r>
              <a:rPr lang="en-IN" sz="3200" dirty="0"/>
              <a:t>for admin</a:t>
            </a:r>
            <a:endParaRPr lang="en-IN" sz="2800" dirty="0"/>
          </a:p>
        </p:txBody>
      </p:sp>
      <p:sp>
        <p:nvSpPr>
          <p:cNvPr id="3" name="Slide Number Placeholder 2">
            <a:extLst>
              <a:ext uri="{FF2B5EF4-FFF2-40B4-BE49-F238E27FC236}">
                <a16:creationId xmlns:a16="http://schemas.microsoft.com/office/drawing/2014/main" id="{0983BBAE-339B-4946-88F1-6886D0CACD6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pic>
        <p:nvPicPr>
          <p:cNvPr id="6146" name="Picture 2">
            <a:extLst>
              <a:ext uri="{FF2B5EF4-FFF2-40B4-BE49-F238E27FC236}">
                <a16:creationId xmlns:a16="http://schemas.microsoft.com/office/drawing/2014/main" id="{7BFCD7B0-3946-4556-8723-9C16E86FE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587" y="1687875"/>
            <a:ext cx="57245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472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9EEA-2AEF-44AB-852E-E494957491A5}"/>
              </a:ext>
            </a:extLst>
          </p:cNvPr>
          <p:cNvSpPr>
            <a:spLocks noGrp="1"/>
          </p:cNvSpPr>
          <p:nvPr>
            <p:ph type="title"/>
          </p:nvPr>
        </p:nvSpPr>
        <p:spPr/>
        <p:txBody>
          <a:bodyPr/>
          <a:lstStyle/>
          <a:p>
            <a:r>
              <a:rPr lang="en-IN" dirty="0"/>
              <a:t>Feedback table </a:t>
            </a:r>
          </a:p>
        </p:txBody>
      </p:sp>
      <p:sp>
        <p:nvSpPr>
          <p:cNvPr id="3" name="Slide Number Placeholder 2">
            <a:extLst>
              <a:ext uri="{FF2B5EF4-FFF2-40B4-BE49-F238E27FC236}">
                <a16:creationId xmlns:a16="http://schemas.microsoft.com/office/drawing/2014/main" id="{2A35B8B2-0226-465C-8587-02C48A087C5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7170" name="Picture 2">
            <a:extLst>
              <a:ext uri="{FF2B5EF4-FFF2-40B4-BE49-F238E27FC236}">
                <a16:creationId xmlns:a16="http://schemas.microsoft.com/office/drawing/2014/main" id="{CE8A34E6-2BE4-410E-ACEF-CAB9F7B50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479" y="1876926"/>
            <a:ext cx="6155405" cy="2908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069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1FB3-BFDB-43BC-8049-0671E836ADA9}"/>
              </a:ext>
            </a:extLst>
          </p:cNvPr>
          <p:cNvSpPr>
            <a:spLocks noGrp="1"/>
          </p:cNvSpPr>
          <p:nvPr>
            <p:ph type="title"/>
          </p:nvPr>
        </p:nvSpPr>
        <p:spPr/>
        <p:txBody>
          <a:bodyPr/>
          <a:lstStyle/>
          <a:p>
            <a:r>
              <a:rPr lang="en-IN" sz="2800" dirty="0"/>
              <a:t>Student registration Table</a:t>
            </a:r>
          </a:p>
        </p:txBody>
      </p:sp>
      <p:sp>
        <p:nvSpPr>
          <p:cNvPr id="3" name="Slide Number Placeholder 2">
            <a:extLst>
              <a:ext uri="{FF2B5EF4-FFF2-40B4-BE49-F238E27FC236}">
                <a16:creationId xmlns:a16="http://schemas.microsoft.com/office/drawing/2014/main" id="{205AF8BD-2345-4887-8EFF-9EC39FD1EA4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pic>
        <p:nvPicPr>
          <p:cNvPr id="8194" name="Picture 2">
            <a:extLst>
              <a:ext uri="{FF2B5EF4-FFF2-40B4-BE49-F238E27FC236}">
                <a16:creationId xmlns:a16="http://schemas.microsoft.com/office/drawing/2014/main" id="{0F1F4554-CAAE-4135-A41A-361D4F45D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412" y="1744579"/>
            <a:ext cx="5476875" cy="321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80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0938-4AEC-4631-A7E7-43736592330B}"/>
              </a:ext>
            </a:extLst>
          </p:cNvPr>
          <p:cNvSpPr>
            <a:spLocks noGrp="1"/>
          </p:cNvSpPr>
          <p:nvPr>
            <p:ph type="title"/>
          </p:nvPr>
        </p:nvSpPr>
        <p:spPr>
          <a:xfrm>
            <a:off x="1732700" y="821200"/>
            <a:ext cx="6146944" cy="645300"/>
          </a:xfrm>
        </p:spPr>
        <p:txBody>
          <a:bodyPr/>
          <a:lstStyle/>
          <a:p>
            <a:r>
              <a:rPr lang="en-IN" dirty="0"/>
              <a:t>Future Enhancements:</a:t>
            </a:r>
          </a:p>
        </p:txBody>
      </p:sp>
      <p:sp>
        <p:nvSpPr>
          <p:cNvPr id="3" name="Slide Number Placeholder 2">
            <a:extLst>
              <a:ext uri="{FF2B5EF4-FFF2-40B4-BE49-F238E27FC236}">
                <a16:creationId xmlns:a16="http://schemas.microsoft.com/office/drawing/2014/main" id="{CD6BEB97-FF89-44E1-A28B-451ADD063FA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
        <p:nvSpPr>
          <p:cNvPr id="4" name="Rectangle 3">
            <a:extLst>
              <a:ext uri="{FF2B5EF4-FFF2-40B4-BE49-F238E27FC236}">
                <a16:creationId xmlns:a16="http://schemas.microsoft.com/office/drawing/2014/main" id="{000B48E4-94A9-43FF-8FD8-0B138C42F812}"/>
              </a:ext>
            </a:extLst>
          </p:cNvPr>
          <p:cNvSpPr/>
          <p:nvPr/>
        </p:nvSpPr>
        <p:spPr>
          <a:xfrm>
            <a:off x="1696452" y="1738009"/>
            <a:ext cx="5751095" cy="2554545"/>
          </a:xfrm>
          <a:prstGeom prst="rect">
            <a:avLst/>
          </a:prstGeom>
        </p:spPr>
        <p:txBody>
          <a:bodyPr wrap="square">
            <a:spAutoFit/>
          </a:bodyPr>
          <a:lstStyle/>
          <a:p>
            <a:pPr lvl="0"/>
            <a:r>
              <a:rPr lang="en-US" sz="2000" dirty="0">
                <a:solidFill>
                  <a:schemeClr val="bg1"/>
                </a:solidFill>
              </a:rPr>
              <a:t>1. Chatting option can be added in which user can chat with experts and can solve their doubts.</a:t>
            </a:r>
          </a:p>
          <a:p>
            <a:pPr lvl="0"/>
            <a:endParaRPr lang="en-IN" sz="2000" dirty="0">
              <a:solidFill>
                <a:schemeClr val="bg1"/>
              </a:solidFill>
            </a:endParaRPr>
          </a:p>
          <a:p>
            <a:pPr lvl="0"/>
            <a:r>
              <a:rPr lang="en-US" sz="2000" dirty="0">
                <a:solidFill>
                  <a:schemeClr val="bg1"/>
                </a:solidFill>
              </a:rPr>
              <a:t>2. In future we can also develop android application for online learning website.</a:t>
            </a:r>
          </a:p>
          <a:p>
            <a:pPr lvl="0"/>
            <a:endParaRPr lang="en-IN" sz="2000" dirty="0">
              <a:solidFill>
                <a:schemeClr val="bg1"/>
              </a:solidFill>
            </a:endParaRPr>
          </a:p>
          <a:p>
            <a:pPr lvl="0"/>
            <a:r>
              <a:rPr lang="en-US" sz="2000" dirty="0">
                <a:solidFill>
                  <a:schemeClr val="bg1"/>
                </a:solidFill>
              </a:rPr>
              <a:t>3. We can also add actor like tutor who take live sessions and give assignments to students.</a:t>
            </a:r>
            <a:endParaRPr lang="en-IN" sz="2000" dirty="0">
              <a:solidFill>
                <a:schemeClr val="bg1"/>
              </a:solidFill>
            </a:endParaRPr>
          </a:p>
        </p:txBody>
      </p:sp>
    </p:spTree>
    <p:extLst>
      <p:ext uri="{BB962C8B-B14F-4D97-AF65-F5344CB8AC3E}">
        <p14:creationId xmlns:p14="http://schemas.microsoft.com/office/powerpoint/2010/main" val="2578865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E53A-2CF2-4C5F-828A-79A451FF7893}"/>
              </a:ext>
            </a:extLst>
          </p:cNvPr>
          <p:cNvSpPr>
            <a:spLocks noGrp="1"/>
          </p:cNvSpPr>
          <p:nvPr>
            <p:ph type="title"/>
          </p:nvPr>
        </p:nvSpPr>
        <p:spPr/>
        <p:txBody>
          <a:bodyPr/>
          <a:lstStyle/>
          <a:p>
            <a:r>
              <a:rPr lang="en-IN" dirty="0"/>
              <a:t>Bibliography:</a:t>
            </a:r>
          </a:p>
        </p:txBody>
      </p:sp>
      <p:sp>
        <p:nvSpPr>
          <p:cNvPr id="3" name="Slide Number Placeholder 2">
            <a:extLst>
              <a:ext uri="{FF2B5EF4-FFF2-40B4-BE49-F238E27FC236}">
                <a16:creationId xmlns:a16="http://schemas.microsoft.com/office/drawing/2014/main" id="{00611E1B-57FA-41F2-A77F-4D1203F1EDB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
        <p:nvSpPr>
          <p:cNvPr id="4" name="Rectangle 3">
            <a:extLst>
              <a:ext uri="{FF2B5EF4-FFF2-40B4-BE49-F238E27FC236}">
                <a16:creationId xmlns:a16="http://schemas.microsoft.com/office/drawing/2014/main" id="{C08D9FB9-FA68-45EC-AABB-6ADA6CAAE86B}"/>
              </a:ext>
            </a:extLst>
          </p:cNvPr>
          <p:cNvSpPr/>
          <p:nvPr/>
        </p:nvSpPr>
        <p:spPr>
          <a:xfrm>
            <a:off x="2286000" y="2202418"/>
            <a:ext cx="4572000" cy="1200329"/>
          </a:xfrm>
          <a:prstGeom prst="rect">
            <a:avLst/>
          </a:prstGeom>
        </p:spPr>
        <p:txBody>
          <a:bodyPr>
            <a:spAutoFit/>
          </a:bodyPr>
          <a:lstStyle/>
          <a:p>
            <a:pPr marL="342900" lvl="0" indent="-342900">
              <a:buFont typeface="Wingdings" panose="05000000000000000000" pitchFamily="2" charset="2"/>
              <a:buChar char=""/>
              <a:tabLst>
                <a:tab pos="457200" algn="l"/>
              </a:tabLst>
            </a:pPr>
            <a:r>
              <a:rPr lang="en-US" sz="24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www.w3schools.com</a:t>
            </a:r>
            <a:endParaRPr lang="en-IN"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tabLst>
                <a:tab pos="457200" algn="l"/>
              </a:tabLst>
            </a:pPr>
            <a:r>
              <a:rPr lang="en-US" sz="24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www.sourcecodester.com</a:t>
            </a:r>
            <a:endParaRPr lang="en-IN"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tabLst>
                <a:tab pos="457200" algn="l"/>
              </a:tabLst>
            </a:pPr>
            <a:r>
              <a:rPr lang="en-US" sz="24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www.colorlib.com</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32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idx="4294967295"/>
          </p:nvPr>
        </p:nvSpPr>
        <p:spPr>
          <a:xfrm>
            <a:off x="0" y="1992313"/>
            <a:ext cx="9144000" cy="11588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Virtual Tech Culture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 dirty="0"/>
              <a:t>You can find us at:</a:t>
            </a:r>
            <a:endParaRPr dirty="0"/>
          </a:p>
          <a:p>
            <a:pPr marL="457200" lvl="0" indent="-317500" algn="l" rtl="0">
              <a:spcBef>
                <a:spcPts val="600"/>
              </a:spcBef>
              <a:spcAft>
                <a:spcPts val="0"/>
              </a:spcAft>
              <a:buSzPts val="1400"/>
              <a:buChar char="◇"/>
            </a:pPr>
            <a:r>
              <a:rPr lang="en-IN" dirty="0"/>
              <a:t>talpadavinod1@gmail.com</a:t>
            </a: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7" name="Rectangle 6">
            <a:extLst>
              <a:ext uri="{FF2B5EF4-FFF2-40B4-BE49-F238E27FC236}">
                <a16:creationId xmlns:a16="http://schemas.microsoft.com/office/drawing/2014/main" id="{F7D1E712-D17B-4B59-85DD-A2804CCCCB6D}"/>
              </a:ext>
            </a:extLst>
          </p:cNvPr>
          <p:cNvSpPr/>
          <p:nvPr/>
        </p:nvSpPr>
        <p:spPr>
          <a:xfrm>
            <a:off x="1701209" y="750739"/>
            <a:ext cx="5805377" cy="4162678"/>
          </a:xfrm>
          <a:prstGeom prst="rect">
            <a:avLst/>
          </a:prstGeom>
        </p:spPr>
        <p:txBody>
          <a:bodyPr wrap="square">
            <a:spAutoFit/>
          </a:bodyPr>
          <a:lstStyle/>
          <a:p>
            <a:pPr marL="12700">
              <a:spcBef>
                <a:spcPts val="100"/>
              </a:spcBef>
            </a:pPr>
            <a:r>
              <a:rPr lang="en-IN" dirty="0">
                <a:solidFill>
                  <a:schemeClr val="bg1"/>
                </a:solidFill>
              </a:rPr>
              <a:t>Academy Duration 	:-  6 Months</a:t>
            </a:r>
          </a:p>
          <a:p>
            <a:pPr marL="12700">
              <a:spcBef>
                <a:spcPts val="100"/>
              </a:spcBef>
            </a:pPr>
            <a:r>
              <a:rPr lang="en-IN" dirty="0">
                <a:solidFill>
                  <a:schemeClr val="bg1"/>
                </a:solidFill>
              </a:rPr>
              <a:t> </a:t>
            </a:r>
          </a:p>
          <a:p>
            <a:pPr marL="12700">
              <a:spcBef>
                <a:spcPts val="100"/>
              </a:spcBef>
            </a:pPr>
            <a:r>
              <a:rPr lang="en-IN" dirty="0">
                <a:solidFill>
                  <a:schemeClr val="bg1"/>
                </a:solidFill>
              </a:rPr>
              <a:t>Developed by               :-   Parth Soni</a:t>
            </a:r>
          </a:p>
          <a:p>
            <a:pPr marL="12700">
              <a:spcBef>
                <a:spcPts val="100"/>
              </a:spcBef>
            </a:pPr>
            <a:r>
              <a:rPr lang="en-IN" dirty="0">
                <a:solidFill>
                  <a:schemeClr val="bg1"/>
                </a:solidFill>
              </a:rPr>
              <a:t>		     Talpada Vinod</a:t>
            </a:r>
          </a:p>
          <a:p>
            <a:pPr marL="12700">
              <a:spcBef>
                <a:spcPts val="100"/>
              </a:spcBef>
            </a:pPr>
            <a:r>
              <a:rPr lang="en-IN" dirty="0">
                <a:solidFill>
                  <a:schemeClr val="bg1"/>
                </a:solidFill>
              </a:rPr>
              <a:t>		     Milan Sarvaiya</a:t>
            </a:r>
          </a:p>
          <a:p>
            <a:pPr marL="12700">
              <a:spcBef>
                <a:spcPts val="100"/>
              </a:spcBef>
            </a:pPr>
            <a:endParaRPr lang="en-IN" dirty="0">
              <a:solidFill>
                <a:schemeClr val="bg1"/>
              </a:solidFill>
            </a:endParaRPr>
          </a:p>
          <a:p>
            <a:pPr marL="12700">
              <a:spcBef>
                <a:spcPts val="100"/>
              </a:spcBef>
            </a:pPr>
            <a:r>
              <a:rPr lang="en-IN" dirty="0">
                <a:solidFill>
                  <a:schemeClr val="bg1"/>
                </a:solidFill>
              </a:rPr>
              <a:t>Team size 		:-   3</a:t>
            </a:r>
          </a:p>
          <a:p>
            <a:pPr marL="12700">
              <a:spcBef>
                <a:spcPts val="100"/>
              </a:spcBef>
            </a:pPr>
            <a:endParaRPr lang="en-IN" dirty="0">
              <a:solidFill>
                <a:schemeClr val="bg1"/>
              </a:solidFill>
            </a:endParaRPr>
          </a:p>
          <a:p>
            <a:pPr marL="12700">
              <a:spcBef>
                <a:spcPts val="100"/>
              </a:spcBef>
            </a:pPr>
            <a:r>
              <a:rPr lang="en-IN" dirty="0">
                <a:solidFill>
                  <a:schemeClr val="bg1"/>
                </a:solidFill>
              </a:rPr>
              <a:t>Internal Guide 	:-  Dr. Hetal Patel</a:t>
            </a:r>
          </a:p>
          <a:p>
            <a:pPr marL="12700">
              <a:spcBef>
                <a:spcPts val="100"/>
              </a:spcBef>
            </a:pPr>
            <a:endParaRPr lang="en-IN" dirty="0">
              <a:solidFill>
                <a:schemeClr val="bg1"/>
              </a:solidFill>
            </a:endParaRPr>
          </a:p>
          <a:p>
            <a:r>
              <a:rPr lang="en-IN" dirty="0">
                <a:solidFill>
                  <a:schemeClr val="bg1"/>
                </a:solidFill>
              </a:rPr>
              <a:t>Front End 		:-  </a:t>
            </a:r>
            <a:r>
              <a:rPr lang="en-IN" dirty="0">
                <a:solidFill>
                  <a:schemeClr val="bg1"/>
                </a:solidFill>
                <a:cs typeface="Arial" panose="020B0604020202020204" pitchFamily="34" charset="0"/>
              </a:rPr>
              <a:t>HTML, CSS, JavaScript</a:t>
            </a:r>
          </a:p>
          <a:p>
            <a:endParaRPr lang="en-IN" dirty="0">
              <a:solidFill>
                <a:schemeClr val="bg1"/>
              </a:solidFill>
              <a:cs typeface="Arial" panose="020B0604020202020204" pitchFamily="34" charset="0"/>
            </a:endParaRPr>
          </a:p>
          <a:p>
            <a:pPr marL="12700">
              <a:spcBef>
                <a:spcPts val="100"/>
              </a:spcBef>
            </a:pPr>
            <a:r>
              <a:rPr lang="en-IN" dirty="0">
                <a:solidFill>
                  <a:schemeClr val="bg1"/>
                </a:solidFill>
              </a:rPr>
              <a:t>Back End 		:-  MYSQLI</a:t>
            </a:r>
          </a:p>
          <a:p>
            <a:pPr marL="12700">
              <a:spcBef>
                <a:spcPts val="100"/>
              </a:spcBef>
            </a:pPr>
            <a:r>
              <a:rPr lang="en-IN" dirty="0">
                <a:solidFill>
                  <a:schemeClr val="bg1"/>
                </a:solidFill>
              </a:rPr>
              <a:t> </a:t>
            </a:r>
            <a:endParaRPr lang="en-US" dirty="0">
              <a:solidFill>
                <a:schemeClr val="bg1"/>
              </a:solidFill>
            </a:endParaRPr>
          </a:p>
          <a:p>
            <a:pPr marL="12700">
              <a:spcBef>
                <a:spcPts val="100"/>
              </a:spcBef>
            </a:pPr>
            <a:r>
              <a:rPr lang="en-US" dirty="0">
                <a:solidFill>
                  <a:schemeClr val="bg1"/>
                </a:solidFill>
              </a:rPr>
              <a:t>Tool used		:-   Notepad++</a:t>
            </a:r>
          </a:p>
          <a:p>
            <a:pPr marL="12700">
              <a:spcBef>
                <a:spcPts val="100"/>
              </a:spcBef>
            </a:pPr>
            <a:endParaRPr lang="en-US" dirty="0">
              <a:solidFill>
                <a:srgbClr val="00B0F0"/>
              </a:solidFill>
            </a:endParaRPr>
          </a:p>
          <a:p>
            <a:pPr marL="12700">
              <a:spcBef>
                <a:spcPts val="100"/>
              </a:spcBef>
            </a:pPr>
            <a:endParaRPr lang="en-US" dirty="0">
              <a:solidFill>
                <a:srgbClr val="00B0F0"/>
              </a:solidFill>
            </a:endParaRPr>
          </a:p>
          <a:p>
            <a:pPr marL="12700">
              <a:spcBef>
                <a:spcPts val="100"/>
              </a:spcBef>
            </a:pPr>
            <a:endParaRPr lang="en-IN" dirty="0">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Project Definition</a:t>
            </a:r>
            <a:endParaRPr dirty="0"/>
          </a:p>
        </p:txBody>
      </p:sp>
      <p:sp>
        <p:nvSpPr>
          <p:cNvPr id="360" name="Google Shape;360;p14"/>
          <p:cNvSpPr txBox="1">
            <a:spLocks noGrp="1"/>
          </p:cNvSpPr>
          <p:nvPr>
            <p:ph type="subTitle" idx="1"/>
          </p:nvPr>
        </p:nvSpPr>
        <p:spPr>
          <a:xfrm>
            <a:off x="2743200" y="2821003"/>
            <a:ext cx="5696100" cy="974819"/>
          </a:xfrm>
          <a:prstGeom prst="rect">
            <a:avLst/>
          </a:prstGeom>
        </p:spPr>
        <p:txBody>
          <a:bodyPr spcFirstLastPara="1" wrap="square" lIns="91425" tIns="91425" rIns="91425" bIns="91425" anchor="t" anchorCtr="0">
            <a:noAutofit/>
          </a:bodyPr>
          <a:lstStyle/>
          <a:p>
            <a:r>
              <a:rPr lang="en-US" dirty="0"/>
              <a:t>       It is educational e-learning website for students, where they can refer download various materials and can give quiz. This provide a good source of knowledge to students who are engaged in IT.</a:t>
            </a:r>
            <a:endParaRPr lang="en-IN"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F42C-C9FA-4C79-B7F2-A651C5D613D8}"/>
              </a:ext>
            </a:extLst>
          </p:cNvPr>
          <p:cNvSpPr>
            <a:spLocks noGrp="1"/>
          </p:cNvSpPr>
          <p:nvPr>
            <p:ph type="title"/>
          </p:nvPr>
        </p:nvSpPr>
        <p:spPr>
          <a:xfrm>
            <a:off x="1732700" y="2449687"/>
            <a:ext cx="4944300" cy="767645"/>
          </a:xfrm>
        </p:spPr>
        <p:txBody>
          <a:bodyPr/>
          <a:lstStyle/>
          <a:p>
            <a:r>
              <a:rPr lang="en-IN" dirty="0"/>
              <a:t>System Study</a:t>
            </a:r>
          </a:p>
        </p:txBody>
      </p:sp>
      <p:sp>
        <p:nvSpPr>
          <p:cNvPr id="3" name="Slide Number Placeholder 2">
            <a:extLst>
              <a:ext uri="{FF2B5EF4-FFF2-40B4-BE49-F238E27FC236}">
                <a16:creationId xmlns:a16="http://schemas.microsoft.com/office/drawing/2014/main" id="{7180CFAD-E66E-495B-9069-F6F0A8D1982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51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91859-7C1B-4413-AB98-A5EB4DAA5DC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5" name="Title 2">
            <a:extLst>
              <a:ext uri="{FF2B5EF4-FFF2-40B4-BE49-F238E27FC236}">
                <a16:creationId xmlns:a16="http://schemas.microsoft.com/office/drawing/2014/main" id="{F46E47E7-F317-4875-8F3E-EF94309A5E12}"/>
              </a:ext>
            </a:extLst>
          </p:cNvPr>
          <p:cNvSpPr txBox="1">
            <a:spLocks/>
          </p:cNvSpPr>
          <p:nvPr/>
        </p:nvSpPr>
        <p:spPr>
          <a:xfrm>
            <a:off x="1681316" y="545432"/>
            <a:ext cx="7069393" cy="6898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rgbClr val="33CCCC"/>
                </a:solidFill>
              </a:rPr>
              <a:t>Existing System</a:t>
            </a:r>
          </a:p>
          <a:p>
            <a:r>
              <a:rPr lang="en-US" sz="1800" dirty="0">
                <a:solidFill>
                  <a:schemeClr val="bg1"/>
                </a:solidFill>
                <a:latin typeface="Times New Roman" panose="02020603050405020304" pitchFamily="18" charset="0"/>
                <a:ea typeface="Rockwell" panose="02060603020205020403" pitchFamily="18" charset="0"/>
              </a:rPr>
              <a:t> </a:t>
            </a:r>
            <a:r>
              <a:rPr lang="en-US" dirty="0">
                <a:solidFill>
                  <a:schemeClr val="bg1"/>
                </a:solidFill>
              </a:rPr>
              <a:t>Existing systems provides limited option for students. Today’s systems are lacking in interactive designs due to which a smaller number of students are attracted towards such e-learning websites. Secondly, sources by which contents are delivered are limited and mostly descriptive, so student finds it boring and learn little or nothing from it. Websites are not responsive enough to students and also, they are lacking in user friendly Interface. </a:t>
            </a:r>
            <a:endParaRPr lang="en-US" sz="1800" dirty="0">
              <a:solidFill>
                <a:schemeClr val="bg1"/>
              </a:solidFill>
              <a:latin typeface="Times New Roman" panose="02020603050405020304" pitchFamily="18" charset="0"/>
              <a:ea typeface="Times New Roman" panose="02020603050405020304" pitchFamily="18" charset="0"/>
            </a:endParaRPr>
          </a:p>
          <a:p>
            <a:endParaRPr lang="en-US" sz="1800" dirty="0">
              <a:solidFill>
                <a:schemeClr val="bg1"/>
              </a:solidFill>
              <a:latin typeface="Times New Roman" panose="02020603050405020304" pitchFamily="18" charset="0"/>
              <a:ea typeface="Times New Roman" panose="02020603050405020304" pitchFamily="18" charset="0"/>
            </a:endParaRPr>
          </a:p>
          <a:p>
            <a:r>
              <a:rPr lang="en-IN" sz="3200" dirty="0">
                <a:solidFill>
                  <a:srgbClr val="33CCCC"/>
                </a:solidFill>
              </a:rPr>
              <a:t>Proposed System</a:t>
            </a:r>
          </a:p>
          <a:p>
            <a:r>
              <a:rPr lang="en-US" dirty="0">
                <a:solidFill>
                  <a:schemeClr val="bg1"/>
                </a:solidFill>
              </a:rPr>
              <a:t>Propose system is totally web based system. Our website is offering e-courses which are free. We are also providing new and advanced features like e-books and audio books Proving a quality n trending content. Admin can view all registered student information and details as well as their valuable feedback in admin panel.</a:t>
            </a:r>
            <a:endParaRPr lang="en-IN" dirty="0">
              <a:solidFill>
                <a:schemeClr val="bg1"/>
              </a:solidFill>
            </a:endParaRPr>
          </a:p>
          <a:p>
            <a:r>
              <a:rPr lang="en-US" sz="1800" dirty="0">
                <a:solidFill>
                  <a:schemeClr val="bg1"/>
                </a:solidFill>
                <a:latin typeface="Times New Roman" panose="02020603050405020304" pitchFamily="18" charset="0"/>
                <a:ea typeface="Times New Roman" panose="02020603050405020304" pitchFamily="18" charset="0"/>
              </a:rPr>
              <a:t> </a:t>
            </a:r>
          </a:p>
          <a:p>
            <a:endParaRPr lang="en-US" sz="1800" dirty="0">
              <a:solidFill>
                <a:schemeClr val="bg1"/>
              </a:solidFill>
              <a:latin typeface="Times New Roman" panose="02020603050405020304" pitchFamily="18" charset="0"/>
              <a:ea typeface="Times New Roman" panose="02020603050405020304" pitchFamily="18" charset="0"/>
            </a:endParaRPr>
          </a:p>
          <a:p>
            <a:r>
              <a:rPr lang="en-US" sz="1800" dirty="0">
                <a:solidFill>
                  <a:schemeClr val="bg1"/>
                </a:solidFill>
                <a:latin typeface="Times New Roman" panose="02020603050405020304" pitchFamily="18" charset="0"/>
                <a:ea typeface="Times New Roman" panose="02020603050405020304" pitchFamily="18" charset="0"/>
              </a:rPr>
              <a:t>         </a:t>
            </a:r>
            <a:endParaRPr lang="en-IN" sz="1800" dirty="0">
              <a:solidFill>
                <a:schemeClr val="bg1"/>
              </a:solidFill>
            </a:endParaRPr>
          </a:p>
          <a:p>
            <a:endParaRPr lang="en-IN" sz="2000" dirty="0">
              <a:solidFill>
                <a:srgbClr val="33CCCC"/>
              </a:solidFill>
            </a:endParaRPr>
          </a:p>
        </p:txBody>
      </p:sp>
    </p:spTree>
    <p:extLst>
      <p:ext uri="{BB962C8B-B14F-4D97-AF65-F5344CB8AC3E}">
        <p14:creationId xmlns:p14="http://schemas.microsoft.com/office/powerpoint/2010/main" val="152671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191126" y="1354750"/>
            <a:ext cx="6523749" cy="1159800"/>
          </a:xfrm>
          <a:prstGeom prst="rect">
            <a:avLst/>
          </a:prstGeom>
        </p:spPr>
        <p:txBody>
          <a:bodyPr spcFirstLastPara="1" wrap="square" lIns="91425" tIns="91425" rIns="91425" bIns="91425" anchor="b" anchorCtr="0">
            <a:noAutofit/>
          </a:bodyPr>
          <a:lstStyle/>
          <a:p>
            <a:pPr lvl="0"/>
            <a:r>
              <a:rPr lang="en-US" sz="3600" b="1" dirty="0"/>
              <a:t>Scope of the Proposed System:</a:t>
            </a:r>
            <a:endParaRPr lang="en-IN" sz="10000" dirty="0"/>
          </a:p>
        </p:txBody>
      </p:sp>
      <p:sp>
        <p:nvSpPr>
          <p:cNvPr id="352" name="Google Shape;352;p13"/>
          <p:cNvSpPr txBox="1">
            <a:spLocks noGrp="1"/>
          </p:cNvSpPr>
          <p:nvPr>
            <p:ph type="body" idx="4294967295"/>
          </p:nvPr>
        </p:nvSpPr>
        <p:spPr>
          <a:xfrm>
            <a:off x="1191126" y="2400250"/>
            <a:ext cx="6657442" cy="2461500"/>
          </a:xfrm>
          <a:prstGeom prst="rect">
            <a:avLst/>
          </a:prstGeom>
        </p:spPr>
        <p:txBody>
          <a:bodyPr spcFirstLastPara="1" wrap="square" lIns="91425" tIns="91425" rIns="91425" bIns="91425" anchor="t" anchorCtr="0">
            <a:noAutofit/>
          </a:bodyPr>
          <a:lstStyle/>
          <a:p>
            <a:pPr marL="0" lvl="0" indent="0">
              <a:buNone/>
            </a:pPr>
            <a:r>
              <a:rPr lang="en-US" sz="1800" dirty="0"/>
              <a:t>It is for students who are interested to gain knowledge in IT, as well as who are techno freak</a:t>
            </a:r>
            <a:r>
              <a:rPr lang="en-US" dirty="0"/>
              <a:t>.</a:t>
            </a:r>
            <a:endParaRPr lang="en-IN"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5371-AE34-4F5B-BF43-F50240E68CE8}"/>
              </a:ext>
            </a:extLst>
          </p:cNvPr>
          <p:cNvSpPr>
            <a:spLocks noGrp="1"/>
          </p:cNvSpPr>
          <p:nvPr>
            <p:ph type="title"/>
          </p:nvPr>
        </p:nvSpPr>
        <p:spPr>
          <a:xfrm>
            <a:off x="1732700" y="721000"/>
            <a:ext cx="4944300" cy="950484"/>
          </a:xfrm>
        </p:spPr>
        <p:txBody>
          <a:bodyPr/>
          <a:lstStyle/>
          <a:p>
            <a:r>
              <a:rPr lang="en-US" sz="3200" b="1" dirty="0"/>
              <a:t>Aims and Objective of the Proposed System</a:t>
            </a:r>
            <a:endParaRPr lang="en-IN" sz="3200" dirty="0"/>
          </a:p>
        </p:txBody>
      </p:sp>
      <p:sp>
        <p:nvSpPr>
          <p:cNvPr id="3" name="Text Placeholder 2">
            <a:extLst>
              <a:ext uri="{FF2B5EF4-FFF2-40B4-BE49-F238E27FC236}">
                <a16:creationId xmlns:a16="http://schemas.microsoft.com/office/drawing/2014/main" id="{3FB1D987-F565-4F16-A76C-C95C7D1DD102}"/>
              </a:ext>
            </a:extLst>
          </p:cNvPr>
          <p:cNvSpPr>
            <a:spLocks noGrp="1"/>
          </p:cNvSpPr>
          <p:nvPr>
            <p:ph type="body" idx="1"/>
          </p:nvPr>
        </p:nvSpPr>
        <p:spPr>
          <a:xfrm>
            <a:off x="1732700" y="1809135"/>
            <a:ext cx="4944300" cy="2105890"/>
          </a:xfrm>
        </p:spPr>
        <p:txBody>
          <a:bodyPr/>
          <a:lstStyle/>
          <a:p>
            <a:pPr lvl="0" algn="just"/>
            <a:r>
              <a:rPr lang="en-US" dirty="0"/>
              <a:t>To educate students digitally who wants to imbibe some extra knowledge apart from books along with doubt solving.</a:t>
            </a:r>
            <a:endParaRPr lang="en-IN" dirty="0"/>
          </a:p>
          <a:p>
            <a:pPr lvl="0"/>
            <a:r>
              <a:rPr lang="en-US" dirty="0"/>
              <a:t>To enable students to acquire a body of knowledge in a specific discipline.</a:t>
            </a:r>
            <a:endParaRPr lang="en-IN" dirty="0"/>
          </a:p>
          <a:p>
            <a:pPr lvl="0"/>
            <a:r>
              <a:rPr lang="en-US" dirty="0"/>
              <a:t>To improve a student`s level of confidence and self-esteem through the accomplishment of long-term academic goals.</a:t>
            </a:r>
            <a:endParaRPr lang="en-IN" dirty="0"/>
          </a:p>
          <a:p>
            <a:pPr lvl="0" algn="just"/>
            <a:r>
              <a:rPr lang="en-US" dirty="0"/>
              <a:t>To provide students with the most comprehensive and current information available in their field of study.</a:t>
            </a:r>
            <a:endParaRPr lang="en-IN" dirty="0"/>
          </a:p>
          <a:p>
            <a:pPr lvl="0"/>
            <a:r>
              <a:rPr lang="en-US" dirty="0"/>
              <a:t>To develop a self-learning attitude in students.</a:t>
            </a:r>
            <a:endParaRPr lang="en-IN" dirty="0"/>
          </a:p>
          <a:p>
            <a:endParaRPr lang="en-IN" dirty="0"/>
          </a:p>
        </p:txBody>
      </p:sp>
      <p:sp>
        <p:nvSpPr>
          <p:cNvPr id="4" name="Slide Number Placeholder 3">
            <a:extLst>
              <a:ext uri="{FF2B5EF4-FFF2-40B4-BE49-F238E27FC236}">
                <a16:creationId xmlns:a16="http://schemas.microsoft.com/office/drawing/2014/main" id="{38EE5CCB-A08B-430A-9401-F634675CD5F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580229615"/>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1294</TotalTime>
  <Words>643</Words>
  <Application>Microsoft Office PowerPoint</Application>
  <PresentationFormat>On-screen Show (16:9)</PresentationFormat>
  <Paragraphs>258</Paragraphs>
  <Slides>30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Times New Roman</vt:lpstr>
      <vt:lpstr>Helvetica Neue</vt:lpstr>
      <vt:lpstr>Muli</vt:lpstr>
      <vt:lpstr>Wingdings</vt:lpstr>
      <vt:lpstr>Nixie One</vt:lpstr>
      <vt:lpstr>Imogen template</vt:lpstr>
      <vt:lpstr>PowerPoint Presentation</vt:lpstr>
      <vt:lpstr>PowerPoint Presentation</vt:lpstr>
      <vt:lpstr>Virtual Tech Culture</vt:lpstr>
      <vt:lpstr>PowerPoint Presentation</vt:lpstr>
      <vt:lpstr>Project Definition</vt:lpstr>
      <vt:lpstr>System Study</vt:lpstr>
      <vt:lpstr>PowerPoint Presentation</vt:lpstr>
      <vt:lpstr>Scope of the Proposed System:</vt:lpstr>
      <vt:lpstr>Aims and Objective of the Proposed System</vt:lpstr>
      <vt:lpstr>System Analysis</vt:lpstr>
      <vt:lpstr>PowerPoint Presentation</vt:lpstr>
      <vt:lpstr>PowerPoint Presentation</vt:lpstr>
      <vt:lpstr>PowerPoint Presentation</vt:lpstr>
      <vt:lpstr>PowerPoint Presentation</vt:lpstr>
      <vt:lpstr>System Design</vt:lpstr>
      <vt:lpstr>registration</vt:lpstr>
      <vt:lpstr>image</vt:lpstr>
      <vt:lpstr>feedback</vt:lpstr>
      <vt:lpstr>Screen Layouts home page</vt:lpstr>
      <vt:lpstr>Registration</vt:lpstr>
      <vt:lpstr>Login</vt:lpstr>
      <vt:lpstr>Welcome</vt:lpstr>
      <vt:lpstr>Home page for admin</vt:lpstr>
      <vt:lpstr>Login page for admin</vt:lpstr>
      <vt:lpstr>Form layout for admin</vt:lpstr>
      <vt:lpstr>Feedback table </vt:lpstr>
      <vt:lpstr>Student registration Table</vt:lpstr>
      <vt:lpstr>Future Enhancements:</vt:lpstr>
      <vt:lpstr>Bibliography: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Tech Culture</dc:title>
  <dc:creator>PARTH SONI</dc:creator>
  <cp:lastModifiedBy>PARTH SONI</cp:lastModifiedBy>
  <cp:revision>179</cp:revision>
  <dcterms:modified xsi:type="dcterms:W3CDTF">2019-05-02T06:47:43Z</dcterms:modified>
</cp:coreProperties>
</file>