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15"/>
  </p:notesMasterIdLst>
  <p:handoutMasterIdLst>
    <p:handoutMasterId r:id="rId16"/>
  </p:handoutMasterIdLst>
  <p:sldIdLst>
    <p:sldId id="309" r:id="rId2"/>
    <p:sldId id="300" r:id="rId3"/>
    <p:sldId id="270" r:id="rId4"/>
    <p:sldId id="271" r:id="rId5"/>
    <p:sldId id="273" r:id="rId6"/>
    <p:sldId id="276" r:id="rId7"/>
    <p:sldId id="277" r:id="rId8"/>
    <p:sldId id="278" r:id="rId9"/>
    <p:sldId id="279" r:id="rId10"/>
    <p:sldId id="326" r:id="rId11"/>
    <p:sldId id="275" r:id="rId12"/>
    <p:sldId id="280" r:id="rId13"/>
    <p:sldId id="325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059"/>
  </p:normalViewPr>
  <p:slideViewPr>
    <p:cSldViewPr>
      <p:cViewPr>
        <p:scale>
          <a:sx n="75" d="100"/>
          <a:sy n="75" d="100"/>
        </p:scale>
        <p:origin x="520" y="-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2AB3A118-4883-8542-A819-90B261F212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2749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635A890F-1006-DE40-957F-E226F8352CB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730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0AC7F21-0815-AB45-B940-35C50725C732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980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B3AA310-0C52-434B-9EEB-AA56431DD123}" type="slidenum">
              <a:rPr lang="en-US" altLang="en-US" sz="1300"/>
              <a:pPr>
                <a:spcBef>
                  <a:spcPct val="0"/>
                </a:spcBef>
              </a:pPr>
              <a:t>12</a:t>
            </a:fld>
            <a:endParaRPr lang="en-US" altLang="en-US" sz="1300" dirty="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94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261ACE2-2353-A04D-A925-9D8E314F27E3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941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CDEB569-CB25-AB49-A36F-CBB7BD036067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6407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D915BA4-0085-FA48-8F45-77C85836133B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9065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BACBC05-A973-124B-BD6C-4D81EFB10252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2091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55FB7C2-E439-0E4F-8FC4-7D8349E3209E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 dirty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714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27802D0-F5CB-D54E-9955-C8ED9206A9D7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2009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8135866-E227-6849-95FB-293320C77EA4}" type="slidenum">
              <a:rPr lang="en-US" altLang="en-US" sz="1300"/>
              <a:pPr>
                <a:spcBef>
                  <a:spcPct val="0"/>
                </a:spcBef>
              </a:pPr>
              <a:t>9</a:t>
            </a:fld>
            <a:endParaRPr lang="en-US" altLang="en-US" sz="1300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5741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9EA7598-7119-7F43-B336-E2CD9F845043}" type="slidenum">
              <a:rPr lang="en-US" altLang="en-US" sz="1300"/>
              <a:pPr>
                <a:spcBef>
                  <a:spcPct val="0"/>
                </a:spcBef>
              </a:pPr>
              <a:t>11</a:t>
            </a:fld>
            <a:endParaRPr lang="en-US" altLang="en-US" sz="1300" dirty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6345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dirty="0">
                <a:ea typeface="+mn-ea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16A96A5-A0A5-5943-9C63-90D974B036C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295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ADE1A-763A-F045-9358-3B5E77F898A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40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B7968-9ACA-5248-B30B-38F7D758F7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1790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9441DD-DDA9-E64B-BB94-3C7BECF804E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3155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00659E-B167-0D4A-B031-42D27D24E4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628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A4D91-3B2E-0243-94D7-E84E2E388EB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939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D572EE-F633-4645-BCAF-643674D220D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0026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9835E2-299A-444A-B252-5547F17025D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1574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1F6B44-B144-FA4E-BA0E-73C66D3AA65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1337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7E37CD-D8D5-D64C-872C-54116609E6D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3600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4638C-9313-844A-B6B7-9D95626826A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285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74D75BE-AE4A-AD4A-91BC-099C93A6E21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8651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ea typeface="+mn-ea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20FC17-D90A-7444-8A6A-F788D0FBFCD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13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ea typeface="+mn-ea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D5154545-2168-E549-9628-883245DF4BF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2" r:id="rId2"/>
    <p:sldLayoutId id="2147483757" r:id="rId3"/>
    <p:sldLayoutId id="2147483758" r:id="rId4"/>
    <p:sldLayoutId id="2147483759" r:id="rId5"/>
    <p:sldLayoutId id="2147483760" r:id="rId6"/>
    <p:sldLayoutId id="2147483753" r:id="rId7"/>
    <p:sldLayoutId id="2147483761" r:id="rId8"/>
    <p:sldLayoutId id="2147483762" r:id="rId9"/>
    <p:sldLayoutId id="2147483754" r:id="rId10"/>
    <p:sldLayoutId id="2147483755" r:id="rId11"/>
    <p:sldLayoutId id="2147483763" r:id="rId12"/>
    <p:sldLayoutId id="214748376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-128"/>
          <a:cs typeface="ＭＳ Ｐゴシック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.wmf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3.jpe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4.jpe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5.jpe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Buyers can be a Customer!</a:t>
            </a:r>
            <a:endParaRPr lang="en-US" dirty="0"/>
          </a:p>
        </p:txBody>
      </p:sp>
      <p:sp>
        <p:nvSpPr>
          <p:cNvPr id="45058" name="Subtitle 3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en-US" altLang="en-US" dirty="0"/>
              <a:t>If a buyer does not want to be involved in Dual Agency they can remain a customer…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party – buyer and seller- are on their own for negotiating the inspection report.</a:t>
            </a:r>
          </a:p>
          <a:p>
            <a:r>
              <a:rPr lang="en-US" dirty="0" smtClean="0"/>
              <a:t>This is the hardest part of Dual Agency since you can’t work to the detriment of EITHER party.</a:t>
            </a:r>
          </a:p>
          <a:p>
            <a:r>
              <a:rPr lang="en-US" dirty="0" smtClean="0"/>
              <a:t>Environmental testing,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Walk thru at closing-make sure that you are not surprised – be prepared!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Inspections and other menaces!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9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The Brokerage Company and their agents have fiduciary duties to BOTH clients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					BUT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The Brokerage Company and their agents CANNOT ADVOCATE for Either Client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In</a:t>
            </a:r>
            <a:r>
              <a:rPr lang="en-US" dirty="0" smtClean="0">
                <a:ea typeface="+mj-ea"/>
                <a:cs typeface="+mj-cs"/>
              </a:rPr>
              <a:t> Dual Agency Relationship</a:t>
            </a:r>
            <a:endParaRPr lang="en-US" dirty="0"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 sz="2800" dirty="0"/>
              <a:t>What can you disclose about the other party?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800" dirty="0"/>
              <a:t>	Motivation?  Strengths? Weaknesses?</a:t>
            </a:r>
          </a:p>
          <a:p>
            <a:pPr marL="609600" indent="-609600" eaLnBrk="1" hangingPunct="1">
              <a:buFontTx/>
              <a:buNone/>
            </a:pPr>
            <a:endParaRPr lang="en-US" altLang="en-US" sz="2800" dirty="0"/>
          </a:p>
          <a:p>
            <a:pPr marL="609600" indent="-609600" eaLnBrk="1" hangingPunct="1">
              <a:buFontTx/>
              <a:buNone/>
            </a:pPr>
            <a:r>
              <a:rPr lang="en-US" altLang="en-US" sz="2800" dirty="0"/>
              <a:t>	Buyer</a:t>
            </a:r>
            <a:r>
              <a:rPr lang="ja-JP" altLang="en-US" sz="2800"/>
              <a:t>’</a:t>
            </a:r>
            <a:r>
              <a:rPr lang="en-US" altLang="ja-JP" sz="2800" dirty="0"/>
              <a:t>s / Seller</a:t>
            </a:r>
            <a:r>
              <a:rPr lang="ja-JP" altLang="en-US" sz="2800"/>
              <a:t>’</a:t>
            </a:r>
            <a:r>
              <a:rPr lang="en-US" altLang="ja-JP" sz="2800" dirty="0"/>
              <a:t>s Market?</a:t>
            </a:r>
          </a:p>
          <a:p>
            <a:pPr marL="609600" indent="-609600" eaLnBrk="1" hangingPunct="1">
              <a:buFontTx/>
              <a:buNone/>
            </a:pPr>
            <a:endParaRPr lang="en-US" altLang="en-US" sz="2800" dirty="0"/>
          </a:p>
          <a:p>
            <a:pPr marL="609600" indent="-609600" eaLnBrk="1" hangingPunct="1">
              <a:buFontTx/>
              <a:buNone/>
            </a:pPr>
            <a:r>
              <a:rPr lang="en-US" altLang="en-US" sz="2800" dirty="0"/>
              <a:t>	Buyer</a:t>
            </a:r>
            <a:r>
              <a:rPr lang="ja-JP" altLang="en-US" sz="2800"/>
              <a:t>’</a:t>
            </a:r>
            <a:r>
              <a:rPr lang="en-US" altLang="ja-JP" sz="2800" dirty="0"/>
              <a:t>s Financial Qualifications</a:t>
            </a:r>
          </a:p>
          <a:p>
            <a:pPr marL="609600" indent="-609600" eaLnBrk="1" hangingPunct="1">
              <a:buFontTx/>
              <a:buNone/>
            </a:pPr>
            <a:endParaRPr lang="en-US" altLang="en-US" sz="2800" dirty="0"/>
          </a:p>
          <a:p>
            <a:pPr marL="609600" indent="-609600" eaLnBrk="1" hangingPunct="1">
              <a:buFontTx/>
              <a:buNone/>
            </a:pPr>
            <a:r>
              <a:rPr lang="en-US" altLang="en-US" sz="2800" dirty="0"/>
              <a:t>	Buyer</a:t>
            </a:r>
            <a:r>
              <a:rPr lang="ja-JP" altLang="en-US" sz="2800"/>
              <a:t>’</a:t>
            </a:r>
            <a:r>
              <a:rPr lang="en-US" altLang="ja-JP" sz="2800" dirty="0"/>
              <a:t>s and Seller</a:t>
            </a:r>
            <a:r>
              <a:rPr lang="ja-JP" altLang="en-US" sz="2800"/>
              <a:t>’</a:t>
            </a:r>
            <a:r>
              <a:rPr lang="en-US" altLang="ja-JP" sz="2800" dirty="0"/>
              <a:t>s Position</a:t>
            </a:r>
            <a:endParaRPr lang="en-US" altLang="en-US" sz="2800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Negotiating Strategies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Dual Agency is Possible IF Done Correctly…If Not It’s a Liability!</a:t>
            </a:r>
            <a:endParaRPr lang="en-US" dirty="0"/>
          </a:p>
        </p:txBody>
      </p:sp>
      <p:pic>
        <p:nvPicPr>
          <p:cNvPr id="4" name="Content Placeholder 6" descr="0001446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78567" y="1481138"/>
            <a:ext cx="6786865" cy="4525962"/>
          </a:xfrm>
        </p:spPr>
      </p:pic>
    </p:spTree>
    <p:extLst>
      <p:ext uri="{BB962C8B-B14F-4D97-AF65-F5344CB8AC3E}">
        <p14:creationId xmlns:p14="http://schemas.microsoft.com/office/powerpoint/2010/main" val="67530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3733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ea typeface="+mj-ea"/>
                <a:cs typeface="+mj-cs"/>
              </a:rPr>
              <a:t>Options must be disclosed and if your company doesn’t offer the option the parties want, then you must recommend they work with someone else!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dirty="0"/>
              <a:t>Risk reduction techniques – fear of business may get in the way 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dirty="0"/>
              <a:t>Behavior vs. Disclosure: 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dirty="0"/>
              <a:t>What if your clients will not allow </a:t>
            </a:r>
            <a:r>
              <a:rPr lang="en-US" altLang="en-US" dirty="0" smtClean="0"/>
              <a:t>Dual Agency </a:t>
            </a:r>
            <a:r>
              <a:rPr lang="en-US" altLang="en-US" dirty="0"/>
              <a:t>Status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dirty="0"/>
              <a:t>	Before it Occurs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dirty="0"/>
              <a:t>	After it Occurs</a:t>
            </a:r>
          </a:p>
          <a:p>
            <a:pPr marL="609600" indent="-609600" eaLnBrk="1" hangingPunct="1">
              <a:buFontTx/>
              <a:buAutoNum type="arabicPeriod"/>
            </a:pPr>
            <a:endParaRPr lang="en-US" altLang="en-US" dirty="0"/>
          </a:p>
          <a:p>
            <a:pPr marL="609600" indent="-609600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ea typeface="+mj-ea"/>
                <a:cs typeface="+mj-cs"/>
              </a:rPr>
              <a:t>Legal Liability vs. Business Loss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ea typeface="+mj-ea"/>
                <a:cs typeface="+mj-cs"/>
              </a:rPr>
              <a:t>Penalties of Breach of Fiduciary Duties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Forfeiture of Commission</a:t>
            </a:r>
          </a:p>
          <a:p>
            <a:pPr eaLnBrk="1" hangingPunct="1"/>
            <a:r>
              <a:rPr lang="en-US" altLang="en-US" sz="2800" dirty="0"/>
              <a:t>Recession of Contract</a:t>
            </a:r>
          </a:p>
          <a:p>
            <a:pPr eaLnBrk="1" hangingPunct="1"/>
            <a:r>
              <a:rPr lang="en-US" altLang="en-US" sz="2800" dirty="0"/>
              <a:t>Actual Damages</a:t>
            </a:r>
          </a:p>
          <a:p>
            <a:pPr eaLnBrk="1" hangingPunct="1"/>
            <a:r>
              <a:rPr lang="en-US" altLang="en-US" sz="2800" dirty="0"/>
              <a:t>Punitive Damages</a:t>
            </a:r>
          </a:p>
          <a:p>
            <a:pPr eaLnBrk="1" hangingPunct="1"/>
            <a:r>
              <a:rPr lang="en-US" altLang="en-US" sz="2800" dirty="0"/>
              <a:t>Loss of License</a:t>
            </a:r>
          </a:p>
          <a:p>
            <a:pPr eaLnBrk="1" hangingPunct="1">
              <a:buFontTx/>
              <a:buNone/>
            </a:pPr>
            <a:endParaRPr lang="en-US" altLang="en-US" sz="2800" dirty="0"/>
          </a:p>
        </p:txBody>
      </p:sp>
      <p:pic>
        <p:nvPicPr>
          <p:cNvPr id="56323" name="Picture 7" descr="j0233018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9200" y="2209800"/>
            <a:ext cx="3657600" cy="3505200"/>
          </a:xfr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Showing the Property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Watch your words1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lphaUcPeriod"/>
            </a:pPr>
            <a:r>
              <a:rPr lang="en-US" altLang="en-US" dirty="0"/>
              <a:t>Summarize the property </a:t>
            </a:r>
            <a:r>
              <a:rPr lang="en-US" altLang="en-US" dirty="0" smtClean="0"/>
              <a:t>information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US" altLang="en-US" dirty="0" smtClean="0"/>
              <a:t>Material facts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US" altLang="en-US" dirty="0" smtClean="0"/>
              <a:t>Defects </a:t>
            </a:r>
            <a:r>
              <a:rPr lang="en-US" altLang="en-US" dirty="0"/>
              <a:t>vs. Deficiencies </a:t>
            </a:r>
            <a:r>
              <a:rPr lang="en-US" altLang="en-US" dirty="0" smtClean="0"/>
              <a:t>(?)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US" altLang="en-US" dirty="0" smtClean="0"/>
              <a:t>Help </a:t>
            </a:r>
            <a:r>
              <a:rPr lang="en-US" altLang="en-US" dirty="0"/>
              <a:t>the buyer make the right decision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dirty="0"/>
              <a:t>	</a:t>
            </a:r>
          </a:p>
          <a:p>
            <a:pPr marL="609600" indent="-609600" eaLnBrk="1" hangingPunct="1">
              <a:buFontTx/>
              <a:buAutoNum type="alphaUcPeriod"/>
            </a:pPr>
            <a:endParaRPr lang="en-US" altLang="en-US" dirty="0"/>
          </a:p>
          <a:p>
            <a:pPr marL="609600" indent="-609600" eaLnBrk="1" hangingPunct="1">
              <a:buFontTx/>
              <a:buNone/>
            </a:pPr>
            <a:endParaRPr lang="en-US" altLang="en-US" dirty="0"/>
          </a:p>
        </p:txBody>
      </p:sp>
      <p:pic>
        <p:nvPicPr>
          <p:cNvPr id="8" name="Content Placeholder 3" descr="00014452.JPG"/>
          <p:cNvPicPr>
            <a:picLocks noGrp="1" noChangeAspect="1"/>
          </p:cNvPicPr>
          <p:nvPr>
            <p:ph sz="quarter" idx="4"/>
          </p:nvPr>
        </p:nvPicPr>
        <p:blipFill>
          <a:blip r:embed="rId4" cstate="print"/>
          <a:stretch>
            <a:fillRect/>
          </a:stretch>
        </p:blipFill>
        <p:spPr>
          <a:xfrm>
            <a:off x="5125164" y="1444625"/>
            <a:ext cx="3081496" cy="3941763"/>
          </a:xfr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Determining Price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422400"/>
            <a:ext cx="38100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The buyer</a:t>
            </a:r>
            <a:r>
              <a:rPr lang="ja-JP" altLang="en-US" dirty="0"/>
              <a:t>’</a:t>
            </a:r>
            <a:r>
              <a:rPr lang="en-US" altLang="ja-JP" dirty="0"/>
              <a:t>s agent is the counselor to </a:t>
            </a:r>
            <a:r>
              <a:rPr lang="en-US" altLang="ja-JP" b="1" u="sng" dirty="0"/>
              <a:t>AID</a:t>
            </a:r>
            <a:r>
              <a:rPr lang="en-US" altLang="ja-JP" dirty="0"/>
              <a:t> in that process</a:t>
            </a:r>
          </a:p>
          <a:p>
            <a:pPr eaLnBrk="1" hangingPunct="1"/>
            <a:r>
              <a:rPr lang="en-US" altLang="en-US" dirty="0"/>
              <a:t>Factors: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List price, market value, affordability, condition and external factors</a:t>
            </a:r>
          </a:p>
          <a:p>
            <a:pPr eaLnBrk="1" hangingPunct="1"/>
            <a:r>
              <a:rPr lang="en-US" altLang="en-US" dirty="0"/>
              <a:t>Comparative Market Analysis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There are limitations</a:t>
            </a:r>
          </a:p>
        </p:txBody>
      </p:sp>
      <p:pic>
        <p:nvPicPr>
          <p:cNvPr id="5" name="Content Placeholder 6" descr="00014543.JPG"/>
          <p:cNvPicPr>
            <a:picLocks noGrp="1" noChangeAspect="1"/>
          </p:cNvPicPr>
          <p:nvPr>
            <p:ph type="clipArt" sz="half" idx="1"/>
          </p:nvPr>
        </p:nvPicPr>
        <p:blipFill>
          <a:blip r:embed="rId4" cstate="print"/>
          <a:stretch>
            <a:fillRect/>
          </a:stretch>
        </p:blipFill>
        <p:spPr>
          <a:xfrm>
            <a:off x="152400" y="1447800"/>
            <a:ext cx="4191000" cy="4419600"/>
          </a:xfr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Writing the Offer</a:t>
            </a:r>
          </a:p>
        </p:txBody>
      </p:sp>
      <p:sp>
        <p:nvSpPr>
          <p:cNvPr id="62465" name="Rectangle 3"/>
          <p:cNvSpPr>
            <a:spLocks noGrp="1" noChangeArrowheads="1"/>
          </p:cNvSpPr>
          <p:nvPr>
            <p:ph sz="quarter" idx="2"/>
          </p:nvPr>
        </p:nvSpPr>
        <p:spPr>
          <a:xfrm>
            <a:off x="440267" y="1066800"/>
            <a:ext cx="4040188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Write the offer according to the Buyer</a:t>
            </a:r>
            <a:r>
              <a:rPr lang="ja-JP" altLang="en-US" dirty="0"/>
              <a:t>’</a:t>
            </a:r>
            <a:r>
              <a:rPr lang="en-US" altLang="ja-JP" dirty="0"/>
              <a:t>s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Take into consideration the other players in the transaction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Buyer</a:t>
            </a:r>
            <a:r>
              <a:rPr lang="ja-JP" altLang="en-US" dirty="0"/>
              <a:t>’</a:t>
            </a:r>
            <a:r>
              <a:rPr lang="en-US" altLang="ja-JP" dirty="0"/>
              <a:t>s agent can recommend issues in order to protect the buyer…reasonable care…even it works to the disadvantage of the seller (Home Inspection)</a:t>
            </a:r>
            <a:endParaRPr lang="en-US" altLang="en-US" dirty="0"/>
          </a:p>
        </p:txBody>
      </p:sp>
      <p:pic>
        <p:nvPicPr>
          <p:cNvPr id="7" name="Content Placeholder 3" descr="492b4f60-00140-052ec-400cb8e1.jpg"/>
          <p:cNvPicPr>
            <a:picLocks noGrp="1" noChangeAspect="1"/>
          </p:cNvPicPr>
          <p:nvPr>
            <p:ph sz="quarter" idx="4"/>
          </p:nvPr>
        </p:nvPicPr>
        <p:blipFill>
          <a:blip r:embed="rId4" cstate="print"/>
          <a:stretch>
            <a:fillRect/>
          </a:stretch>
        </p:blipFill>
        <p:spPr>
          <a:xfrm>
            <a:off x="5105201" y="1069975"/>
            <a:ext cx="2956322" cy="4873625"/>
          </a:xfr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Real estate agents sell real estate, not practice law.  Agents have been writing </a:t>
            </a:r>
            <a:r>
              <a:rPr lang="ja-JP" altLang="en-US"/>
              <a:t>“</a:t>
            </a:r>
            <a:r>
              <a:rPr lang="en-US" altLang="ja-JP" dirty="0"/>
              <a:t>legalized</a:t>
            </a:r>
            <a:r>
              <a:rPr lang="ja-JP" altLang="en-US"/>
              <a:t>”</a:t>
            </a:r>
            <a:r>
              <a:rPr lang="en-US" altLang="ja-JP" dirty="0"/>
              <a:t> addendum to purchase contracts…which could be classified as the unauthorized practice of law.</a:t>
            </a:r>
            <a:endParaRPr lang="en-US" altLang="en-US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Unauthorized Practice of Law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MLS Rules 2.3 and 2.4</a:t>
            </a:r>
          </a:p>
          <a:p>
            <a:pPr eaLnBrk="1" hangingPunct="1"/>
            <a:r>
              <a:rPr lang="en-US" altLang="en-US" sz="2800" dirty="0"/>
              <a:t>The Agents ARE NOT ADVOCATES FOR EITHER PARTY</a:t>
            </a:r>
          </a:p>
          <a:p>
            <a:pPr eaLnBrk="1" hangingPunct="1"/>
            <a:r>
              <a:rPr lang="en-US" altLang="en-US" sz="2800" dirty="0"/>
              <a:t>The Buyer</a:t>
            </a:r>
            <a:r>
              <a:rPr lang="ja-JP" altLang="en-US" sz="2800"/>
              <a:t>’</a:t>
            </a:r>
            <a:r>
              <a:rPr lang="en-US" altLang="ja-JP" sz="2800" dirty="0"/>
              <a:t>s agent should be prepared to represent the buyer</a:t>
            </a:r>
            <a:r>
              <a:rPr lang="ja-JP" altLang="en-US" sz="2800"/>
              <a:t>’</a:t>
            </a:r>
            <a:r>
              <a:rPr lang="en-US" altLang="ja-JP" sz="2800" dirty="0"/>
              <a:t>s price while not offending the seller</a:t>
            </a:r>
          </a:p>
          <a:p>
            <a:pPr eaLnBrk="1" hangingPunct="1"/>
            <a:r>
              <a:rPr lang="en-US" altLang="en-US" sz="2800" dirty="0"/>
              <a:t>The Seller</a:t>
            </a:r>
            <a:r>
              <a:rPr lang="ja-JP" altLang="en-US" sz="2800"/>
              <a:t>’</a:t>
            </a:r>
            <a:r>
              <a:rPr lang="en-US" altLang="ja-JP" sz="2800" dirty="0"/>
              <a:t>s agent should be prepared to represent the seller</a:t>
            </a:r>
            <a:r>
              <a:rPr lang="ja-JP" altLang="en-US" sz="2800"/>
              <a:t>’</a:t>
            </a:r>
            <a:r>
              <a:rPr lang="en-US" altLang="ja-JP" sz="2800" dirty="0"/>
              <a:t>s price while not offending the buyer</a:t>
            </a:r>
          </a:p>
          <a:p>
            <a:pPr eaLnBrk="1" hangingPunct="1">
              <a:buFontTx/>
              <a:buNone/>
            </a:pPr>
            <a:endParaRPr lang="en-US" altLang="en-US" sz="2800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Presenting the Offer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Shnroll.p3d 7"/>
  <p:tag name="POWER3D OPTIONS" val="Medium 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Bilboard.p3d 1"/>
  <p:tag name="POWER3D OPTIONS" val="Medium 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Revcube.p3d 0"/>
  <p:tag name="POWER3D OPTIONS" val="Medium 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Revdoors.p3d 0"/>
  <p:tag name="POWER3D OPTIONS" val="Medium 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Slabflip.p3d 3"/>
  <p:tag name="POWER3D OPTIONS" val="Medium "/>
  <p:tag name="POWER3D IMAGE0" val="PINBUMP.TGA"/>
  <p:tag name="POWER3D IMAGE1" val="PINBUMP.TG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Slabrota.p3d 0"/>
  <p:tag name="POWER3D OPTIONS" val="Medium "/>
  <p:tag name="POWER3D IMAGE0" val="PINBUMP.TG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Slabtilt.p3d 1"/>
  <p:tag name="POWER3D OPTIONS" val="Medium "/>
  <p:tag name="POWER3D IMAGE0" val="PINBUMP.TGA"/>
  <p:tag name="POWER3D IMAGE1" val="PINBUMP.T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Swing.p3d 4"/>
  <p:tag name="POWER3D OPTIONS" val="Medium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Tumbling.p3d 7"/>
  <p:tag name="POWER3D OPTIONS" val="Medium "/>
  <p:tag name="POWER3D IMAGE0" val="PINBUMP.TG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Twopanel.p3d 3"/>
  <p:tag name="POWER3D OPTIONS" val="Medium 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72</TotalTime>
  <Words>391</Words>
  <Application>Microsoft Macintosh PowerPoint</Application>
  <PresentationFormat>On-screen Show (4:3)</PresentationFormat>
  <Paragraphs>70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Lucida Sans Unicode</vt:lpstr>
      <vt:lpstr>ＭＳ Ｐゴシック</vt:lpstr>
      <vt:lpstr>Arial</vt:lpstr>
      <vt:lpstr>Verdana</vt:lpstr>
      <vt:lpstr>Wingdings 2</vt:lpstr>
      <vt:lpstr>Wingdings 3</vt:lpstr>
      <vt:lpstr>Concourse</vt:lpstr>
      <vt:lpstr>Buyers can be a Customer!</vt:lpstr>
      <vt:lpstr>Options must be disclosed and if your company doesn’t offer the option the parties want, then you must recommend they work with someone else!</vt:lpstr>
      <vt:lpstr>Legal Liability vs. Business Loss</vt:lpstr>
      <vt:lpstr>Penalties of Breach of Fiduciary Duties</vt:lpstr>
      <vt:lpstr>Showing the Property </vt:lpstr>
      <vt:lpstr>Determining Price</vt:lpstr>
      <vt:lpstr>Writing the Offer</vt:lpstr>
      <vt:lpstr>Unauthorized Practice of Law</vt:lpstr>
      <vt:lpstr>Presenting the Offer</vt:lpstr>
      <vt:lpstr>Inspections and other menaces!</vt:lpstr>
      <vt:lpstr>In Dual Agency Relationship</vt:lpstr>
      <vt:lpstr>Negotiating Strategies</vt:lpstr>
      <vt:lpstr>Dual Agency is Possible IF Done Correctly…If Not It’s a Liability!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the Dual Agency Relationship</dc:title>
  <dc:creator>Marcie Roggow</dc:creator>
  <cp:lastModifiedBy>Marcie Roggow</cp:lastModifiedBy>
  <cp:revision>12</cp:revision>
  <dcterms:created xsi:type="dcterms:W3CDTF">2016-11-17T22:48:31Z</dcterms:created>
  <dcterms:modified xsi:type="dcterms:W3CDTF">2016-12-09T22:36:33Z</dcterms:modified>
</cp:coreProperties>
</file>