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5143500" cx="9144000"/>
  <p:notesSz cx="6858000" cy="9144000"/>
  <p:embeddedFontLst>
    <p:embeddedFont>
      <p:font typeface="Roboto"/>
      <p:regular r:id="rId57"/>
      <p:bold r:id="rId58"/>
      <p:italic r:id="rId59"/>
      <p:boldItalic r:id="rId60"/>
    </p:embeddedFont>
    <p:embeddedFont>
      <p:font typeface="Spectral"/>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CA05D35-24B8-4AA9-87FB-1F08F6D6A902}">
  <a:tblStyle styleId="{4CA05D35-24B8-4AA9-87FB-1F08F6D6A90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040609C-7635-4C02-85B4-3C71793EDAE2}"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Spectral-bold.fntdata"/><Relationship Id="rId61" Type="http://schemas.openxmlformats.org/officeDocument/2006/relationships/font" Target="fonts/Spectral-regular.fntdata"/><Relationship Id="rId20" Type="http://schemas.openxmlformats.org/officeDocument/2006/relationships/slide" Target="slides/slide14.xml"/><Relationship Id="rId64" Type="http://schemas.openxmlformats.org/officeDocument/2006/relationships/font" Target="fonts/Spectral-boldItalic.fntdata"/><Relationship Id="rId63" Type="http://schemas.openxmlformats.org/officeDocument/2006/relationships/font" Target="fonts/Spectral-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oboto-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oboto-regular.fntdata"/><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Roboto-italic.fntdata"/><Relationship Id="rId14" Type="http://schemas.openxmlformats.org/officeDocument/2006/relationships/slide" Target="slides/slide8.xml"/><Relationship Id="rId58" Type="http://schemas.openxmlformats.org/officeDocument/2006/relationships/font" Target="fonts/Robot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f9c4aa50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f9c4aa50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f9c4aa509_2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f9c4aa509_2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Competitors_Index is considered useful for  predicting the Open for the next day because  the correlation between these two features was approximately 91%</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326f004c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326f004c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Matrix between all the features that we have considered for PG Stock</a:t>
            </a:r>
            <a:endParaRPr/>
          </a:p>
          <a:p>
            <a:pPr indent="0" lvl="0" marL="0" rtl="0" algn="l">
              <a:spcBef>
                <a:spcPts val="0"/>
              </a:spcBef>
              <a:spcAft>
                <a:spcPts val="0"/>
              </a:spcAft>
              <a:buNone/>
            </a:pPr>
            <a:r>
              <a:rPr lang="en"/>
              <a:t>Dark color represents max correlation between the features whereas the  lighter colors represent minimum correlation.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f9c4aa509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f9c4aa509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f9c4aa509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f9c4aa509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f9c4aa509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f9c4aa509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f9c4aa509_2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f9c4aa509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f9c4aa509_2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f9c4aa509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#Moving Average Visualization</a:t>
            </a:r>
            <a:endParaRPr/>
          </a:p>
          <a:p>
            <a:pPr indent="0" lvl="0" marL="0" rtl="0" algn="l">
              <a:spcBef>
                <a:spcPts val="0"/>
              </a:spcBef>
              <a:spcAft>
                <a:spcPts val="0"/>
              </a:spcAft>
              <a:buClr>
                <a:schemeClr val="dk1"/>
              </a:buClr>
              <a:buSzPts val="1100"/>
              <a:buFont typeface="Arial"/>
              <a:buNone/>
            </a:pPr>
            <a:r>
              <a:rPr lang="en"/>
              <a:t>PG['MA50']=PG['Adj Close'].rolling(50).mean()</a:t>
            </a:r>
            <a:endParaRPr/>
          </a:p>
          <a:p>
            <a:pPr indent="0" lvl="0" marL="0" rtl="0" algn="l">
              <a:spcBef>
                <a:spcPts val="0"/>
              </a:spcBef>
              <a:spcAft>
                <a:spcPts val="0"/>
              </a:spcAft>
              <a:buClr>
                <a:schemeClr val="dk1"/>
              </a:buClr>
              <a:buSzPts val="1100"/>
              <a:buFont typeface="Arial"/>
              <a:buNone/>
            </a:pPr>
            <a:r>
              <a:rPr lang="en"/>
              <a:t>PG['MA200']=PG['Adj Close'].rolling(200).mean()</a:t>
            </a:r>
            <a:endParaRPr/>
          </a:p>
          <a:p>
            <a:pPr indent="0" lvl="0" marL="0" rtl="0" algn="l">
              <a:spcBef>
                <a:spcPts val="0"/>
              </a:spcBef>
              <a:spcAft>
                <a:spcPts val="0"/>
              </a:spcAft>
              <a:buClr>
                <a:schemeClr val="dk1"/>
              </a:buClr>
              <a:buSzPts val="1100"/>
              <a:buFont typeface="Arial"/>
              <a:buNone/>
            </a:pPr>
            <a:r>
              <a:rPr lang="en"/>
              <a:t>PG[['Adj Close','MA50','MA200']].plot(label='P&amp;G',figsize=(16,8));</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f9c4aa509_2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f9c4aa509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f9c4aa509_2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f9c4aa509_2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326912bc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326912bc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31a3c0fc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31a3c0fc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334980d5b_8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334980d5b_8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334980d5b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334980d5b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334980d5b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334980d5b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334980d5b_6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334980d5b_6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334980d5b_8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334980d5b_8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334980d5b_8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334980d5b_8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334980d5b_8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334980d5b_8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334980d5b_6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334980d5b_6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334980d5b_6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334980d5b_6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31a3c0f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31a3c0f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22222"/>
              </a:buClr>
              <a:buSzPts val="1200"/>
              <a:buChar char="●"/>
            </a:pPr>
            <a:r>
              <a:rPr lang="en" sz="1200">
                <a:solidFill>
                  <a:srgbClr val="222222"/>
                </a:solidFill>
              </a:rPr>
              <a:t>2 min short introduction on the past and present of the asset you trade. Demonstrate your deep understanding about the market.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334980d5b_8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334980d5b_8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334980d5b_6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34980d5b_6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334980d5b_6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334980d5b_6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7334980d5b_8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334980d5b_8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7334980d5b_6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7334980d5b_6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7334980d5b_6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7334980d5b_6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334980d5b_8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34980d5b_8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731a3c0fc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31a3c0fc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7334980d5b_8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7334980d5b_8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7334980d5b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334980d5b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326912bc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326912bc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7334980d5b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7334980d5b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7334980d5b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334980d5b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7f9c4aa50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f9c4aa50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7334980d5b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7334980d5b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7334980d5b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334980d5b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731a3c0fc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731a3c0fc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731a3c0fc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731a3c0fc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7f9c4aa50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7f9c4aa50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7f9c4aa50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7f9c4aa50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731a3c0fc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731a3c0fc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31a3c0fc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31a3c0fc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914400" rtl="0" algn="l">
              <a:lnSpc>
                <a:spcPct val="115000"/>
              </a:lnSpc>
              <a:spcBef>
                <a:spcPts val="0"/>
              </a:spcBef>
              <a:spcAft>
                <a:spcPts val="1000"/>
              </a:spcAft>
              <a:buClr>
                <a:schemeClr val="dk1"/>
              </a:buClr>
              <a:buSzPts val="1100"/>
              <a:buFont typeface="Arial"/>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731a3c0fc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731a3c0fc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326912bc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326912bc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326912bc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326912bc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4325" lvl="0" marL="457200" rtl="0" algn="l">
              <a:lnSpc>
                <a:spcPct val="115000"/>
              </a:lnSpc>
              <a:spcBef>
                <a:spcPts val="0"/>
              </a:spcBef>
              <a:spcAft>
                <a:spcPts val="0"/>
              </a:spcAft>
              <a:buClr>
                <a:srgbClr val="676767"/>
              </a:buClr>
              <a:buSzPts val="1350"/>
              <a:buFont typeface="Roboto"/>
              <a:buChar char="●"/>
            </a:pPr>
            <a:r>
              <a:rPr b="1" i="1" lang="en" sz="1350">
                <a:solidFill>
                  <a:srgbClr val="676767"/>
                </a:solidFill>
                <a:highlight>
                  <a:srgbClr val="F8F9FA"/>
                </a:highlight>
                <a:latin typeface="Roboto"/>
                <a:ea typeface="Roboto"/>
                <a:cs typeface="Roboto"/>
                <a:sym typeface="Roboto"/>
              </a:rPr>
              <a:t>SMB</a:t>
            </a:r>
            <a:r>
              <a:rPr b="1" lang="en" sz="1350">
                <a:solidFill>
                  <a:srgbClr val="676767"/>
                </a:solidFill>
                <a:highlight>
                  <a:srgbClr val="F8F9FA"/>
                </a:highlight>
                <a:latin typeface="Roboto"/>
                <a:ea typeface="Roboto"/>
                <a:cs typeface="Roboto"/>
                <a:sym typeface="Roboto"/>
              </a:rPr>
              <a:t> </a:t>
            </a:r>
            <a:r>
              <a:rPr b="1" i="1" lang="en" sz="1350">
                <a:solidFill>
                  <a:srgbClr val="676767"/>
                </a:solidFill>
                <a:highlight>
                  <a:srgbClr val="F8F9FA"/>
                </a:highlight>
                <a:latin typeface="Roboto"/>
                <a:ea typeface="Roboto"/>
                <a:cs typeface="Roboto"/>
                <a:sym typeface="Roboto"/>
              </a:rPr>
              <a:t>(Small Minus Big)</a:t>
            </a:r>
            <a:r>
              <a:rPr lang="en" sz="1350">
                <a:solidFill>
                  <a:srgbClr val="676767"/>
                </a:solidFill>
                <a:highlight>
                  <a:srgbClr val="F8F9FA"/>
                </a:highlight>
                <a:latin typeface="Roboto"/>
                <a:ea typeface="Roboto"/>
                <a:cs typeface="Roboto"/>
                <a:sym typeface="Roboto"/>
              </a:rPr>
              <a:t> = Historic excess returns of small-cap companies over large-cap companies</a:t>
            </a:r>
            <a:endParaRPr sz="1350">
              <a:solidFill>
                <a:srgbClr val="676767"/>
              </a:solidFill>
              <a:highlight>
                <a:srgbClr val="F8F9FA"/>
              </a:highlight>
              <a:latin typeface="Roboto"/>
              <a:ea typeface="Roboto"/>
              <a:cs typeface="Roboto"/>
              <a:sym typeface="Roboto"/>
            </a:endParaRPr>
          </a:p>
          <a:p>
            <a:pPr indent="-314325" lvl="0" marL="457200" rtl="0" algn="l">
              <a:lnSpc>
                <a:spcPct val="115000"/>
              </a:lnSpc>
              <a:spcBef>
                <a:spcPts val="0"/>
              </a:spcBef>
              <a:spcAft>
                <a:spcPts val="0"/>
              </a:spcAft>
              <a:buClr>
                <a:srgbClr val="676767"/>
              </a:buClr>
              <a:buSzPts val="1350"/>
              <a:buFont typeface="Roboto"/>
              <a:buChar char="●"/>
            </a:pPr>
            <a:r>
              <a:rPr b="1" i="1" lang="en" sz="1350">
                <a:solidFill>
                  <a:srgbClr val="676767"/>
                </a:solidFill>
                <a:highlight>
                  <a:srgbClr val="F8F9FA"/>
                </a:highlight>
                <a:latin typeface="Roboto"/>
                <a:ea typeface="Roboto"/>
                <a:cs typeface="Roboto"/>
                <a:sym typeface="Roboto"/>
              </a:rPr>
              <a:t>HML</a:t>
            </a:r>
            <a:r>
              <a:rPr b="1" lang="en" sz="1350">
                <a:solidFill>
                  <a:srgbClr val="676767"/>
                </a:solidFill>
                <a:highlight>
                  <a:srgbClr val="F8F9FA"/>
                </a:highlight>
                <a:latin typeface="Roboto"/>
                <a:ea typeface="Roboto"/>
                <a:cs typeface="Roboto"/>
                <a:sym typeface="Roboto"/>
              </a:rPr>
              <a:t> </a:t>
            </a:r>
            <a:r>
              <a:rPr b="1" i="1" lang="en" sz="1350">
                <a:solidFill>
                  <a:srgbClr val="676767"/>
                </a:solidFill>
                <a:highlight>
                  <a:srgbClr val="F8F9FA"/>
                </a:highlight>
                <a:latin typeface="Roboto"/>
                <a:ea typeface="Roboto"/>
                <a:cs typeface="Roboto"/>
                <a:sym typeface="Roboto"/>
              </a:rPr>
              <a:t>(High Minus Low)</a:t>
            </a:r>
            <a:r>
              <a:rPr lang="en" sz="1350">
                <a:solidFill>
                  <a:srgbClr val="676767"/>
                </a:solidFill>
                <a:highlight>
                  <a:srgbClr val="F8F9FA"/>
                </a:highlight>
                <a:latin typeface="Roboto"/>
                <a:ea typeface="Roboto"/>
                <a:cs typeface="Roboto"/>
                <a:sym typeface="Roboto"/>
              </a:rPr>
              <a:t> = Historic excess returns of value stocks (high book-to-price ratio) over growth</a:t>
            </a:r>
            <a:endParaRPr sz="1350">
              <a:solidFill>
                <a:srgbClr val="676767"/>
              </a:solidFill>
              <a:highlight>
                <a:srgbClr val="F8F9FA"/>
              </a:highlight>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326f004c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326f004c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326f004c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326f004c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0.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en.wikipedia.org/wiki/Data_point" TargetMode="External"/><Relationship Id="rId4" Type="http://schemas.openxmlformats.org/officeDocument/2006/relationships/image" Target="../media/image15.png"/><Relationship Id="rId5"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8.png"/><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4.png"/><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seekingalpha.com/symbol/PG" TargetMode="External"/><Relationship Id="rId4" Type="http://schemas.openxmlformats.org/officeDocument/2006/relationships/hyperlink" Target="https://seekingalpha.com/symbol/PFE" TargetMode="External"/><Relationship Id="rId5" Type="http://schemas.openxmlformats.org/officeDocument/2006/relationships/hyperlink" Target="https://twitter.com/CNBCnow/status/981177815574949888"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6000" l="-343" r="-6964" t="6000"/>
          <a:stretch/>
        </p:blipFill>
        <p:spPr>
          <a:xfrm>
            <a:off x="0" y="-39675"/>
            <a:ext cx="9811900" cy="5183175"/>
          </a:xfrm>
          <a:prstGeom prst="rect">
            <a:avLst/>
          </a:prstGeom>
          <a:noFill/>
          <a:ln>
            <a:noFill/>
          </a:ln>
        </p:spPr>
      </p:pic>
      <p:pic>
        <p:nvPicPr>
          <p:cNvPr descr="Image result for p&amp;G" id="55" name="Google Shape;55;p13"/>
          <p:cNvPicPr preferRelativeResize="0"/>
          <p:nvPr/>
        </p:nvPicPr>
        <p:blipFill>
          <a:blip r:embed="rId4">
            <a:alphaModFix/>
          </a:blip>
          <a:stretch>
            <a:fillRect/>
          </a:stretch>
        </p:blipFill>
        <p:spPr>
          <a:xfrm>
            <a:off x="442275" y="126775"/>
            <a:ext cx="1671625" cy="1671625"/>
          </a:xfrm>
          <a:prstGeom prst="rect">
            <a:avLst/>
          </a:prstGeom>
          <a:noFill/>
          <a:ln>
            <a:noFill/>
          </a:ln>
        </p:spPr>
      </p:pic>
      <p:sp>
        <p:nvSpPr>
          <p:cNvPr id="56" name="Google Shape;56;p13"/>
          <p:cNvSpPr txBox="1"/>
          <p:nvPr/>
        </p:nvSpPr>
        <p:spPr>
          <a:xfrm>
            <a:off x="6635225" y="364300"/>
            <a:ext cx="2294400" cy="16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FFFF"/>
                </a:solidFill>
              </a:rPr>
              <a:t>Name:</a:t>
            </a:r>
            <a:endParaRPr u="sng">
              <a:solidFill>
                <a:srgbClr val="FFFFFF"/>
              </a:solidFill>
            </a:endParaRPr>
          </a:p>
          <a:p>
            <a:pPr indent="0" lvl="0" marL="0" rtl="0" algn="l">
              <a:spcBef>
                <a:spcPts val="0"/>
              </a:spcBef>
              <a:spcAft>
                <a:spcPts val="0"/>
              </a:spcAft>
              <a:buNone/>
            </a:pPr>
            <a:r>
              <a:rPr lang="en">
                <a:solidFill>
                  <a:srgbClr val="FFFFFF"/>
                </a:solidFill>
              </a:rPr>
              <a:t>Parth Rana</a:t>
            </a:r>
            <a:endParaRPr>
              <a:solidFill>
                <a:srgbClr val="FFFFFF"/>
              </a:solidFill>
            </a:endParaRPr>
          </a:p>
          <a:p>
            <a:pPr indent="0" lvl="0" marL="0" rtl="0" algn="l">
              <a:spcBef>
                <a:spcPts val="0"/>
              </a:spcBef>
              <a:spcAft>
                <a:spcPts val="0"/>
              </a:spcAft>
              <a:buNone/>
            </a:pPr>
            <a:r>
              <a:rPr lang="en">
                <a:solidFill>
                  <a:srgbClr val="FFFFFF"/>
                </a:solidFill>
              </a:rPr>
              <a:t>Shaishav Shah</a:t>
            </a:r>
            <a:endParaRPr>
              <a:solidFill>
                <a:srgbClr val="FFFFFF"/>
              </a:solidFill>
            </a:endParaRPr>
          </a:p>
          <a:p>
            <a:pPr indent="0" lvl="0" marL="0" rtl="0" algn="l">
              <a:spcBef>
                <a:spcPts val="0"/>
              </a:spcBef>
              <a:spcAft>
                <a:spcPts val="0"/>
              </a:spcAft>
              <a:buNone/>
            </a:pPr>
            <a:r>
              <a:rPr lang="en">
                <a:solidFill>
                  <a:srgbClr val="FFFFFF"/>
                </a:solidFill>
              </a:rPr>
              <a:t>Supriya Murty</a:t>
            </a:r>
            <a:endParaRPr>
              <a:solidFill>
                <a:srgbClr val="FFFFFF"/>
              </a:solidFill>
            </a:endParaRPr>
          </a:p>
          <a:p>
            <a:pPr indent="0" lvl="0" marL="0" rtl="0" algn="l">
              <a:spcBef>
                <a:spcPts val="0"/>
              </a:spcBef>
              <a:spcAft>
                <a:spcPts val="0"/>
              </a:spcAft>
              <a:buNone/>
            </a:pPr>
            <a:r>
              <a:rPr lang="en">
                <a:solidFill>
                  <a:srgbClr val="FFFFFF"/>
                </a:solidFill>
              </a:rPr>
              <a:t>Anshul Balamwar</a:t>
            </a:r>
            <a:endParaRPr>
              <a:solidFill>
                <a:srgbClr val="FFFFFF"/>
              </a:solidFill>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id="114" name="Google Shape;114;p22"/>
          <p:cNvPicPr preferRelativeResize="0"/>
          <p:nvPr/>
        </p:nvPicPr>
        <p:blipFill>
          <a:blip r:embed="rId3">
            <a:alphaModFix/>
          </a:blip>
          <a:stretch>
            <a:fillRect/>
          </a:stretch>
        </p:blipFill>
        <p:spPr>
          <a:xfrm>
            <a:off x="852175" y="-42600"/>
            <a:ext cx="7635376"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1" name="Google Shape;121;p23"/>
          <p:cNvPicPr preferRelativeResize="0"/>
          <p:nvPr/>
        </p:nvPicPr>
        <p:blipFill>
          <a:blip r:embed="rId3">
            <a:alphaModFix/>
          </a:blip>
          <a:stretch>
            <a:fillRect/>
          </a:stretch>
        </p:blipFill>
        <p:spPr>
          <a:xfrm>
            <a:off x="178375" y="317700"/>
            <a:ext cx="8816899" cy="45080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5B0F00"/>
                </a:solidFill>
              </a:rPr>
              <a:t>EXPLORATORY DATA ANALYSIS</a:t>
            </a:r>
            <a:endParaRPr b="1">
              <a:solidFill>
                <a:srgbClr val="5B0F00"/>
              </a:solidFill>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8" name="Google Shape;128;p24"/>
          <p:cNvPicPr preferRelativeResize="0"/>
          <p:nvPr/>
        </p:nvPicPr>
        <p:blipFill>
          <a:blip r:embed="rId3">
            <a:alphaModFix/>
          </a:blip>
          <a:stretch>
            <a:fillRect/>
          </a:stretch>
        </p:blipFill>
        <p:spPr>
          <a:xfrm>
            <a:off x="311700" y="1207450"/>
            <a:ext cx="8520599" cy="37052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5B0F00"/>
                </a:solidFill>
              </a:rPr>
              <a:t>Graph Representing AVG Open of S&amp;p 500 with AVG Open of P&amp;G Stock</a:t>
            </a:r>
            <a:endParaRPr b="1" sz="1900">
              <a:solidFill>
                <a:srgbClr val="5B0F00"/>
              </a:solidFill>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5" name="Google Shape;135;p25"/>
          <p:cNvPicPr preferRelativeResize="0"/>
          <p:nvPr/>
        </p:nvPicPr>
        <p:blipFill>
          <a:blip r:embed="rId3">
            <a:alphaModFix/>
          </a:blip>
          <a:stretch>
            <a:fillRect/>
          </a:stretch>
        </p:blipFill>
        <p:spPr>
          <a:xfrm>
            <a:off x="311700" y="1017725"/>
            <a:ext cx="8520601" cy="3897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2" name="Google Shape;142;p26"/>
          <p:cNvPicPr preferRelativeResize="0"/>
          <p:nvPr/>
        </p:nvPicPr>
        <p:blipFill>
          <a:blip r:embed="rId3">
            <a:alphaModFix/>
          </a:blip>
          <a:stretch>
            <a:fillRect/>
          </a:stretch>
        </p:blipFill>
        <p:spPr>
          <a:xfrm>
            <a:off x="14275" y="219375"/>
            <a:ext cx="9115425"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9" name="Google Shape;149;p27"/>
          <p:cNvPicPr preferRelativeResize="0"/>
          <p:nvPr/>
        </p:nvPicPr>
        <p:blipFill>
          <a:blip r:embed="rId3">
            <a:alphaModFix/>
          </a:blip>
          <a:stretch>
            <a:fillRect/>
          </a:stretch>
        </p:blipFill>
        <p:spPr>
          <a:xfrm>
            <a:off x="14288" y="0"/>
            <a:ext cx="9115425"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32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5B0F00"/>
                </a:solidFill>
              </a:rPr>
              <a:t>Graph Representing the Opening Price of P&amp;G with their Competitors</a:t>
            </a:r>
            <a:endParaRPr b="1" sz="1900">
              <a:solidFill>
                <a:srgbClr val="5B0F00"/>
              </a:solidFill>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6" name="Google Shape;156;p28"/>
          <p:cNvPicPr preferRelativeResize="0"/>
          <p:nvPr/>
        </p:nvPicPr>
        <p:blipFill>
          <a:blip r:embed="rId3">
            <a:alphaModFix/>
          </a:blip>
          <a:stretch>
            <a:fillRect/>
          </a:stretch>
        </p:blipFill>
        <p:spPr>
          <a:xfrm>
            <a:off x="311700" y="1152475"/>
            <a:ext cx="8520600" cy="3982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5B0F00"/>
                </a:solidFill>
              </a:rPr>
              <a:t>Moving average- between the rolling period of 50 and 200 days</a:t>
            </a:r>
            <a:endParaRPr b="1" sz="2200">
              <a:solidFill>
                <a:srgbClr val="5B0F00"/>
              </a:solidFill>
            </a:endParaRPr>
          </a:p>
        </p:txBody>
      </p:sp>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3" name="Google Shape;163;p29"/>
          <p:cNvPicPr preferRelativeResize="0"/>
          <p:nvPr/>
        </p:nvPicPr>
        <p:blipFill>
          <a:blip r:embed="rId3">
            <a:alphaModFix/>
          </a:blip>
          <a:stretch>
            <a:fillRect/>
          </a:stretch>
        </p:blipFill>
        <p:spPr>
          <a:xfrm>
            <a:off x="311700" y="1152475"/>
            <a:ext cx="8520601" cy="3416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116700" y="420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5B0F00"/>
                </a:solidFill>
              </a:rPr>
              <a:t>CandleStick Visualization</a:t>
            </a:r>
            <a:r>
              <a:rPr lang="en"/>
              <a:t> </a:t>
            </a:r>
            <a:endParaRPr/>
          </a:p>
        </p:txBody>
      </p:sp>
      <p:pic>
        <p:nvPicPr>
          <p:cNvPr id="169" name="Google Shape;169;p30"/>
          <p:cNvPicPr preferRelativeResize="0"/>
          <p:nvPr/>
        </p:nvPicPr>
        <p:blipFill>
          <a:blip r:embed="rId3">
            <a:alphaModFix/>
          </a:blip>
          <a:stretch>
            <a:fillRect/>
          </a:stretch>
        </p:blipFill>
        <p:spPr>
          <a:xfrm>
            <a:off x="1072825" y="1215800"/>
            <a:ext cx="7032700" cy="3389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6" name="Google Shape;176;p3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63" name="Google Shape;63;p1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980000"/>
                </a:solidFill>
              </a:rPr>
              <a:t>Machine </a:t>
            </a:r>
            <a:r>
              <a:rPr lang="en">
                <a:solidFill>
                  <a:srgbClr val="980000"/>
                </a:solidFill>
              </a:rPr>
              <a:t>Learning Models and Strategies</a:t>
            </a:r>
            <a:r>
              <a:rPr lang="en">
                <a:solidFill>
                  <a:srgbClr val="980000"/>
                </a:solidFill>
              </a:rPr>
              <a:t> </a:t>
            </a:r>
            <a:endParaRPr>
              <a:solidFill>
                <a:srgbClr val="980000"/>
              </a:solidFill>
            </a:endParaRPr>
          </a:p>
        </p:txBody>
      </p:sp>
      <p:sp>
        <p:nvSpPr>
          <p:cNvPr id="182" name="Google Shape;182;p32"/>
          <p:cNvSpPr txBox="1"/>
          <p:nvPr>
            <p:ph idx="1" type="body"/>
          </p:nvPr>
        </p:nvSpPr>
        <p:spPr>
          <a:xfrm>
            <a:off x="311700" y="1138850"/>
            <a:ext cx="8520600" cy="4004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222222"/>
              </a:buClr>
              <a:buSzPts val="1800"/>
              <a:buChar char="●"/>
            </a:pPr>
            <a:r>
              <a:rPr lang="en">
                <a:solidFill>
                  <a:srgbClr val="222222"/>
                </a:solidFill>
              </a:rPr>
              <a:t>Linear Regression</a:t>
            </a:r>
            <a:endParaRPr>
              <a:solidFill>
                <a:srgbClr val="222222"/>
              </a:solidFill>
            </a:endParaRPr>
          </a:p>
          <a:p>
            <a:pPr indent="0" lvl="0" marL="457200" rtl="0" algn="l">
              <a:lnSpc>
                <a:spcPct val="100000"/>
              </a:lnSpc>
              <a:spcBef>
                <a:spcPts val="0"/>
              </a:spcBef>
              <a:spcAft>
                <a:spcPts val="0"/>
              </a:spcAft>
              <a:buNone/>
            </a:pPr>
            <a:r>
              <a:t/>
            </a:r>
            <a:endParaRPr>
              <a:solidFill>
                <a:srgbClr val="222222"/>
              </a:solidFill>
            </a:endParaRPr>
          </a:p>
          <a:p>
            <a:pPr indent="-342900" lvl="0" marL="457200" rtl="0" algn="l">
              <a:lnSpc>
                <a:spcPct val="100000"/>
              </a:lnSpc>
              <a:spcBef>
                <a:spcPts val="0"/>
              </a:spcBef>
              <a:spcAft>
                <a:spcPts val="0"/>
              </a:spcAft>
              <a:buClr>
                <a:srgbClr val="222222"/>
              </a:buClr>
              <a:buSzPts val="1800"/>
              <a:buChar char="●"/>
            </a:pPr>
            <a:r>
              <a:rPr lang="en">
                <a:solidFill>
                  <a:srgbClr val="222222"/>
                </a:solidFill>
              </a:rPr>
              <a:t>Linear Regression with PCA</a:t>
            </a:r>
            <a:endParaRPr>
              <a:solidFill>
                <a:srgbClr val="222222"/>
              </a:solidFill>
            </a:endParaRPr>
          </a:p>
          <a:p>
            <a:pPr indent="0" lvl="0" marL="457200" rtl="0" algn="l">
              <a:lnSpc>
                <a:spcPct val="100000"/>
              </a:lnSpc>
              <a:spcBef>
                <a:spcPts val="0"/>
              </a:spcBef>
              <a:spcAft>
                <a:spcPts val="0"/>
              </a:spcAft>
              <a:buNone/>
            </a:pPr>
            <a:r>
              <a:t/>
            </a:r>
            <a:endParaRPr>
              <a:solidFill>
                <a:srgbClr val="222222"/>
              </a:solidFill>
            </a:endParaRPr>
          </a:p>
          <a:p>
            <a:pPr indent="-342900" lvl="0" marL="457200" rtl="0" algn="l">
              <a:lnSpc>
                <a:spcPct val="100000"/>
              </a:lnSpc>
              <a:spcBef>
                <a:spcPts val="0"/>
              </a:spcBef>
              <a:spcAft>
                <a:spcPts val="0"/>
              </a:spcAft>
              <a:buClr>
                <a:srgbClr val="222222"/>
              </a:buClr>
              <a:buSzPts val="1800"/>
              <a:buChar char="●"/>
            </a:pPr>
            <a:r>
              <a:rPr lang="en">
                <a:solidFill>
                  <a:srgbClr val="222222"/>
                </a:solidFill>
              </a:rPr>
              <a:t>Random Forest Algorithm</a:t>
            </a:r>
            <a:endParaRPr>
              <a:solidFill>
                <a:srgbClr val="222222"/>
              </a:solidFill>
            </a:endParaRPr>
          </a:p>
          <a:p>
            <a:pPr indent="0" lvl="0" marL="457200" rtl="0" algn="l">
              <a:lnSpc>
                <a:spcPct val="100000"/>
              </a:lnSpc>
              <a:spcBef>
                <a:spcPts val="0"/>
              </a:spcBef>
              <a:spcAft>
                <a:spcPts val="0"/>
              </a:spcAft>
              <a:buNone/>
            </a:pPr>
            <a:r>
              <a:t/>
            </a:r>
            <a:endParaRPr>
              <a:solidFill>
                <a:srgbClr val="222222"/>
              </a:solidFill>
            </a:endParaRPr>
          </a:p>
          <a:p>
            <a:pPr indent="-342900" lvl="0" marL="457200" rtl="0" algn="l">
              <a:lnSpc>
                <a:spcPct val="100000"/>
              </a:lnSpc>
              <a:spcBef>
                <a:spcPts val="0"/>
              </a:spcBef>
              <a:spcAft>
                <a:spcPts val="0"/>
              </a:spcAft>
              <a:buClr>
                <a:srgbClr val="222222"/>
              </a:buClr>
              <a:buSzPts val="1800"/>
              <a:buChar char="●"/>
            </a:pPr>
            <a:r>
              <a:rPr lang="en">
                <a:solidFill>
                  <a:srgbClr val="222222"/>
                </a:solidFill>
              </a:rPr>
              <a:t>Time Series Forecasting ARIMA model</a:t>
            </a:r>
            <a:endParaRPr>
              <a:solidFill>
                <a:srgbClr val="222222"/>
              </a:solidFill>
            </a:endParaRPr>
          </a:p>
          <a:p>
            <a:pPr indent="0" lvl="0" marL="457200" rtl="0" algn="l">
              <a:lnSpc>
                <a:spcPct val="100000"/>
              </a:lnSpc>
              <a:spcBef>
                <a:spcPts val="0"/>
              </a:spcBef>
              <a:spcAft>
                <a:spcPts val="0"/>
              </a:spcAft>
              <a:buNone/>
            </a:pPr>
            <a:r>
              <a:t/>
            </a:r>
            <a:endParaRPr>
              <a:solidFill>
                <a:srgbClr val="222222"/>
              </a:solidFill>
            </a:endParaRPr>
          </a:p>
          <a:p>
            <a:pPr indent="-342900" lvl="0" marL="457200" rtl="0" algn="l">
              <a:lnSpc>
                <a:spcPct val="100000"/>
              </a:lnSpc>
              <a:spcBef>
                <a:spcPts val="0"/>
              </a:spcBef>
              <a:spcAft>
                <a:spcPts val="0"/>
              </a:spcAft>
              <a:buClr>
                <a:srgbClr val="222222"/>
              </a:buClr>
              <a:buSzPts val="1800"/>
              <a:buChar char="●"/>
            </a:pPr>
            <a:r>
              <a:rPr lang="en">
                <a:solidFill>
                  <a:srgbClr val="222222"/>
                </a:solidFill>
              </a:rPr>
              <a:t>Pairs Trading Algorithm </a:t>
            </a:r>
            <a:endParaRPr>
              <a:solidFill>
                <a:srgbClr val="222222"/>
              </a:solidFill>
            </a:endParaRPr>
          </a:p>
          <a:p>
            <a:pPr indent="0" lvl="0" marL="457200" rtl="0" algn="l">
              <a:lnSpc>
                <a:spcPct val="100000"/>
              </a:lnSpc>
              <a:spcBef>
                <a:spcPts val="0"/>
              </a:spcBef>
              <a:spcAft>
                <a:spcPts val="0"/>
              </a:spcAft>
              <a:buNone/>
            </a:pPr>
            <a:r>
              <a:t/>
            </a:r>
            <a:endParaRPr>
              <a:solidFill>
                <a:srgbClr val="222222"/>
              </a:solidFill>
            </a:endParaRPr>
          </a:p>
          <a:p>
            <a:pPr indent="-342900" lvl="0" marL="457200" rtl="0" algn="l">
              <a:lnSpc>
                <a:spcPct val="100000"/>
              </a:lnSpc>
              <a:spcBef>
                <a:spcPts val="0"/>
              </a:spcBef>
              <a:spcAft>
                <a:spcPts val="0"/>
              </a:spcAft>
              <a:buClr>
                <a:srgbClr val="222222"/>
              </a:buClr>
              <a:buSzPts val="1800"/>
              <a:buChar char="●"/>
            </a:pPr>
            <a:r>
              <a:rPr lang="en">
                <a:solidFill>
                  <a:srgbClr val="222222"/>
                </a:solidFill>
              </a:rPr>
              <a:t>Garch Model</a:t>
            </a:r>
            <a:endParaRPr>
              <a:solidFill>
                <a:srgbClr val="222222"/>
              </a:solidFill>
            </a:endParaRPr>
          </a:p>
          <a:p>
            <a:pPr indent="0" lvl="0" marL="457200" rtl="0" algn="l">
              <a:lnSpc>
                <a:spcPct val="100000"/>
              </a:lnSpc>
              <a:spcBef>
                <a:spcPts val="0"/>
              </a:spcBef>
              <a:spcAft>
                <a:spcPts val="0"/>
              </a:spcAft>
              <a:buNone/>
            </a:pPr>
            <a:r>
              <a:t/>
            </a:r>
            <a:endParaRPr>
              <a:solidFill>
                <a:srgbClr val="222222"/>
              </a:solidFill>
            </a:endParaRPr>
          </a:p>
          <a:p>
            <a:pPr indent="-342900" lvl="0" marL="457200" rtl="0" algn="l">
              <a:lnSpc>
                <a:spcPct val="100000"/>
              </a:lnSpc>
              <a:spcBef>
                <a:spcPts val="0"/>
              </a:spcBef>
              <a:spcAft>
                <a:spcPts val="0"/>
              </a:spcAft>
              <a:buClr>
                <a:srgbClr val="222222"/>
              </a:buClr>
              <a:buSzPts val="1800"/>
              <a:buChar char="●"/>
            </a:pPr>
            <a:r>
              <a:rPr lang="en">
                <a:solidFill>
                  <a:srgbClr val="222222"/>
                </a:solidFill>
              </a:rPr>
              <a:t>Long Short Term Memory (RNN)</a:t>
            </a:r>
            <a:endParaRPr>
              <a:solidFill>
                <a:srgbClr val="22222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54575" y="76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rPr>
              <a:t>Linear Regression</a:t>
            </a:r>
            <a:endParaRPr>
              <a:solidFill>
                <a:srgbClr val="980000"/>
              </a:solidFill>
            </a:endParaRPr>
          </a:p>
        </p:txBody>
      </p:sp>
      <p:sp>
        <p:nvSpPr>
          <p:cNvPr id="188" name="Google Shape;188;p33"/>
          <p:cNvSpPr txBox="1"/>
          <p:nvPr>
            <p:ph idx="1" type="body"/>
          </p:nvPr>
        </p:nvSpPr>
        <p:spPr>
          <a:xfrm>
            <a:off x="118125" y="712525"/>
            <a:ext cx="4014600" cy="428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00">
                <a:solidFill>
                  <a:srgbClr val="222222"/>
                </a:solidFill>
              </a:rPr>
              <a:t>Definition: </a:t>
            </a:r>
            <a:r>
              <a:rPr b="1" lang="en" sz="1400">
                <a:solidFill>
                  <a:srgbClr val="222222"/>
                </a:solidFill>
                <a:highlight>
                  <a:srgbClr val="FFFFFF"/>
                </a:highlight>
              </a:rPr>
              <a:t>Linear regression</a:t>
            </a:r>
            <a:r>
              <a:rPr lang="en" sz="1400">
                <a:solidFill>
                  <a:srgbClr val="222222"/>
                </a:solidFill>
                <a:highlight>
                  <a:srgbClr val="FFFFFF"/>
                </a:highlight>
              </a:rPr>
              <a:t> is a linear approach to modeling the relationship between a dependent variable and one or more independent variables</a:t>
            </a:r>
            <a:endParaRPr sz="1400">
              <a:solidFill>
                <a:srgbClr val="222222"/>
              </a:solidFill>
              <a:highlight>
                <a:srgbClr val="FFFFFF"/>
              </a:highlight>
            </a:endParaRPr>
          </a:p>
          <a:p>
            <a:pPr indent="0" lvl="0" marL="0" rtl="0" algn="just">
              <a:spcBef>
                <a:spcPts val="1000"/>
              </a:spcBef>
              <a:spcAft>
                <a:spcPts val="0"/>
              </a:spcAft>
              <a:buNone/>
            </a:pPr>
            <a:r>
              <a:t/>
            </a:r>
            <a:endParaRPr sz="1400">
              <a:solidFill>
                <a:srgbClr val="222222"/>
              </a:solidFill>
              <a:highlight>
                <a:srgbClr val="FFFFFF"/>
              </a:highlight>
            </a:endParaRPr>
          </a:p>
          <a:p>
            <a:pPr indent="0" lvl="0" marL="0" rtl="0" algn="just">
              <a:spcBef>
                <a:spcPts val="1000"/>
              </a:spcBef>
              <a:spcAft>
                <a:spcPts val="0"/>
              </a:spcAft>
              <a:buNone/>
            </a:pPr>
            <a:r>
              <a:rPr b="1" lang="en" sz="1400">
                <a:solidFill>
                  <a:srgbClr val="222222"/>
                </a:solidFill>
                <a:highlight>
                  <a:srgbClr val="FFFFFF"/>
                </a:highlight>
              </a:rPr>
              <a:t>Equations:</a:t>
            </a:r>
            <a:endParaRPr b="1" sz="1400">
              <a:solidFill>
                <a:srgbClr val="222222"/>
              </a:solidFill>
              <a:highlight>
                <a:srgbClr val="FFFFFF"/>
              </a:highlight>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189" name="Google Shape;189;p33"/>
          <p:cNvPicPr preferRelativeResize="0"/>
          <p:nvPr/>
        </p:nvPicPr>
        <p:blipFill>
          <a:blip r:embed="rId3">
            <a:alphaModFix/>
          </a:blip>
          <a:stretch>
            <a:fillRect/>
          </a:stretch>
        </p:blipFill>
        <p:spPr>
          <a:xfrm>
            <a:off x="4272245" y="801900"/>
            <a:ext cx="4871755" cy="4202850"/>
          </a:xfrm>
          <a:prstGeom prst="rect">
            <a:avLst/>
          </a:prstGeom>
          <a:noFill/>
          <a:ln>
            <a:noFill/>
          </a:ln>
        </p:spPr>
      </p:pic>
      <p:pic>
        <p:nvPicPr>
          <p:cNvPr id="190" name="Google Shape;190;p33"/>
          <p:cNvPicPr preferRelativeResize="0"/>
          <p:nvPr/>
        </p:nvPicPr>
        <p:blipFill>
          <a:blip r:embed="rId4">
            <a:alphaModFix/>
          </a:blip>
          <a:stretch>
            <a:fillRect/>
          </a:stretch>
        </p:blipFill>
        <p:spPr>
          <a:xfrm>
            <a:off x="1427588" y="1798914"/>
            <a:ext cx="2752974" cy="1395374"/>
          </a:xfrm>
          <a:prstGeom prst="rect">
            <a:avLst/>
          </a:prstGeom>
          <a:noFill/>
          <a:ln>
            <a:noFill/>
          </a:ln>
        </p:spPr>
      </p:pic>
      <p:pic>
        <p:nvPicPr>
          <p:cNvPr id="191" name="Google Shape;191;p33"/>
          <p:cNvPicPr preferRelativeResize="0"/>
          <p:nvPr/>
        </p:nvPicPr>
        <p:blipFill>
          <a:blip r:embed="rId5">
            <a:alphaModFix/>
          </a:blip>
          <a:stretch>
            <a:fillRect/>
          </a:stretch>
        </p:blipFill>
        <p:spPr>
          <a:xfrm>
            <a:off x="118125" y="2916325"/>
            <a:ext cx="2168150" cy="1741400"/>
          </a:xfrm>
          <a:prstGeom prst="rect">
            <a:avLst/>
          </a:prstGeom>
          <a:noFill/>
          <a:ln>
            <a:noFill/>
          </a:ln>
        </p:spPr>
      </p:pic>
      <p:pic>
        <p:nvPicPr>
          <p:cNvPr id="192" name="Google Shape;192;p33"/>
          <p:cNvPicPr preferRelativeResize="0"/>
          <p:nvPr/>
        </p:nvPicPr>
        <p:blipFill>
          <a:blip r:embed="rId6">
            <a:alphaModFix/>
          </a:blip>
          <a:stretch>
            <a:fillRect/>
          </a:stretch>
        </p:blipFill>
        <p:spPr>
          <a:xfrm>
            <a:off x="1781604" y="4419924"/>
            <a:ext cx="2427320" cy="572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4"/>
          <p:cNvSpPr txBox="1"/>
          <p:nvPr>
            <p:ph idx="1" type="body"/>
          </p:nvPr>
        </p:nvSpPr>
        <p:spPr>
          <a:xfrm>
            <a:off x="118125" y="417900"/>
            <a:ext cx="8775900" cy="4371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222222"/>
                </a:solidFill>
              </a:rPr>
              <a:t>Assumptions</a:t>
            </a:r>
            <a:r>
              <a:rPr b="1" lang="en">
                <a:solidFill>
                  <a:srgbClr val="222222"/>
                </a:solidFill>
              </a:rPr>
              <a:t>:</a:t>
            </a:r>
            <a:r>
              <a:rPr lang="en">
                <a:solidFill>
                  <a:srgbClr val="222222"/>
                </a:solidFill>
              </a:rPr>
              <a:t> </a:t>
            </a:r>
            <a:r>
              <a:rPr lang="en">
                <a:solidFill>
                  <a:srgbClr val="333333"/>
                </a:solidFill>
                <a:highlight>
                  <a:srgbClr val="FFFFFF"/>
                </a:highlight>
              </a:rPr>
              <a:t>Multiple linear regression analysis makes several key assumptions:</a:t>
            </a:r>
            <a:endParaRPr>
              <a:solidFill>
                <a:srgbClr val="333333"/>
              </a:solidFill>
              <a:highlight>
                <a:srgbClr val="FFFFFF"/>
              </a:highlight>
            </a:endParaRPr>
          </a:p>
          <a:p>
            <a:pPr indent="-342900" lvl="0" marL="457200" rtl="0" algn="l">
              <a:spcBef>
                <a:spcPts val="1000"/>
              </a:spcBef>
              <a:spcAft>
                <a:spcPts val="0"/>
              </a:spcAft>
              <a:buClr>
                <a:srgbClr val="333333"/>
              </a:buClr>
              <a:buSzPts val="1800"/>
              <a:buFont typeface="Times New Roman"/>
              <a:buAutoNum type="arabicPeriod"/>
            </a:pPr>
            <a:r>
              <a:rPr lang="en">
                <a:solidFill>
                  <a:srgbClr val="333333"/>
                </a:solidFill>
                <a:highlight>
                  <a:srgbClr val="FFFFFF"/>
                </a:highlight>
                <a:latin typeface="Times New Roman"/>
                <a:ea typeface="Times New Roman"/>
                <a:cs typeface="Times New Roman"/>
                <a:sym typeface="Times New Roman"/>
              </a:rPr>
              <a:t>There must be a </a:t>
            </a:r>
            <a:r>
              <a:rPr lang="en" u="sng">
                <a:solidFill>
                  <a:srgbClr val="333333"/>
                </a:solidFill>
                <a:highlight>
                  <a:srgbClr val="FFFFFF"/>
                </a:highlight>
                <a:latin typeface="Times New Roman"/>
                <a:ea typeface="Times New Roman"/>
                <a:cs typeface="Times New Roman"/>
                <a:sym typeface="Times New Roman"/>
              </a:rPr>
              <a:t>linear relationship</a:t>
            </a:r>
            <a:r>
              <a:rPr lang="en">
                <a:solidFill>
                  <a:srgbClr val="333333"/>
                </a:solidFill>
                <a:highlight>
                  <a:srgbClr val="FFFFFF"/>
                </a:highlight>
                <a:latin typeface="Times New Roman"/>
                <a:ea typeface="Times New Roman"/>
                <a:cs typeface="Times New Roman"/>
                <a:sym typeface="Times New Roman"/>
              </a:rPr>
              <a:t> between the outcome variable and the independent variables.  Scatterplots can show whether there is a linear or curvilinear relationship.</a:t>
            </a:r>
            <a:endParaRPr>
              <a:solidFill>
                <a:srgbClr val="333333"/>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333333"/>
              </a:buClr>
              <a:buSzPts val="1800"/>
              <a:buFont typeface="Times New Roman"/>
              <a:buAutoNum type="arabicPeriod"/>
            </a:pPr>
            <a:r>
              <a:rPr lang="en" u="sng">
                <a:solidFill>
                  <a:srgbClr val="333333"/>
                </a:solidFill>
                <a:highlight>
                  <a:srgbClr val="FFFFFF"/>
                </a:highlight>
                <a:latin typeface="Times New Roman"/>
                <a:ea typeface="Times New Roman"/>
                <a:cs typeface="Times New Roman"/>
                <a:sym typeface="Times New Roman"/>
              </a:rPr>
              <a:t>Multivariate Normality</a:t>
            </a:r>
            <a:r>
              <a:rPr lang="en">
                <a:solidFill>
                  <a:srgbClr val="333333"/>
                </a:solidFill>
                <a:highlight>
                  <a:srgbClr val="FFFFFF"/>
                </a:highlight>
                <a:latin typeface="Times New Roman"/>
                <a:ea typeface="Times New Roman"/>
                <a:cs typeface="Times New Roman"/>
                <a:sym typeface="Times New Roman"/>
              </a:rPr>
              <a:t>–Multiple regression assumes that the residuals are normally distributed.</a:t>
            </a:r>
            <a:endParaRPr>
              <a:solidFill>
                <a:srgbClr val="333333"/>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333333"/>
              </a:buClr>
              <a:buSzPts val="1800"/>
              <a:buFont typeface="Times New Roman"/>
              <a:buAutoNum type="arabicPeriod"/>
            </a:pPr>
            <a:r>
              <a:rPr lang="en" u="sng">
                <a:solidFill>
                  <a:srgbClr val="333333"/>
                </a:solidFill>
                <a:highlight>
                  <a:srgbClr val="FFFFFF"/>
                </a:highlight>
                <a:latin typeface="Times New Roman"/>
                <a:ea typeface="Times New Roman"/>
                <a:cs typeface="Times New Roman"/>
                <a:sym typeface="Times New Roman"/>
              </a:rPr>
              <a:t>No Multicollinearity</a:t>
            </a:r>
            <a:r>
              <a:rPr lang="en">
                <a:solidFill>
                  <a:srgbClr val="333333"/>
                </a:solidFill>
                <a:highlight>
                  <a:srgbClr val="FFFFFF"/>
                </a:highlight>
                <a:latin typeface="Times New Roman"/>
                <a:ea typeface="Times New Roman"/>
                <a:cs typeface="Times New Roman"/>
                <a:sym typeface="Times New Roman"/>
              </a:rPr>
              <a:t>—Multiple regression assumes that the independent variables are not highly correlated with each other.  This assumption is tested using Variance Inflation Factor (VIF) values.</a:t>
            </a:r>
            <a:endParaRPr>
              <a:solidFill>
                <a:srgbClr val="333333"/>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333333"/>
              </a:buClr>
              <a:buSzPts val="1800"/>
              <a:buFont typeface="Times New Roman"/>
              <a:buAutoNum type="arabicPeriod"/>
            </a:pPr>
            <a:r>
              <a:rPr lang="en" u="sng">
                <a:solidFill>
                  <a:srgbClr val="333333"/>
                </a:solidFill>
                <a:highlight>
                  <a:srgbClr val="FFFFFF"/>
                </a:highlight>
                <a:latin typeface="Times New Roman"/>
                <a:ea typeface="Times New Roman"/>
                <a:cs typeface="Times New Roman"/>
                <a:sym typeface="Times New Roman"/>
              </a:rPr>
              <a:t>Homoscedasticity</a:t>
            </a:r>
            <a:r>
              <a:rPr lang="en">
                <a:solidFill>
                  <a:srgbClr val="333333"/>
                </a:solidFill>
                <a:highlight>
                  <a:srgbClr val="FFFFFF"/>
                </a:highlight>
                <a:latin typeface="Times New Roman"/>
                <a:ea typeface="Times New Roman"/>
                <a:cs typeface="Times New Roman"/>
                <a:sym typeface="Times New Roman"/>
              </a:rPr>
              <a:t>–This assumption states that the variance of error terms are similar across the values of the independent variables.  A plot of standardized residuals versus predicted values can show whether points are equally distributed across all values of the independent variables.</a:t>
            </a:r>
            <a:endParaRPr>
              <a:solidFill>
                <a:srgbClr val="333333"/>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b="1" sz="1200">
              <a:solidFill>
                <a:srgbClr val="222222"/>
              </a:solidFill>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id="202" name="Google Shape;202;p35"/>
          <p:cNvPicPr preferRelativeResize="0"/>
          <p:nvPr/>
        </p:nvPicPr>
        <p:blipFill>
          <a:blip r:embed="rId3">
            <a:alphaModFix/>
          </a:blip>
          <a:stretch>
            <a:fillRect/>
          </a:stretch>
        </p:blipFill>
        <p:spPr>
          <a:xfrm>
            <a:off x="488375" y="2571753"/>
            <a:ext cx="8167251" cy="2471872"/>
          </a:xfrm>
          <a:prstGeom prst="rect">
            <a:avLst/>
          </a:prstGeom>
          <a:noFill/>
          <a:ln>
            <a:noFill/>
          </a:ln>
        </p:spPr>
      </p:pic>
      <p:pic>
        <p:nvPicPr>
          <p:cNvPr id="203" name="Google Shape;203;p35"/>
          <p:cNvPicPr preferRelativeResize="0"/>
          <p:nvPr/>
        </p:nvPicPr>
        <p:blipFill>
          <a:blip r:embed="rId4">
            <a:alphaModFix/>
          </a:blip>
          <a:stretch>
            <a:fillRect/>
          </a:stretch>
        </p:blipFill>
        <p:spPr>
          <a:xfrm>
            <a:off x="488375" y="142828"/>
            <a:ext cx="8167251" cy="247187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00" y="291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rPr>
              <a:t>Results and Outputs</a:t>
            </a:r>
            <a:endParaRPr>
              <a:solidFill>
                <a:srgbClr val="980000"/>
              </a:solidFill>
            </a:endParaRPr>
          </a:p>
        </p:txBody>
      </p:sp>
      <p:graphicFrame>
        <p:nvGraphicFramePr>
          <p:cNvPr id="209" name="Google Shape;209;p36"/>
          <p:cNvGraphicFramePr/>
          <p:nvPr/>
        </p:nvGraphicFramePr>
        <p:xfrm>
          <a:off x="952500" y="1045300"/>
          <a:ext cx="3000000" cy="3000000"/>
        </p:xfrm>
        <a:graphic>
          <a:graphicData uri="http://schemas.openxmlformats.org/drawingml/2006/table">
            <a:tbl>
              <a:tblPr>
                <a:noFill/>
                <a:tableStyleId>{4CA05D35-24B8-4AA9-87FB-1F08F6D6A902}</a:tableStyleId>
              </a:tblPr>
              <a:tblGrid>
                <a:gridCol w="2413000"/>
                <a:gridCol w="2413000"/>
                <a:gridCol w="2413000"/>
              </a:tblGrid>
              <a:tr h="381000">
                <a:tc>
                  <a:txBody>
                    <a:bodyPr/>
                    <a:lstStyle/>
                    <a:p>
                      <a:pPr indent="0" lvl="0" marL="0" rtl="0" algn="ctr">
                        <a:spcBef>
                          <a:spcPts val="0"/>
                        </a:spcBef>
                        <a:spcAft>
                          <a:spcPts val="0"/>
                        </a:spcAft>
                        <a:buNone/>
                      </a:pPr>
                      <a:r>
                        <a:rPr lang="en"/>
                        <a:t>Accuracy</a:t>
                      </a:r>
                      <a:endParaRPr/>
                    </a:p>
                  </a:txBody>
                  <a:tcPr marT="91425" marB="91425" marR="91425" marL="91425" anchor="ctr"/>
                </a:tc>
                <a:tc>
                  <a:txBody>
                    <a:bodyPr/>
                    <a:lstStyle/>
                    <a:p>
                      <a:pPr indent="0" lvl="0" marL="0" rtl="0" algn="ctr">
                        <a:spcBef>
                          <a:spcPts val="0"/>
                        </a:spcBef>
                        <a:spcAft>
                          <a:spcPts val="0"/>
                        </a:spcAft>
                        <a:buNone/>
                      </a:pPr>
                      <a:r>
                        <a:rPr lang="en"/>
                        <a:t>Linear Regression Model</a:t>
                      </a:r>
                      <a:endParaRPr/>
                    </a:p>
                    <a:p>
                      <a:pPr indent="0" lvl="0" marL="0" rtl="0" algn="ctr">
                        <a:spcBef>
                          <a:spcPts val="0"/>
                        </a:spcBef>
                        <a:spcAft>
                          <a:spcPts val="0"/>
                        </a:spcAft>
                        <a:buNone/>
                      </a:pPr>
                      <a:r>
                        <a:rPr lang="en"/>
                        <a:t>(w/o feature Selection) </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Linear Regression Model</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(with feature Selection) </a:t>
                      </a:r>
                      <a:endParaRPr/>
                    </a:p>
                  </a:txBody>
                  <a:tcPr marT="91425" marB="91425" marR="91425" marL="91425"/>
                </a:tc>
              </a:tr>
              <a:tr h="381000">
                <a:tc>
                  <a:txBody>
                    <a:bodyPr/>
                    <a:lstStyle/>
                    <a:p>
                      <a:pPr indent="0" lvl="0" marL="0" rtl="0" algn="ctr">
                        <a:spcBef>
                          <a:spcPts val="0"/>
                        </a:spcBef>
                        <a:spcAft>
                          <a:spcPts val="0"/>
                        </a:spcAft>
                        <a:buNone/>
                      </a:pPr>
                      <a:r>
                        <a:rPr lang="en"/>
                        <a:t>RMSE Value</a:t>
                      </a:r>
                      <a:endParaRPr/>
                    </a:p>
                  </a:txBody>
                  <a:tcPr marT="91425" marB="91425" marR="91425" marL="91425"/>
                </a:tc>
                <a:tc>
                  <a:txBody>
                    <a:bodyPr/>
                    <a:lstStyle/>
                    <a:p>
                      <a:pPr indent="0" lvl="0" marL="0" rtl="0" algn="ctr">
                        <a:lnSpc>
                          <a:spcPct val="115000"/>
                        </a:lnSpc>
                        <a:spcBef>
                          <a:spcPts val="0"/>
                        </a:spcBef>
                        <a:spcAft>
                          <a:spcPts val="0"/>
                        </a:spcAft>
                        <a:buNone/>
                      </a:pPr>
                      <a:r>
                        <a:rPr lang="en">
                          <a:highlight>
                            <a:srgbClr val="FFFFFF"/>
                          </a:highlight>
                        </a:rPr>
                        <a:t>0.3858</a:t>
                      </a:r>
                      <a:endParaRPr/>
                    </a:p>
                  </a:txBody>
                  <a:tcPr marT="91425" marB="91425" marR="91425" marL="91425"/>
                </a:tc>
                <a:tc>
                  <a:txBody>
                    <a:bodyPr/>
                    <a:lstStyle/>
                    <a:p>
                      <a:pPr indent="0" lvl="0" marL="0" rtl="0" algn="ctr">
                        <a:spcBef>
                          <a:spcPts val="0"/>
                        </a:spcBef>
                        <a:spcAft>
                          <a:spcPts val="0"/>
                        </a:spcAft>
                        <a:buNone/>
                      </a:pPr>
                      <a:r>
                        <a:rPr lang="en"/>
                        <a:t>0.3680</a:t>
                      </a:r>
                      <a:endParaRPr/>
                    </a:p>
                  </a:txBody>
                  <a:tcPr marT="91425" marB="91425" marR="91425" marL="91425"/>
                </a:tc>
              </a:tr>
              <a:tr h="381000">
                <a:tc>
                  <a:txBody>
                    <a:bodyPr/>
                    <a:lstStyle/>
                    <a:p>
                      <a:pPr indent="0" lvl="0" marL="0" rtl="0" algn="ctr">
                        <a:spcBef>
                          <a:spcPts val="0"/>
                        </a:spcBef>
                        <a:spcAft>
                          <a:spcPts val="0"/>
                        </a:spcAft>
                        <a:buNone/>
                      </a:pPr>
                      <a:r>
                        <a:rPr lang="en"/>
                        <a:t>R2 Value</a:t>
                      </a:r>
                      <a:endParaRPr/>
                    </a:p>
                  </a:txBody>
                  <a:tcPr marT="91425" marB="91425" marR="91425" marL="91425"/>
                </a:tc>
                <a:tc>
                  <a:txBody>
                    <a:bodyPr/>
                    <a:lstStyle/>
                    <a:p>
                      <a:pPr indent="0" lvl="0" marL="0" rtl="0" algn="ctr">
                        <a:lnSpc>
                          <a:spcPct val="115000"/>
                        </a:lnSpc>
                        <a:spcBef>
                          <a:spcPts val="0"/>
                        </a:spcBef>
                        <a:spcAft>
                          <a:spcPts val="0"/>
                        </a:spcAft>
                        <a:buNone/>
                      </a:pPr>
                      <a:r>
                        <a:rPr lang="en">
                          <a:highlight>
                            <a:srgbClr val="FFFFFF"/>
                          </a:highlight>
                        </a:rPr>
                        <a:t>0.8270</a:t>
                      </a:r>
                      <a:endParaRPr/>
                    </a:p>
                  </a:txBody>
                  <a:tcPr marT="91425" marB="91425" marR="91425" marL="91425"/>
                </a:tc>
                <a:tc>
                  <a:txBody>
                    <a:bodyPr/>
                    <a:lstStyle/>
                    <a:p>
                      <a:pPr indent="0" lvl="0" marL="0" rtl="0" algn="ctr">
                        <a:spcBef>
                          <a:spcPts val="0"/>
                        </a:spcBef>
                        <a:spcAft>
                          <a:spcPts val="0"/>
                        </a:spcAft>
                        <a:buNone/>
                      </a:pPr>
                      <a:r>
                        <a:rPr lang="en"/>
                        <a:t>0.8426</a:t>
                      </a:r>
                      <a:endParaRPr/>
                    </a:p>
                  </a:txBody>
                  <a:tcPr marT="91425" marB="91425" marR="91425" marL="91425"/>
                </a:tc>
              </a:tr>
              <a:tr h="381000">
                <a:tc>
                  <a:txBody>
                    <a:bodyPr/>
                    <a:lstStyle/>
                    <a:p>
                      <a:pPr indent="0" lvl="0" marL="0" rtl="0" algn="ctr">
                        <a:spcBef>
                          <a:spcPts val="0"/>
                        </a:spcBef>
                        <a:spcAft>
                          <a:spcPts val="0"/>
                        </a:spcAft>
                        <a:buNone/>
                      </a:pPr>
                      <a:r>
                        <a:rPr lang="en"/>
                        <a:t>F Value</a:t>
                      </a:r>
                      <a:endParaRPr/>
                    </a:p>
                  </a:txBody>
                  <a:tcPr marT="91425" marB="91425" marR="91425" marL="91425"/>
                </a:tc>
                <a:tc>
                  <a:txBody>
                    <a:bodyPr/>
                    <a:lstStyle/>
                    <a:p>
                      <a:pPr indent="0" lvl="0" marL="0" rtl="0" algn="ctr">
                        <a:lnSpc>
                          <a:spcPct val="115000"/>
                        </a:lnSpc>
                        <a:spcBef>
                          <a:spcPts val="0"/>
                        </a:spcBef>
                        <a:spcAft>
                          <a:spcPts val="0"/>
                        </a:spcAft>
                        <a:buNone/>
                      </a:pPr>
                      <a:r>
                        <a:rPr lang="en">
                          <a:highlight>
                            <a:srgbClr val="FFFFFF"/>
                          </a:highlight>
                        </a:rPr>
                        <a:t>3.466</a:t>
                      </a:r>
                      <a:endParaRPr/>
                    </a:p>
                  </a:txBody>
                  <a:tcPr marT="91425" marB="91425" marR="91425" marL="91425"/>
                </a:tc>
                <a:tc>
                  <a:txBody>
                    <a:bodyPr/>
                    <a:lstStyle/>
                    <a:p>
                      <a:pPr indent="0" lvl="0" marL="0" rtl="0" algn="ctr">
                        <a:spcBef>
                          <a:spcPts val="0"/>
                        </a:spcBef>
                        <a:spcAft>
                          <a:spcPts val="0"/>
                        </a:spcAft>
                        <a:buNone/>
                      </a:pPr>
                      <a:r>
                        <a:rPr lang="en"/>
                        <a:t>16.212</a:t>
                      </a:r>
                      <a:endParaRPr/>
                    </a:p>
                  </a:txBody>
                  <a:tcPr marT="91425" marB="91425" marR="91425" marL="91425"/>
                </a:tc>
              </a:tr>
            </a:tbl>
          </a:graphicData>
        </a:graphic>
      </p:graphicFrame>
      <p:graphicFrame>
        <p:nvGraphicFramePr>
          <p:cNvPr id="210" name="Google Shape;210;p36"/>
          <p:cNvGraphicFramePr/>
          <p:nvPr/>
        </p:nvGraphicFramePr>
        <p:xfrm>
          <a:off x="2083600" y="3185475"/>
          <a:ext cx="3000000" cy="3000000"/>
        </p:xfrm>
        <a:graphic>
          <a:graphicData uri="http://schemas.openxmlformats.org/drawingml/2006/table">
            <a:tbl>
              <a:tblPr>
                <a:noFill/>
                <a:tableStyleId>{4CA05D35-24B8-4AA9-87FB-1F08F6D6A902}</a:tableStyleId>
              </a:tblPr>
              <a:tblGrid>
                <a:gridCol w="3504350"/>
                <a:gridCol w="1472450"/>
              </a:tblGrid>
              <a:tr h="394850">
                <a:tc>
                  <a:txBody>
                    <a:bodyPr/>
                    <a:lstStyle/>
                    <a:p>
                      <a:pPr indent="0" lvl="0" marL="0" rtl="0" algn="ctr">
                        <a:spcBef>
                          <a:spcPts val="0"/>
                        </a:spcBef>
                        <a:spcAft>
                          <a:spcPts val="0"/>
                        </a:spcAft>
                        <a:buNone/>
                      </a:pPr>
                      <a:r>
                        <a:rPr lang="en"/>
                        <a:t>Sharpe Ratio</a:t>
                      </a:r>
                      <a:endParaRPr/>
                    </a:p>
                  </a:txBody>
                  <a:tcPr marT="91425" marB="91425" marR="91425" marL="91425"/>
                </a:tc>
                <a:tc>
                  <a:txBody>
                    <a:bodyPr/>
                    <a:lstStyle/>
                    <a:p>
                      <a:pPr indent="0" lvl="0" marL="0" rtl="0" algn="ctr">
                        <a:lnSpc>
                          <a:spcPct val="115000"/>
                        </a:lnSpc>
                        <a:spcBef>
                          <a:spcPts val="0"/>
                        </a:spcBef>
                        <a:spcAft>
                          <a:spcPts val="0"/>
                        </a:spcAft>
                        <a:buNone/>
                      </a:pPr>
                      <a:r>
                        <a:rPr lang="en">
                          <a:highlight>
                            <a:srgbClr val="FFFFFF"/>
                          </a:highlight>
                        </a:rPr>
                        <a:t>1.17</a:t>
                      </a:r>
                      <a:endParaRPr/>
                    </a:p>
                  </a:txBody>
                  <a:tcPr marT="91425" marB="91425" marR="91425" marL="91425"/>
                </a:tc>
              </a:tr>
              <a:tr h="394850">
                <a:tc>
                  <a:txBody>
                    <a:bodyPr/>
                    <a:lstStyle/>
                    <a:p>
                      <a:pPr indent="0" lvl="0" marL="0" rtl="0" algn="ctr">
                        <a:spcBef>
                          <a:spcPts val="0"/>
                        </a:spcBef>
                        <a:spcAft>
                          <a:spcPts val="0"/>
                        </a:spcAft>
                        <a:buNone/>
                      </a:pPr>
                      <a:r>
                        <a:rPr lang="en"/>
                        <a:t>Treynor Ratio</a:t>
                      </a:r>
                      <a:endParaRPr/>
                    </a:p>
                  </a:txBody>
                  <a:tcPr marT="91425" marB="91425" marR="91425" marL="91425"/>
                </a:tc>
                <a:tc>
                  <a:txBody>
                    <a:bodyPr/>
                    <a:lstStyle/>
                    <a:p>
                      <a:pPr indent="0" lvl="0" marL="0" rtl="0" algn="ctr">
                        <a:lnSpc>
                          <a:spcPct val="115000"/>
                        </a:lnSpc>
                        <a:spcBef>
                          <a:spcPts val="0"/>
                        </a:spcBef>
                        <a:spcAft>
                          <a:spcPts val="0"/>
                        </a:spcAft>
                        <a:buNone/>
                      </a:pPr>
                      <a:r>
                        <a:rPr lang="en">
                          <a:highlight>
                            <a:srgbClr val="FFFFFF"/>
                          </a:highlight>
                        </a:rPr>
                        <a:t>1.83</a:t>
                      </a:r>
                      <a:endParaRPr/>
                    </a:p>
                  </a:txBody>
                  <a:tcPr marT="91425" marB="91425" marR="91425" marL="91425"/>
                </a:tc>
              </a:tr>
              <a:tr h="394850">
                <a:tc>
                  <a:txBody>
                    <a:bodyPr/>
                    <a:lstStyle/>
                    <a:p>
                      <a:pPr indent="0" lvl="0" marL="0" rtl="0" algn="ctr">
                        <a:spcBef>
                          <a:spcPts val="0"/>
                        </a:spcBef>
                        <a:spcAft>
                          <a:spcPts val="0"/>
                        </a:spcAft>
                        <a:buNone/>
                      </a:pPr>
                      <a:r>
                        <a:rPr lang="en"/>
                        <a:t>Profit (%)</a:t>
                      </a:r>
                      <a:endParaRPr/>
                    </a:p>
                  </a:txBody>
                  <a:tcPr marT="91425" marB="91425" marR="91425" marL="91425"/>
                </a:tc>
                <a:tc>
                  <a:txBody>
                    <a:bodyPr/>
                    <a:lstStyle/>
                    <a:p>
                      <a:pPr indent="0" lvl="0" marL="0" rtl="0" algn="ctr">
                        <a:lnSpc>
                          <a:spcPct val="115000"/>
                        </a:lnSpc>
                        <a:spcBef>
                          <a:spcPts val="0"/>
                        </a:spcBef>
                        <a:spcAft>
                          <a:spcPts val="0"/>
                        </a:spcAft>
                        <a:buNone/>
                      </a:pPr>
                      <a:r>
                        <a:rPr lang="en">
                          <a:highlight>
                            <a:srgbClr val="FFFFFF"/>
                          </a:highlight>
                        </a:rPr>
                        <a:t>0.5792%</a:t>
                      </a:r>
                      <a:endParaRPr/>
                    </a:p>
                  </a:txBody>
                  <a:tcPr marT="91425" marB="91425" marR="91425" marL="91425"/>
                </a:tc>
              </a:tr>
              <a:tr h="394850">
                <a:tc>
                  <a:txBody>
                    <a:bodyPr/>
                    <a:lstStyle/>
                    <a:p>
                      <a:pPr indent="0" lvl="0" marL="0" rtl="0" algn="ctr">
                        <a:spcBef>
                          <a:spcPts val="0"/>
                        </a:spcBef>
                        <a:spcAft>
                          <a:spcPts val="0"/>
                        </a:spcAft>
                        <a:buNone/>
                      </a:pPr>
                      <a:r>
                        <a:rPr lang="en"/>
                        <a:t>Hit Rate</a:t>
                      </a:r>
                      <a:endParaRPr/>
                    </a:p>
                  </a:txBody>
                  <a:tcPr marT="91425" marB="91425" marR="91425" marL="91425"/>
                </a:tc>
                <a:tc>
                  <a:txBody>
                    <a:bodyPr/>
                    <a:lstStyle/>
                    <a:p>
                      <a:pPr indent="0" lvl="0" marL="0" rtl="0" algn="ctr">
                        <a:lnSpc>
                          <a:spcPct val="115000"/>
                        </a:lnSpc>
                        <a:spcBef>
                          <a:spcPts val="0"/>
                        </a:spcBef>
                        <a:spcAft>
                          <a:spcPts val="0"/>
                        </a:spcAft>
                        <a:buNone/>
                      </a:pPr>
                      <a:r>
                        <a:rPr lang="en">
                          <a:highlight>
                            <a:srgbClr val="FFFFFF"/>
                          </a:highlight>
                        </a:rPr>
                        <a:t>1.0</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354575" y="76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rPr>
              <a:t>Linear Regression </a:t>
            </a:r>
            <a:r>
              <a:rPr lang="en">
                <a:solidFill>
                  <a:srgbClr val="980000"/>
                </a:solidFill>
              </a:rPr>
              <a:t>With PCA</a:t>
            </a:r>
            <a:endParaRPr>
              <a:solidFill>
                <a:srgbClr val="980000"/>
              </a:solidFill>
            </a:endParaRPr>
          </a:p>
        </p:txBody>
      </p:sp>
      <p:sp>
        <p:nvSpPr>
          <p:cNvPr id="216" name="Google Shape;216;p37"/>
          <p:cNvSpPr txBox="1"/>
          <p:nvPr>
            <p:ph idx="1" type="body"/>
          </p:nvPr>
        </p:nvSpPr>
        <p:spPr>
          <a:xfrm>
            <a:off x="118125" y="712525"/>
            <a:ext cx="4014600" cy="428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00">
                <a:solidFill>
                  <a:srgbClr val="222222"/>
                </a:solidFill>
              </a:rPr>
              <a:t>PCA: </a:t>
            </a:r>
            <a:r>
              <a:rPr lang="en" sz="1400">
                <a:solidFill>
                  <a:srgbClr val="333333"/>
                </a:solidFill>
                <a:highlight>
                  <a:srgbClr val="FFFFFF"/>
                </a:highlight>
                <a:latin typeface="Times New Roman"/>
                <a:ea typeface="Times New Roman"/>
                <a:cs typeface="Times New Roman"/>
                <a:sym typeface="Times New Roman"/>
              </a:rPr>
              <a:t>Principal component analysis (PCA) is a technique used for identification of a smaller number of uncorrelated variables known as principal components from a larger set of data. </a:t>
            </a:r>
            <a:r>
              <a:rPr lang="en" sz="1400">
                <a:solidFill>
                  <a:schemeClr val="dk1"/>
                </a:solidFill>
                <a:highlight>
                  <a:srgbClr val="FFFFFF"/>
                </a:highlight>
                <a:latin typeface="Times New Roman"/>
                <a:ea typeface="Times New Roman"/>
                <a:cs typeface="Times New Roman"/>
                <a:sym typeface="Times New Roman"/>
              </a:rPr>
              <a:t>PCA is a standard technique for visualizing high dimensional data and for data pre-processing. PCA reduces the dimensionality (the number of variables) of a data set by maintaining as much variance as possible.</a:t>
            </a:r>
            <a:endParaRPr b="1" sz="1400">
              <a:solidFill>
                <a:srgbClr val="222222"/>
              </a:solidFill>
              <a:highlight>
                <a:srgbClr val="FFFFFF"/>
              </a:highlight>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217" name="Google Shape;217;p37"/>
          <p:cNvPicPr preferRelativeResize="0"/>
          <p:nvPr/>
        </p:nvPicPr>
        <p:blipFill>
          <a:blip r:embed="rId3">
            <a:alphaModFix/>
          </a:blip>
          <a:stretch>
            <a:fillRect/>
          </a:stretch>
        </p:blipFill>
        <p:spPr>
          <a:xfrm>
            <a:off x="4285125" y="801900"/>
            <a:ext cx="4706476" cy="4199425"/>
          </a:xfrm>
          <a:prstGeom prst="rect">
            <a:avLst/>
          </a:prstGeom>
          <a:noFill/>
          <a:ln>
            <a:noFill/>
          </a:ln>
        </p:spPr>
      </p:pic>
      <p:pic>
        <p:nvPicPr>
          <p:cNvPr id="218" name="Google Shape;218;p37"/>
          <p:cNvPicPr preferRelativeResize="0"/>
          <p:nvPr/>
        </p:nvPicPr>
        <p:blipFill>
          <a:blip r:embed="rId4">
            <a:alphaModFix/>
          </a:blip>
          <a:stretch>
            <a:fillRect/>
          </a:stretch>
        </p:blipFill>
        <p:spPr>
          <a:xfrm>
            <a:off x="694500" y="2940674"/>
            <a:ext cx="2861850" cy="2013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pic>
        <p:nvPicPr>
          <p:cNvPr id="223" name="Google Shape;223;p38"/>
          <p:cNvPicPr preferRelativeResize="0"/>
          <p:nvPr/>
        </p:nvPicPr>
        <p:blipFill>
          <a:blip r:embed="rId3">
            <a:alphaModFix/>
          </a:blip>
          <a:stretch>
            <a:fillRect/>
          </a:stretch>
        </p:blipFill>
        <p:spPr>
          <a:xfrm>
            <a:off x="734425" y="218075"/>
            <a:ext cx="7675125" cy="2322927"/>
          </a:xfrm>
          <a:prstGeom prst="rect">
            <a:avLst/>
          </a:prstGeom>
          <a:noFill/>
          <a:ln>
            <a:noFill/>
          </a:ln>
        </p:spPr>
      </p:pic>
      <p:pic>
        <p:nvPicPr>
          <p:cNvPr id="224" name="Google Shape;224;p38"/>
          <p:cNvPicPr preferRelativeResize="0"/>
          <p:nvPr/>
        </p:nvPicPr>
        <p:blipFill>
          <a:blip r:embed="rId4">
            <a:alphaModFix/>
          </a:blip>
          <a:stretch>
            <a:fillRect/>
          </a:stretch>
        </p:blipFill>
        <p:spPr>
          <a:xfrm>
            <a:off x="734437" y="2634745"/>
            <a:ext cx="7675136" cy="232293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11700" y="291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rPr>
              <a:t>Results and Outputs</a:t>
            </a:r>
            <a:endParaRPr>
              <a:solidFill>
                <a:srgbClr val="980000"/>
              </a:solidFill>
            </a:endParaRPr>
          </a:p>
        </p:txBody>
      </p:sp>
      <p:graphicFrame>
        <p:nvGraphicFramePr>
          <p:cNvPr id="230" name="Google Shape;230;p39"/>
          <p:cNvGraphicFramePr/>
          <p:nvPr/>
        </p:nvGraphicFramePr>
        <p:xfrm>
          <a:off x="952500" y="1045300"/>
          <a:ext cx="3000000" cy="3000000"/>
        </p:xfrm>
        <a:graphic>
          <a:graphicData uri="http://schemas.openxmlformats.org/drawingml/2006/table">
            <a:tbl>
              <a:tblPr>
                <a:noFill/>
                <a:tableStyleId>{4CA05D35-24B8-4AA9-87FB-1F08F6D6A902}</a:tableStyleId>
              </a:tblPr>
              <a:tblGrid>
                <a:gridCol w="2413000"/>
                <a:gridCol w="2413000"/>
                <a:gridCol w="2413000"/>
              </a:tblGrid>
              <a:tr h="381000">
                <a:tc>
                  <a:txBody>
                    <a:bodyPr/>
                    <a:lstStyle/>
                    <a:p>
                      <a:pPr indent="0" lvl="0" marL="0" rtl="0" algn="ctr">
                        <a:spcBef>
                          <a:spcPts val="0"/>
                        </a:spcBef>
                        <a:spcAft>
                          <a:spcPts val="0"/>
                        </a:spcAft>
                        <a:buNone/>
                      </a:pPr>
                      <a:r>
                        <a:rPr lang="en"/>
                        <a:t>Accuracy</a:t>
                      </a:r>
                      <a:endParaRPr/>
                    </a:p>
                  </a:txBody>
                  <a:tcPr marT="91425" marB="91425" marR="91425" marL="91425" anchor="ctr"/>
                </a:tc>
                <a:tc>
                  <a:txBody>
                    <a:bodyPr/>
                    <a:lstStyle/>
                    <a:p>
                      <a:pPr indent="0" lvl="0" marL="0" rtl="0" algn="ctr">
                        <a:spcBef>
                          <a:spcPts val="0"/>
                        </a:spcBef>
                        <a:spcAft>
                          <a:spcPts val="0"/>
                        </a:spcAft>
                        <a:buNone/>
                      </a:pPr>
                      <a:r>
                        <a:rPr lang="en"/>
                        <a:t>Linear Regression Model</a:t>
                      </a:r>
                      <a:endParaRPr/>
                    </a:p>
                    <a:p>
                      <a:pPr indent="0" lvl="0" marL="0" rtl="0" algn="ctr">
                        <a:spcBef>
                          <a:spcPts val="0"/>
                        </a:spcBef>
                        <a:spcAft>
                          <a:spcPts val="0"/>
                        </a:spcAft>
                        <a:buNone/>
                      </a:pPr>
                      <a:r>
                        <a:rPr lang="en"/>
                        <a:t>(w/o feature Selection) </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Linear Regression Model</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(with feature Selection) </a:t>
                      </a:r>
                      <a:endParaRPr/>
                    </a:p>
                  </a:txBody>
                  <a:tcPr marT="91425" marB="91425" marR="91425" marL="91425"/>
                </a:tc>
              </a:tr>
              <a:tr h="381000">
                <a:tc>
                  <a:txBody>
                    <a:bodyPr/>
                    <a:lstStyle/>
                    <a:p>
                      <a:pPr indent="0" lvl="0" marL="0" rtl="0" algn="ctr">
                        <a:spcBef>
                          <a:spcPts val="0"/>
                        </a:spcBef>
                        <a:spcAft>
                          <a:spcPts val="0"/>
                        </a:spcAft>
                        <a:buNone/>
                      </a:pPr>
                      <a:r>
                        <a:rPr lang="en"/>
                        <a:t>RMSE Value</a:t>
                      </a:r>
                      <a:endParaRPr/>
                    </a:p>
                  </a:txBody>
                  <a:tcPr marT="91425" marB="91425" marR="91425" marL="91425"/>
                </a:tc>
                <a:tc>
                  <a:txBody>
                    <a:bodyPr/>
                    <a:lstStyle/>
                    <a:p>
                      <a:pPr indent="0" lvl="0" marL="0" rtl="0" algn="ctr">
                        <a:lnSpc>
                          <a:spcPct val="115000"/>
                        </a:lnSpc>
                        <a:spcBef>
                          <a:spcPts val="0"/>
                        </a:spcBef>
                        <a:spcAft>
                          <a:spcPts val="0"/>
                        </a:spcAft>
                        <a:buNone/>
                      </a:pPr>
                      <a:r>
                        <a:rPr lang="en">
                          <a:highlight>
                            <a:srgbClr val="FFFFFF"/>
                          </a:highlight>
                        </a:rPr>
                        <a:t>0.3834</a:t>
                      </a:r>
                      <a:endParaRPr/>
                    </a:p>
                  </a:txBody>
                  <a:tcPr marT="91425" marB="91425" marR="91425" marL="91425"/>
                </a:tc>
                <a:tc>
                  <a:txBody>
                    <a:bodyPr/>
                    <a:lstStyle/>
                    <a:p>
                      <a:pPr indent="0" lvl="0" marL="0" rtl="0" algn="ctr">
                        <a:lnSpc>
                          <a:spcPct val="115000"/>
                        </a:lnSpc>
                        <a:spcBef>
                          <a:spcPts val="0"/>
                        </a:spcBef>
                        <a:spcAft>
                          <a:spcPts val="0"/>
                        </a:spcAft>
                        <a:buNone/>
                      </a:pPr>
                      <a:r>
                        <a:rPr lang="en">
                          <a:highlight>
                            <a:srgbClr val="FFFFFF"/>
                          </a:highlight>
                        </a:rPr>
                        <a:t>0.3669</a:t>
                      </a:r>
                      <a:endParaRPr/>
                    </a:p>
                  </a:txBody>
                  <a:tcPr marT="91425" marB="91425" marR="91425" marL="91425"/>
                </a:tc>
              </a:tr>
              <a:tr h="381000">
                <a:tc>
                  <a:txBody>
                    <a:bodyPr/>
                    <a:lstStyle/>
                    <a:p>
                      <a:pPr indent="0" lvl="0" marL="0" rtl="0" algn="ctr">
                        <a:spcBef>
                          <a:spcPts val="0"/>
                        </a:spcBef>
                        <a:spcAft>
                          <a:spcPts val="0"/>
                        </a:spcAft>
                        <a:buNone/>
                      </a:pPr>
                      <a:r>
                        <a:rPr lang="en"/>
                        <a:t>R2 Value</a:t>
                      </a:r>
                      <a:endParaRPr/>
                    </a:p>
                  </a:txBody>
                  <a:tcPr marT="91425" marB="91425" marR="91425" marL="91425"/>
                </a:tc>
                <a:tc>
                  <a:txBody>
                    <a:bodyPr/>
                    <a:lstStyle/>
                    <a:p>
                      <a:pPr indent="0" lvl="0" marL="0" rtl="0" algn="ctr">
                        <a:lnSpc>
                          <a:spcPct val="115000"/>
                        </a:lnSpc>
                        <a:spcBef>
                          <a:spcPts val="0"/>
                        </a:spcBef>
                        <a:spcAft>
                          <a:spcPts val="0"/>
                        </a:spcAft>
                        <a:buNone/>
                      </a:pPr>
                      <a:r>
                        <a:rPr lang="en">
                          <a:highlight>
                            <a:srgbClr val="FFFFFF"/>
                          </a:highlight>
                        </a:rPr>
                        <a:t>0.8292</a:t>
                      </a:r>
                      <a:endParaRPr/>
                    </a:p>
                  </a:txBody>
                  <a:tcPr marT="91425" marB="91425" marR="91425" marL="91425"/>
                </a:tc>
                <a:tc>
                  <a:txBody>
                    <a:bodyPr/>
                    <a:lstStyle/>
                    <a:p>
                      <a:pPr indent="0" lvl="0" marL="0" rtl="0" algn="ctr">
                        <a:lnSpc>
                          <a:spcPct val="115000"/>
                        </a:lnSpc>
                        <a:spcBef>
                          <a:spcPts val="0"/>
                        </a:spcBef>
                        <a:spcAft>
                          <a:spcPts val="0"/>
                        </a:spcAft>
                        <a:buNone/>
                      </a:pPr>
                      <a:r>
                        <a:rPr lang="en">
                          <a:highlight>
                            <a:srgbClr val="FFFFFF"/>
                          </a:highlight>
                        </a:rPr>
                        <a:t>0.8436</a:t>
                      </a:r>
                      <a:endParaRPr/>
                    </a:p>
                  </a:txBody>
                  <a:tcPr marT="91425" marB="91425" marR="91425" marL="91425"/>
                </a:tc>
              </a:tr>
              <a:tr h="381000">
                <a:tc>
                  <a:txBody>
                    <a:bodyPr/>
                    <a:lstStyle/>
                    <a:p>
                      <a:pPr indent="0" lvl="0" marL="0" rtl="0" algn="ctr">
                        <a:spcBef>
                          <a:spcPts val="0"/>
                        </a:spcBef>
                        <a:spcAft>
                          <a:spcPts val="0"/>
                        </a:spcAft>
                        <a:buNone/>
                      </a:pPr>
                      <a:r>
                        <a:rPr lang="en"/>
                        <a:t>F Value</a:t>
                      </a:r>
                      <a:endParaRPr/>
                    </a:p>
                  </a:txBody>
                  <a:tcPr marT="91425" marB="91425" marR="91425" marL="91425"/>
                </a:tc>
                <a:tc>
                  <a:txBody>
                    <a:bodyPr/>
                    <a:lstStyle/>
                    <a:p>
                      <a:pPr indent="0" lvl="0" marL="0" rtl="0" algn="ctr">
                        <a:lnSpc>
                          <a:spcPct val="115000"/>
                        </a:lnSpc>
                        <a:spcBef>
                          <a:spcPts val="0"/>
                        </a:spcBef>
                        <a:spcAft>
                          <a:spcPts val="0"/>
                        </a:spcAft>
                        <a:buNone/>
                      </a:pPr>
                      <a:r>
                        <a:rPr lang="en">
                          <a:highlight>
                            <a:srgbClr val="FFFFFF"/>
                          </a:highlight>
                        </a:rPr>
                        <a:t>2.843</a:t>
                      </a:r>
                      <a:endParaRPr/>
                    </a:p>
                  </a:txBody>
                  <a:tcPr marT="91425" marB="91425" marR="91425" marL="91425"/>
                </a:tc>
                <a:tc>
                  <a:txBody>
                    <a:bodyPr/>
                    <a:lstStyle/>
                    <a:p>
                      <a:pPr indent="0" lvl="0" marL="0" rtl="0" algn="ctr">
                        <a:lnSpc>
                          <a:spcPct val="115000"/>
                        </a:lnSpc>
                        <a:spcBef>
                          <a:spcPts val="0"/>
                        </a:spcBef>
                        <a:spcAft>
                          <a:spcPts val="0"/>
                        </a:spcAft>
                        <a:buNone/>
                      </a:pPr>
                      <a:r>
                        <a:rPr lang="en">
                          <a:highlight>
                            <a:srgbClr val="FFFFFF"/>
                          </a:highlight>
                        </a:rPr>
                        <a:t>12.060</a:t>
                      </a:r>
                      <a:endParaRPr/>
                    </a:p>
                  </a:txBody>
                  <a:tcPr marT="91425" marB="91425" marR="91425" marL="91425"/>
                </a:tc>
              </a:tr>
            </a:tbl>
          </a:graphicData>
        </a:graphic>
      </p:graphicFrame>
      <p:graphicFrame>
        <p:nvGraphicFramePr>
          <p:cNvPr id="231" name="Google Shape;231;p39"/>
          <p:cNvGraphicFramePr/>
          <p:nvPr/>
        </p:nvGraphicFramePr>
        <p:xfrm>
          <a:off x="2083600" y="3185475"/>
          <a:ext cx="3000000" cy="3000000"/>
        </p:xfrm>
        <a:graphic>
          <a:graphicData uri="http://schemas.openxmlformats.org/drawingml/2006/table">
            <a:tbl>
              <a:tblPr>
                <a:noFill/>
                <a:tableStyleId>{4CA05D35-24B8-4AA9-87FB-1F08F6D6A902}</a:tableStyleId>
              </a:tblPr>
              <a:tblGrid>
                <a:gridCol w="3504350"/>
                <a:gridCol w="1472450"/>
              </a:tblGrid>
              <a:tr h="394850">
                <a:tc>
                  <a:txBody>
                    <a:bodyPr/>
                    <a:lstStyle/>
                    <a:p>
                      <a:pPr indent="0" lvl="0" marL="0" rtl="0" algn="ctr">
                        <a:spcBef>
                          <a:spcPts val="0"/>
                        </a:spcBef>
                        <a:spcAft>
                          <a:spcPts val="0"/>
                        </a:spcAft>
                        <a:buNone/>
                      </a:pPr>
                      <a:r>
                        <a:rPr lang="en"/>
                        <a:t>Sharpe Ratio</a:t>
                      </a:r>
                      <a:endParaRPr/>
                    </a:p>
                  </a:txBody>
                  <a:tcPr marT="91425" marB="91425" marR="91425" marL="91425"/>
                </a:tc>
                <a:tc>
                  <a:txBody>
                    <a:bodyPr/>
                    <a:lstStyle/>
                    <a:p>
                      <a:pPr indent="0" lvl="0" marL="0" rtl="0" algn="ctr">
                        <a:lnSpc>
                          <a:spcPct val="115000"/>
                        </a:lnSpc>
                        <a:spcBef>
                          <a:spcPts val="0"/>
                        </a:spcBef>
                        <a:spcAft>
                          <a:spcPts val="0"/>
                        </a:spcAft>
                        <a:buNone/>
                      </a:pPr>
                      <a:r>
                        <a:rPr lang="en"/>
                        <a:t>1.16</a:t>
                      </a:r>
                      <a:endParaRPr/>
                    </a:p>
                  </a:txBody>
                  <a:tcPr marT="91425" marB="91425" marR="91425" marL="91425"/>
                </a:tc>
              </a:tr>
              <a:tr h="394850">
                <a:tc>
                  <a:txBody>
                    <a:bodyPr/>
                    <a:lstStyle/>
                    <a:p>
                      <a:pPr indent="0" lvl="0" marL="0" rtl="0" algn="ctr">
                        <a:spcBef>
                          <a:spcPts val="0"/>
                        </a:spcBef>
                        <a:spcAft>
                          <a:spcPts val="0"/>
                        </a:spcAft>
                        <a:buNone/>
                      </a:pPr>
                      <a:r>
                        <a:rPr lang="en"/>
                        <a:t>Treynor Ratio</a:t>
                      </a:r>
                      <a:endParaRPr/>
                    </a:p>
                  </a:txBody>
                  <a:tcPr marT="91425" marB="91425" marR="91425" marL="91425"/>
                </a:tc>
                <a:tc>
                  <a:txBody>
                    <a:bodyPr/>
                    <a:lstStyle/>
                    <a:p>
                      <a:pPr indent="0" lvl="0" marL="0" rtl="0" algn="ctr">
                        <a:lnSpc>
                          <a:spcPct val="115000"/>
                        </a:lnSpc>
                        <a:spcBef>
                          <a:spcPts val="0"/>
                        </a:spcBef>
                        <a:spcAft>
                          <a:spcPts val="0"/>
                        </a:spcAft>
                        <a:buNone/>
                      </a:pPr>
                      <a:r>
                        <a:rPr lang="en"/>
                        <a:t>1.84</a:t>
                      </a:r>
                      <a:endParaRPr/>
                    </a:p>
                  </a:txBody>
                  <a:tcPr marT="91425" marB="91425" marR="91425" marL="91425"/>
                </a:tc>
              </a:tr>
              <a:tr h="394850">
                <a:tc>
                  <a:txBody>
                    <a:bodyPr/>
                    <a:lstStyle/>
                    <a:p>
                      <a:pPr indent="0" lvl="0" marL="0" rtl="0" algn="ctr">
                        <a:spcBef>
                          <a:spcPts val="0"/>
                        </a:spcBef>
                        <a:spcAft>
                          <a:spcPts val="0"/>
                        </a:spcAft>
                        <a:buNone/>
                      </a:pPr>
                      <a:r>
                        <a:rPr lang="en"/>
                        <a:t>Profit (%)</a:t>
                      </a:r>
                      <a:endParaRPr/>
                    </a:p>
                  </a:txBody>
                  <a:tcPr marT="91425" marB="91425" marR="91425" marL="91425"/>
                </a:tc>
                <a:tc>
                  <a:txBody>
                    <a:bodyPr/>
                    <a:lstStyle/>
                    <a:p>
                      <a:pPr indent="0" lvl="0" marL="0" rtl="0" algn="ctr">
                        <a:lnSpc>
                          <a:spcPct val="115000"/>
                        </a:lnSpc>
                        <a:spcBef>
                          <a:spcPts val="0"/>
                        </a:spcBef>
                        <a:spcAft>
                          <a:spcPts val="0"/>
                        </a:spcAft>
                        <a:buNone/>
                      </a:pPr>
                      <a:r>
                        <a:rPr lang="en"/>
                        <a:t>0.5764%</a:t>
                      </a:r>
                      <a:endParaRPr/>
                    </a:p>
                  </a:txBody>
                  <a:tcPr marT="91425" marB="91425" marR="91425" marL="91425"/>
                </a:tc>
              </a:tr>
              <a:tr h="394850">
                <a:tc>
                  <a:txBody>
                    <a:bodyPr/>
                    <a:lstStyle/>
                    <a:p>
                      <a:pPr indent="0" lvl="0" marL="0" rtl="0" algn="ctr">
                        <a:spcBef>
                          <a:spcPts val="0"/>
                        </a:spcBef>
                        <a:spcAft>
                          <a:spcPts val="0"/>
                        </a:spcAft>
                        <a:buNone/>
                      </a:pPr>
                      <a:r>
                        <a:rPr lang="en"/>
                        <a:t>Hit Rate</a:t>
                      </a:r>
                      <a:endParaRPr/>
                    </a:p>
                  </a:txBody>
                  <a:tcPr marT="91425" marB="91425" marR="91425" marL="91425"/>
                </a:tc>
                <a:tc>
                  <a:txBody>
                    <a:bodyPr/>
                    <a:lstStyle/>
                    <a:p>
                      <a:pPr indent="0" lvl="0" marL="0" rtl="0" algn="ctr">
                        <a:lnSpc>
                          <a:spcPct val="115000"/>
                        </a:lnSpc>
                        <a:spcBef>
                          <a:spcPts val="0"/>
                        </a:spcBef>
                        <a:spcAft>
                          <a:spcPts val="0"/>
                        </a:spcAft>
                        <a:buNone/>
                      </a:pPr>
                      <a:r>
                        <a:rPr lang="en"/>
                        <a:t>1.0</a:t>
                      </a:r>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0" y="6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rPr>
              <a:t>Random Forest Algorithm</a:t>
            </a:r>
            <a:endParaRPr>
              <a:solidFill>
                <a:srgbClr val="980000"/>
              </a:solidFill>
            </a:endParaRPr>
          </a:p>
        </p:txBody>
      </p:sp>
      <p:sp>
        <p:nvSpPr>
          <p:cNvPr id="237" name="Google Shape;237;p40"/>
          <p:cNvSpPr txBox="1"/>
          <p:nvPr>
            <p:ph idx="1" type="body"/>
          </p:nvPr>
        </p:nvSpPr>
        <p:spPr>
          <a:xfrm>
            <a:off x="118125" y="861950"/>
            <a:ext cx="4014600" cy="4139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00">
                <a:solidFill>
                  <a:srgbClr val="222222"/>
                </a:solidFill>
              </a:rPr>
              <a:t>Definition:</a:t>
            </a:r>
            <a:r>
              <a:rPr lang="en" sz="1400">
                <a:solidFill>
                  <a:srgbClr val="000000"/>
                </a:solidFill>
              </a:rPr>
              <a:t> </a:t>
            </a:r>
            <a:r>
              <a:rPr lang="en" sz="1400">
                <a:solidFill>
                  <a:srgbClr val="000000"/>
                </a:solidFill>
                <a:highlight>
                  <a:srgbClr val="FFFFFF"/>
                </a:highlight>
                <a:latin typeface="Times New Roman"/>
                <a:ea typeface="Times New Roman"/>
                <a:cs typeface="Times New Roman"/>
                <a:sym typeface="Times New Roman"/>
              </a:rPr>
              <a:t>Random forests or random decision forests are an ensemble learning method for classification, regression and other tasks that operate by constructing a multitude of decision trees at training time and outputting the class that is the mode of the classes (classification) or mean prediction (regression) of the individual trees. Random decision forests correct for decision trees' habit of overfitting to their training set. We have focussed on Random Forest Regressor for this Algorithm.</a:t>
            </a:r>
            <a:endParaRPr sz="1400">
              <a:solidFill>
                <a:srgbClr val="222222"/>
              </a:solidFill>
              <a:highlight>
                <a:srgbClr val="FFFFFF"/>
              </a:highlight>
              <a:latin typeface="Times New Roman"/>
              <a:ea typeface="Times New Roman"/>
              <a:cs typeface="Times New Roman"/>
              <a:sym typeface="Times New Roman"/>
            </a:endParaRPr>
          </a:p>
          <a:p>
            <a:pPr indent="0" lvl="0" marL="0" rtl="0" algn="just">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238" name="Google Shape;238;p40"/>
          <p:cNvPicPr preferRelativeResize="0"/>
          <p:nvPr/>
        </p:nvPicPr>
        <p:blipFill>
          <a:blip r:embed="rId3">
            <a:alphaModFix/>
          </a:blip>
          <a:stretch>
            <a:fillRect/>
          </a:stretch>
        </p:blipFill>
        <p:spPr>
          <a:xfrm>
            <a:off x="4287300" y="0"/>
            <a:ext cx="4856701"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pic>
        <p:nvPicPr>
          <p:cNvPr id="243" name="Google Shape;243;p41"/>
          <p:cNvPicPr preferRelativeResize="0"/>
          <p:nvPr/>
        </p:nvPicPr>
        <p:blipFill>
          <a:blip r:embed="rId3">
            <a:alphaModFix/>
          </a:blip>
          <a:stretch>
            <a:fillRect/>
          </a:stretch>
        </p:blipFill>
        <p:spPr>
          <a:xfrm>
            <a:off x="3872025" y="152400"/>
            <a:ext cx="5119575" cy="4669172"/>
          </a:xfrm>
          <a:prstGeom prst="rect">
            <a:avLst/>
          </a:prstGeom>
          <a:noFill/>
          <a:ln>
            <a:noFill/>
          </a:ln>
        </p:spPr>
      </p:pic>
      <p:sp>
        <p:nvSpPr>
          <p:cNvPr id="244" name="Google Shape;244;p41"/>
          <p:cNvSpPr txBox="1"/>
          <p:nvPr>
            <p:ph idx="1" type="body"/>
          </p:nvPr>
        </p:nvSpPr>
        <p:spPr>
          <a:xfrm>
            <a:off x="118125" y="962425"/>
            <a:ext cx="3621600" cy="3923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00">
                <a:solidFill>
                  <a:srgbClr val="222222"/>
                </a:solidFill>
              </a:rPr>
              <a:t>Helper Function:</a:t>
            </a:r>
            <a:endParaRPr b="1" sz="1400">
              <a:solidFill>
                <a:srgbClr val="222222"/>
              </a:solidFill>
            </a:endParaRPr>
          </a:p>
          <a:p>
            <a:pPr indent="-317500" lvl="0" marL="457200" rtl="0" algn="l">
              <a:spcBef>
                <a:spcPts val="1000"/>
              </a:spcBef>
              <a:spcAft>
                <a:spcPts val="0"/>
              </a:spcAft>
              <a:buClr>
                <a:srgbClr val="000000"/>
              </a:buClr>
              <a:buSzPts val="1400"/>
              <a:buChar char="●"/>
            </a:pPr>
            <a:r>
              <a:rPr lang="en" sz="1400">
                <a:solidFill>
                  <a:srgbClr val="000000"/>
                </a:solidFill>
              </a:rPr>
              <a:t>Check Purity</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Create Leaf</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Potential Split</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Split Data</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Determine Best Split</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Determine Column Type</a:t>
            </a:r>
            <a:endParaRPr sz="1400">
              <a:solidFill>
                <a:srgbClr val="000000"/>
              </a:solidFill>
            </a:endParaRPr>
          </a:p>
          <a:p>
            <a:pPr indent="0" lvl="0" marL="0" rtl="0" algn="just">
              <a:spcBef>
                <a:spcPts val="1600"/>
              </a:spcBef>
              <a:spcAft>
                <a:spcPts val="0"/>
              </a:spcAft>
              <a:buNone/>
            </a:pPr>
            <a:r>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245" name="Google Shape;245;p41"/>
          <p:cNvSpPr txBox="1"/>
          <p:nvPr>
            <p:ph type="title"/>
          </p:nvPr>
        </p:nvSpPr>
        <p:spPr>
          <a:xfrm>
            <a:off x="59025" y="306525"/>
            <a:ext cx="373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rPr>
              <a:t>Decision Tree Logic</a:t>
            </a:r>
            <a:endParaRPr>
              <a:solidFill>
                <a:srgbClr val="98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7" name="Shape 67"/>
        <p:cNvGrpSpPr/>
        <p:nvPr/>
      </p:nvGrpSpPr>
      <p:grpSpPr>
        <a:xfrm>
          <a:off x="0" y="0"/>
          <a:ext cx="0" cy="0"/>
          <a:chOff x="0" y="0"/>
          <a:chExt cx="0" cy="0"/>
        </a:xfrm>
      </p:grpSpPr>
      <p:sp>
        <p:nvSpPr>
          <p:cNvPr id="68" name="Google Shape;68;p15"/>
          <p:cNvSpPr txBox="1"/>
          <p:nvPr/>
        </p:nvSpPr>
        <p:spPr>
          <a:xfrm>
            <a:off x="311700" y="3840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5B0F00"/>
                </a:solidFill>
              </a:rPr>
              <a:t>PG Stock</a:t>
            </a:r>
            <a:r>
              <a:rPr b="1" lang="en" sz="2800">
                <a:solidFill>
                  <a:srgbClr val="5B0F00"/>
                </a:solidFill>
              </a:rPr>
              <a:t>- Past Return Index </a:t>
            </a:r>
            <a:endParaRPr b="1" sz="2800">
              <a:solidFill>
                <a:srgbClr val="5B0F00"/>
              </a:solidFill>
            </a:endParaRPr>
          </a:p>
        </p:txBody>
      </p:sp>
      <p:sp>
        <p:nvSpPr>
          <p:cNvPr id="69" name="Google Shape;69;p15"/>
          <p:cNvSpPr txBox="1"/>
          <p:nvPr/>
        </p:nvSpPr>
        <p:spPr>
          <a:xfrm>
            <a:off x="221675" y="1017725"/>
            <a:ext cx="3661800" cy="3256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Year to date stock </a:t>
            </a:r>
            <a:endParaRPr sz="1800"/>
          </a:p>
          <a:p>
            <a:pPr indent="-342900" lvl="0" marL="457200" rtl="0" algn="l">
              <a:lnSpc>
                <a:spcPct val="115000"/>
              </a:lnSpc>
              <a:spcBef>
                <a:spcPts val="0"/>
              </a:spcBef>
              <a:spcAft>
                <a:spcPts val="0"/>
              </a:spcAft>
              <a:buSzPts val="1800"/>
              <a:buChar char="●"/>
            </a:pPr>
            <a:r>
              <a:rPr lang="en" sz="1800"/>
              <a:t>Current P/E ratio higher than SP500-HC</a:t>
            </a:r>
            <a:endParaRPr sz="1800"/>
          </a:p>
          <a:p>
            <a:pPr indent="-342900" lvl="0" marL="457200" rtl="0" algn="l">
              <a:lnSpc>
                <a:spcPct val="115000"/>
              </a:lnSpc>
              <a:spcBef>
                <a:spcPts val="0"/>
              </a:spcBef>
              <a:spcAft>
                <a:spcPts val="0"/>
              </a:spcAft>
              <a:buSzPts val="1800"/>
              <a:buChar char="●"/>
            </a:pPr>
            <a:r>
              <a:rPr lang="en" sz="1800"/>
              <a:t>High Revenue generating company regardless of current financial strain</a:t>
            </a:r>
            <a:endParaRPr sz="1800"/>
          </a:p>
        </p:txBody>
      </p:sp>
      <p:pic>
        <p:nvPicPr>
          <p:cNvPr id="70" name="Google Shape;70;p15"/>
          <p:cNvPicPr preferRelativeResize="0"/>
          <p:nvPr/>
        </p:nvPicPr>
        <p:blipFill>
          <a:blip r:embed="rId3">
            <a:alphaModFix/>
          </a:blip>
          <a:stretch>
            <a:fillRect/>
          </a:stretch>
        </p:blipFill>
        <p:spPr>
          <a:xfrm>
            <a:off x="4050625" y="1017725"/>
            <a:ext cx="4924900" cy="37023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2"/>
          <p:cNvSpPr txBox="1"/>
          <p:nvPr>
            <p:ph type="title"/>
          </p:nvPr>
        </p:nvSpPr>
        <p:spPr>
          <a:xfrm>
            <a:off x="227250" y="45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rPr>
              <a:t>Results and Outputs</a:t>
            </a:r>
            <a:endParaRPr>
              <a:solidFill>
                <a:srgbClr val="980000"/>
              </a:solidFill>
            </a:endParaRPr>
          </a:p>
        </p:txBody>
      </p:sp>
      <p:graphicFrame>
        <p:nvGraphicFramePr>
          <p:cNvPr id="251" name="Google Shape;251;p42"/>
          <p:cNvGraphicFramePr/>
          <p:nvPr/>
        </p:nvGraphicFramePr>
        <p:xfrm>
          <a:off x="397575" y="3329870"/>
          <a:ext cx="3000000" cy="3000000"/>
        </p:xfrm>
        <a:graphic>
          <a:graphicData uri="http://schemas.openxmlformats.org/drawingml/2006/table">
            <a:tbl>
              <a:tblPr>
                <a:noFill/>
                <a:tableStyleId>{4CA05D35-24B8-4AA9-87FB-1F08F6D6A902}</a:tableStyleId>
              </a:tblPr>
              <a:tblGrid>
                <a:gridCol w="1822575"/>
                <a:gridCol w="2062525"/>
              </a:tblGrid>
              <a:tr h="540225">
                <a:tc>
                  <a:txBody>
                    <a:bodyPr/>
                    <a:lstStyle/>
                    <a:p>
                      <a:pPr indent="0" lvl="0" marL="0" rtl="0" algn="ctr">
                        <a:spcBef>
                          <a:spcPts val="0"/>
                        </a:spcBef>
                        <a:spcAft>
                          <a:spcPts val="0"/>
                        </a:spcAft>
                        <a:buNone/>
                      </a:pPr>
                      <a:r>
                        <a:rPr lang="en"/>
                        <a:t>Accuracy</a:t>
                      </a:r>
                      <a:endParaRPr/>
                    </a:p>
                  </a:txBody>
                  <a:tcPr marT="91425" marB="91425" marR="91425" marL="91425" anchor="ctr"/>
                </a:tc>
                <a:tc>
                  <a:txBody>
                    <a:bodyPr/>
                    <a:lstStyle/>
                    <a:p>
                      <a:pPr indent="0" lvl="0" marL="0" rtl="0" algn="ctr">
                        <a:spcBef>
                          <a:spcPts val="0"/>
                        </a:spcBef>
                        <a:spcAft>
                          <a:spcPts val="0"/>
                        </a:spcAft>
                        <a:buNone/>
                      </a:pPr>
                      <a:r>
                        <a:rPr lang="en"/>
                        <a:t>Random Forest Model</a:t>
                      </a:r>
                      <a:endParaRPr/>
                    </a:p>
                  </a:txBody>
                  <a:tcPr marT="91425" marB="91425" marR="91425" marL="91425" anchor="ctr"/>
                </a:tc>
              </a:tr>
              <a:tr h="489300">
                <a:tc>
                  <a:txBody>
                    <a:bodyPr/>
                    <a:lstStyle/>
                    <a:p>
                      <a:pPr indent="0" lvl="0" marL="0" rtl="0" algn="ctr">
                        <a:spcBef>
                          <a:spcPts val="0"/>
                        </a:spcBef>
                        <a:spcAft>
                          <a:spcPts val="0"/>
                        </a:spcAft>
                        <a:buNone/>
                      </a:pPr>
                      <a:r>
                        <a:rPr lang="en"/>
                        <a:t>RMSE Value</a:t>
                      </a:r>
                      <a:endParaRPr/>
                    </a:p>
                  </a:txBody>
                  <a:tcPr marT="91425" marB="91425" marR="91425" marL="91425"/>
                </a:tc>
                <a:tc>
                  <a:txBody>
                    <a:bodyPr/>
                    <a:lstStyle/>
                    <a:p>
                      <a:pPr indent="0" lvl="0" marL="0" rtl="0" algn="ctr">
                        <a:lnSpc>
                          <a:spcPct val="115000"/>
                        </a:lnSpc>
                        <a:spcBef>
                          <a:spcPts val="0"/>
                        </a:spcBef>
                        <a:spcAft>
                          <a:spcPts val="0"/>
                        </a:spcAft>
                        <a:buNone/>
                      </a:pPr>
                      <a:r>
                        <a:rPr lang="en">
                          <a:highlight>
                            <a:srgbClr val="FFFFFF"/>
                          </a:highlight>
                        </a:rPr>
                        <a:t>1.015</a:t>
                      </a:r>
                      <a:endParaRPr/>
                    </a:p>
                  </a:txBody>
                  <a:tcPr marT="91425" marB="91425" marR="91425" marL="91425"/>
                </a:tc>
              </a:tr>
              <a:tr h="489300">
                <a:tc>
                  <a:txBody>
                    <a:bodyPr/>
                    <a:lstStyle/>
                    <a:p>
                      <a:pPr indent="0" lvl="0" marL="0" rtl="0" algn="ctr">
                        <a:spcBef>
                          <a:spcPts val="0"/>
                        </a:spcBef>
                        <a:spcAft>
                          <a:spcPts val="0"/>
                        </a:spcAft>
                        <a:buNone/>
                      </a:pPr>
                      <a:r>
                        <a:rPr lang="en"/>
                        <a:t>R2 Value</a:t>
                      </a:r>
                      <a:endParaRPr/>
                    </a:p>
                  </a:txBody>
                  <a:tcPr marT="91425" marB="91425" marR="91425" marL="91425"/>
                </a:tc>
                <a:tc>
                  <a:txBody>
                    <a:bodyPr/>
                    <a:lstStyle/>
                    <a:p>
                      <a:pPr indent="0" lvl="0" marL="0" rtl="0" algn="ctr">
                        <a:lnSpc>
                          <a:spcPct val="115000"/>
                        </a:lnSpc>
                        <a:spcBef>
                          <a:spcPts val="0"/>
                        </a:spcBef>
                        <a:spcAft>
                          <a:spcPts val="0"/>
                        </a:spcAft>
                        <a:buNone/>
                      </a:pPr>
                      <a:r>
                        <a:rPr lang="en">
                          <a:highlight>
                            <a:srgbClr val="FFFFFF"/>
                          </a:highlight>
                        </a:rPr>
                        <a:t>0.7984</a:t>
                      </a:r>
                      <a:endParaRPr/>
                    </a:p>
                  </a:txBody>
                  <a:tcPr marT="91425" marB="91425" marR="91425" marL="91425"/>
                </a:tc>
              </a:tr>
            </a:tbl>
          </a:graphicData>
        </a:graphic>
      </p:graphicFrame>
      <p:graphicFrame>
        <p:nvGraphicFramePr>
          <p:cNvPr id="252" name="Google Shape;252;p42"/>
          <p:cNvGraphicFramePr/>
          <p:nvPr/>
        </p:nvGraphicFramePr>
        <p:xfrm>
          <a:off x="4629475" y="3228275"/>
          <a:ext cx="3000000" cy="3000000"/>
        </p:xfrm>
        <a:graphic>
          <a:graphicData uri="http://schemas.openxmlformats.org/drawingml/2006/table">
            <a:tbl>
              <a:tblPr>
                <a:noFill/>
                <a:tableStyleId>{4CA05D35-24B8-4AA9-87FB-1F08F6D6A902}</a:tableStyleId>
              </a:tblPr>
              <a:tblGrid>
                <a:gridCol w="2617600"/>
                <a:gridCol w="1373225"/>
              </a:tblGrid>
              <a:tr h="394850">
                <a:tc>
                  <a:txBody>
                    <a:bodyPr/>
                    <a:lstStyle/>
                    <a:p>
                      <a:pPr indent="0" lvl="0" marL="0" rtl="0" algn="ctr">
                        <a:spcBef>
                          <a:spcPts val="0"/>
                        </a:spcBef>
                        <a:spcAft>
                          <a:spcPts val="0"/>
                        </a:spcAft>
                        <a:buNone/>
                      </a:pPr>
                      <a:r>
                        <a:rPr lang="en"/>
                        <a:t>Sharpe Ratio</a:t>
                      </a:r>
                      <a:endParaRPr/>
                    </a:p>
                  </a:txBody>
                  <a:tcPr marT="91425" marB="91425" marR="91425" marL="91425"/>
                </a:tc>
                <a:tc>
                  <a:txBody>
                    <a:bodyPr/>
                    <a:lstStyle/>
                    <a:p>
                      <a:pPr indent="0" lvl="0" marL="0" rtl="0" algn="ctr">
                        <a:lnSpc>
                          <a:spcPct val="115000"/>
                        </a:lnSpc>
                        <a:spcBef>
                          <a:spcPts val="0"/>
                        </a:spcBef>
                        <a:spcAft>
                          <a:spcPts val="0"/>
                        </a:spcAft>
                        <a:buNone/>
                      </a:pPr>
                      <a:r>
                        <a:rPr lang="en">
                          <a:highlight>
                            <a:srgbClr val="FFFFFF"/>
                          </a:highlight>
                        </a:rPr>
                        <a:t>1.36</a:t>
                      </a:r>
                      <a:endParaRPr/>
                    </a:p>
                  </a:txBody>
                  <a:tcPr marT="91425" marB="91425" marR="91425" marL="91425"/>
                </a:tc>
              </a:tr>
              <a:tr h="394850">
                <a:tc>
                  <a:txBody>
                    <a:bodyPr/>
                    <a:lstStyle/>
                    <a:p>
                      <a:pPr indent="0" lvl="0" marL="0" rtl="0" algn="ctr">
                        <a:spcBef>
                          <a:spcPts val="0"/>
                        </a:spcBef>
                        <a:spcAft>
                          <a:spcPts val="0"/>
                        </a:spcAft>
                        <a:buNone/>
                      </a:pPr>
                      <a:r>
                        <a:rPr lang="en"/>
                        <a:t>Treynor Ratio</a:t>
                      </a:r>
                      <a:endParaRPr/>
                    </a:p>
                  </a:txBody>
                  <a:tcPr marT="91425" marB="91425" marR="91425" marL="91425"/>
                </a:tc>
                <a:tc>
                  <a:txBody>
                    <a:bodyPr/>
                    <a:lstStyle/>
                    <a:p>
                      <a:pPr indent="0" lvl="0" marL="0" rtl="0" algn="ctr">
                        <a:lnSpc>
                          <a:spcPct val="115000"/>
                        </a:lnSpc>
                        <a:spcBef>
                          <a:spcPts val="0"/>
                        </a:spcBef>
                        <a:spcAft>
                          <a:spcPts val="0"/>
                        </a:spcAft>
                        <a:buNone/>
                      </a:pPr>
                      <a:r>
                        <a:rPr lang="en">
                          <a:highlight>
                            <a:srgbClr val="FFFFFF"/>
                          </a:highlight>
                        </a:rPr>
                        <a:t>0.8</a:t>
                      </a:r>
                      <a:endParaRPr/>
                    </a:p>
                  </a:txBody>
                  <a:tcPr marT="91425" marB="91425" marR="91425" marL="91425"/>
                </a:tc>
              </a:tr>
              <a:tr h="394850">
                <a:tc>
                  <a:txBody>
                    <a:bodyPr/>
                    <a:lstStyle/>
                    <a:p>
                      <a:pPr indent="0" lvl="0" marL="0" rtl="0" algn="ctr">
                        <a:spcBef>
                          <a:spcPts val="0"/>
                        </a:spcBef>
                        <a:spcAft>
                          <a:spcPts val="0"/>
                        </a:spcAft>
                        <a:buNone/>
                      </a:pPr>
                      <a:r>
                        <a:rPr lang="en"/>
                        <a:t>Profit (%)</a:t>
                      </a:r>
                      <a:endParaRPr/>
                    </a:p>
                  </a:txBody>
                  <a:tcPr marT="91425" marB="91425" marR="91425" marL="91425"/>
                </a:tc>
                <a:tc>
                  <a:txBody>
                    <a:bodyPr/>
                    <a:lstStyle/>
                    <a:p>
                      <a:pPr indent="0" lvl="0" marL="0" rtl="0" algn="ctr">
                        <a:lnSpc>
                          <a:spcPct val="115000"/>
                        </a:lnSpc>
                        <a:spcBef>
                          <a:spcPts val="0"/>
                        </a:spcBef>
                        <a:spcAft>
                          <a:spcPts val="0"/>
                        </a:spcAft>
                        <a:buNone/>
                      </a:pPr>
                      <a:r>
                        <a:rPr lang="en">
                          <a:highlight>
                            <a:srgbClr val="FFFFFF"/>
                          </a:highlight>
                        </a:rPr>
                        <a:t>0.6148 %</a:t>
                      </a:r>
                      <a:endParaRPr/>
                    </a:p>
                  </a:txBody>
                  <a:tcPr marT="91425" marB="91425" marR="91425" marL="91425"/>
                </a:tc>
              </a:tr>
              <a:tr h="394850">
                <a:tc>
                  <a:txBody>
                    <a:bodyPr/>
                    <a:lstStyle/>
                    <a:p>
                      <a:pPr indent="0" lvl="0" marL="0" rtl="0" algn="ctr">
                        <a:spcBef>
                          <a:spcPts val="0"/>
                        </a:spcBef>
                        <a:spcAft>
                          <a:spcPts val="0"/>
                        </a:spcAft>
                        <a:buNone/>
                      </a:pPr>
                      <a:r>
                        <a:rPr lang="en"/>
                        <a:t>Hit Rate</a:t>
                      </a:r>
                      <a:endParaRPr/>
                    </a:p>
                  </a:txBody>
                  <a:tcPr marT="91425" marB="91425" marR="91425" marL="91425"/>
                </a:tc>
                <a:tc>
                  <a:txBody>
                    <a:bodyPr/>
                    <a:lstStyle/>
                    <a:p>
                      <a:pPr indent="0" lvl="0" marL="0" rtl="0" algn="ctr">
                        <a:lnSpc>
                          <a:spcPct val="115000"/>
                        </a:lnSpc>
                        <a:spcBef>
                          <a:spcPts val="0"/>
                        </a:spcBef>
                        <a:spcAft>
                          <a:spcPts val="0"/>
                        </a:spcAft>
                        <a:buNone/>
                      </a:pPr>
                      <a:r>
                        <a:rPr lang="en">
                          <a:highlight>
                            <a:srgbClr val="FFFFFF"/>
                          </a:highlight>
                        </a:rPr>
                        <a:t>0.94</a:t>
                      </a:r>
                      <a:endParaRPr/>
                    </a:p>
                  </a:txBody>
                  <a:tcPr marT="91425" marB="91425" marR="91425" marL="91425"/>
                </a:tc>
              </a:tr>
            </a:tbl>
          </a:graphicData>
        </a:graphic>
      </p:graphicFrame>
      <p:pic>
        <p:nvPicPr>
          <p:cNvPr id="253" name="Google Shape;253;p42"/>
          <p:cNvPicPr preferRelativeResize="0"/>
          <p:nvPr/>
        </p:nvPicPr>
        <p:blipFill>
          <a:blip r:embed="rId3">
            <a:alphaModFix/>
          </a:blip>
          <a:stretch>
            <a:fillRect/>
          </a:stretch>
        </p:blipFill>
        <p:spPr>
          <a:xfrm>
            <a:off x="354812" y="542125"/>
            <a:ext cx="8265476" cy="2525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3"/>
          <p:cNvSpPr txBox="1"/>
          <p:nvPr>
            <p:ph idx="1" type="body"/>
          </p:nvPr>
        </p:nvSpPr>
        <p:spPr>
          <a:xfrm>
            <a:off x="311700" y="947675"/>
            <a:ext cx="8520600" cy="3921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00">
                <a:solidFill>
                  <a:srgbClr val="000000"/>
                </a:solidFill>
                <a:latin typeface="Times New Roman"/>
                <a:ea typeface="Times New Roman"/>
                <a:cs typeface="Times New Roman"/>
                <a:sym typeface="Times New Roman"/>
              </a:rPr>
              <a:t>Time Series:</a:t>
            </a:r>
            <a:r>
              <a:rPr lang="en" sz="1400">
                <a:solidFill>
                  <a:srgbClr val="000000"/>
                </a:solidFill>
                <a:latin typeface="Times New Roman"/>
                <a:ea typeface="Times New Roman"/>
                <a:cs typeface="Times New Roman"/>
                <a:sym typeface="Times New Roman"/>
              </a:rPr>
              <a:t> </a:t>
            </a:r>
            <a:r>
              <a:rPr lang="en" sz="1400">
                <a:solidFill>
                  <a:srgbClr val="000000"/>
                </a:solidFill>
                <a:highlight>
                  <a:srgbClr val="FFFFFF"/>
                </a:highlight>
                <a:latin typeface="Times New Roman"/>
                <a:ea typeface="Times New Roman"/>
                <a:cs typeface="Times New Roman"/>
                <a:sym typeface="Times New Roman"/>
              </a:rPr>
              <a:t>A time series is a series of </a:t>
            </a:r>
            <a:r>
              <a:rPr lang="en" sz="1400">
                <a:solidFill>
                  <a:srgbClr val="000000"/>
                </a:solidFill>
                <a:highlight>
                  <a:srgbClr val="FFFFFF"/>
                </a:highlight>
                <a:uFill>
                  <a:noFill/>
                </a:uFill>
                <a:latin typeface="Times New Roman"/>
                <a:ea typeface="Times New Roman"/>
                <a:cs typeface="Times New Roman"/>
                <a:sym typeface="Times New Roman"/>
                <a:hlinkClick r:id="rId3"/>
              </a:rPr>
              <a:t>data points</a:t>
            </a:r>
            <a:r>
              <a:rPr lang="en" sz="1400">
                <a:solidFill>
                  <a:srgbClr val="000000"/>
                </a:solidFill>
                <a:highlight>
                  <a:srgbClr val="FFFFFF"/>
                </a:highlight>
                <a:latin typeface="Times New Roman"/>
                <a:ea typeface="Times New Roman"/>
                <a:cs typeface="Times New Roman"/>
                <a:sym typeface="Times New Roman"/>
              </a:rPr>
              <a:t> indexed (or listed or graphed) in time order. </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spcBef>
                <a:spcPts val="1600"/>
              </a:spcBef>
              <a:spcAft>
                <a:spcPts val="0"/>
              </a:spcAft>
              <a:buNone/>
            </a:pPr>
            <a:r>
              <a:rPr b="1" lang="en" sz="1400">
                <a:solidFill>
                  <a:srgbClr val="000000"/>
                </a:solidFill>
                <a:highlight>
                  <a:srgbClr val="FFFFFF"/>
                </a:highlight>
                <a:latin typeface="Times New Roman"/>
                <a:ea typeface="Times New Roman"/>
                <a:cs typeface="Times New Roman"/>
                <a:sym typeface="Times New Roman"/>
              </a:rPr>
              <a:t>Time Series Forecasting:</a:t>
            </a:r>
            <a:r>
              <a:rPr lang="en" sz="1400">
                <a:solidFill>
                  <a:srgbClr val="000000"/>
                </a:solidFill>
                <a:highlight>
                  <a:srgbClr val="FFFFFF"/>
                </a:highlight>
                <a:latin typeface="Times New Roman"/>
                <a:ea typeface="Times New Roman"/>
                <a:cs typeface="Times New Roman"/>
                <a:sym typeface="Times New Roman"/>
              </a:rPr>
              <a:t> Time series forecasting is a technique for the prediction of events through a sequence of time.</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spcBef>
                <a:spcPts val="1600"/>
              </a:spcBef>
              <a:spcAft>
                <a:spcPts val="0"/>
              </a:spcAft>
              <a:buNone/>
            </a:pPr>
            <a:r>
              <a:rPr b="1" lang="en" sz="1400">
                <a:solidFill>
                  <a:srgbClr val="000000"/>
                </a:solidFill>
                <a:highlight>
                  <a:srgbClr val="FFFFFF"/>
                </a:highlight>
                <a:latin typeface="Times New Roman"/>
                <a:ea typeface="Times New Roman"/>
                <a:cs typeface="Times New Roman"/>
                <a:sym typeface="Times New Roman"/>
              </a:rPr>
              <a:t>ARIMA Model:</a:t>
            </a:r>
            <a:r>
              <a:rPr lang="en" sz="1400">
                <a:solidFill>
                  <a:srgbClr val="000000"/>
                </a:solidFill>
                <a:highlight>
                  <a:srgbClr val="FFFFFF"/>
                </a:highlight>
                <a:latin typeface="Times New Roman"/>
                <a:ea typeface="Times New Roman"/>
                <a:cs typeface="Times New Roman"/>
                <a:sym typeface="Times New Roman"/>
              </a:rPr>
              <a:t> ARIMA, short for ‘</a:t>
            </a:r>
            <a:r>
              <a:rPr lang="en" sz="1400">
                <a:solidFill>
                  <a:srgbClr val="000000"/>
                </a:solidFill>
                <a:highlight>
                  <a:srgbClr val="FFFFFF"/>
                </a:highlight>
                <a:latin typeface="Times New Roman"/>
                <a:ea typeface="Times New Roman"/>
                <a:cs typeface="Times New Roman"/>
                <a:sym typeface="Times New Roman"/>
              </a:rPr>
              <a:t>Auto Regressive</a:t>
            </a:r>
            <a:r>
              <a:rPr lang="en" sz="1400">
                <a:solidFill>
                  <a:srgbClr val="000000"/>
                </a:solidFill>
                <a:highlight>
                  <a:srgbClr val="FFFFFF"/>
                </a:highlight>
                <a:latin typeface="Times New Roman"/>
                <a:ea typeface="Times New Roman"/>
                <a:cs typeface="Times New Roman"/>
                <a:sym typeface="Times New Roman"/>
              </a:rPr>
              <a:t> Integrated Moving Average’ is actually a class of models that ‘explains’ a given time series based on its own past values, that is, its own lags and the lagged forecast errors, so that equation can be used to forecast future values.</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spcBef>
                <a:spcPts val="1600"/>
              </a:spcBef>
              <a:spcAft>
                <a:spcPts val="1600"/>
              </a:spcAft>
              <a:buNone/>
            </a:pPr>
            <a:r>
              <a:rPr b="1" lang="en" sz="1400">
                <a:solidFill>
                  <a:srgbClr val="000000"/>
                </a:solidFill>
                <a:highlight>
                  <a:srgbClr val="FFFFFF"/>
                </a:highlight>
                <a:latin typeface="Times New Roman"/>
                <a:ea typeface="Times New Roman"/>
                <a:cs typeface="Times New Roman"/>
                <a:sym typeface="Times New Roman"/>
              </a:rPr>
              <a:t>Equations: </a:t>
            </a:r>
            <a:endParaRPr b="1" sz="1400">
              <a:solidFill>
                <a:srgbClr val="000000"/>
              </a:solidFill>
              <a:highlight>
                <a:srgbClr val="FFFFFF"/>
              </a:highlight>
              <a:latin typeface="Times New Roman"/>
              <a:ea typeface="Times New Roman"/>
              <a:cs typeface="Times New Roman"/>
              <a:sym typeface="Times New Roman"/>
            </a:endParaRPr>
          </a:p>
        </p:txBody>
      </p:sp>
      <p:sp>
        <p:nvSpPr>
          <p:cNvPr id="259" name="Google Shape;259;p43"/>
          <p:cNvSpPr txBox="1"/>
          <p:nvPr>
            <p:ph type="title"/>
          </p:nvPr>
        </p:nvSpPr>
        <p:spPr>
          <a:xfrm>
            <a:off x="227250" y="15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rPr>
              <a:t>Time Series Forecasting Using ARIMA Model</a:t>
            </a:r>
            <a:endParaRPr>
              <a:solidFill>
                <a:srgbClr val="980000"/>
              </a:solidFill>
            </a:endParaRPr>
          </a:p>
        </p:txBody>
      </p:sp>
      <p:pic>
        <p:nvPicPr>
          <p:cNvPr id="260" name="Google Shape;260;p43"/>
          <p:cNvPicPr preferRelativeResize="0"/>
          <p:nvPr/>
        </p:nvPicPr>
        <p:blipFill>
          <a:blip r:embed="rId4">
            <a:alphaModFix/>
          </a:blip>
          <a:stretch>
            <a:fillRect/>
          </a:stretch>
        </p:blipFill>
        <p:spPr>
          <a:xfrm>
            <a:off x="848800" y="3368424"/>
            <a:ext cx="4060624" cy="1570850"/>
          </a:xfrm>
          <a:prstGeom prst="rect">
            <a:avLst/>
          </a:prstGeom>
          <a:noFill/>
          <a:ln>
            <a:noFill/>
          </a:ln>
        </p:spPr>
      </p:pic>
      <p:pic>
        <p:nvPicPr>
          <p:cNvPr id="261" name="Google Shape;261;p43"/>
          <p:cNvPicPr preferRelativeResize="0"/>
          <p:nvPr/>
        </p:nvPicPr>
        <p:blipFill>
          <a:blip r:embed="rId5">
            <a:alphaModFix/>
          </a:blip>
          <a:stretch>
            <a:fillRect/>
          </a:stretch>
        </p:blipFill>
        <p:spPr>
          <a:xfrm>
            <a:off x="4335925" y="3393349"/>
            <a:ext cx="4143725" cy="1521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4"/>
          <p:cNvSpPr txBox="1"/>
          <p:nvPr>
            <p:ph idx="1" type="body"/>
          </p:nvPr>
        </p:nvSpPr>
        <p:spPr>
          <a:xfrm>
            <a:off x="227700" y="573150"/>
            <a:ext cx="8604600" cy="3997200"/>
          </a:xfrm>
          <a:prstGeom prst="rect">
            <a:avLst/>
          </a:prstGeom>
        </p:spPr>
        <p:txBody>
          <a:bodyPr anchorCtr="0" anchor="t" bIns="91425" lIns="91425" spcFirstLastPara="1" rIns="91425" wrap="square" tIns="91425">
            <a:noAutofit/>
          </a:bodyPr>
          <a:lstStyle/>
          <a:p>
            <a:pPr indent="-314325" lvl="0" marL="457200" rtl="0" algn="just">
              <a:spcBef>
                <a:spcPts val="0"/>
              </a:spcBef>
              <a:spcAft>
                <a:spcPts val="0"/>
              </a:spcAft>
              <a:buClr>
                <a:srgbClr val="000000"/>
              </a:buClr>
              <a:buSzPts val="1350"/>
              <a:buFont typeface="Times New Roman"/>
              <a:buAutoNum type="arabicPeriod"/>
            </a:pPr>
            <a:r>
              <a:rPr lang="en" sz="1350">
                <a:solidFill>
                  <a:srgbClr val="000000"/>
                </a:solidFill>
                <a:latin typeface="Times New Roman"/>
                <a:ea typeface="Times New Roman"/>
                <a:cs typeface="Times New Roman"/>
                <a:sym typeface="Times New Roman"/>
              </a:rPr>
              <a:t>Data Loading</a:t>
            </a:r>
            <a:endParaRPr sz="1350">
              <a:solidFill>
                <a:srgbClr val="000000"/>
              </a:solidFill>
              <a:latin typeface="Times New Roman"/>
              <a:ea typeface="Times New Roman"/>
              <a:cs typeface="Times New Roman"/>
              <a:sym typeface="Times New Roman"/>
            </a:endParaRPr>
          </a:p>
          <a:p>
            <a:pPr indent="-314325" lvl="0" marL="457200" rtl="0" algn="just">
              <a:spcBef>
                <a:spcPts val="0"/>
              </a:spcBef>
              <a:spcAft>
                <a:spcPts val="0"/>
              </a:spcAft>
              <a:buClr>
                <a:srgbClr val="000000"/>
              </a:buClr>
              <a:buSzPts val="1350"/>
              <a:buFont typeface="Times New Roman"/>
              <a:buAutoNum type="arabicPeriod"/>
            </a:pPr>
            <a:r>
              <a:rPr lang="en" sz="1350">
                <a:solidFill>
                  <a:srgbClr val="000000"/>
                </a:solidFill>
                <a:latin typeface="Times New Roman"/>
                <a:ea typeface="Times New Roman"/>
                <a:cs typeface="Times New Roman"/>
                <a:sym typeface="Times New Roman"/>
              </a:rPr>
              <a:t>Data Modification as per requirement</a:t>
            </a:r>
            <a:endParaRPr sz="1350">
              <a:solidFill>
                <a:srgbClr val="000000"/>
              </a:solidFill>
              <a:latin typeface="Times New Roman"/>
              <a:ea typeface="Times New Roman"/>
              <a:cs typeface="Times New Roman"/>
              <a:sym typeface="Times New Roman"/>
            </a:endParaRPr>
          </a:p>
          <a:p>
            <a:pPr indent="-314325" lvl="0" marL="457200" rtl="0" algn="just">
              <a:spcBef>
                <a:spcPts val="0"/>
              </a:spcBef>
              <a:spcAft>
                <a:spcPts val="0"/>
              </a:spcAft>
              <a:buClr>
                <a:srgbClr val="000000"/>
              </a:buClr>
              <a:buSzPts val="1350"/>
              <a:buFont typeface="Times New Roman"/>
              <a:buAutoNum type="arabicPeriod"/>
            </a:pPr>
            <a:r>
              <a:rPr lang="en" sz="1350">
                <a:solidFill>
                  <a:srgbClr val="000000"/>
                </a:solidFill>
                <a:latin typeface="Times New Roman"/>
                <a:ea typeface="Times New Roman"/>
                <a:cs typeface="Times New Roman"/>
                <a:sym typeface="Times New Roman"/>
              </a:rPr>
              <a:t>Time Series Format ( Univariate Series)</a:t>
            </a:r>
            <a:endParaRPr sz="1350">
              <a:solidFill>
                <a:srgbClr val="000000"/>
              </a:solidFill>
              <a:latin typeface="Times New Roman"/>
              <a:ea typeface="Times New Roman"/>
              <a:cs typeface="Times New Roman"/>
              <a:sym typeface="Times New Roman"/>
            </a:endParaRPr>
          </a:p>
          <a:p>
            <a:pPr indent="-314325" lvl="0" marL="457200" rtl="0" algn="just">
              <a:spcBef>
                <a:spcPts val="0"/>
              </a:spcBef>
              <a:spcAft>
                <a:spcPts val="0"/>
              </a:spcAft>
              <a:buClr>
                <a:srgbClr val="000000"/>
              </a:buClr>
              <a:buSzPts val="1350"/>
              <a:buFont typeface="Times New Roman"/>
              <a:buAutoNum type="arabicPeriod"/>
            </a:pPr>
            <a:r>
              <a:rPr lang="en" sz="1350">
                <a:solidFill>
                  <a:srgbClr val="000000"/>
                </a:solidFill>
                <a:latin typeface="Times New Roman"/>
                <a:ea typeface="Times New Roman"/>
                <a:cs typeface="Times New Roman"/>
                <a:sym typeface="Times New Roman"/>
              </a:rPr>
              <a:t>Check for Stationary of the Series</a:t>
            </a:r>
            <a:endParaRPr sz="1350">
              <a:solidFill>
                <a:srgbClr val="000000"/>
              </a:solidFill>
              <a:latin typeface="Times New Roman"/>
              <a:ea typeface="Times New Roman"/>
              <a:cs typeface="Times New Roman"/>
              <a:sym typeface="Times New Roman"/>
            </a:endParaRPr>
          </a:p>
          <a:p>
            <a:pPr indent="-314325" lvl="0" marL="457200" rtl="0" algn="just">
              <a:spcBef>
                <a:spcPts val="0"/>
              </a:spcBef>
              <a:spcAft>
                <a:spcPts val="0"/>
              </a:spcAft>
              <a:buClr>
                <a:srgbClr val="000000"/>
              </a:buClr>
              <a:buSzPts val="1350"/>
              <a:buFont typeface="Times New Roman"/>
              <a:buAutoNum type="arabicPeriod"/>
            </a:pPr>
            <a:r>
              <a:rPr lang="en" sz="1350">
                <a:solidFill>
                  <a:srgbClr val="000000"/>
                </a:solidFill>
                <a:latin typeface="Times New Roman"/>
                <a:ea typeface="Times New Roman"/>
                <a:cs typeface="Times New Roman"/>
                <a:sym typeface="Times New Roman"/>
              </a:rPr>
              <a:t>Estimating &amp; Eliminating Trend</a:t>
            </a:r>
            <a:endParaRPr sz="1350">
              <a:solidFill>
                <a:srgbClr val="000000"/>
              </a:solidFill>
              <a:latin typeface="Times New Roman"/>
              <a:ea typeface="Times New Roman"/>
              <a:cs typeface="Times New Roman"/>
              <a:sym typeface="Times New Roman"/>
            </a:endParaRPr>
          </a:p>
          <a:p>
            <a:pPr indent="-314325" lvl="1" marL="914400" rtl="0" algn="just">
              <a:spcBef>
                <a:spcPts val="0"/>
              </a:spcBef>
              <a:spcAft>
                <a:spcPts val="0"/>
              </a:spcAft>
              <a:buClr>
                <a:srgbClr val="000000"/>
              </a:buClr>
              <a:buSzPts val="1350"/>
              <a:buFont typeface="Times New Roman"/>
              <a:buAutoNum type="alphaLcPeriod"/>
            </a:pPr>
            <a:r>
              <a:rPr lang="en" sz="1350">
                <a:solidFill>
                  <a:srgbClr val="000000"/>
                </a:solidFill>
                <a:latin typeface="Times New Roman"/>
                <a:ea typeface="Times New Roman"/>
                <a:cs typeface="Times New Roman"/>
                <a:sym typeface="Times New Roman"/>
              </a:rPr>
              <a:t>Log Transformation</a:t>
            </a:r>
            <a:endParaRPr sz="1350">
              <a:solidFill>
                <a:srgbClr val="000000"/>
              </a:solidFill>
              <a:latin typeface="Times New Roman"/>
              <a:ea typeface="Times New Roman"/>
              <a:cs typeface="Times New Roman"/>
              <a:sym typeface="Times New Roman"/>
            </a:endParaRPr>
          </a:p>
          <a:p>
            <a:pPr indent="-314325" lvl="1" marL="914400" rtl="0" algn="just">
              <a:spcBef>
                <a:spcPts val="0"/>
              </a:spcBef>
              <a:spcAft>
                <a:spcPts val="0"/>
              </a:spcAft>
              <a:buClr>
                <a:srgbClr val="000000"/>
              </a:buClr>
              <a:buSzPts val="1350"/>
              <a:buFont typeface="Times New Roman"/>
              <a:buAutoNum type="alphaLcPeriod"/>
            </a:pPr>
            <a:r>
              <a:rPr lang="en" sz="1350">
                <a:solidFill>
                  <a:srgbClr val="000000"/>
                </a:solidFill>
                <a:latin typeface="Times New Roman"/>
                <a:ea typeface="Times New Roman"/>
                <a:cs typeface="Times New Roman"/>
                <a:sym typeface="Times New Roman"/>
              </a:rPr>
              <a:t>Moving Average</a:t>
            </a:r>
            <a:endParaRPr sz="1350">
              <a:solidFill>
                <a:srgbClr val="000000"/>
              </a:solidFill>
              <a:latin typeface="Times New Roman"/>
              <a:ea typeface="Times New Roman"/>
              <a:cs typeface="Times New Roman"/>
              <a:sym typeface="Times New Roman"/>
            </a:endParaRPr>
          </a:p>
          <a:p>
            <a:pPr indent="-314325" lvl="1" marL="914400" rtl="0" algn="just">
              <a:spcBef>
                <a:spcPts val="0"/>
              </a:spcBef>
              <a:spcAft>
                <a:spcPts val="0"/>
              </a:spcAft>
              <a:buClr>
                <a:srgbClr val="000000"/>
              </a:buClr>
              <a:buSzPts val="1350"/>
              <a:buFont typeface="Times New Roman"/>
              <a:buAutoNum type="alphaLcPeriod"/>
            </a:pPr>
            <a:r>
              <a:rPr lang="en" sz="1350">
                <a:solidFill>
                  <a:srgbClr val="000000"/>
                </a:solidFill>
                <a:latin typeface="Times New Roman"/>
                <a:ea typeface="Times New Roman"/>
                <a:cs typeface="Times New Roman"/>
                <a:sym typeface="Times New Roman"/>
              </a:rPr>
              <a:t>Exponentially Weighted MA</a:t>
            </a:r>
            <a:endParaRPr sz="1350">
              <a:solidFill>
                <a:srgbClr val="000000"/>
              </a:solidFill>
              <a:latin typeface="Times New Roman"/>
              <a:ea typeface="Times New Roman"/>
              <a:cs typeface="Times New Roman"/>
              <a:sym typeface="Times New Roman"/>
            </a:endParaRPr>
          </a:p>
          <a:p>
            <a:pPr indent="-314325" lvl="0" marL="457200" rtl="0" algn="just">
              <a:spcBef>
                <a:spcPts val="0"/>
              </a:spcBef>
              <a:spcAft>
                <a:spcPts val="0"/>
              </a:spcAft>
              <a:buClr>
                <a:srgbClr val="000000"/>
              </a:buClr>
              <a:buSzPts val="1350"/>
              <a:buFont typeface="Times New Roman"/>
              <a:buAutoNum type="arabicPeriod"/>
            </a:pPr>
            <a:r>
              <a:rPr lang="en" sz="1350">
                <a:solidFill>
                  <a:srgbClr val="000000"/>
                </a:solidFill>
                <a:latin typeface="Times New Roman"/>
                <a:ea typeface="Times New Roman"/>
                <a:cs typeface="Times New Roman"/>
                <a:sym typeface="Times New Roman"/>
              </a:rPr>
              <a:t>Eliminating Trend and Seasonality</a:t>
            </a:r>
            <a:endParaRPr sz="1350">
              <a:solidFill>
                <a:srgbClr val="000000"/>
              </a:solidFill>
              <a:latin typeface="Times New Roman"/>
              <a:ea typeface="Times New Roman"/>
              <a:cs typeface="Times New Roman"/>
              <a:sym typeface="Times New Roman"/>
            </a:endParaRPr>
          </a:p>
          <a:p>
            <a:pPr indent="-314325" lvl="1" marL="914400" rtl="0" algn="just">
              <a:spcBef>
                <a:spcPts val="0"/>
              </a:spcBef>
              <a:spcAft>
                <a:spcPts val="0"/>
              </a:spcAft>
              <a:buClr>
                <a:srgbClr val="000000"/>
              </a:buClr>
              <a:buSzPts val="1350"/>
              <a:buFont typeface="Times New Roman"/>
              <a:buAutoNum type="alphaLcPeriod"/>
            </a:pPr>
            <a:r>
              <a:rPr lang="en" sz="1350">
                <a:solidFill>
                  <a:srgbClr val="000000"/>
                </a:solidFill>
                <a:latin typeface="Times New Roman"/>
                <a:ea typeface="Times New Roman"/>
                <a:cs typeface="Times New Roman"/>
                <a:sym typeface="Times New Roman"/>
              </a:rPr>
              <a:t>First Order Differencing</a:t>
            </a:r>
            <a:endParaRPr sz="1350">
              <a:solidFill>
                <a:srgbClr val="000000"/>
              </a:solidFill>
              <a:latin typeface="Times New Roman"/>
              <a:ea typeface="Times New Roman"/>
              <a:cs typeface="Times New Roman"/>
              <a:sym typeface="Times New Roman"/>
            </a:endParaRPr>
          </a:p>
          <a:p>
            <a:pPr indent="-314325" lvl="1" marL="914400" rtl="0" algn="just">
              <a:spcBef>
                <a:spcPts val="0"/>
              </a:spcBef>
              <a:spcAft>
                <a:spcPts val="0"/>
              </a:spcAft>
              <a:buClr>
                <a:srgbClr val="000000"/>
              </a:buClr>
              <a:buSzPts val="1350"/>
              <a:buFont typeface="Times New Roman"/>
              <a:buAutoNum type="alphaLcPeriod"/>
            </a:pPr>
            <a:r>
              <a:rPr lang="en" sz="1350">
                <a:solidFill>
                  <a:srgbClr val="000000"/>
                </a:solidFill>
                <a:latin typeface="Times New Roman"/>
                <a:ea typeface="Times New Roman"/>
                <a:cs typeface="Times New Roman"/>
                <a:sym typeface="Times New Roman"/>
              </a:rPr>
              <a:t>Decomposing</a:t>
            </a:r>
            <a:endParaRPr sz="1350">
              <a:solidFill>
                <a:srgbClr val="000000"/>
              </a:solidFill>
              <a:latin typeface="Times New Roman"/>
              <a:ea typeface="Times New Roman"/>
              <a:cs typeface="Times New Roman"/>
              <a:sym typeface="Times New Roman"/>
            </a:endParaRPr>
          </a:p>
          <a:p>
            <a:pPr indent="-314325" lvl="0" marL="457200" rtl="0" algn="just">
              <a:spcBef>
                <a:spcPts val="0"/>
              </a:spcBef>
              <a:spcAft>
                <a:spcPts val="0"/>
              </a:spcAft>
              <a:buClr>
                <a:srgbClr val="000000"/>
              </a:buClr>
              <a:buSzPts val="1350"/>
              <a:buFont typeface="Times New Roman"/>
              <a:buAutoNum type="arabicPeriod"/>
            </a:pPr>
            <a:r>
              <a:rPr lang="en" sz="1350">
                <a:solidFill>
                  <a:srgbClr val="000000"/>
                </a:solidFill>
                <a:latin typeface="Times New Roman"/>
                <a:ea typeface="Times New Roman"/>
                <a:cs typeface="Times New Roman"/>
                <a:sym typeface="Times New Roman"/>
              </a:rPr>
              <a:t>Forecasting a Time Series: </a:t>
            </a:r>
            <a:r>
              <a:rPr lang="en" sz="1350">
                <a:solidFill>
                  <a:schemeClr val="dk1"/>
                </a:solidFill>
                <a:highlight>
                  <a:srgbClr val="FFFFFF"/>
                </a:highlight>
                <a:latin typeface="Times New Roman"/>
                <a:ea typeface="Times New Roman"/>
                <a:cs typeface="Times New Roman"/>
                <a:sym typeface="Times New Roman"/>
              </a:rPr>
              <a:t>Partial auto correlation function (PACF) and Auto correlation function (ACF) (Estimating the parameter p and q in ARIMA model)</a:t>
            </a:r>
            <a:endParaRPr sz="1350">
              <a:solidFill>
                <a:schemeClr val="dk1"/>
              </a:solidFill>
              <a:highlight>
                <a:srgbClr val="FFFFFF"/>
              </a:highlight>
              <a:latin typeface="Times New Roman"/>
              <a:ea typeface="Times New Roman"/>
              <a:cs typeface="Times New Roman"/>
              <a:sym typeface="Times New Roman"/>
            </a:endParaRPr>
          </a:p>
          <a:p>
            <a:pPr indent="-314325" lvl="0" marL="457200" rtl="0" algn="l">
              <a:lnSpc>
                <a:spcPct val="100000"/>
              </a:lnSpc>
              <a:spcBef>
                <a:spcPts val="0"/>
              </a:spcBef>
              <a:spcAft>
                <a:spcPts val="0"/>
              </a:spcAft>
              <a:buClr>
                <a:schemeClr val="dk1"/>
              </a:buClr>
              <a:buSzPts val="1350"/>
              <a:buFont typeface="Times New Roman"/>
              <a:buAutoNum type="arabicPeriod"/>
            </a:pPr>
            <a:r>
              <a:rPr lang="en" sz="1350">
                <a:solidFill>
                  <a:schemeClr val="dk1"/>
                </a:solidFill>
                <a:highlight>
                  <a:srgbClr val="FFFFFF"/>
                </a:highlight>
                <a:latin typeface="Times New Roman"/>
                <a:ea typeface="Times New Roman"/>
                <a:cs typeface="Times New Roman"/>
                <a:sym typeface="Times New Roman"/>
              </a:rPr>
              <a:t>Grid Search to find the best Arima Model Order (p,d,q)</a:t>
            </a:r>
            <a:endParaRPr sz="1350">
              <a:solidFill>
                <a:schemeClr val="dk1"/>
              </a:solidFill>
              <a:highlight>
                <a:srgbClr val="FFFFFF"/>
              </a:highlight>
              <a:latin typeface="Times New Roman"/>
              <a:ea typeface="Times New Roman"/>
              <a:cs typeface="Times New Roman"/>
              <a:sym typeface="Times New Roman"/>
            </a:endParaRPr>
          </a:p>
          <a:p>
            <a:pPr indent="-314325" lvl="0" marL="457200" rtl="0" algn="just">
              <a:spcBef>
                <a:spcPts val="0"/>
              </a:spcBef>
              <a:spcAft>
                <a:spcPts val="0"/>
              </a:spcAft>
              <a:buClr>
                <a:schemeClr val="dk1"/>
              </a:buClr>
              <a:buSzPts val="1350"/>
              <a:buFont typeface="Times New Roman"/>
              <a:buAutoNum type="arabicPeriod"/>
            </a:pPr>
            <a:r>
              <a:rPr lang="en" sz="1350">
                <a:solidFill>
                  <a:schemeClr val="dk1"/>
                </a:solidFill>
                <a:highlight>
                  <a:srgbClr val="FFFFFF"/>
                </a:highlight>
                <a:latin typeface="Times New Roman"/>
                <a:ea typeface="Times New Roman"/>
                <a:cs typeface="Times New Roman"/>
                <a:sym typeface="Times New Roman"/>
              </a:rPr>
              <a:t>Model Prediction</a:t>
            </a:r>
            <a:endParaRPr sz="1350">
              <a:solidFill>
                <a:schemeClr val="dk1"/>
              </a:solidFill>
              <a:highlight>
                <a:srgbClr val="FFFFFF"/>
              </a:highlight>
              <a:latin typeface="Times New Roman"/>
              <a:ea typeface="Times New Roman"/>
              <a:cs typeface="Times New Roman"/>
              <a:sym typeface="Times New Roman"/>
            </a:endParaRPr>
          </a:p>
          <a:p>
            <a:pPr indent="-314325" lvl="0" marL="457200" rtl="0" algn="just">
              <a:spcBef>
                <a:spcPts val="0"/>
              </a:spcBef>
              <a:spcAft>
                <a:spcPts val="0"/>
              </a:spcAft>
              <a:buClr>
                <a:schemeClr val="dk1"/>
              </a:buClr>
              <a:buSzPts val="1350"/>
              <a:buFont typeface="Times New Roman"/>
              <a:buAutoNum type="arabicPeriod"/>
            </a:pPr>
            <a:r>
              <a:rPr lang="en" sz="1350">
                <a:solidFill>
                  <a:schemeClr val="dk1"/>
                </a:solidFill>
                <a:highlight>
                  <a:srgbClr val="FFFFFF"/>
                </a:highlight>
                <a:latin typeface="Times New Roman"/>
                <a:ea typeface="Times New Roman"/>
                <a:cs typeface="Times New Roman"/>
                <a:sym typeface="Times New Roman"/>
              </a:rPr>
              <a:t>Accuracy Test</a:t>
            </a:r>
            <a:endParaRPr sz="1350">
              <a:solidFill>
                <a:schemeClr val="dk1"/>
              </a:solidFill>
              <a:highlight>
                <a:srgbClr val="FFFFFF"/>
              </a:highlight>
              <a:latin typeface="Times New Roman"/>
              <a:ea typeface="Times New Roman"/>
              <a:cs typeface="Times New Roman"/>
              <a:sym typeface="Times New Roman"/>
            </a:endParaRPr>
          </a:p>
          <a:p>
            <a:pPr indent="-314325" lvl="0" marL="457200" rtl="0" algn="just">
              <a:spcBef>
                <a:spcPts val="0"/>
              </a:spcBef>
              <a:spcAft>
                <a:spcPts val="0"/>
              </a:spcAft>
              <a:buClr>
                <a:schemeClr val="dk1"/>
              </a:buClr>
              <a:buSzPts val="1350"/>
              <a:buFont typeface="Times New Roman"/>
              <a:buAutoNum type="arabicPeriod"/>
            </a:pPr>
            <a:r>
              <a:rPr lang="en" sz="1350">
                <a:solidFill>
                  <a:schemeClr val="dk1"/>
                </a:solidFill>
                <a:highlight>
                  <a:srgbClr val="FFFFFF"/>
                </a:highlight>
                <a:latin typeface="Times New Roman"/>
                <a:ea typeface="Times New Roman"/>
                <a:cs typeface="Times New Roman"/>
                <a:sym typeface="Times New Roman"/>
              </a:rPr>
              <a:t>Visualisation Plot</a:t>
            </a:r>
            <a:endParaRPr sz="1350">
              <a:solidFill>
                <a:schemeClr val="dk1"/>
              </a:solidFill>
              <a:highlight>
                <a:srgbClr val="FFFFFF"/>
              </a:highlight>
              <a:latin typeface="Times New Roman"/>
              <a:ea typeface="Times New Roman"/>
              <a:cs typeface="Times New Roman"/>
              <a:sym typeface="Times New Roman"/>
            </a:endParaRPr>
          </a:p>
          <a:p>
            <a:pPr indent="-314325" lvl="0" marL="457200" rtl="0" algn="just">
              <a:spcBef>
                <a:spcPts val="0"/>
              </a:spcBef>
              <a:spcAft>
                <a:spcPts val="0"/>
              </a:spcAft>
              <a:buClr>
                <a:schemeClr val="dk1"/>
              </a:buClr>
              <a:buSzPts val="1350"/>
              <a:buFont typeface="Times New Roman"/>
              <a:buAutoNum type="arabicPeriod"/>
            </a:pPr>
            <a:r>
              <a:rPr lang="en" sz="1350">
                <a:solidFill>
                  <a:schemeClr val="dk1"/>
                </a:solidFill>
                <a:highlight>
                  <a:srgbClr val="FFFFFF"/>
                </a:highlight>
                <a:latin typeface="Times New Roman"/>
                <a:ea typeface="Times New Roman"/>
                <a:cs typeface="Times New Roman"/>
                <a:sym typeface="Times New Roman"/>
              </a:rPr>
              <a:t>Back Testing </a:t>
            </a:r>
            <a:endParaRPr sz="1350">
              <a:solidFill>
                <a:schemeClr val="dk1"/>
              </a:solidFill>
              <a:highlight>
                <a:srgbClr val="FFFFFF"/>
              </a:highlight>
              <a:latin typeface="Times New Roman"/>
              <a:ea typeface="Times New Roman"/>
              <a:cs typeface="Times New Roman"/>
              <a:sym typeface="Times New Roman"/>
            </a:endParaRPr>
          </a:p>
        </p:txBody>
      </p:sp>
      <p:sp>
        <p:nvSpPr>
          <p:cNvPr id="267" name="Google Shape;267;p44"/>
          <p:cNvSpPr txBox="1"/>
          <p:nvPr>
            <p:ph type="title"/>
          </p:nvPr>
        </p:nvSpPr>
        <p:spPr>
          <a:xfrm>
            <a:off x="269700" y="77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rPr>
              <a:t>Basic Methodology</a:t>
            </a:r>
            <a:endParaRPr>
              <a:solidFill>
                <a:srgbClr val="98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5"/>
          <p:cNvSpPr txBox="1"/>
          <p:nvPr>
            <p:ph type="title"/>
          </p:nvPr>
        </p:nvSpPr>
        <p:spPr>
          <a:xfrm>
            <a:off x="227250" y="45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rPr>
              <a:t>Results and Outputs</a:t>
            </a:r>
            <a:endParaRPr>
              <a:solidFill>
                <a:srgbClr val="980000"/>
              </a:solidFill>
            </a:endParaRPr>
          </a:p>
        </p:txBody>
      </p:sp>
      <p:graphicFrame>
        <p:nvGraphicFramePr>
          <p:cNvPr id="273" name="Google Shape;273;p45"/>
          <p:cNvGraphicFramePr/>
          <p:nvPr/>
        </p:nvGraphicFramePr>
        <p:xfrm>
          <a:off x="397575" y="3329870"/>
          <a:ext cx="3000000" cy="3000000"/>
        </p:xfrm>
        <a:graphic>
          <a:graphicData uri="http://schemas.openxmlformats.org/drawingml/2006/table">
            <a:tbl>
              <a:tblPr>
                <a:noFill/>
                <a:tableStyleId>{4CA05D35-24B8-4AA9-87FB-1F08F6D6A902}</a:tableStyleId>
              </a:tblPr>
              <a:tblGrid>
                <a:gridCol w="1822575"/>
                <a:gridCol w="2062525"/>
              </a:tblGrid>
              <a:tr h="540225">
                <a:tc>
                  <a:txBody>
                    <a:bodyPr/>
                    <a:lstStyle/>
                    <a:p>
                      <a:pPr indent="0" lvl="0" marL="0" rtl="0" algn="ctr">
                        <a:spcBef>
                          <a:spcPts val="0"/>
                        </a:spcBef>
                        <a:spcAft>
                          <a:spcPts val="0"/>
                        </a:spcAft>
                        <a:buNone/>
                      </a:pPr>
                      <a:r>
                        <a:rPr lang="en"/>
                        <a:t>Accuracy</a:t>
                      </a:r>
                      <a:endParaRPr/>
                    </a:p>
                  </a:txBody>
                  <a:tcPr marT="91425" marB="91425" marR="91425" marL="91425" anchor="ctr"/>
                </a:tc>
                <a:tc>
                  <a:txBody>
                    <a:bodyPr/>
                    <a:lstStyle/>
                    <a:p>
                      <a:pPr indent="0" lvl="0" marL="0" rtl="0" algn="ctr">
                        <a:spcBef>
                          <a:spcPts val="0"/>
                        </a:spcBef>
                        <a:spcAft>
                          <a:spcPts val="0"/>
                        </a:spcAft>
                        <a:buNone/>
                      </a:pPr>
                      <a:r>
                        <a:rPr lang="en"/>
                        <a:t>ARIMA</a:t>
                      </a:r>
                      <a:r>
                        <a:rPr lang="en"/>
                        <a:t> Model</a:t>
                      </a:r>
                      <a:endParaRPr/>
                    </a:p>
                  </a:txBody>
                  <a:tcPr marT="91425" marB="91425" marR="91425" marL="91425" anchor="ctr"/>
                </a:tc>
              </a:tr>
              <a:tr h="489300">
                <a:tc>
                  <a:txBody>
                    <a:bodyPr/>
                    <a:lstStyle/>
                    <a:p>
                      <a:pPr indent="0" lvl="0" marL="0" rtl="0" algn="ctr">
                        <a:spcBef>
                          <a:spcPts val="0"/>
                        </a:spcBef>
                        <a:spcAft>
                          <a:spcPts val="0"/>
                        </a:spcAft>
                        <a:buNone/>
                      </a:pPr>
                      <a:r>
                        <a:rPr lang="en"/>
                        <a:t>RMSE Value</a:t>
                      </a:r>
                      <a:endParaRPr/>
                    </a:p>
                  </a:txBody>
                  <a:tcPr marT="91425" marB="91425" marR="91425" marL="91425"/>
                </a:tc>
                <a:tc>
                  <a:txBody>
                    <a:bodyPr/>
                    <a:lstStyle/>
                    <a:p>
                      <a:pPr indent="0" lvl="0" marL="0" rtl="0" algn="ctr">
                        <a:spcBef>
                          <a:spcPts val="0"/>
                        </a:spcBef>
                        <a:spcAft>
                          <a:spcPts val="0"/>
                        </a:spcAft>
                        <a:buNone/>
                      </a:pPr>
                      <a:r>
                        <a:rPr lang="en"/>
                        <a:t>0.8165</a:t>
                      </a:r>
                      <a:endParaRPr/>
                    </a:p>
                  </a:txBody>
                  <a:tcPr marT="91425" marB="91425" marR="91425" marL="91425"/>
                </a:tc>
              </a:tr>
              <a:tr h="489300">
                <a:tc>
                  <a:txBody>
                    <a:bodyPr/>
                    <a:lstStyle/>
                    <a:p>
                      <a:pPr indent="0" lvl="0" marL="0" rtl="0" algn="ctr">
                        <a:spcBef>
                          <a:spcPts val="0"/>
                        </a:spcBef>
                        <a:spcAft>
                          <a:spcPts val="0"/>
                        </a:spcAft>
                        <a:buNone/>
                      </a:pPr>
                      <a:r>
                        <a:rPr lang="en"/>
                        <a:t>R2 Value</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0.2256</a:t>
                      </a:r>
                      <a:endParaRPr/>
                    </a:p>
                  </a:txBody>
                  <a:tcPr marT="91425" marB="91425" marR="91425" marL="91425"/>
                </a:tc>
              </a:tr>
            </a:tbl>
          </a:graphicData>
        </a:graphic>
      </p:graphicFrame>
      <p:graphicFrame>
        <p:nvGraphicFramePr>
          <p:cNvPr id="274" name="Google Shape;274;p45"/>
          <p:cNvGraphicFramePr/>
          <p:nvPr/>
        </p:nvGraphicFramePr>
        <p:xfrm>
          <a:off x="4629475" y="3228275"/>
          <a:ext cx="3000000" cy="3000000"/>
        </p:xfrm>
        <a:graphic>
          <a:graphicData uri="http://schemas.openxmlformats.org/drawingml/2006/table">
            <a:tbl>
              <a:tblPr>
                <a:noFill/>
                <a:tableStyleId>{4CA05D35-24B8-4AA9-87FB-1F08F6D6A902}</a:tableStyleId>
              </a:tblPr>
              <a:tblGrid>
                <a:gridCol w="2617600"/>
                <a:gridCol w="1373225"/>
              </a:tblGrid>
              <a:tr h="394850">
                <a:tc>
                  <a:txBody>
                    <a:bodyPr/>
                    <a:lstStyle/>
                    <a:p>
                      <a:pPr indent="0" lvl="0" marL="0" rtl="0" algn="ctr">
                        <a:spcBef>
                          <a:spcPts val="0"/>
                        </a:spcBef>
                        <a:spcAft>
                          <a:spcPts val="0"/>
                        </a:spcAft>
                        <a:buNone/>
                      </a:pPr>
                      <a:r>
                        <a:rPr lang="en"/>
                        <a:t>Sharpe Ratio</a:t>
                      </a:r>
                      <a:endParaRPr/>
                    </a:p>
                  </a:txBody>
                  <a:tcPr marT="91425" marB="91425" marR="91425" marL="91425"/>
                </a:tc>
                <a:tc>
                  <a:txBody>
                    <a:bodyPr/>
                    <a:lstStyle/>
                    <a:p>
                      <a:pPr indent="0" lvl="0" marL="0" rtl="0" algn="ctr">
                        <a:lnSpc>
                          <a:spcPct val="115000"/>
                        </a:lnSpc>
                        <a:spcBef>
                          <a:spcPts val="0"/>
                        </a:spcBef>
                        <a:spcAft>
                          <a:spcPts val="0"/>
                        </a:spcAft>
                        <a:buNone/>
                      </a:pPr>
                      <a:r>
                        <a:rPr lang="en"/>
                        <a:t>0.05</a:t>
                      </a:r>
                      <a:endParaRPr/>
                    </a:p>
                  </a:txBody>
                  <a:tcPr marT="91425" marB="91425" marR="91425" marL="91425"/>
                </a:tc>
              </a:tr>
              <a:tr h="394850">
                <a:tc>
                  <a:txBody>
                    <a:bodyPr/>
                    <a:lstStyle/>
                    <a:p>
                      <a:pPr indent="0" lvl="0" marL="0" rtl="0" algn="ctr">
                        <a:spcBef>
                          <a:spcPts val="0"/>
                        </a:spcBef>
                        <a:spcAft>
                          <a:spcPts val="0"/>
                        </a:spcAft>
                        <a:buNone/>
                      </a:pPr>
                      <a:r>
                        <a:rPr lang="en"/>
                        <a:t>Treynor Ratio</a:t>
                      </a:r>
                      <a:endParaRPr/>
                    </a:p>
                  </a:txBody>
                  <a:tcPr marT="91425" marB="91425" marR="91425" marL="91425"/>
                </a:tc>
                <a:tc>
                  <a:txBody>
                    <a:bodyPr/>
                    <a:lstStyle/>
                    <a:p>
                      <a:pPr indent="0" lvl="0" marL="0" rtl="0" algn="ctr">
                        <a:lnSpc>
                          <a:spcPct val="115000"/>
                        </a:lnSpc>
                        <a:spcBef>
                          <a:spcPts val="0"/>
                        </a:spcBef>
                        <a:spcAft>
                          <a:spcPts val="0"/>
                        </a:spcAft>
                        <a:buNone/>
                      </a:pPr>
                      <a:r>
                        <a:rPr lang="en"/>
                        <a:t>0.03</a:t>
                      </a:r>
                      <a:endParaRPr/>
                    </a:p>
                  </a:txBody>
                  <a:tcPr marT="91425" marB="91425" marR="91425" marL="91425"/>
                </a:tc>
              </a:tr>
              <a:tr h="394850">
                <a:tc>
                  <a:txBody>
                    <a:bodyPr/>
                    <a:lstStyle/>
                    <a:p>
                      <a:pPr indent="0" lvl="0" marL="0" rtl="0" algn="ctr">
                        <a:spcBef>
                          <a:spcPts val="0"/>
                        </a:spcBef>
                        <a:spcAft>
                          <a:spcPts val="0"/>
                        </a:spcAft>
                        <a:buNone/>
                      </a:pPr>
                      <a:r>
                        <a:rPr lang="en"/>
                        <a:t>Profit (%)</a:t>
                      </a:r>
                      <a:endParaRPr/>
                    </a:p>
                  </a:txBody>
                  <a:tcPr marT="91425" marB="91425" marR="91425" marL="91425"/>
                </a:tc>
                <a:tc>
                  <a:txBody>
                    <a:bodyPr/>
                    <a:lstStyle/>
                    <a:p>
                      <a:pPr indent="0" lvl="0" marL="0" rtl="0" algn="ctr">
                        <a:lnSpc>
                          <a:spcPct val="115000"/>
                        </a:lnSpc>
                        <a:spcBef>
                          <a:spcPts val="0"/>
                        </a:spcBef>
                        <a:spcAft>
                          <a:spcPts val="0"/>
                        </a:spcAft>
                        <a:buNone/>
                      </a:pPr>
                      <a:r>
                        <a:rPr lang="en"/>
                        <a:t>0.288%</a:t>
                      </a:r>
                      <a:endParaRPr/>
                    </a:p>
                  </a:txBody>
                  <a:tcPr marT="91425" marB="91425" marR="91425" marL="91425"/>
                </a:tc>
              </a:tr>
              <a:tr h="394850">
                <a:tc>
                  <a:txBody>
                    <a:bodyPr/>
                    <a:lstStyle/>
                    <a:p>
                      <a:pPr indent="0" lvl="0" marL="0" rtl="0" algn="ctr">
                        <a:spcBef>
                          <a:spcPts val="0"/>
                        </a:spcBef>
                        <a:spcAft>
                          <a:spcPts val="0"/>
                        </a:spcAft>
                        <a:buNone/>
                      </a:pPr>
                      <a:r>
                        <a:rPr lang="en"/>
                        <a:t>Hit Rate</a:t>
                      </a:r>
                      <a:endParaRPr/>
                    </a:p>
                  </a:txBody>
                  <a:tcPr marT="91425" marB="91425" marR="91425" marL="91425"/>
                </a:tc>
                <a:tc>
                  <a:txBody>
                    <a:bodyPr/>
                    <a:lstStyle/>
                    <a:p>
                      <a:pPr indent="0" lvl="0" marL="0" rtl="0" algn="ctr">
                        <a:lnSpc>
                          <a:spcPct val="115000"/>
                        </a:lnSpc>
                        <a:spcBef>
                          <a:spcPts val="0"/>
                        </a:spcBef>
                        <a:spcAft>
                          <a:spcPts val="0"/>
                        </a:spcAft>
                        <a:buNone/>
                      </a:pPr>
                      <a:r>
                        <a:rPr lang="en"/>
                        <a:t>1.0</a:t>
                      </a:r>
                      <a:endParaRPr/>
                    </a:p>
                  </a:txBody>
                  <a:tcPr marT="91425" marB="91425" marR="91425" marL="91425"/>
                </a:tc>
              </a:tr>
            </a:tbl>
          </a:graphicData>
        </a:graphic>
      </p:graphicFrame>
      <p:pic>
        <p:nvPicPr>
          <p:cNvPr id="275" name="Google Shape;275;p45"/>
          <p:cNvPicPr preferRelativeResize="0"/>
          <p:nvPr/>
        </p:nvPicPr>
        <p:blipFill>
          <a:blip r:embed="rId3">
            <a:alphaModFix/>
          </a:blip>
          <a:stretch>
            <a:fillRect/>
          </a:stretch>
        </p:blipFill>
        <p:spPr>
          <a:xfrm>
            <a:off x="799938" y="618325"/>
            <a:ext cx="7544127" cy="23051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6"/>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000000"/>
                </a:solidFill>
                <a:latin typeface="Times New Roman"/>
                <a:ea typeface="Times New Roman"/>
                <a:cs typeface="Times New Roman"/>
                <a:sym typeface="Times New Roman"/>
              </a:rPr>
              <a:t>Underlying Principle:</a:t>
            </a:r>
            <a:endParaRPr b="1">
              <a:solidFill>
                <a:srgbClr val="000000"/>
              </a:solidFill>
              <a:latin typeface="Times New Roman"/>
              <a:ea typeface="Times New Roman"/>
              <a:cs typeface="Times New Roman"/>
              <a:sym typeface="Times New Roman"/>
            </a:endParaRPr>
          </a:p>
          <a:p>
            <a:pPr indent="0" lvl="0" marL="0" rtl="0" algn="just">
              <a:spcBef>
                <a:spcPts val="1600"/>
              </a:spcBef>
              <a:spcAft>
                <a:spcPts val="0"/>
              </a:spcAft>
              <a:buNone/>
            </a:pPr>
            <a:r>
              <a:rPr lang="en" sz="1400">
                <a:solidFill>
                  <a:srgbClr val="000000"/>
                </a:solidFill>
                <a:highlight>
                  <a:srgbClr val="FFFFFF"/>
                </a:highlight>
                <a:latin typeface="Times New Roman"/>
                <a:ea typeface="Times New Roman"/>
                <a:cs typeface="Times New Roman"/>
                <a:sym typeface="Times New Roman"/>
              </a:rPr>
              <a:t>Let’s say you have a pair of securities X and Y that have some underlying economic link, for example two companies that manufacture the same product like Pepsi and Coca Cola. You expect the ratio or difference in prices (also called the </a:t>
            </a:r>
            <a:r>
              <a:rPr b="1" i="1" lang="en" sz="1400">
                <a:solidFill>
                  <a:srgbClr val="000000"/>
                </a:solidFill>
                <a:highlight>
                  <a:srgbClr val="FFFFFF"/>
                </a:highlight>
                <a:latin typeface="Times New Roman"/>
                <a:ea typeface="Times New Roman"/>
                <a:cs typeface="Times New Roman"/>
                <a:sym typeface="Times New Roman"/>
              </a:rPr>
              <a:t>spread</a:t>
            </a:r>
            <a:r>
              <a:rPr lang="en" sz="1400">
                <a:solidFill>
                  <a:srgbClr val="000000"/>
                </a:solidFill>
                <a:highlight>
                  <a:srgbClr val="FFFFFF"/>
                </a:highlight>
                <a:latin typeface="Times New Roman"/>
                <a:ea typeface="Times New Roman"/>
                <a:cs typeface="Times New Roman"/>
                <a:sym typeface="Times New Roman"/>
              </a:rPr>
              <a:t>) of these two to remain constant with time. However, from time to time, there might be a divergence in the spread between these two pairs caused by temporary supply/demand changes, large buy/sell orders for one security, reaction for important news about one of the companies etc. In this scenario, one stock moves up while the other moves down relative to each other. If you expect this divergence to revert back to normal with time, you can make a pairs trade.</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spcBef>
                <a:spcPts val="1600"/>
              </a:spcBef>
              <a:spcAft>
                <a:spcPts val="1600"/>
              </a:spcAft>
              <a:buNone/>
            </a:pPr>
            <a:r>
              <a:rPr lang="en" sz="1400">
                <a:solidFill>
                  <a:srgbClr val="000000"/>
                </a:solidFill>
                <a:highlight>
                  <a:srgbClr val="FFFFFF"/>
                </a:highlight>
                <a:latin typeface="Times New Roman"/>
                <a:ea typeface="Times New Roman"/>
                <a:cs typeface="Times New Roman"/>
                <a:sym typeface="Times New Roman"/>
              </a:rPr>
              <a:t>When there is a temporary divergence, the pairs trade would be to sell the </a:t>
            </a:r>
            <a:r>
              <a:rPr b="1" i="1" lang="en" sz="1400">
                <a:solidFill>
                  <a:srgbClr val="000000"/>
                </a:solidFill>
                <a:highlight>
                  <a:srgbClr val="FFFFFF"/>
                </a:highlight>
                <a:latin typeface="Times New Roman"/>
                <a:ea typeface="Times New Roman"/>
                <a:cs typeface="Times New Roman"/>
                <a:sym typeface="Times New Roman"/>
              </a:rPr>
              <a:t>outperforming</a:t>
            </a:r>
            <a:r>
              <a:rPr b="1" lang="en" sz="1400">
                <a:solidFill>
                  <a:srgbClr val="000000"/>
                </a:solidFill>
                <a:highlight>
                  <a:srgbClr val="FFFFFF"/>
                </a:highlight>
                <a:latin typeface="Times New Roman"/>
                <a:ea typeface="Times New Roman"/>
                <a:cs typeface="Times New Roman"/>
                <a:sym typeface="Times New Roman"/>
              </a:rPr>
              <a:t> </a:t>
            </a:r>
            <a:r>
              <a:rPr lang="en" sz="1400">
                <a:solidFill>
                  <a:srgbClr val="000000"/>
                </a:solidFill>
                <a:highlight>
                  <a:srgbClr val="FFFFFF"/>
                </a:highlight>
                <a:latin typeface="Times New Roman"/>
                <a:ea typeface="Times New Roman"/>
                <a:cs typeface="Times New Roman"/>
                <a:sym typeface="Times New Roman"/>
              </a:rPr>
              <a:t>stock (the stock that moved up )and to buy the </a:t>
            </a:r>
            <a:r>
              <a:rPr b="1" i="1" lang="en" sz="1400">
                <a:solidFill>
                  <a:srgbClr val="000000"/>
                </a:solidFill>
                <a:highlight>
                  <a:srgbClr val="FFFFFF"/>
                </a:highlight>
                <a:latin typeface="Times New Roman"/>
                <a:ea typeface="Times New Roman"/>
                <a:cs typeface="Times New Roman"/>
                <a:sym typeface="Times New Roman"/>
              </a:rPr>
              <a:t>underperforming</a:t>
            </a:r>
            <a:r>
              <a:rPr b="1" lang="en" sz="1400">
                <a:solidFill>
                  <a:srgbClr val="000000"/>
                </a:solidFill>
                <a:highlight>
                  <a:srgbClr val="FFFFFF"/>
                </a:highlight>
                <a:latin typeface="Times New Roman"/>
                <a:ea typeface="Times New Roman"/>
                <a:cs typeface="Times New Roman"/>
                <a:sym typeface="Times New Roman"/>
              </a:rPr>
              <a:t> </a:t>
            </a:r>
            <a:r>
              <a:rPr lang="en" sz="1400">
                <a:solidFill>
                  <a:srgbClr val="000000"/>
                </a:solidFill>
                <a:highlight>
                  <a:srgbClr val="FFFFFF"/>
                </a:highlight>
                <a:latin typeface="Times New Roman"/>
                <a:ea typeface="Times New Roman"/>
                <a:cs typeface="Times New Roman"/>
                <a:sym typeface="Times New Roman"/>
              </a:rPr>
              <a:t>stock (the stock that moved down ). You are making a bet that the </a:t>
            </a:r>
            <a:r>
              <a:rPr i="1" lang="en" sz="1400">
                <a:solidFill>
                  <a:srgbClr val="000000"/>
                </a:solidFill>
                <a:highlight>
                  <a:srgbClr val="FFFFFF"/>
                </a:highlight>
                <a:latin typeface="Times New Roman"/>
                <a:ea typeface="Times New Roman"/>
                <a:cs typeface="Times New Roman"/>
                <a:sym typeface="Times New Roman"/>
              </a:rPr>
              <a:t>spread</a:t>
            </a:r>
            <a:r>
              <a:rPr lang="en" sz="1400">
                <a:solidFill>
                  <a:srgbClr val="000000"/>
                </a:solidFill>
                <a:highlight>
                  <a:srgbClr val="FFFFFF"/>
                </a:highlight>
                <a:latin typeface="Times New Roman"/>
                <a:ea typeface="Times New Roman"/>
                <a:cs typeface="Times New Roman"/>
                <a:sym typeface="Times New Roman"/>
              </a:rPr>
              <a:t> between the two stocks would eventually converge by either the </a:t>
            </a:r>
            <a:r>
              <a:rPr b="1" i="1" lang="en" sz="1400">
                <a:solidFill>
                  <a:srgbClr val="000000"/>
                </a:solidFill>
                <a:highlight>
                  <a:srgbClr val="FFFFFF"/>
                </a:highlight>
                <a:latin typeface="Times New Roman"/>
                <a:ea typeface="Times New Roman"/>
                <a:cs typeface="Times New Roman"/>
                <a:sym typeface="Times New Roman"/>
              </a:rPr>
              <a:t>outperforming</a:t>
            </a:r>
            <a:r>
              <a:rPr b="1" lang="en" sz="1400">
                <a:solidFill>
                  <a:srgbClr val="000000"/>
                </a:solidFill>
                <a:highlight>
                  <a:srgbClr val="FFFFFF"/>
                </a:highlight>
                <a:latin typeface="Times New Roman"/>
                <a:ea typeface="Times New Roman"/>
                <a:cs typeface="Times New Roman"/>
                <a:sym typeface="Times New Roman"/>
              </a:rPr>
              <a:t> </a:t>
            </a:r>
            <a:r>
              <a:rPr lang="en" sz="1400">
                <a:solidFill>
                  <a:srgbClr val="000000"/>
                </a:solidFill>
                <a:highlight>
                  <a:srgbClr val="FFFFFF"/>
                </a:highlight>
                <a:latin typeface="Times New Roman"/>
                <a:ea typeface="Times New Roman"/>
                <a:cs typeface="Times New Roman"/>
                <a:sym typeface="Times New Roman"/>
              </a:rPr>
              <a:t>stock moving back down or the </a:t>
            </a:r>
            <a:r>
              <a:rPr b="1" i="1" lang="en" sz="1400">
                <a:solidFill>
                  <a:srgbClr val="000000"/>
                </a:solidFill>
                <a:highlight>
                  <a:srgbClr val="FFFFFF"/>
                </a:highlight>
                <a:latin typeface="Times New Roman"/>
                <a:ea typeface="Times New Roman"/>
                <a:cs typeface="Times New Roman"/>
                <a:sym typeface="Times New Roman"/>
              </a:rPr>
              <a:t>underperforming</a:t>
            </a:r>
            <a:r>
              <a:rPr b="1" lang="en" sz="1400">
                <a:solidFill>
                  <a:srgbClr val="000000"/>
                </a:solidFill>
                <a:highlight>
                  <a:srgbClr val="FFFFFF"/>
                </a:highlight>
                <a:latin typeface="Times New Roman"/>
                <a:ea typeface="Times New Roman"/>
                <a:cs typeface="Times New Roman"/>
                <a:sym typeface="Times New Roman"/>
              </a:rPr>
              <a:t> </a:t>
            </a:r>
            <a:r>
              <a:rPr lang="en" sz="1400">
                <a:solidFill>
                  <a:srgbClr val="000000"/>
                </a:solidFill>
                <a:highlight>
                  <a:srgbClr val="FFFFFF"/>
                </a:highlight>
                <a:latin typeface="Times New Roman"/>
                <a:ea typeface="Times New Roman"/>
                <a:cs typeface="Times New Roman"/>
                <a:sym typeface="Times New Roman"/>
              </a:rPr>
              <a:t>stock moving back up or both — your trade will make money in all of these scenarios. If both the stocks move up or move down together without changing the spread between them, you don’t make or lose any money.</a:t>
            </a:r>
            <a:endParaRPr sz="1400">
              <a:solidFill>
                <a:srgbClr val="000000"/>
              </a:solidFill>
              <a:highlight>
                <a:srgbClr val="FFFFFF"/>
              </a:highlight>
              <a:latin typeface="Times New Roman"/>
              <a:ea typeface="Times New Roman"/>
              <a:cs typeface="Times New Roman"/>
              <a:sym typeface="Times New Roman"/>
            </a:endParaRPr>
          </a:p>
        </p:txBody>
      </p:sp>
      <p:sp>
        <p:nvSpPr>
          <p:cNvPr id="281" name="Google Shape;281;p46"/>
          <p:cNvSpPr txBox="1"/>
          <p:nvPr>
            <p:ph type="title"/>
          </p:nvPr>
        </p:nvSpPr>
        <p:spPr>
          <a:xfrm>
            <a:off x="248625" y="184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rPr>
              <a:t>Pairs Trading Algorithm</a:t>
            </a:r>
            <a:endParaRPr>
              <a:solidFill>
                <a:srgbClr val="98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7"/>
          <p:cNvSpPr txBox="1"/>
          <p:nvPr>
            <p:ph idx="1" type="body"/>
          </p:nvPr>
        </p:nvSpPr>
        <p:spPr>
          <a:xfrm>
            <a:off x="150125" y="736000"/>
            <a:ext cx="4342500" cy="41394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Clr>
                <a:srgbClr val="222222"/>
              </a:buClr>
              <a:buSzPts val="1300"/>
              <a:buFont typeface="Times New Roman"/>
              <a:buAutoNum type="arabicPeriod"/>
            </a:pPr>
            <a:r>
              <a:rPr lang="en" sz="1300">
                <a:solidFill>
                  <a:srgbClr val="222222"/>
                </a:solidFill>
                <a:latin typeface="Times New Roman"/>
                <a:ea typeface="Times New Roman"/>
                <a:cs typeface="Times New Roman"/>
                <a:sym typeface="Times New Roman"/>
              </a:rPr>
              <a:t>Getting data for all the stocks for which pairs trading needs to be checked</a:t>
            </a:r>
            <a:endParaRPr sz="1300">
              <a:solidFill>
                <a:srgbClr val="222222"/>
              </a:solidFill>
              <a:latin typeface="Times New Roman"/>
              <a:ea typeface="Times New Roman"/>
              <a:cs typeface="Times New Roman"/>
              <a:sym typeface="Times New Roman"/>
            </a:endParaRPr>
          </a:p>
          <a:p>
            <a:pPr indent="-311150" lvl="0" marL="457200" rtl="0" algn="just">
              <a:spcBef>
                <a:spcPts val="0"/>
              </a:spcBef>
              <a:spcAft>
                <a:spcPts val="0"/>
              </a:spcAft>
              <a:buClr>
                <a:srgbClr val="000000"/>
              </a:buClr>
              <a:buSzPts val="1300"/>
              <a:buFont typeface="Times New Roman"/>
              <a:buAutoNum type="arabicPeriod"/>
            </a:pPr>
            <a:r>
              <a:rPr lang="en" sz="1300">
                <a:solidFill>
                  <a:srgbClr val="000000"/>
                </a:solidFill>
                <a:latin typeface="Times New Roman"/>
                <a:ea typeface="Times New Roman"/>
                <a:cs typeface="Times New Roman"/>
                <a:sym typeface="Times New Roman"/>
              </a:rPr>
              <a:t>Test for Cointegration pairs</a:t>
            </a:r>
            <a:endParaRPr sz="1300">
              <a:solidFill>
                <a:srgbClr val="000000"/>
              </a:solidFill>
              <a:latin typeface="Times New Roman"/>
              <a:ea typeface="Times New Roman"/>
              <a:cs typeface="Times New Roman"/>
              <a:sym typeface="Times New Roman"/>
            </a:endParaRPr>
          </a:p>
          <a:p>
            <a:pPr indent="-311150" lvl="0" marL="457200" rtl="0" algn="just">
              <a:spcBef>
                <a:spcPts val="0"/>
              </a:spcBef>
              <a:spcAft>
                <a:spcPts val="0"/>
              </a:spcAft>
              <a:buClr>
                <a:srgbClr val="000000"/>
              </a:buClr>
              <a:buSzPts val="1300"/>
              <a:buFont typeface="Times New Roman"/>
              <a:buAutoNum type="arabicPeriod"/>
            </a:pPr>
            <a:r>
              <a:rPr lang="en" sz="1300">
                <a:solidFill>
                  <a:srgbClr val="000000"/>
                </a:solidFill>
                <a:latin typeface="Times New Roman"/>
                <a:ea typeface="Times New Roman"/>
                <a:cs typeface="Times New Roman"/>
                <a:sym typeface="Times New Roman"/>
              </a:rPr>
              <a:t>Finding the most appropriate pair</a:t>
            </a:r>
            <a:endParaRPr sz="1300">
              <a:solidFill>
                <a:srgbClr val="000000"/>
              </a:solidFill>
              <a:latin typeface="Times New Roman"/>
              <a:ea typeface="Times New Roman"/>
              <a:cs typeface="Times New Roman"/>
              <a:sym typeface="Times New Roman"/>
            </a:endParaRPr>
          </a:p>
          <a:p>
            <a:pPr indent="-311150" lvl="0" marL="457200" rtl="0" algn="just">
              <a:spcBef>
                <a:spcPts val="0"/>
              </a:spcBef>
              <a:spcAft>
                <a:spcPts val="0"/>
              </a:spcAft>
              <a:buClr>
                <a:srgbClr val="000000"/>
              </a:buClr>
              <a:buSzPts val="1300"/>
              <a:buFont typeface="Times New Roman"/>
              <a:buAutoNum type="arabicPeriod"/>
            </a:pPr>
            <a:r>
              <a:rPr lang="en" sz="1300">
                <a:solidFill>
                  <a:srgbClr val="000000"/>
                </a:solidFill>
                <a:latin typeface="Times New Roman"/>
                <a:ea typeface="Times New Roman"/>
                <a:cs typeface="Times New Roman"/>
                <a:sym typeface="Times New Roman"/>
              </a:rPr>
              <a:t>Finding the ratio and check for stationary of the series</a:t>
            </a:r>
            <a:endParaRPr sz="1300">
              <a:solidFill>
                <a:srgbClr val="000000"/>
              </a:solidFill>
              <a:latin typeface="Times New Roman"/>
              <a:ea typeface="Times New Roman"/>
              <a:cs typeface="Times New Roman"/>
              <a:sym typeface="Times New Roman"/>
            </a:endParaRPr>
          </a:p>
          <a:p>
            <a:pPr indent="-311150" lvl="0" marL="457200" rtl="0" algn="just">
              <a:spcBef>
                <a:spcPts val="0"/>
              </a:spcBef>
              <a:spcAft>
                <a:spcPts val="0"/>
              </a:spcAft>
              <a:buClr>
                <a:srgbClr val="000000"/>
              </a:buClr>
              <a:buSzPts val="1300"/>
              <a:buFont typeface="Times New Roman"/>
              <a:buAutoNum type="arabicPeriod"/>
            </a:pPr>
            <a:r>
              <a:rPr lang="en" sz="1300">
                <a:solidFill>
                  <a:srgbClr val="000000"/>
                </a:solidFill>
                <a:latin typeface="Times New Roman"/>
                <a:ea typeface="Times New Roman"/>
                <a:cs typeface="Times New Roman"/>
                <a:sym typeface="Times New Roman"/>
              </a:rPr>
              <a:t>Train and Test Data Set</a:t>
            </a:r>
            <a:endParaRPr sz="1300">
              <a:solidFill>
                <a:srgbClr val="000000"/>
              </a:solidFill>
              <a:latin typeface="Times New Roman"/>
              <a:ea typeface="Times New Roman"/>
              <a:cs typeface="Times New Roman"/>
              <a:sym typeface="Times New Roman"/>
            </a:endParaRPr>
          </a:p>
          <a:p>
            <a:pPr indent="-311150" lvl="0" marL="457200" rtl="0" algn="just">
              <a:spcBef>
                <a:spcPts val="0"/>
              </a:spcBef>
              <a:spcAft>
                <a:spcPts val="0"/>
              </a:spcAft>
              <a:buClr>
                <a:srgbClr val="000000"/>
              </a:buClr>
              <a:buSzPts val="1300"/>
              <a:buFont typeface="Times New Roman"/>
              <a:buAutoNum type="arabicPeriod"/>
            </a:pPr>
            <a:r>
              <a:rPr lang="en" sz="1300">
                <a:solidFill>
                  <a:srgbClr val="000000"/>
                </a:solidFill>
                <a:latin typeface="Times New Roman"/>
                <a:ea typeface="Times New Roman"/>
                <a:cs typeface="Times New Roman"/>
                <a:sym typeface="Times New Roman"/>
              </a:rPr>
              <a:t>Feature Engineering:</a:t>
            </a:r>
            <a:endParaRPr sz="1300">
              <a:solidFill>
                <a:srgbClr val="000000"/>
              </a:solidFill>
              <a:latin typeface="Times New Roman"/>
              <a:ea typeface="Times New Roman"/>
              <a:cs typeface="Times New Roman"/>
              <a:sym typeface="Times New Roman"/>
            </a:endParaRPr>
          </a:p>
          <a:p>
            <a:pPr indent="-196850" lvl="1" marL="742950" rtl="0" algn="just">
              <a:lnSpc>
                <a:spcPct val="100000"/>
              </a:lnSpc>
              <a:spcBef>
                <a:spcPts val="0"/>
              </a:spcBef>
              <a:spcAft>
                <a:spcPts val="0"/>
              </a:spcAft>
              <a:buClr>
                <a:srgbClr val="000000"/>
              </a:buClr>
              <a:buSzPts val="1300"/>
              <a:buFont typeface="Times New Roman"/>
              <a:buAutoNum type="alphaLcPeriod"/>
            </a:pPr>
            <a:r>
              <a:rPr lang="en" sz="1300">
                <a:solidFill>
                  <a:srgbClr val="000000"/>
                </a:solidFill>
                <a:latin typeface="Times New Roman"/>
                <a:ea typeface="Times New Roman"/>
                <a:cs typeface="Times New Roman"/>
                <a:sym typeface="Times New Roman"/>
              </a:rPr>
              <a:t>30 day Moving Average of Ratio: Measure of rolling mean</a:t>
            </a:r>
            <a:endParaRPr sz="1300">
              <a:solidFill>
                <a:srgbClr val="000000"/>
              </a:solidFill>
              <a:latin typeface="Times New Roman"/>
              <a:ea typeface="Times New Roman"/>
              <a:cs typeface="Times New Roman"/>
              <a:sym typeface="Times New Roman"/>
            </a:endParaRPr>
          </a:p>
          <a:p>
            <a:pPr indent="-196850" lvl="1" marL="742950" rtl="0" algn="just">
              <a:lnSpc>
                <a:spcPct val="100000"/>
              </a:lnSpc>
              <a:spcBef>
                <a:spcPts val="0"/>
              </a:spcBef>
              <a:spcAft>
                <a:spcPts val="0"/>
              </a:spcAft>
              <a:buClr>
                <a:srgbClr val="000000"/>
              </a:buClr>
              <a:buSzPts val="1300"/>
              <a:buFont typeface="Times New Roman"/>
              <a:buAutoNum type="alphaLcPeriod"/>
            </a:pPr>
            <a:r>
              <a:rPr lang="en" sz="1300">
                <a:solidFill>
                  <a:srgbClr val="000000"/>
                </a:solidFill>
                <a:latin typeface="Times New Roman"/>
                <a:ea typeface="Times New Roman"/>
                <a:cs typeface="Times New Roman"/>
                <a:sym typeface="Times New Roman"/>
              </a:rPr>
              <a:t>5 day Moving Averag</a:t>
            </a:r>
            <a:r>
              <a:rPr lang="en" sz="1300">
                <a:solidFill>
                  <a:srgbClr val="000000"/>
                </a:solidFill>
                <a:latin typeface="Times New Roman"/>
                <a:ea typeface="Times New Roman"/>
                <a:cs typeface="Times New Roman"/>
                <a:sym typeface="Times New Roman"/>
              </a:rPr>
              <a:t>e of Ratio: Measure of current value of mean</a:t>
            </a:r>
            <a:endParaRPr sz="1300">
              <a:solidFill>
                <a:srgbClr val="000000"/>
              </a:solidFill>
              <a:latin typeface="Times New Roman"/>
              <a:ea typeface="Times New Roman"/>
              <a:cs typeface="Times New Roman"/>
              <a:sym typeface="Times New Roman"/>
            </a:endParaRPr>
          </a:p>
          <a:p>
            <a:pPr indent="-196850" lvl="1" marL="742950" rtl="0" algn="just">
              <a:lnSpc>
                <a:spcPct val="100000"/>
              </a:lnSpc>
              <a:spcBef>
                <a:spcPts val="0"/>
              </a:spcBef>
              <a:spcAft>
                <a:spcPts val="0"/>
              </a:spcAft>
              <a:buClr>
                <a:srgbClr val="000000"/>
              </a:buClr>
              <a:buSzPts val="1300"/>
              <a:buFont typeface="Times New Roman"/>
              <a:buAutoNum type="alphaLcPeriod"/>
            </a:pPr>
            <a:r>
              <a:rPr lang="en" sz="1300">
                <a:solidFill>
                  <a:srgbClr val="000000"/>
                </a:solidFill>
                <a:latin typeface="Times New Roman"/>
                <a:ea typeface="Times New Roman"/>
                <a:cs typeface="Times New Roman"/>
                <a:sym typeface="Times New Roman"/>
              </a:rPr>
              <a:t>30 day Standard Deviation</a:t>
            </a:r>
            <a:endParaRPr sz="1300">
              <a:solidFill>
                <a:srgbClr val="000000"/>
              </a:solidFill>
              <a:latin typeface="Times New Roman"/>
              <a:ea typeface="Times New Roman"/>
              <a:cs typeface="Times New Roman"/>
              <a:sym typeface="Times New Roman"/>
            </a:endParaRPr>
          </a:p>
          <a:p>
            <a:pPr indent="-196850" lvl="1" marL="742950" rtl="0" algn="just">
              <a:lnSpc>
                <a:spcPct val="100000"/>
              </a:lnSpc>
              <a:spcBef>
                <a:spcPts val="0"/>
              </a:spcBef>
              <a:spcAft>
                <a:spcPts val="0"/>
              </a:spcAft>
              <a:buClr>
                <a:srgbClr val="000000"/>
              </a:buClr>
              <a:buSzPts val="1300"/>
              <a:buFont typeface="Times New Roman"/>
              <a:buAutoNum type="alphaLcPeriod"/>
            </a:pPr>
            <a:r>
              <a:rPr lang="en" sz="1300">
                <a:solidFill>
                  <a:srgbClr val="000000"/>
                </a:solidFill>
                <a:latin typeface="Times New Roman"/>
                <a:ea typeface="Times New Roman"/>
                <a:cs typeface="Times New Roman"/>
                <a:sym typeface="Times New Roman"/>
              </a:rPr>
              <a:t>z score: (5d MA — 30d MA) /30d SD</a:t>
            </a:r>
            <a:endParaRPr sz="1300">
              <a:solidFill>
                <a:srgbClr val="000000"/>
              </a:solidFill>
              <a:latin typeface="Times New Roman"/>
              <a:ea typeface="Times New Roman"/>
              <a:cs typeface="Times New Roman"/>
              <a:sym typeface="Times New Roman"/>
            </a:endParaRPr>
          </a:p>
          <a:p>
            <a:pPr indent="-311150" lvl="0" marL="457200" rtl="0" algn="just">
              <a:lnSpc>
                <a:spcPct val="100000"/>
              </a:lnSpc>
              <a:spcBef>
                <a:spcPts val="0"/>
              </a:spcBef>
              <a:spcAft>
                <a:spcPts val="0"/>
              </a:spcAft>
              <a:buClr>
                <a:srgbClr val="000000"/>
              </a:buClr>
              <a:buSzPts val="1300"/>
              <a:buFont typeface="Times New Roman"/>
              <a:buAutoNum type="arabicPeriod"/>
            </a:pPr>
            <a:r>
              <a:rPr lang="en" sz="1300">
                <a:solidFill>
                  <a:srgbClr val="000000"/>
                </a:solidFill>
                <a:latin typeface="Times New Roman"/>
                <a:ea typeface="Times New Roman"/>
                <a:cs typeface="Times New Roman"/>
                <a:sym typeface="Times New Roman"/>
              </a:rPr>
              <a:t>Finding the trading signals</a:t>
            </a:r>
            <a:endParaRPr sz="1300">
              <a:solidFill>
                <a:srgbClr val="000000"/>
              </a:solidFill>
              <a:latin typeface="Times New Roman"/>
              <a:ea typeface="Times New Roman"/>
              <a:cs typeface="Times New Roman"/>
              <a:sym typeface="Times New Roman"/>
            </a:endParaRPr>
          </a:p>
          <a:p>
            <a:pPr indent="-311150" lvl="0" marL="457200" rtl="0" algn="just">
              <a:lnSpc>
                <a:spcPct val="100000"/>
              </a:lnSpc>
              <a:spcBef>
                <a:spcPts val="0"/>
              </a:spcBef>
              <a:spcAft>
                <a:spcPts val="0"/>
              </a:spcAft>
              <a:buClr>
                <a:srgbClr val="000000"/>
              </a:buClr>
              <a:buSzPts val="1300"/>
              <a:buFont typeface="Times New Roman"/>
              <a:buAutoNum type="arabicPeriod"/>
            </a:pPr>
            <a:r>
              <a:rPr lang="en" sz="1300">
                <a:solidFill>
                  <a:srgbClr val="000000"/>
                </a:solidFill>
                <a:latin typeface="Times New Roman"/>
                <a:ea typeface="Times New Roman"/>
                <a:cs typeface="Times New Roman"/>
                <a:sym typeface="Times New Roman"/>
              </a:rPr>
              <a:t>Calculation of profit based on trading </a:t>
            </a:r>
            <a:r>
              <a:rPr lang="en" sz="1300">
                <a:solidFill>
                  <a:srgbClr val="000000"/>
                </a:solidFill>
                <a:latin typeface="Times New Roman"/>
                <a:ea typeface="Times New Roman"/>
                <a:cs typeface="Times New Roman"/>
                <a:sym typeface="Times New Roman"/>
              </a:rPr>
              <a:t>strategy</a:t>
            </a:r>
            <a:r>
              <a:rPr lang="en" sz="1300">
                <a:solidFill>
                  <a:srgbClr val="000000"/>
                </a:solidFill>
                <a:latin typeface="Times New Roman"/>
                <a:ea typeface="Times New Roman"/>
                <a:cs typeface="Times New Roman"/>
                <a:sym typeface="Times New Roman"/>
              </a:rPr>
              <a:t> for accuracy</a:t>
            </a:r>
            <a:endParaRPr sz="1300">
              <a:solidFill>
                <a:srgbClr val="000000"/>
              </a:solidFill>
              <a:latin typeface="Times New Roman"/>
              <a:ea typeface="Times New Roman"/>
              <a:cs typeface="Times New Roman"/>
              <a:sym typeface="Times New Roman"/>
            </a:endParaRPr>
          </a:p>
          <a:p>
            <a:pPr indent="0" lvl="0" marL="0" rtl="0" algn="just">
              <a:lnSpc>
                <a:spcPct val="100000"/>
              </a:lnSpc>
              <a:spcBef>
                <a:spcPts val="2000"/>
              </a:spcBef>
              <a:spcAft>
                <a:spcPts val="0"/>
              </a:spcAft>
              <a:buNone/>
            </a:pPr>
            <a:r>
              <a:rPr b="1" lang="en" sz="1300">
                <a:solidFill>
                  <a:srgbClr val="000000"/>
                </a:solidFill>
                <a:latin typeface="Times New Roman"/>
                <a:ea typeface="Times New Roman"/>
                <a:cs typeface="Times New Roman"/>
                <a:sym typeface="Times New Roman"/>
              </a:rPr>
              <a:t>Assumption</a:t>
            </a:r>
            <a:r>
              <a:rPr lang="en" sz="1300">
                <a:solidFill>
                  <a:srgbClr val="000000"/>
                </a:solidFill>
                <a:latin typeface="Times New Roman"/>
                <a:ea typeface="Times New Roman"/>
                <a:cs typeface="Times New Roman"/>
                <a:sym typeface="Times New Roman"/>
              </a:rPr>
              <a:t>: Stock Price Ratio is considered to be normally distributed in order to calculate Z-score</a:t>
            </a:r>
            <a:endParaRPr sz="1300">
              <a:solidFill>
                <a:srgbClr val="000000"/>
              </a:solidFill>
              <a:latin typeface="Times New Roman"/>
              <a:ea typeface="Times New Roman"/>
              <a:cs typeface="Times New Roman"/>
              <a:sym typeface="Times New Roman"/>
            </a:endParaRPr>
          </a:p>
        </p:txBody>
      </p:sp>
      <p:sp>
        <p:nvSpPr>
          <p:cNvPr id="287" name="Google Shape;287;p47"/>
          <p:cNvSpPr txBox="1"/>
          <p:nvPr>
            <p:ph type="title"/>
          </p:nvPr>
        </p:nvSpPr>
        <p:spPr>
          <a:xfrm>
            <a:off x="311700" y="163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rPr>
              <a:t>Basic Methodology</a:t>
            </a:r>
            <a:endParaRPr>
              <a:solidFill>
                <a:srgbClr val="980000"/>
              </a:solidFill>
            </a:endParaRPr>
          </a:p>
        </p:txBody>
      </p:sp>
      <p:pic>
        <p:nvPicPr>
          <p:cNvPr id="288" name="Google Shape;288;p47"/>
          <p:cNvPicPr preferRelativeResize="0"/>
          <p:nvPr/>
        </p:nvPicPr>
        <p:blipFill>
          <a:blip r:embed="rId3">
            <a:alphaModFix/>
          </a:blip>
          <a:stretch>
            <a:fillRect/>
          </a:stretch>
        </p:blipFill>
        <p:spPr>
          <a:xfrm>
            <a:off x="4677050" y="283875"/>
            <a:ext cx="4346575" cy="3785000"/>
          </a:xfrm>
          <a:prstGeom prst="rect">
            <a:avLst/>
          </a:prstGeom>
          <a:noFill/>
          <a:ln>
            <a:noFill/>
          </a:ln>
        </p:spPr>
      </p:pic>
      <p:sp>
        <p:nvSpPr>
          <p:cNvPr id="289" name="Google Shape;289;p47"/>
          <p:cNvSpPr txBox="1"/>
          <p:nvPr>
            <p:ph idx="1" type="body"/>
          </p:nvPr>
        </p:nvSpPr>
        <p:spPr>
          <a:xfrm>
            <a:off x="5047450" y="3764075"/>
            <a:ext cx="3974100" cy="1620000"/>
          </a:xfrm>
          <a:prstGeom prst="rect">
            <a:avLst/>
          </a:prstGeom>
        </p:spPr>
        <p:txBody>
          <a:bodyPr anchorCtr="0" anchor="t" bIns="91425" lIns="91425" spcFirstLastPara="1" rIns="91425" wrap="square" tIns="91425">
            <a:noAutofit/>
          </a:bodyPr>
          <a:lstStyle/>
          <a:p>
            <a:pPr indent="0" lvl="0" marL="0" rtl="0" algn="just">
              <a:lnSpc>
                <a:spcPct val="100000"/>
              </a:lnSpc>
              <a:spcBef>
                <a:spcPts val="2000"/>
              </a:spcBef>
              <a:spcAft>
                <a:spcPts val="0"/>
              </a:spcAft>
              <a:buNone/>
            </a:pPr>
            <a:r>
              <a:rPr b="1" lang="en" sz="1300">
                <a:solidFill>
                  <a:srgbClr val="000000"/>
                </a:solidFill>
                <a:latin typeface="Times New Roman"/>
                <a:ea typeface="Times New Roman"/>
                <a:cs typeface="Times New Roman"/>
                <a:sym typeface="Times New Roman"/>
              </a:rPr>
              <a:t>Result of the </a:t>
            </a:r>
            <a:r>
              <a:rPr b="1" lang="en" sz="1300">
                <a:solidFill>
                  <a:srgbClr val="000000"/>
                </a:solidFill>
                <a:latin typeface="Times New Roman"/>
                <a:ea typeface="Times New Roman"/>
                <a:cs typeface="Times New Roman"/>
                <a:sym typeface="Times New Roman"/>
              </a:rPr>
              <a:t>Algorithm</a:t>
            </a:r>
            <a:r>
              <a:rPr b="1" lang="en" sz="1300">
                <a:solidFill>
                  <a:srgbClr val="000000"/>
                </a:solidFill>
                <a:latin typeface="Times New Roman"/>
                <a:ea typeface="Times New Roman"/>
                <a:cs typeface="Times New Roman"/>
                <a:sym typeface="Times New Roman"/>
              </a:rPr>
              <a:t>:</a:t>
            </a:r>
            <a:endParaRPr b="1" sz="1300">
              <a:solidFill>
                <a:srgbClr val="000000"/>
              </a:solidFill>
              <a:latin typeface="Times New Roman"/>
              <a:ea typeface="Times New Roman"/>
              <a:cs typeface="Times New Roman"/>
              <a:sym typeface="Times New Roman"/>
            </a:endParaRPr>
          </a:p>
          <a:p>
            <a:pPr indent="0" lvl="0" marL="0" rtl="0" algn="just">
              <a:lnSpc>
                <a:spcPct val="100000"/>
              </a:lnSpc>
              <a:spcBef>
                <a:spcPts val="2000"/>
              </a:spcBef>
              <a:spcAft>
                <a:spcPts val="0"/>
              </a:spcAft>
              <a:buNone/>
            </a:pPr>
            <a:r>
              <a:rPr lang="en" sz="1300">
                <a:solidFill>
                  <a:schemeClr val="dk1"/>
                </a:solidFill>
                <a:highlight>
                  <a:srgbClr val="FFFFFF"/>
                </a:highlight>
                <a:latin typeface="Times New Roman"/>
                <a:ea typeface="Times New Roman"/>
                <a:cs typeface="Times New Roman"/>
                <a:sym typeface="Times New Roman"/>
              </a:rPr>
              <a:t>Profit from training dataset:  135.85 USD</a:t>
            </a:r>
            <a:endParaRPr sz="13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chemeClr val="dk1"/>
                </a:solidFill>
                <a:highlight>
                  <a:srgbClr val="FFFFFF"/>
                </a:highlight>
                <a:latin typeface="Times New Roman"/>
                <a:ea typeface="Times New Roman"/>
                <a:cs typeface="Times New Roman"/>
                <a:sym typeface="Times New Roman"/>
              </a:rPr>
              <a:t>Profit from testing dataset:  111.05 USD</a:t>
            </a:r>
            <a:endParaRPr sz="1300">
              <a:solidFill>
                <a:schemeClr val="dk1"/>
              </a:solidFill>
              <a:highlight>
                <a:srgbClr val="FFFFFF"/>
              </a:highlight>
              <a:latin typeface="Times New Roman"/>
              <a:ea typeface="Times New Roman"/>
              <a:cs typeface="Times New Roman"/>
              <a:sym typeface="Times New Roman"/>
            </a:endParaRPr>
          </a:p>
          <a:p>
            <a:pPr indent="0" lvl="0" marL="0" rtl="0" algn="just">
              <a:lnSpc>
                <a:spcPct val="100000"/>
              </a:lnSpc>
              <a:spcBef>
                <a:spcPts val="2000"/>
              </a:spcBef>
              <a:spcAft>
                <a:spcPts val="0"/>
              </a:spcAft>
              <a:buNone/>
            </a:pPr>
            <a:r>
              <a:t/>
            </a:r>
            <a:endParaRPr sz="1300">
              <a:solidFill>
                <a:srgbClr val="000000"/>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pic>
        <p:nvPicPr>
          <p:cNvPr id="294" name="Google Shape;294;p48"/>
          <p:cNvPicPr preferRelativeResize="0"/>
          <p:nvPr/>
        </p:nvPicPr>
        <p:blipFill>
          <a:blip r:embed="rId3">
            <a:alphaModFix/>
          </a:blip>
          <a:stretch>
            <a:fillRect/>
          </a:stretch>
        </p:blipFill>
        <p:spPr>
          <a:xfrm>
            <a:off x="0" y="457200"/>
            <a:ext cx="9144000" cy="417576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pic>
        <p:nvPicPr>
          <p:cNvPr id="299" name="Google Shape;299;p49"/>
          <p:cNvPicPr preferRelativeResize="0"/>
          <p:nvPr/>
        </p:nvPicPr>
        <p:blipFill>
          <a:blip r:embed="rId3">
            <a:alphaModFix/>
          </a:blip>
          <a:stretch>
            <a:fillRect/>
          </a:stretch>
        </p:blipFill>
        <p:spPr>
          <a:xfrm>
            <a:off x="0" y="304800"/>
            <a:ext cx="9144000" cy="429999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pic>
        <p:nvPicPr>
          <p:cNvPr id="304" name="Google Shape;304;p50"/>
          <p:cNvPicPr preferRelativeResize="0"/>
          <p:nvPr/>
        </p:nvPicPr>
        <p:blipFill>
          <a:blip r:embed="rId3">
            <a:alphaModFix/>
          </a:blip>
          <a:stretch>
            <a:fillRect/>
          </a:stretch>
        </p:blipFill>
        <p:spPr>
          <a:xfrm>
            <a:off x="0" y="304800"/>
            <a:ext cx="9143999" cy="442311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51"/>
          <p:cNvSpPr/>
          <p:nvPr/>
        </p:nvSpPr>
        <p:spPr>
          <a:xfrm>
            <a:off x="3755900" y="1569407"/>
            <a:ext cx="776400" cy="499500"/>
          </a:xfrm>
          <a:prstGeom prst="rect">
            <a:avLst/>
          </a:prstGeom>
          <a:gradFill>
            <a:gsLst>
              <a:gs pos="0">
                <a:srgbClr val="DFE9FB"/>
              </a:gs>
              <a:gs pos="100000">
                <a:srgbClr val="6E9BE7"/>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High</a:t>
            </a:r>
            <a:endParaRPr/>
          </a:p>
        </p:txBody>
      </p:sp>
      <p:sp>
        <p:nvSpPr>
          <p:cNvPr id="310" name="Google Shape;310;p51"/>
          <p:cNvSpPr/>
          <p:nvPr/>
        </p:nvSpPr>
        <p:spPr>
          <a:xfrm>
            <a:off x="5275769" y="1569407"/>
            <a:ext cx="776400" cy="499500"/>
          </a:xfrm>
          <a:prstGeom prst="rect">
            <a:avLst/>
          </a:prstGeom>
          <a:gradFill>
            <a:gsLst>
              <a:gs pos="0">
                <a:srgbClr val="DFE9FB"/>
              </a:gs>
              <a:gs pos="100000">
                <a:srgbClr val="6E9BE7"/>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Low</a:t>
            </a:r>
            <a:endParaRPr/>
          </a:p>
        </p:txBody>
      </p:sp>
      <p:sp>
        <p:nvSpPr>
          <p:cNvPr id="311" name="Google Shape;311;p51"/>
          <p:cNvSpPr/>
          <p:nvPr/>
        </p:nvSpPr>
        <p:spPr>
          <a:xfrm>
            <a:off x="6795659" y="1569407"/>
            <a:ext cx="776400" cy="499500"/>
          </a:xfrm>
          <a:prstGeom prst="rect">
            <a:avLst/>
          </a:prstGeom>
          <a:gradFill>
            <a:gsLst>
              <a:gs pos="0">
                <a:srgbClr val="DFE9FB"/>
              </a:gs>
              <a:gs pos="100000">
                <a:srgbClr val="6E9BE7"/>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Open</a:t>
            </a:r>
            <a:endParaRPr/>
          </a:p>
        </p:txBody>
      </p:sp>
      <p:sp>
        <p:nvSpPr>
          <p:cNvPr id="312" name="Google Shape;312;p51"/>
          <p:cNvSpPr/>
          <p:nvPr/>
        </p:nvSpPr>
        <p:spPr>
          <a:xfrm>
            <a:off x="8315550" y="1569407"/>
            <a:ext cx="776400" cy="499500"/>
          </a:xfrm>
          <a:prstGeom prst="rect">
            <a:avLst/>
          </a:prstGeom>
          <a:gradFill>
            <a:gsLst>
              <a:gs pos="0">
                <a:srgbClr val="DFE9FB"/>
              </a:gs>
              <a:gs pos="100000">
                <a:srgbClr val="6E9BE7"/>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Close</a:t>
            </a:r>
            <a:endParaRPr/>
          </a:p>
        </p:txBody>
      </p:sp>
      <p:sp>
        <p:nvSpPr>
          <p:cNvPr id="313" name="Google Shape;313;p51"/>
          <p:cNvSpPr/>
          <p:nvPr/>
        </p:nvSpPr>
        <p:spPr>
          <a:xfrm>
            <a:off x="6019304" y="712525"/>
            <a:ext cx="776400" cy="499500"/>
          </a:xfrm>
          <a:prstGeom prst="rect">
            <a:avLst/>
          </a:prstGeom>
          <a:gradFill>
            <a:gsLst>
              <a:gs pos="0">
                <a:srgbClr val="FFF6DB"/>
              </a:gs>
              <a:gs pos="100000">
                <a:srgbClr val="FAD25C"/>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P&amp;G Data</a:t>
            </a:r>
            <a:endParaRPr/>
          </a:p>
        </p:txBody>
      </p:sp>
      <p:sp>
        <p:nvSpPr>
          <p:cNvPr id="314" name="Google Shape;314;p51"/>
          <p:cNvSpPr/>
          <p:nvPr/>
        </p:nvSpPr>
        <p:spPr>
          <a:xfrm>
            <a:off x="4532256" y="2426290"/>
            <a:ext cx="3783300" cy="618900"/>
          </a:xfrm>
          <a:prstGeom prst="rect">
            <a:avLst/>
          </a:prstGeom>
          <a:gradFill>
            <a:gsLst>
              <a:gs pos="0">
                <a:srgbClr val="F5D0D0"/>
              </a:gs>
              <a:gs pos="100000">
                <a:srgbClr val="D96868"/>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t>Average = (Open + 2x High + Close) / 4</a:t>
            </a:r>
            <a:endParaRPr/>
          </a:p>
          <a:p>
            <a:pPr indent="0" lvl="0" marL="0" rtl="0" algn="ctr">
              <a:spcBef>
                <a:spcPts val="0"/>
              </a:spcBef>
              <a:spcAft>
                <a:spcPts val="0"/>
              </a:spcAft>
              <a:buNone/>
            </a:pPr>
            <a:r>
              <a:rPr lang="en"/>
              <a:t>Log Return = log(Opne(t) / Average(t-1))</a:t>
            </a:r>
            <a:endParaRPr/>
          </a:p>
        </p:txBody>
      </p:sp>
      <p:sp>
        <p:nvSpPr>
          <p:cNvPr id="315" name="Google Shape;315;p51"/>
          <p:cNvSpPr/>
          <p:nvPr/>
        </p:nvSpPr>
        <p:spPr>
          <a:xfrm>
            <a:off x="3966056" y="3417233"/>
            <a:ext cx="4864800" cy="840600"/>
          </a:xfrm>
          <a:prstGeom prst="rect">
            <a:avLst/>
          </a:prstGeom>
          <a:gradFill>
            <a:gsLst>
              <a:gs pos="0">
                <a:srgbClr val="FDECDB"/>
              </a:gs>
              <a:gs pos="100000">
                <a:srgbClr val="F0A96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t>Garch(1,1): </a:t>
            </a:r>
            <a:endParaRPr/>
          </a:p>
          <a:p>
            <a:pPr indent="0" lvl="0" marL="0" rtl="0" algn="ctr">
              <a:lnSpc>
                <a:spcPct val="115000"/>
              </a:lnSpc>
              <a:spcBef>
                <a:spcPts val="0"/>
              </a:spcBef>
              <a:spcAft>
                <a:spcPts val="0"/>
              </a:spcAft>
              <a:buNone/>
            </a:pPr>
            <a:r>
              <a:rPr lang="en"/>
              <a:t>σ²(t) = a*σ²(t-1) + b*e²(t-1) + w </a:t>
            </a:r>
            <a:endParaRPr/>
          </a:p>
          <a:p>
            <a:pPr indent="0" lvl="0" marL="0" rtl="0" algn="ctr">
              <a:lnSpc>
                <a:spcPct val="115000"/>
              </a:lnSpc>
              <a:spcBef>
                <a:spcPts val="0"/>
              </a:spcBef>
              <a:spcAft>
                <a:spcPts val="0"/>
              </a:spcAft>
              <a:buNone/>
            </a:pPr>
            <a:r>
              <a:rPr lang="en"/>
              <a:t>Y_Garch(t) = mean + σ(t)</a:t>
            </a:r>
            <a:endParaRPr/>
          </a:p>
        </p:txBody>
      </p:sp>
      <p:sp>
        <p:nvSpPr>
          <p:cNvPr id="316" name="Google Shape;316;p51"/>
          <p:cNvSpPr/>
          <p:nvPr/>
        </p:nvSpPr>
        <p:spPr>
          <a:xfrm>
            <a:off x="4462301" y="4458750"/>
            <a:ext cx="3890400" cy="618900"/>
          </a:xfrm>
          <a:prstGeom prst="rect">
            <a:avLst/>
          </a:prstGeom>
          <a:gradFill>
            <a:gsLst>
              <a:gs pos="0">
                <a:srgbClr val="DCECD5"/>
              </a:gs>
              <a:gs pos="100000">
                <a:srgbClr val="93BC8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Open(t) = exp(Y_Garch(t-1)) * Average(t-1)</a:t>
            </a:r>
            <a:endParaRPr/>
          </a:p>
        </p:txBody>
      </p:sp>
      <p:cxnSp>
        <p:nvCxnSpPr>
          <p:cNvPr id="317" name="Google Shape;317;p51"/>
          <p:cNvCxnSpPr/>
          <p:nvPr/>
        </p:nvCxnSpPr>
        <p:spPr>
          <a:xfrm>
            <a:off x="4100954" y="1359193"/>
            <a:ext cx="4630800" cy="0"/>
          </a:xfrm>
          <a:prstGeom prst="straightConnector1">
            <a:avLst/>
          </a:prstGeom>
          <a:noFill/>
          <a:ln cap="flat" cmpd="sng" w="9525">
            <a:solidFill>
              <a:schemeClr val="dk2"/>
            </a:solidFill>
            <a:prstDash val="solid"/>
            <a:round/>
            <a:headEnd len="med" w="med" type="none"/>
            <a:tailEnd len="med" w="med" type="none"/>
          </a:ln>
        </p:spPr>
      </p:cxnSp>
      <p:cxnSp>
        <p:nvCxnSpPr>
          <p:cNvPr id="318" name="Google Shape;318;p51"/>
          <p:cNvCxnSpPr>
            <a:endCxn id="309" idx="0"/>
          </p:cNvCxnSpPr>
          <p:nvPr/>
        </p:nvCxnSpPr>
        <p:spPr>
          <a:xfrm>
            <a:off x="4132700" y="1351007"/>
            <a:ext cx="11400" cy="218400"/>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51"/>
          <p:cNvCxnSpPr>
            <a:stCxn id="310" idx="0"/>
          </p:cNvCxnSpPr>
          <p:nvPr/>
        </p:nvCxnSpPr>
        <p:spPr>
          <a:xfrm rot="10800000">
            <a:off x="5663969" y="1343207"/>
            <a:ext cx="0" cy="226200"/>
          </a:xfrm>
          <a:prstGeom prst="straightConnector1">
            <a:avLst/>
          </a:prstGeom>
          <a:noFill/>
          <a:ln cap="flat" cmpd="sng" w="9525">
            <a:solidFill>
              <a:schemeClr val="dk2"/>
            </a:solidFill>
            <a:prstDash val="solid"/>
            <a:round/>
            <a:headEnd len="med" w="med" type="none"/>
            <a:tailEnd len="med" w="med" type="none"/>
          </a:ln>
        </p:spPr>
      </p:cxnSp>
      <p:cxnSp>
        <p:nvCxnSpPr>
          <p:cNvPr id="320" name="Google Shape;320;p51"/>
          <p:cNvCxnSpPr>
            <a:stCxn id="311" idx="0"/>
          </p:cNvCxnSpPr>
          <p:nvPr/>
        </p:nvCxnSpPr>
        <p:spPr>
          <a:xfrm rot="10800000">
            <a:off x="7183859" y="1367207"/>
            <a:ext cx="0" cy="20220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p51"/>
          <p:cNvCxnSpPr>
            <a:stCxn id="312" idx="0"/>
          </p:cNvCxnSpPr>
          <p:nvPr/>
        </p:nvCxnSpPr>
        <p:spPr>
          <a:xfrm rot="10800000">
            <a:off x="8703750" y="1367207"/>
            <a:ext cx="0" cy="202200"/>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p51"/>
          <p:cNvCxnSpPr>
            <a:stCxn id="313" idx="2"/>
          </p:cNvCxnSpPr>
          <p:nvPr/>
        </p:nvCxnSpPr>
        <p:spPr>
          <a:xfrm>
            <a:off x="6407504" y="1212025"/>
            <a:ext cx="0" cy="16350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51"/>
          <p:cNvCxnSpPr>
            <a:stCxn id="309" idx="2"/>
          </p:cNvCxnSpPr>
          <p:nvPr/>
        </p:nvCxnSpPr>
        <p:spPr>
          <a:xfrm>
            <a:off x="4144100" y="2068907"/>
            <a:ext cx="392400" cy="365400"/>
          </a:xfrm>
          <a:prstGeom prst="straightConnector1">
            <a:avLst/>
          </a:prstGeom>
          <a:noFill/>
          <a:ln cap="flat" cmpd="sng" w="9525">
            <a:solidFill>
              <a:schemeClr val="dk2"/>
            </a:solidFill>
            <a:prstDash val="solid"/>
            <a:round/>
            <a:headEnd len="med" w="med" type="none"/>
            <a:tailEnd len="med" w="med" type="triangle"/>
          </a:ln>
        </p:spPr>
      </p:cxnSp>
      <p:cxnSp>
        <p:nvCxnSpPr>
          <p:cNvPr id="324" name="Google Shape;324;p51"/>
          <p:cNvCxnSpPr>
            <a:stCxn id="310" idx="2"/>
          </p:cNvCxnSpPr>
          <p:nvPr/>
        </p:nvCxnSpPr>
        <p:spPr>
          <a:xfrm>
            <a:off x="5663969" y="2068907"/>
            <a:ext cx="0" cy="325200"/>
          </a:xfrm>
          <a:prstGeom prst="straightConnector1">
            <a:avLst/>
          </a:prstGeom>
          <a:noFill/>
          <a:ln cap="flat" cmpd="sng" w="9525">
            <a:solidFill>
              <a:schemeClr val="dk2"/>
            </a:solidFill>
            <a:prstDash val="solid"/>
            <a:round/>
            <a:headEnd len="med" w="med" type="none"/>
            <a:tailEnd len="med" w="med" type="triangle"/>
          </a:ln>
        </p:spPr>
      </p:cxnSp>
      <p:cxnSp>
        <p:nvCxnSpPr>
          <p:cNvPr id="325" name="Google Shape;325;p51"/>
          <p:cNvCxnSpPr>
            <a:stCxn id="311" idx="2"/>
          </p:cNvCxnSpPr>
          <p:nvPr/>
        </p:nvCxnSpPr>
        <p:spPr>
          <a:xfrm>
            <a:off x="7183859" y="2068907"/>
            <a:ext cx="0" cy="349500"/>
          </a:xfrm>
          <a:prstGeom prst="straightConnector1">
            <a:avLst/>
          </a:prstGeom>
          <a:noFill/>
          <a:ln cap="flat" cmpd="sng" w="9525">
            <a:solidFill>
              <a:schemeClr val="dk2"/>
            </a:solidFill>
            <a:prstDash val="solid"/>
            <a:round/>
            <a:headEnd len="med" w="med" type="none"/>
            <a:tailEnd len="med" w="med" type="triangle"/>
          </a:ln>
        </p:spPr>
      </p:cxnSp>
      <p:cxnSp>
        <p:nvCxnSpPr>
          <p:cNvPr id="326" name="Google Shape;326;p51"/>
          <p:cNvCxnSpPr>
            <a:stCxn id="312" idx="2"/>
          </p:cNvCxnSpPr>
          <p:nvPr/>
        </p:nvCxnSpPr>
        <p:spPr>
          <a:xfrm flipH="1">
            <a:off x="8343450" y="2068907"/>
            <a:ext cx="360300" cy="365100"/>
          </a:xfrm>
          <a:prstGeom prst="straightConnector1">
            <a:avLst/>
          </a:prstGeom>
          <a:noFill/>
          <a:ln cap="flat" cmpd="sng" w="9525">
            <a:solidFill>
              <a:schemeClr val="dk2"/>
            </a:solidFill>
            <a:prstDash val="solid"/>
            <a:round/>
            <a:headEnd len="med" w="med" type="none"/>
            <a:tailEnd len="med" w="med" type="triangle"/>
          </a:ln>
        </p:spPr>
      </p:cxnSp>
      <p:sp>
        <p:nvSpPr>
          <p:cNvPr id="327" name="Google Shape;327;p51"/>
          <p:cNvSpPr/>
          <p:nvPr/>
        </p:nvSpPr>
        <p:spPr>
          <a:xfrm>
            <a:off x="6285767" y="3076381"/>
            <a:ext cx="228600" cy="309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1"/>
          <p:cNvSpPr/>
          <p:nvPr/>
        </p:nvSpPr>
        <p:spPr>
          <a:xfrm>
            <a:off x="6312502" y="4256543"/>
            <a:ext cx="189900" cy="202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1"/>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Garch Model</a:t>
            </a:r>
            <a:endParaRPr b="1">
              <a:solidFill>
                <a:srgbClr val="980000"/>
              </a:solidFill>
            </a:endParaRPr>
          </a:p>
        </p:txBody>
      </p:sp>
      <p:sp>
        <p:nvSpPr>
          <p:cNvPr id="330" name="Google Shape;330;p51"/>
          <p:cNvSpPr txBox="1"/>
          <p:nvPr/>
        </p:nvSpPr>
        <p:spPr>
          <a:xfrm>
            <a:off x="165625" y="694125"/>
            <a:ext cx="3239100" cy="444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u="sng">
                <a:solidFill>
                  <a:srgbClr val="222222"/>
                </a:solidFill>
              </a:rPr>
              <a:t>Definition: </a:t>
            </a:r>
            <a:endParaRPr b="1" u="sng">
              <a:solidFill>
                <a:srgbClr val="222222"/>
              </a:solidFill>
            </a:endParaRPr>
          </a:p>
          <a:p>
            <a:pPr indent="0" lvl="0" marL="0" rtl="0" algn="just">
              <a:lnSpc>
                <a:spcPct val="100000"/>
              </a:lnSpc>
              <a:spcBef>
                <a:spcPts val="1000"/>
              </a:spcBef>
              <a:spcAft>
                <a:spcPts val="0"/>
              </a:spcAft>
              <a:buNone/>
            </a:pPr>
            <a:r>
              <a:rPr lang="en">
                <a:solidFill>
                  <a:srgbClr val="222222"/>
                </a:solidFill>
              </a:rPr>
              <a:t>Garch(p,q):Generalized Autoregressive Conditionally Heteroskedastic Models </a:t>
            </a:r>
            <a:endParaRPr>
              <a:solidFill>
                <a:srgbClr val="222222"/>
              </a:solidFill>
            </a:endParaRPr>
          </a:p>
          <a:p>
            <a:pPr indent="0" lvl="0" marL="0" rtl="0" algn="just">
              <a:lnSpc>
                <a:spcPct val="115000"/>
              </a:lnSpc>
              <a:spcBef>
                <a:spcPts val="1000"/>
              </a:spcBef>
              <a:spcAft>
                <a:spcPts val="0"/>
              </a:spcAft>
              <a:buNone/>
            </a:pPr>
            <a:r>
              <a:rPr lang="en">
                <a:solidFill>
                  <a:srgbClr val="222222"/>
                </a:solidFill>
              </a:rPr>
              <a:t>It is a statistical model used in analyzing time-series data where the variance error is believed to be serially auto correlated.</a:t>
            </a:r>
            <a:endParaRPr sz="1100">
              <a:solidFill>
                <a:srgbClr val="222222"/>
              </a:solidFill>
            </a:endParaRPr>
          </a:p>
          <a:p>
            <a:pPr indent="0" lvl="0" marL="0" rtl="0" algn="ctr">
              <a:spcBef>
                <a:spcPts val="1000"/>
              </a:spcBef>
              <a:spcAft>
                <a:spcPts val="0"/>
              </a:spcAft>
              <a:buClr>
                <a:schemeClr val="dk1"/>
              </a:buClr>
              <a:buSzPts val="1100"/>
              <a:buFont typeface="Arial"/>
              <a:buNone/>
            </a:pPr>
            <a:r>
              <a:rPr b="1" lang="en">
                <a:solidFill>
                  <a:schemeClr val="dk1"/>
                </a:solidFill>
                <a:highlight>
                  <a:srgbClr val="FFFFFF"/>
                </a:highlight>
              </a:rPr>
              <a:t>The GARCH(1,1) model is:</a:t>
            </a:r>
            <a:endParaRPr b="1">
              <a:solidFill>
                <a:schemeClr val="dk1"/>
              </a:solidFill>
              <a:highlight>
                <a:srgbClr val="FFFFFF"/>
              </a:highlight>
            </a:endParaRPr>
          </a:p>
          <a:p>
            <a:pPr indent="0" lvl="0" marL="0" rtl="0" algn="ctr">
              <a:spcBef>
                <a:spcPts val="0"/>
              </a:spcBef>
              <a:spcAft>
                <a:spcPts val="0"/>
              </a:spcAft>
              <a:buClr>
                <a:schemeClr val="dk1"/>
              </a:buClr>
              <a:buSzPts val="1100"/>
              <a:buFont typeface="Arial"/>
              <a:buNone/>
            </a:pPr>
            <a:r>
              <a:rPr b="1" lang="en">
                <a:solidFill>
                  <a:schemeClr val="dk1"/>
                </a:solidFill>
                <a:highlight>
                  <a:srgbClr val="FFFFFF"/>
                </a:highlight>
              </a:rPr>
              <a:t>σ²(t) = a*σ²(t-1) + b*e²(t-1) + w</a:t>
            </a:r>
            <a:endParaRPr b="1">
              <a:solidFill>
                <a:schemeClr val="dk1"/>
              </a:solidFill>
              <a:highlight>
                <a:srgbClr val="FFFFFF"/>
              </a:highlight>
            </a:endParaRPr>
          </a:p>
          <a:p>
            <a:pPr indent="0" lvl="0" marL="0" rtl="0" algn="ctr">
              <a:spcBef>
                <a:spcPts val="0"/>
              </a:spcBef>
              <a:spcAft>
                <a:spcPts val="0"/>
              </a:spcAft>
              <a:buClr>
                <a:schemeClr val="dk1"/>
              </a:buClr>
              <a:buSzPts val="1100"/>
              <a:buFont typeface="Arial"/>
              <a:buNone/>
            </a:pPr>
            <a:r>
              <a:t/>
            </a:r>
            <a:endParaRPr b="1">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n" u="sng">
                <a:solidFill>
                  <a:srgbClr val="222222"/>
                </a:solidFill>
              </a:rPr>
              <a:t>Assumptions</a:t>
            </a:r>
            <a:r>
              <a:rPr b="1" lang="en">
                <a:solidFill>
                  <a:srgbClr val="222222"/>
                </a:solidFill>
              </a:rPr>
              <a:t>:</a:t>
            </a:r>
            <a:endParaRPr b="1">
              <a:solidFill>
                <a:srgbClr val="222222"/>
              </a:solidFill>
            </a:endParaRPr>
          </a:p>
          <a:p>
            <a:pPr indent="0" lvl="0" marL="0" rtl="0" algn="just">
              <a:lnSpc>
                <a:spcPct val="115000"/>
              </a:lnSpc>
              <a:spcBef>
                <a:spcPts val="1000"/>
              </a:spcBef>
              <a:spcAft>
                <a:spcPts val="0"/>
              </a:spcAft>
              <a:buNone/>
            </a:pPr>
            <a:r>
              <a:rPr lang="en">
                <a:solidFill>
                  <a:srgbClr val="222222"/>
                </a:solidFill>
              </a:rPr>
              <a:t>GARCH models assume that the variance of the error term follows an autoregressive moving average process.</a:t>
            </a:r>
            <a:endParaRPr>
              <a:solidFill>
                <a:srgbClr val="222222"/>
              </a:solidFill>
            </a:endParaRPr>
          </a:p>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6795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5B0F00"/>
                </a:solidFill>
                <a:latin typeface="Arial"/>
                <a:ea typeface="Arial"/>
                <a:cs typeface="Arial"/>
                <a:sym typeface="Arial"/>
              </a:rPr>
              <a:t>PG Stock Present Return Index</a:t>
            </a:r>
            <a:endParaRPr b="1">
              <a:solidFill>
                <a:srgbClr val="5B0F00"/>
              </a:solidFill>
              <a:latin typeface="Arial"/>
              <a:ea typeface="Arial"/>
              <a:cs typeface="Arial"/>
              <a:sym typeface="Arial"/>
            </a:endParaRPr>
          </a:p>
        </p:txBody>
      </p:sp>
      <p:sp>
        <p:nvSpPr>
          <p:cNvPr id="76" name="Google Shape;76;p16"/>
          <p:cNvSpPr txBox="1"/>
          <p:nvPr>
            <p:ph idx="1" type="body"/>
          </p:nvPr>
        </p:nvSpPr>
        <p:spPr>
          <a:xfrm>
            <a:off x="4153500" y="1152475"/>
            <a:ext cx="4678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7" name="Google Shape;77;p16"/>
          <p:cNvPicPr preferRelativeResize="0"/>
          <p:nvPr/>
        </p:nvPicPr>
        <p:blipFill>
          <a:blip r:embed="rId3">
            <a:alphaModFix/>
          </a:blip>
          <a:stretch>
            <a:fillRect/>
          </a:stretch>
        </p:blipFill>
        <p:spPr>
          <a:xfrm>
            <a:off x="4153500" y="1111579"/>
            <a:ext cx="4678801" cy="3457296"/>
          </a:xfrm>
          <a:prstGeom prst="rect">
            <a:avLst/>
          </a:prstGeom>
          <a:noFill/>
          <a:ln>
            <a:noFill/>
          </a:ln>
        </p:spPr>
      </p:pic>
      <p:sp>
        <p:nvSpPr>
          <p:cNvPr id="78" name="Google Shape;78;p16"/>
          <p:cNvSpPr txBox="1"/>
          <p:nvPr/>
        </p:nvSpPr>
        <p:spPr>
          <a:xfrm>
            <a:off x="221675" y="1017725"/>
            <a:ext cx="3931800" cy="41259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a:solidFill>
                <a:schemeClr val="dk1"/>
              </a:solidFill>
            </a:endParaRPr>
          </a:p>
          <a:p>
            <a:pPr indent="-330200" lvl="0" marL="457200" rtl="0" algn="l">
              <a:lnSpc>
                <a:spcPct val="100000"/>
              </a:lnSpc>
              <a:spcBef>
                <a:spcPts val="1600"/>
              </a:spcBef>
              <a:spcAft>
                <a:spcPts val="0"/>
              </a:spcAft>
              <a:buClr>
                <a:schemeClr val="dk1"/>
              </a:buClr>
              <a:buSzPts val="1600"/>
              <a:buChar char="●"/>
            </a:pPr>
            <a:r>
              <a:rPr lang="en" sz="1600">
                <a:solidFill>
                  <a:schemeClr val="dk1"/>
                </a:solidFill>
              </a:rPr>
              <a:t>Even with the current COVID-19 situation we can see that  the company was expected to post earnings of $1.24 per share and it actually produced earnings of $1.37 per share, delivering a surprise of 10.48%.</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Even with the drop in the price index by 38% the P&amp;G market is still stable and is considered as top 10 company in Healthcare sector</a:t>
            </a:r>
            <a:endParaRPr sz="1600">
              <a:solidFill>
                <a:schemeClr val="dk1"/>
              </a:solidFill>
            </a:endParaRPr>
          </a:p>
          <a:p>
            <a:pPr indent="0" lvl="0" marL="457200" rtl="0" algn="l">
              <a:lnSpc>
                <a:spcPct val="115000"/>
              </a:lnSpc>
              <a:spcBef>
                <a:spcPts val="1600"/>
              </a:spcBef>
              <a:spcAft>
                <a:spcPts val="1600"/>
              </a:spcAft>
              <a:buNone/>
            </a:pPr>
            <a:r>
              <a:t/>
            </a:r>
            <a:endParaRPr sz="18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2"/>
          <p:cNvSpPr txBox="1"/>
          <p:nvPr>
            <p:ph type="title"/>
          </p:nvPr>
        </p:nvSpPr>
        <p:spPr>
          <a:xfrm>
            <a:off x="311700" y="197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5B0F00"/>
                </a:solidFill>
              </a:rPr>
              <a:t>Plot for Garch Model Output</a:t>
            </a:r>
            <a:endParaRPr b="1">
              <a:solidFill>
                <a:srgbClr val="5B0F00"/>
              </a:solidFill>
            </a:endParaRPr>
          </a:p>
        </p:txBody>
      </p:sp>
      <p:pic>
        <p:nvPicPr>
          <p:cNvPr id="336" name="Google Shape;336;p52"/>
          <p:cNvPicPr preferRelativeResize="0"/>
          <p:nvPr/>
        </p:nvPicPr>
        <p:blipFill>
          <a:blip r:embed="rId3">
            <a:alphaModFix/>
          </a:blip>
          <a:stretch>
            <a:fillRect/>
          </a:stretch>
        </p:blipFill>
        <p:spPr>
          <a:xfrm>
            <a:off x="212250" y="1672600"/>
            <a:ext cx="3912750" cy="2179250"/>
          </a:xfrm>
          <a:prstGeom prst="rect">
            <a:avLst/>
          </a:prstGeom>
          <a:noFill/>
          <a:ln>
            <a:noFill/>
          </a:ln>
        </p:spPr>
      </p:pic>
      <p:pic>
        <p:nvPicPr>
          <p:cNvPr id="337" name="Google Shape;337;p52"/>
          <p:cNvPicPr preferRelativeResize="0"/>
          <p:nvPr/>
        </p:nvPicPr>
        <p:blipFill rotWithShape="1">
          <a:blip r:embed="rId4">
            <a:alphaModFix/>
          </a:blip>
          <a:srcRect b="28401" l="7095" r="13444" t="21884"/>
          <a:stretch/>
        </p:blipFill>
        <p:spPr>
          <a:xfrm>
            <a:off x="4425025" y="1672600"/>
            <a:ext cx="4524625" cy="2093175"/>
          </a:xfrm>
          <a:prstGeom prst="rect">
            <a:avLst/>
          </a:prstGeom>
          <a:noFill/>
          <a:ln>
            <a:noFill/>
          </a:ln>
        </p:spPr>
      </p:pic>
      <p:sp>
        <p:nvSpPr>
          <p:cNvPr id="338" name="Google Shape;338;p52"/>
          <p:cNvSpPr txBox="1"/>
          <p:nvPr/>
        </p:nvSpPr>
        <p:spPr>
          <a:xfrm>
            <a:off x="1112325" y="3958150"/>
            <a:ext cx="2112600" cy="6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FF"/>
                </a:solidFill>
              </a:rPr>
              <a:t>Log return (blue)</a:t>
            </a:r>
            <a:endParaRPr b="1">
              <a:solidFill>
                <a:srgbClr val="0000FF"/>
              </a:solidFill>
            </a:endParaRPr>
          </a:p>
          <a:p>
            <a:pPr indent="0" lvl="0" marL="0" rtl="0" algn="ctr">
              <a:spcBef>
                <a:spcPts val="0"/>
              </a:spcBef>
              <a:spcAft>
                <a:spcPts val="0"/>
              </a:spcAft>
              <a:buNone/>
            </a:pPr>
            <a:r>
              <a:rPr b="1" lang="en">
                <a:solidFill>
                  <a:srgbClr val="FF0000"/>
                </a:solidFill>
              </a:rPr>
              <a:t>Garch Estimation (red)</a:t>
            </a:r>
            <a:endParaRPr b="1">
              <a:solidFill>
                <a:srgbClr val="FF0000"/>
              </a:solidFill>
            </a:endParaRPr>
          </a:p>
        </p:txBody>
      </p:sp>
      <p:sp>
        <p:nvSpPr>
          <p:cNvPr id="339" name="Google Shape;339;p52"/>
          <p:cNvSpPr txBox="1"/>
          <p:nvPr/>
        </p:nvSpPr>
        <p:spPr>
          <a:xfrm>
            <a:off x="4731038" y="3957550"/>
            <a:ext cx="3912600" cy="6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Candlestick</a:t>
            </a:r>
            <a:r>
              <a:rPr b="1" lang="en" sz="1300"/>
              <a:t> and Line Chart of Predicted Open</a:t>
            </a:r>
            <a:endParaRPr b="1" sz="13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3"/>
          <p:cNvSpPr txBox="1"/>
          <p:nvPr>
            <p:ph idx="1" type="body"/>
          </p:nvPr>
        </p:nvSpPr>
        <p:spPr>
          <a:xfrm>
            <a:off x="311700" y="626850"/>
            <a:ext cx="8520600" cy="482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222222"/>
                </a:solidFill>
              </a:rPr>
              <a:t>Statistical Measure:</a:t>
            </a:r>
            <a:endParaRPr b="1" sz="1400">
              <a:solidFill>
                <a:srgbClr val="222222"/>
              </a:solidFill>
            </a:endParaRPr>
          </a:p>
          <a:p>
            <a:pPr indent="0" lvl="0" marL="0" rtl="0" algn="l">
              <a:spcBef>
                <a:spcPts val="1000"/>
              </a:spcBef>
              <a:spcAft>
                <a:spcPts val="0"/>
              </a:spcAft>
              <a:buNone/>
            </a:pPr>
            <a:r>
              <a:t/>
            </a:r>
            <a:endParaRPr sz="1200">
              <a:solidFill>
                <a:srgbClr val="222222"/>
              </a:solidFill>
            </a:endParaRPr>
          </a:p>
          <a:p>
            <a:pPr indent="0" lvl="0" marL="0" rtl="0" algn="l">
              <a:spcBef>
                <a:spcPts val="0"/>
              </a:spcBef>
              <a:spcAft>
                <a:spcPts val="0"/>
              </a:spcAft>
              <a:buNone/>
            </a:pPr>
            <a:r>
              <a:t/>
            </a:r>
            <a:endParaRPr sz="1000">
              <a:solidFill>
                <a:srgbClr val="222222"/>
              </a:solidFill>
            </a:endParaRPr>
          </a:p>
          <a:p>
            <a:pPr indent="0" lvl="0" marL="0" rtl="0" algn="l">
              <a:spcBef>
                <a:spcPts val="1000"/>
              </a:spcBef>
              <a:spcAft>
                <a:spcPts val="0"/>
              </a:spcAft>
              <a:buNone/>
            </a:pPr>
            <a:r>
              <a:t/>
            </a:r>
            <a:endParaRPr sz="1400" u="sng">
              <a:solidFill>
                <a:srgbClr val="222222"/>
              </a:solidFill>
            </a:endParaRPr>
          </a:p>
          <a:p>
            <a:pPr indent="0" lvl="0" marL="0" rtl="0" algn="l">
              <a:spcBef>
                <a:spcPts val="1000"/>
              </a:spcBef>
              <a:spcAft>
                <a:spcPts val="0"/>
              </a:spcAft>
              <a:buNone/>
            </a:pPr>
            <a:r>
              <a:t/>
            </a:r>
            <a:endParaRPr b="1" sz="1400">
              <a:solidFill>
                <a:srgbClr val="222222"/>
              </a:solidFill>
            </a:endParaRPr>
          </a:p>
          <a:p>
            <a:pPr indent="0" lvl="0" marL="0" rtl="0" algn="l">
              <a:spcBef>
                <a:spcPts val="1000"/>
              </a:spcBef>
              <a:spcAft>
                <a:spcPts val="0"/>
              </a:spcAft>
              <a:buNone/>
            </a:pPr>
            <a:r>
              <a:rPr b="1" lang="en" sz="1400">
                <a:solidFill>
                  <a:srgbClr val="222222"/>
                </a:solidFill>
              </a:rPr>
              <a:t>Backtesting:</a:t>
            </a:r>
            <a:endParaRPr b="1" sz="1400">
              <a:solidFill>
                <a:srgbClr val="222222"/>
              </a:solidFill>
            </a:endParaRPr>
          </a:p>
          <a:p>
            <a:pPr indent="0" lvl="0" marL="0" rtl="0" algn="l">
              <a:spcBef>
                <a:spcPts val="100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00">
              <a:solidFill>
                <a:srgbClr val="FFFFFF"/>
              </a:solidFill>
              <a:highlight>
                <a:srgbClr val="5B0F00"/>
              </a:highlight>
            </a:endParaRPr>
          </a:p>
          <a:p>
            <a:pPr indent="0" lvl="0" marL="0" rtl="0" algn="l">
              <a:spcBef>
                <a:spcPts val="1000"/>
              </a:spcBef>
              <a:spcAft>
                <a:spcPts val="0"/>
              </a:spcAft>
              <a:buClr>
                <a:schemeClr val="dk1"/>
              </a:buClr>
              <a:buSzPts val="1100"/>
              <a:buFont typeface="Arial"/>
              <a:buNone/>
            </a:pPr>
            <a:r>
              <a:t/>
            </a:r>
            <a:endParaRPr>
              <a:solidFill>
                <a:srgbClr val="FFFFFF"/>
              </a:solidFill>
              <a:highlight>
                <a:srgbClr val="5B0F00"/>
              </a:highlight>
            </a:endParaRPr>
          </a:p>
          <a:p>
            <a:pPr indent="0" lvl="0" marL="0" rtl="0" algn="l">
              <a:spcBef>
                <a:spcPts val="1000"/>
              </a:spcBef>
              <a:spcAft>
                <a:spcPts val="1600"/>
              </a:spcAft>
              <a:buNone/>
            </a:pPr>
            <a:r>
              <a:t/>
            </a:r>
            <a:endParaRPr/>
          </a:p>
        </p:txBody>
      </p:sp>
      <p:graphicFrame>
        <p:nvGraphicFramePr>
          <p:cNvPr id="345" name="Google Shape;345;p53"/>
          <p:cNvGraphicFramePr/>
          <p:nvPr/>
        </p:nvGraphicFramePr>
        <p:xfrm>
          <a:off x="3020488" y="1000800"/>
          <a:ext cx="3000000" cy="3000000"/>
        </p:xfrm>
        <a:graphic>
          <a:graphicData uri="http://schemas.openxmlformats.org/drawingml/2006/table">
            <a:tbl>
              <a:tblPr>
                <a:noFill/>
                <a:tableStyleId>{4CA05D35-24B8-4AA9-87FB-1F08F6D6A902}</a:tableStyleId>
              </a:tblPr>
              <a:tblGrid>
                <a:gridCol w="2184950"/>
                <a:gridCol w="918075"/>
              </a:tblGrid>
              <a:tr h="425750">
                <a:tc>
                  <a:txBody>
                    <a:bodyPr/>
                    <a:lstStyle/>
                    <a:p>
                      <a:pPr indent="0" lvl="0" marL="0" rtl="0" algn="l">
                        <a:lnSpc>
                          <a:spcPct val="115000"/>
                        </a:lnSpc>
                        <a:spcBef>
                          <a:spcPts val="0"/>
                        </a:spcBef>
                        <a:spcAft>
                          <a:spcPts val="1000"/>
                        </a:spcAft>
                        <a:buNone/>
                      </a:pPr>
                      <a:r>
                        <a:rPr b="1" lang="en" sz="1300">
                          <a:solidFill>
                            <a:schemeClr val="dk1"/>
                          </a:solidFill>
                          <a:highlight>
                            <a:srgbClr val="FFFFFF"/>
                          </a:highlight>
                        </a:rPr>
                        <a:t>R_square value:</a:t>
                      </a:r>
                      <a:endParaRPr b="1" sz="1300"/>
                    </a:p>
                  </a:txBody>
                  <a:tcPr marT="91425" marB="91425" marR="91425" marL="91425" anchor="ctr"/>
                </a:tc>
                <a:tc>
                  <a:txBody>
                    <a:bodyPr/>
                    <a:lstStyle/>
                    <a:p>
                      <a:pPr indent="0" lvl="0" marL="0" rtl="0" algn="l">
                        <a:lnSpc>
                          <a:spcPct val="115000"/>
                        </a:lnSpc>
                        <a:spcBef>
                          <a:spcPts val="0"/>
                        </a:spcBef>
                        <a:spcAft>
                          <a:spcPts val="1000"/>
                        </a:spcAft>
                        <a:buNone/>
                      </a:pPr>
                      <a:r>
                        <a:rPr b="1" lang="en">
                          <a:solidFill>
                            <a:schemeClr val="dk1"/>
                          </a:solidFill>
                          <a:highlight>
                            <a:srgbClr val="FFFFFF"/>
                          </a:highlight>
                        </a:rPr>
                        <a:t>0.678</a:t>
                      </a:r>
                      <a:endParaRPr b="1"/>
                    </a:p>
                  </a:txBody>
                  <a:tcPr marT="91425" marB="91425" marR="91425" marL="91425" anchor="ctr"/>
                </a:tc>
              </a:tr>
              <a:tr h="500625">
                <a:tc>
                  <a:txBody>
                    <a:bodyPr/>
                    <a:lstStyle/>
                    <a:p>
                      <a:pPr indent="0" lvl="0" marL="0" rtl="0" algn="l">
                        <a:lnSpc>
                          <a:spcPct val="115000"/>
                        </a:lnSpc>
                        <a:spcBef>
                          <a:spcPts val="0"/>
                        </a:spcBef>
                        <a:spcAft>
                          <a:spcPts val="0"/>
                        </a:spcAft>
                        <a:buNone/>
                      </a:pPr>
                      <a:r>
                        <a:rPr b="1" lang="en" sz="1300">
                          <a:solidFill>
                            <a:schemeClr val="dk1"/>
                          </a:solidFill>
                          <a:highlight>
                            <a:srgbClr val="FFFFFF"/>
                          </a:highlight>
                        </a:rPr>
                        <a:t>Root Mean Square Error: </a:t>
                      </a:r>
                      <a:endParaRPr b="1" sz="1300"/>
                    </a:p>
                  </a:txBody>
                  <a:tcPr marT="91425" marB="91425" marR="91425" marL="91425" anchor="ctr"/>
                </a:tc>
                <a:tc>
                  <a:txBody>
                    <a:bodyPr/>
                    <a:lstStyle/>
                    <a:p>
                      <a:pPr indent="0" lvl="0" marL="0" rtl="0" algn="l">
                        <a:lnSpc>
                          <a:spcPct val="115000"/>
                        </a:lnSpc>
                        <a:spcBef>
                          <a:spcPts val="0"/>
                        </a:spcBef>
                        <a:spcAft>
                          <a:spcPts val="0"/>
                        </a:spcAft>
                        <a:buNone/>
                      </a:pPr>
                      <a:r>
                        <a:rPr b="1" lang="en">
                          <a:solidFill>
                            <a:schemeClr val="dk1"/>
                          </a:solidFill>
                          <a:highlight>
                            <a:srgbClr val="FFFFFF"/>
                          </a:highlight>
                        </a:rPr>
                        <a:t>5.857</a:t>
                      </a:r>
                      <a:endParaRPr b="1">
                        <a:highlight>
                          <a:srgbClr val="5B0F00"/>
                        </a:highlight>
                      </a:endParaRPr>
                    </a:p>
                  </a:txBody>
                  <a:tcPr marT="91425" marB="91425" marR="91425" marL="91425" anchor="ctr"/>
                </a:tc>
              </a:tr>
            </a:tbl>
          </a:graphicData>
        </a:graphic>
      </p:graphicFrame>
      <p:graphicFrame>
        <p:nvGraphicFramePr>
          <p:cNvPr id="346" name="Google Shape;346;p53"/>
          <p:cNvGraphicFramePr/>
          <p:nvPr/>
        </p:nvGraphicFramePr>
        <p:xfrm>
          <a:off x="3020488" y="2679725"/>
          <a:ext cx="3000000" cy="3000000"/>
        </p:xfrm>
        <a:graphic>
          <a:graphicData uri="http://schemas.openxmlformats.org/drawingml/2006/table">
            <a:tbl>
              <a:tblPr>
                <a:noFill/>
                <a:tableStyleId>{4CA05D35-24B8-4AA9-87FB-1F08F6D6A902}</a:tableStyleId>
              </a:tblPr>
              <a:tblGrid>
                <a:gridCol w="2184950"/>
                <a:gridCol w="918075"/>
              </a:tblGrid>
              <a:tr h="394850">
                <a:tc>
                  <a:txBody>
                    <a:bodyPr/>
                    <a:lstStyle/>
                    <a:p>
                      <a:pPr indent="0" lvl="0" marL="0" rtl="0" algn="l">
                        <a:spcBef>
                          <a:spcPts val="0"/>
                        </a:spcBef>
                        <a:spcAft>
                          <a:spcPts val="0"/>
                        </a:spcAft>
                        <a:buNone/>
                      </a:pPr>
                      <a:r>
                        <a:rPr b="1" lang="en"/>
                        <a:t>Sharpe Ratio</a:t>
                      </a:r>
                      <a:endParaRPr b="1"/>
                    </a:p>
                  </a:txBody>
                  <a:tcPr marT="91425" marB="91425" marR="91425" marL="91425"/>
                </a:tc>
                <a:tc>
                  <a:txBody>
                    <a:bodyPr/>
                    <a:lstStyle/>
                    <a:p>
                      <a:pPr indent="0" lvl="0" marL="0" rtl="0" algn="l">
                        <a:spcBef>
                          <a:spcPts val="0"/>
                        </a:spcBef>
                        <a:spcAft>
                          <a:spcPts val="0"/>
                        </a:spcAft>
                        <a:buNone/>
                      </a:pPr>
                      <a:r>
                        <a:rPr b="1" lang="en"/>
                        <a:t>0.955</a:t>
                      </a:r>
                      <a:endParaRPr b="1"/>
                    </a:p>
                  </a:txBody>
                  <a:tcPr marT="91425" marB="91425" marR="91425" marL="91425"/>
                </a:tc>
              </a:tr>
              <a:tr h="394850">
                <a:tc>
                  <a:txBody>
                    <a:bodyPr/>
                    <a:lstStyle/>
                    <a:p>
                      <a:pPr indent="0" lvl="0" marL="0" rtl="0" algn="l">
                        <a:spcBef>
                          <a:spcPts val="0"/>
                        </a:spcBef>
                        <a:spcAft>
                          <a:spcPts val="0"/>
                        </a:spcAft>
                        <a:buNone/>
                      </a:pPr>
                      <a:r>
                        <a:rPr b="1" lang="en"/>
                        <a:t>Treynor Ratio</a:t>
                      </a:r>
                      <a:endParaRPr b="1"/>
                    </a:p>
                  </a:txBody>
                  <a:tcPr marT="91425" marB="91425" marR="91425" marL="91425"/>
                </a:tc>
                <a:tc>
                  <a:txBody>
                    <a:bodyPr/>
                    <a:lstStyle/>
                    <a:p>
                      <a:pPr indent="0" lvl="0" marL="0" rtl="0" algn="l">
                        <a:spcBef>
                          <a:spcPts val="0"/>
                        </a:spcBef>
                        <a:spcAft>
                          <a:spcPts val="0"/>
                        </a:spcAft>
                        <a:buNone/>
                      </a:pPr>
                      <a:r>
                        <a:rPr b="1" lang="en"/>
                        <a:t>-0.692</a:t>
                      </a:r>
                      <a:endParaRPr b="1"/>
                    </a:p>
                  </a:txBody>
                  <a:tcPr marT="91425" marB="91425" marR="91425" marL="91425"/>
                </a:tc>
              </a:tr>
              <a:tr h="394850">
                <a:tc>
                  <a:txBody>
                    <a:bodyPr/>
                    <a:lstStyle/>
                    <a:p>
                      <a:pPr indent="0" lvl="0" marL="0" rtl="0" algn="l">
                        <a:spcBef>
                          <a:spcPts val="0"/>
                        </a:spcBef>
                        <a:spcAft>
                          <a:spcPts val="0"/>
                        </a:spcAft>
                        <a:buNone/>
                      </a:pPr>
                      <a:r>
                        <a:rPr b="1" lang="en"/>
                        <a:t>Profit (%)</a:t>
                      </a:r>
                      <a:endParaRPr b="1"/>
                    </a:p>
                  </a:txBody>
                  <a:tcPr marT="91425" marB="91425" marR="91425" marL="91425"/>
                </a:tc>
                <a:tc>
                  <a:txBody>
                    <a:bodyPr/>
                    <a:lstStyle/>
                    <a:p>
                      <a:pPr indent="0" lvl="0" marL="0" rtl="0" algn="l">
                        <a:spcBef>
                          <a:spcPts val="0"/>
                        </a:spcBef>
                        <a:spcAft>
                          <a:spcPts val="0"/>
                        </a:spcAft>
                        <a:buNone/>
                      </a:pPr>
                      <a:r>
                        <a:rPr b="1" lang="en"/>
                        <a:t>0.437</a:t>
                      </a:r>
                      <a:endParaRPr b="1"/>
                    </a:p>
                  </a:txBody>
                  <a:tcPr marT="91425" marB="91425" marR="91425" marL="91425"/>
                </a:tc>
              </a:tr>
              <a:tr h="394850">
                <a:tc>
                  <a:txBody>
                    <a:bodyPr/>
                    <a:lstStyle/>
                    <a:p>
                      <a:pPr indent="0" lvl="0" marL="0" rtl="0" algn="l">
                        <a:spcBef>
                          <a:spcPts val="0"/>
                        </a:spcBef>
                        <a:spcAft>
                          <a:spcPts val="0"/>
                        </a:spcAft>
                        <a:buNone/>
                      </a:pPr>
                      <a:r>
                        <a:rPr b="1" lang="en"/>
                        <a:t>Hit Rate</a:t>
                      </a:r>
                      <a:endParaRPr b="1"/>
                    </a:p>
                  </a:txBody>
                  <a:tcPr marT="91425" marB="91425" marR="91425" marL="91425"/>
                </a:tc>
                <a:tc>
                  <a:txBody>
                    <a:bodyPr/>
                    <a:lstStyle/>
                    <a:p>
                      <a:pPr indent="0" lvl="0" marL="0" rtl="0" algn="l">
                        <a:spcBef>
                          <a:spcPts val="0"/>
                        </a:spcBef>
                        <a:spcAft>
                          <a:spcPts val="0"/>
                        </a:spcAft>
                        <a:buNone/>
                      </a:pPr>
                      <a:r>
                        <a:rPr b="1" lang="en"/>
                        <a:t>1.0</a:t>
                      </a:r>
                      <a:endParaRPr b="1"/>
                    </a:p>
                  </a:txBody>
                  <a:tcPr marT="91425" marB="91425" marR="91425" marL="91425"/>
                </a:tc>
              </a:tr>
            </a:tbl>
          </a:graphicData>
        </a:graphic>
      </p:graphicFrame>
      <p:sp>
        <p:nvSpPr>
          <p:cNvPr id="347" name="Google Shape;347;p53"/>
          <p:cNvSpPr txBox="1"/>
          <p:nvPr/>
        </p:nvSpPr>
        <p:spPr>
          <a:xfrm>
            <a:off x="1926750" y="5425"/>
            <a:ext cx="5290500" cy="617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 sz="2000" u="sng">
                <a:solidFill>
                  <a:srgbClr val="990000"/>
                </a:solidFill>
              </a:rPr>
              <a:t>Result</a:t>
            </a:r>
            <a:endParaRPr sz="2000" u="sng">
              <a:solidFill>
                <a:srgbClr val="99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54"/>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5B0F00"/>
                </a:solidFill>
              </a:rPr>
              <a:t>Long Short Term Memory</a:t>
            </a:r>
            <a:endParaRPr b="1">
              <a:solidFill>
                <a:srgbClr val="5B0F00"/>
              </a:solidFill>
            </a:endParaRPr>
          </a:p>
        </p:txBody>
      </p:sp>
      <p:sp>
        <p:nvSpPr>
          <p:cNvPr id="353" name="Google Shape;353;p54"/>
          <p:cNvSpPr txBox="1"/>
          <p:nvPr>
            <p:ph idx="1" type="body"/>
          </p:nvPr>
        </p:nvSpPr>
        <p:spPr>
          <a:xfrm>
            <a:off x="311700" y="1152475"/>
            <a:ext cx="2645700" cy="377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u="sng">
                <a:solidFill>
                  <a:srgbClr val="222222"/>
                </a:solidFill>
              </a:rPr>
              <a:t>D</a:t>
            </a:r>
            <a:r>
              <a:rPr b="1" lang="en" sz="1400" u="sng">
                <a:solidFill>
                  <a:srgbClr val="222222"/>
                </a:solidFill>
              </a:rPr>
              <a:t>efinition: </a:t>
            </a:r>
            <a:endParaRPr b="1" sz="1400" u="sng">
              <a:solidFill>
                <a:srgbClr val="222222"/>
              </a:solidFill>
            </a:endParaRPr>
          </a:p>
          <a:p>
            <a:pPr indent="0" lvl="0" marL="0" rtl="0" algn="just">
              <a:spcBef>
                <a:spcPts val="1000"/>
              </a:spcBef>
              <a:spcAft>
                <a:spcPts val="0"/>
              </a:spcAft>
              <a:buClr>
                <a:schemeClr val="dk1"/>
              </a:buClr>
              <a:buSzPts val="1100"/>
              <a:buFont typeface="Arial"/>
              <a:buNone/>
            </a:pPr>
            <a:r>
              <a:rPr lang="en" sz="1200">
                <a:solidFill>
                  <a:srgbClr val="222222"/>
                </a:solidFill>
              </a:rPr>
              <a:t>Long short-term memory is an artificial recurrent neural network architecture used in the field of deep learning. Unlike standard feedforward neural networks, LSTM has feedback connections. It can not only process single data points, but also entire sequences of data.</a:t>
            </a:r>
            <a:endParaRPr sz="1200">
              <a:solidFill>
                <a:srgbClr val="222222"/>
              </a:solidFill>
            </a:endParaRPr>
          </a:p>
          <a:p>
            <a:pPr indent="0" lvl="0" marL="0" rtl="0" algn="l">
              <a:spcBef>
                <a:spcPts val="1000"/>
              </a:spcBef>
              <a:spcAft>
                <a:spcPts val="0"/>
              </a:spcAft>
              <a:buClr>
                <a:schemeClr val="dk1"/>
              </a:buClr>
              <a:buSzPts val="1100"/>
              <a:buFont typeface="Arial"/>
              <a:buNone/>
            </a:pPr>
            <a:r>
              <a:rPr b="1" lang="en" sz="1400" u="sng">
                <a:solidFill>
                  <a:srgbClr val="222222"/>
                </a:solidFill>
              </a:rPr>
              <a:t>Assumptions: </a:t>
            </a:r>
            <a:endParaRPr b="1" sz="1400" u="sng">
              <a:solidFill>
                <a:srgbClr val="222222"/>
              </a:solidFill>
            </a:endParaRPr>
          </a:p>
          <a:p>
            <a:pPr indent="0" lvl="0" marL="0" rtl="0" algn="just">
              <a:spcBef>
                <a:spcPts val="1000"/>
              </a:spcBef>
              <a:spcAft>
                <a:spcPts val="0"/>
              </a:spcAft>
              <a:buClr>
                <a:schemeClr val="dk1"/>
              </a:buClr>
              <a:buSzPts val="1100"/>
              <a:buFont typeface="Arial"/>
              <a:buNone/>
            </a:pPr>
            <a:r>
              <a:rPr lang="en" sz="1200">
                <a:solidFill>
                  <a:srgbClr val="222222"/>
                </a:solidFill>
              </a:rPr>
              <a:t>LSTM assumes that the state at current time step depends on previous time step. This assumption constraints the time dependency modeling capability.</a:t>
            </a:r>
            <a:endParaRPr sz="1200">
              <a:solidFill>
                <a:srgbClr val="222222"/>
              </a:solidFill>
            </a:endParaRPr>
          </a:p>
          <a:p>
            <a:pPr indent="457200" lvl="0" marL="914400" rtl="0" algn="l">
              <a:spcBef>
                <a:spcPts val="1000"/>
              </a:spcBef>
              <a:spcAft>
                <a:spcPts val="1000"/>
              </a:spcAft>
              <a:buClr>
                <a:schemeClr val="dk1"/>
              </a:buClr>
              <a:buSzPts val="1100"/>
              <a:buFont typeface="Arial"/>
              <a:buNone/>
            </a:pPr>
            <a:r>
              <a:t/>
            </a:r>
            <a:endParaRPr/>
          </a:p>
        </p:txBody>
      </p:sp>
      <p:sp>
        <p:nvSpPr>
          <p:cNvPr id="354" name="Google Shape;354;p54"/>
          <p:cNvSpPr/>
          <p:nvPr/>
        </p:nvSpPr>
        <p:spPr>
          <a:xfrm>
            <a:off x="3527300" y="1569407"/>
            <a:ext cx="776400" cy="499500"/>
          </a:xfrm>
          <a:prstGeom prst="rect">
            <a:avLst/>
          </a:prstGeom>
          <a:gradFill>
            <a:gsLst>
              <a:gs pos="0">
                <a:srgbClr val="DFE9FB"/>
              </a:gs>
              <a:gs pos="100000">
                <a:srgbClr val="6E9BE7"/>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High</a:t>
            </a:r>
            <a:endParaRPr/>
          </a:p>
        </p:txBody>
      </p:sp>
      <p:sp>
        <p:nvSpPr>
          <p:cNvPr id="355" name="Google Shape;355;p54"/>
          <p:cNvSpPr/>
          <p:nvPr/>
        </p:nvSpPr>
        <p:spPr>
          <a:xfrm>
            <a:off x="5047169" y="1569407"/>
            <a:ext cx="776400" cy="499500"/>
          </a:xfrm>
          <a:prstGeom prst="rect">
            <a:avLst/>
          </a:prstGeom>
          <a:gradFill>
            <a:gsLst>
              <a:gs pos="0">
                <a:srgbClr val="DFE9FB"/>
              </a:gs>
              <a:gs pos="100000">
                <a:srgbClr val="6E9BE7"/>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Low</a:t>
            </a:r>
            <a:endParaRPr/>
          </a:p>
        </p:txBody>
      </p:sp>
      <p:sp>
        <p:nvSpPr>
          <p:cNvPr id="356" name="Google Shape;356;p54"/>
          <p:cNvSpPr/>
          <p:nvPr/>
        </p:nvSpPr>
        <p:spPr>
          <a:xfrm>
            <a:off x="6567059" y="1569407"/>
            <a:ext cx="776400" cy="499500"/>
          </a:xfrm>
          <a:prstGeom prst="rect">
            <a:avLst/>
          </a:prstGeom>
          <a:gradFill>
            <a:gsLst>
              <a:gs pos="0">
                <a:srgbClr val="DFE9FB"/>
              </a:gs>
              <a:gs pos="100000">
                <a:srgbClr val="6E9BE7"/>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Open</a:t>
            </a:r>
            <a:endParaRPr/>
          </a:p>
        </p:txBody>
      </p:sp>
      <p:sp>
        <p:nvSpPr>
          <p:cNvPr id="357" name="Google Shape;357;p54"/>
          <p:cNvSpPr/>
          <p:nvPr/>
        </p:nvSpPr>
        <p:spPr>
          <a:xfrm>
            <a:off x="8086950" y="1569407"/>
            <a:ext cx="776400" cy="499500"/>
          </a:xfrm>
          <a:prstGeom prst="rect">
            <a:avLst/>
          </a:prstGeom>
          <a:gradFill>
            <a:gsLst>
              <a:gs pos="0">
                <a:srgbClr val="DFE9FB"/>
              </a:gs>
              <a:gs pos="100000">
                <a:srgbClr val="6E9BE7"/>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Close</a:t>
            </a:r>
            <a:endParaRPr/>
          </a:p>
        </p:txBody>
      </p:sp>
      <p:sp>
        <p:nvSpPr>
          <p:cNvPr id="358" name="Google Shape;358;p54"/>
          <p:cNvSpPr/>
          <p:nvPr/>
        </p:nvSpPr>
        <p:spPr>
          <a:xfrm>
            <a:off x="5790704" y="712525"/>
            <a:ext cx="776400" cy="499500"/>
          </a:xfrm>
          <a:prstGeom prst="rect">
            <a:avLst/>
          </a:prstGeom>
          <a:gradFill>
            <a:gsLst>
              <a:gs pos="0">
                <a:srgbClr val="FFF6DB"/>
              </a:gs>
              <a:gs pos="100000">
                <a:srgbClr val="FAD25C"/>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P&amp;G Data</a:t>
            </a:r>
            <a:endParaRPr/>
          </a:p>
        </p:txBody>
      </p:sp>
      <p:sp>
        <p:nvSpPr>
          <p:cNvPr id="359" name="Google Shape;359;p54"/>
          <p:cNvSpPr/>
          <p:nvPr/>
        </p:nvSpPr>
        <p:spPr>
          <a:xfrm>
            <a:off x="3737450" y="2434291"/>
            <a:ext cx="4864800" cy="1823400"/>
          </a:xfrm>
          <a:prstGeom prst="rect">
            <a:avLst/>
          </a:prstGeom>
          <a:gradFill>
            <a:gsLst>
              <a:gs pos="0">
                <a:srgbClr val="FDECDB"/>
              </a:gs>
              <a:gs pos="100000">
                <a:srgbClr val="F0A96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u="sng"/>
              <a:t>LSTM Keras Package:</a:t>
            </a:r>
            <a:endParaRPr b="1" u="sng"/>
          </a:p>
          <a:p>
            <a:pPr indent="0" lvl="0" marL="0" rtl="0" algn="l">
              <a:lnSpc>
                <a:spcPct val="115000"/>
              </a:lnSpc>
              <a:spcBef>
                <a:spcPts val="1000"/>
              </a:spcBef>
              <a:spcAft>
                <a:spcPts val="0"/>
              </a:spcAft>
              <a:buNone/>
            </a:pPr>
            <a:r>
              <a:rPr lang="en" sz="1200"/>
              <a:t>Layers                      : 3 [32 nodes, 16 </a:t>
            </a:r>
            <a:r>
              <a:rPr lang="en" sz="1200">
                <a:solidFill>
                  <a:schemeClr val="dk1"/>
                </a:solidFill>
              </a:rPr>
              <a:t>nodes</a:t>
            </a:r>
            <a:r>
              <a:rPr lang="en" sz="1200"/>
              <a:t>, 1(dense) </a:t>
            </a:r>
            <a:r>
              <a:rPr lang="en" sz="1200">
                <a:solidFill>
                  <a:schemeClr val="dk1"/>
                </a:solidFill>
              </a:rPr>
              <a:t>nodes</a:t>
            </a:r>
            <a:r>
              <a:rPr lang="en" sz="1200"/>
              <a:t>]</a:t>
            </a:r>
            <a:endParaRPr sz="1200"/>
          </a:p>
          <a:p>
            <a:pPr indent="0" lvl="0" marL="0" rtl="0" algn="l">
              <a:lnSpc>
                <a:spcPct val="115000"/>
              </a:lnSpc>
              <a:spcBef>
                <a:spcPts val="0"/>
              </a:spcBef>
              <a:spcAft>
                <a:spcPts val="0"/>
              </a:spcAft>
              <a:buNone/>
            </a:pPr>
            <a:r>
              <a:rPr lang="en" sz="1200"/>
              <a:t>Activation Function  : Linear</a:t>
            </a:r>
            <a:endParaRPr sz="1200"/>
          </a:p>
          <a:p>
            <a:pPr indent="0" lvl="0" marL="0" rtl="0" algn="l">
              <a:lnSpc>
                <a:spcPct val="115000"/>
              </a:lnSpc>
              <a:spcBef>
                <a:spcPts val="0"/>
              </a:spcBef>
              <a:spcAft>
                <a:spcPts val="0"/>
              </a:spcAft>
              <a:buNone/>
            </a:pPr>
            <a:r>
              <a:rPr lang="en" sz="1200"/>
              <a:t>L</a:t>
            </a:r>
            <a:r>
              <a:rPr lang="en" sz="1200"/>
              <a:t>oss                         : mse</a:t>
            </a:r>
            <a:endParaRPr sz="1200"/>
          </a:p>
          <a:p>
            <a:pPr indent="0" lvl="0" marL="0" rtl="0" algn="l">
              <a:lnSpc>
                <a:spcPct val="115000"/>
              </a:lnSpc>
              <a:spcBef>
                <a:spcPts val="0"/>
              </a:spcBef>
              <a:spcAft>
                <a:spcPts val="0"/>
              </a:spcAft>
              <a:buNone/>
            </a:pPr>
            <a:r>
              <a:rPr lang="en" sz="1200"/>
              <a:t>Optimizer                 : adagrad</a:t>
            </a:r>
            <a:endParaRPr sz="1200"/>
          </a:p>
          <a:p>
            <a:pPr indent="0" lvl="0" marL="0" rtl="0" algn="l">
              <a:lnSpc>
                <a:spcPct val="115000"/>
              </a:lnSpc>
              <a:spcBef>
                <a:spcPts val="0"/>
              </a:spcBef>
              <a:spcAft>
                <a:spcPts val="0"/>
              </a:spcAft>
              <a:buNone/>
            </a:pPr>
            <a:r>
              <a:rPr lang="en" sz="1200"/>
              <a:t>Epochs                     : 5</a:t>
            </a:r>
            <a:endParaRPr sz="1200"/>
          </a:p>
          <a:p>
            <a:pPr indent="0" lvl="0" marL="0" rtl="0" algn="l">
              <a:lnSpc>
                <a:spcPct val="115000"/>
              </a:lnSpc>
              <a:spcBef>
                <a:spcPts val="0"/>
              </a:spcBef>
              <a:spcAft>
                <a:spcPts val="0"/>
              </a:spcAft>
              <a:buNone/>
            </a:pPr>
            <a:r>
              <a:rPr lang="en" sz="1200"/>
              <a:t>Batch_size               : 1</a:t>
            </a:r>
            <a:endParaRPr sz="1200"/>
          </a:p>
        </p:txBody>
      </p:sp>
      <p:sp>
        <p:nvSpPr>
          <p:cNvPr id="360" name="Google Shape;360;p54"/>
          <p:cNvSpPr/>
          <p:nvPr/>
        </p:nvSpPr>
        <p:spPr>
          <a:xfrm>
            <a:off x="4462321" y="4458778"/>
            <a:ext cx="3415200" cy="618900"/>
          </a:xfrm>
          <a:prstGeom prst="rect">
            <a:avLst/>
          </a:prstGeom>
          <a:gradFill>
            <a:gsLst>
              <a:gs pos="0">
                <a:srgbClr val="DCECD5"/>
              </a:gs>
              <a:gs pos="100000">
                <a:srgbClr val="93BC8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Open price prediction for next day</a:t>
            </a:r>
            <a:endParaRPr/>
          </a:p>
        </p:txBody>
      </p:sp>
      <p:cxnSp>
        <p:nvCxnSpPr>
          <p:cNvPr id="361" name="Google Shape;361;p54"/>
          <p:cNvCxnSpPr/>
          <p:nvPr/>
        </p:nvCxnSpPr>
        <p:spPr>
          <a:xfrm>
            <a:off x="3872354" y="1359193"/>
            <a:ext cx="4630800" cy="0"/>
          </a:xfrm>
          <a:prstGeom prst="straightConnector1">
            <a:avLst/>
          </a:prstGeom>
          <a:noFill/>
          <a:ln cap="flat" cmpd="sng" w="9525">
            <a:solidFill>
              <a:schemeClr val="dk2"/>
            </a:solidFill>
            <a:prstDash val="solid"/>
            <a:round/>
            <a:headEnd len="med" w="med" type="none"/>
            <a:tailEnd len="med" w="med" type="none"/>
          </a:ln>
        </p:spPr>
      </p:cxnSp>
      <p:cxnSp>
        <p:nvCxnSpPr>
          <p:cNvPr id="362" name="Google Shape;362;p54"/>
          <p:cNvCxnSpPr>
            <a:endCxn id="354" idx="0"/>
          </p:cNvCxnSpPr>
          <p:nvPr/>
        </p:nvCxnSpPr>
        <p:spPr>
          <a:xfrm>
            <a:off x="3904100" y="1351007"/>
            <a:ext cx="11400" cy="21840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54"/>
          <p:cNvCxnSpPr>
            <a:stCxn id="355" idx="0"/>
          </p:cNvCxnSpPr>
          <p:nvPr/>
        </p:nvCxnSpPr>
        <p:spPr>
          <a:xfrm rot="10800000">
            <a:off x="5435369" y="1343207"/>
            <a:ext cx="0" cy="226200"/>
          </a:xfrm>
          <a:prstGeom prst="straightConnector1">
            <a:avLst/>
          </a:prstGeom>
          <a:noFill/>
          <a:ln cap="flat" cmpd="sng" w="9525">
            <a:solidFill>
              <a:schemeClr val="dk2"/>
            </a:solidFill>
            <a:prstDash val="solid"/>
            <a:round/>
            <a:headEnd len="med" w="med" type="none"/>
            <a:tailEnd len="med" w="med" type="none"/>
          </a:ln>
        </p:spPr>
      </p:cxnSp>
      <p:cxnSp>
        <p:nvCxnSpPr>
          <p:cNvPr id="364" name="Google Shape;364;p54"/>
          <p:cNvCxnSpPr>
            <a:stCxn id="356" idx="0"/>
          </p:cNvCxnSpPr>
          <p:nvPr/>
        </p:nvCxnSpPr>
        <p:spPr>
          <a:xfrm rot="10800000">
            <a:off x="6955259" y="1367207"/>
            <a:ext cx="0" cy="202200"/>
          </a:xfrm>
          <a:prstGeom prst="straightConnector1">
            <a:avLst/>
          </a:prstGeom>
          <a:noFill/>
          <a:ln cap="flat" cmpd="sng" w="9525">
            <a:solidFill>
              <a:schemeClr val="dk2"/>
            </a:solidFill>
            <a:prstDash val="solid"/>
            <a:round/>
            <a:headEnd len="med" w="med" type="none"/>
            <a:tailEnd len="med" w="med" type="none"/>
          </a:ln>
        </p:spPr>
      </p:cxnSp>
      <p:cxnSp>
        <p:nvCxnSpPr>
          <p:cNvPr id="365" name="Google Shape;365;p54"/>
          <p:cNvCxnSpPr>
            <a:stCxn id="357" idx="0"/>
          </p:cNvCxnSpPr>
          <p:nvPr/>
        </p:nvCxnSpPr>
        <p:spPr>
          <a:xfrm rot="10800000">
            <a:off x="8475150" y="1367207"/>
            <a:ext cx="0" cy="202200"/>
          </a:xfrm>
          <a:prstGeom prst="straightConnector1">
            <a:avLst/>
          </a:prstGeom>
          <a:noFill/>
          <a:ln cap="flat" cmpd="sng" w="9525">
            <a:solidFill>
              <a:schemeClr val="dk2"/>
            </a:solidFill>
            <a:prstDash val="solid"/>
            <a:round/>
            <a:headEnd len="med" w="med" type="none"/>
            <a:tailEnd len="med" w="med" type="none"/>
          </a:ln>
        </p:spPr>
      </p:cxnSp>
      <p:cxnSp>
        <p:nvCxnSpPr>
          <p:cNvPr id="366" name="Google Shape;366;p54"/>
          <p:cNvCxnSpPr>
            <a:stCxn id="358" idx="2"/>
          </p:cNvCxnSpPr>
          <p:nvPr/>
        </p:nvCxnSpPr>
        <p:spPr>
          <a:xfrm>
            <a:off x="6178904" y="1212025"/>
            <a:ext cx="0" cy="163500"/>
          </a:xfrm>
          <a:prstGeom prst="straightConnector1">
            <a:avLst/>
          </a:prstGeom>
          <a:noFill/>
          <a:ln cap="flat" cmpd="sng" w="9525">
            <a:solidFill>
              <a:schemeClr val="dk2"/>
            </a:solidFill>
            <a:prstDash val="solid"/>
            <a:round/>
            <a:headEnd len="med" w="med" type="none"/>
            <a:tailEnd len="med" w="med" type="none"/>
          </a:ln>
        </p:spPr>
      </p:cxnSp>
      <p:cxnSp>
        <p:nvCxnSpPr>
          <p:cNvPr id="367" name="Google Shape;367;p54"/>
          <p:cNvCxnSpPr>
            <a:stCxn id="354" idx="2"/>
          </p:cNvCxnSpPr>
          <p:nvPr/>
        </p:nvCxnSpPr>
        <p:spPr>
          <a:xfrm>
            <a:off x="3915500" y="2068907"/>
            <a:ext cx="392400" cy="365400"/>
          </a:xfrm>
          <a:prstGeom prst="straightConnector1">
            <a:avLst/>
          </a:prstGeom>
          <a:noFill/>
          <a:ln cap="flat" cmpd="sng" w="9525">
            <a:solidFill>
              <a:schemeClr val="dk2"/>
            </a:solidFill>
            <a:prstDash val="solid"/>
            <a:round/>
            <a:headEnd len="med" w="med" type="none"/>
            <a:tailEnd len="med" w="med" type="triangle"/>
          </a:ln>
        </p:spPr>
      </p:cxnSp>
      <p:cxnSp>
        <p:nvCxnSpPr>
          <p:cNvPr id="368" name="Google Shape;368;p54"/>
          <p:cNvCxnSpPr>
            <a:stCxn id="355" idx="2"/>
          </p:cNvCxnSpPr>
          <p:nvPr/>
        </p:nvCxnSpPr>
        <p:spPr>
          <a:xfrm>
            <a:off x="5435369" y="2068907"/>
            <a:ext cx="0" cy="325200"/>
          </a:xfrm>
          <a:prstGeom prst="straightConnector1">
            <a:avLst/>
          </a:prstGeom>
          <a:noFill/>
          <a:ln cap="flat" cmpd="sng" w="9525">
            <a:solidFill>
              <a:schemeClr val="dk2"/>
            </a:solidFill>
            <a:prstDash val="solid"/>
            <a:round/>
            <a:headEnd len="med" w="med" type="none"/>
            <a:tailEnd len="med" w="med" type="triangle"/>
          </a:ln>
        </p:spPr>
      </p:cxnSp>
      <p:cxnSp>
        <p:nvCxnSpPr>
          <p:cNvPr id="369" name="Google Shape;369;p54"/>
          <p:cNvCxnSpPr>
            <a:stCxn id="356" idx="2"/>
          </p:cNvCxnSpPr>
          <p:nvPr/>
        </p:nvCxnSpPr>
        <p:spPr>
          <a:xfrm>
            <a:off x="6955259" y="2068907"/>
            <a:ext cx="0" cy="349500"/>
          </a:xfrm>
          <a:prstGeom prst="straightConnector1">
            <a:avLst/>
          </a:prstGeom>
          <a:noFill/>
          <a:ln cap="flat" cmpd="sng" w="9525">
            <a:solidFill>
              <a:schemeClr val="dk2"/>
            </a:solidFill>
            <a:prstDash val="solid"/>
            <a:round/>
            <a:headEnd len="med" w="med" type="none"/>
            <a:tailEnd len="med" w="med" type="triangle"/>
          </a:ln>
        </p:spPr>
      </p:cxnSp>
      <p:cxnSp>
        <p:nvCxnSpPr>
          <p:cNvPr id="370" name="Google Shape;370;p54"/>
          <p:cNvCxnSpPr>
            <a:stCxn id="357" idx="2"/>
          </p:cNvCxnSpPr>
          <p:nvPr/>
        </p:nvCxnSpPr>
        <p:spPr>
          <a:xfrm flipH="1">
            <a:off x="8114850" y="2068907"/>
            <a:ext cx="360300" cy="365100"/>
          </a:xfrm>
          <a:prstGeom prst="straightConnector1">
            <a:avLst/>
          </a:prstGeom>
          <a:noFill/>
          <a:ln cap="flat" cmpd="sng" w="9525">
            <a:solidFill>
              <a:schemeClr val="dk2"/>
            </a:solidFill>
            <a:prstDash val="solid"/>
            <a:round/>
            <a:headEnd len="med" w="med" type="none"/>
            <a:tailEnd len="med" w="med" type="triangle"/>
          </a:ln>
        </p:spPr>
      </p:cxnSp>
      <p:sp>
        <p:nvSpPr>
          <p:cNvPr id="371" name="Google Shape;371;p54"/>
          <p:cNvSpPr/>
          <p:nvPr/>
        </p:nvSpPr>
        <p:spPr>
          <a:xfrm>
            <a:off x="6083902" y="4256543"/>
            <a:ext cx="189900" cy="202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55"/>
          <p:cNvSpPr txBox="1"/>
          <p:nvPr>
            <p:ph type="title"/>
          </p:nvPr>
        </p:nvSpPr>
        <p:spPr>
          <a:xfrm>
            <a:off x="402975" y="6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5B0F00"/>
                </a:solidFill>
              </a:rPr>
              <a:t>Plot for LSTM model Output</a:t>
            </a:r>
            <a:endParaRPr b="1">
              <a:solidFill>
                <a:srgbClr val="5B0F00"/>
              </a:solidFill>
            </a:endParaRPr>
          </a:p>
        </p:txBody>
      </p:sp>
      <p:pic>
        <p:nvPicPr>
          <p:cNvPr id="377" name="Google Shape;377;p55"/>
          <p:cNvPicPr preferRelativeResize="0"/>
          <p:nvPr/>
        </p:nvPicPr>
        <p:blipFill rotWithShape="1">
          <a:blip r:embed="rId3">
            <a:alphaModFix/>
          </a:blip>
          <a:srcRect b="0" l="1806" r="0" t="0"/>
          <a:stretch/>
        </p:blipFill>
        <p:spPr>
          <a:xfrm>
            <a:off x="339850" y="630500"/>
            <a:ext cx="8653899" cy="44368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56"/>
          <p:cNvSpPr txBox="1"/>
          <p:nvPr>
            <p:ph idx="1" type="body"/>
          </p:nvPr>
        </p:nvSpPr>
        <p:spPr>
          <a:xfrm>
            <a:off x="311700" y="474450"/>
            <a:ext cx="8520600" cy="482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solidFill>
                  <a:srgbClr val="222222"/>
                </a:solidFill>
              </a:rPr>
              <a:t>Statistical Measure:</a:t>
            </a:r>
            <a:endParaRPr b="1" sz="1400" u="sng">
              <a:solidFill>
                <a:srgbClr val="222222"/>
              </a:solidFill>
            </a:endParaRPr>
          </a:p>
          <a:p>
            <a:pPr indent="0" lvl="0" marL="0" rtl="0" algn="l">
              <a:spcBef>
                <a:spcPts val="1000"/>
              </a:spcBef>
              <a:spcAft>
                <a:spcPts val="0"/>
              </a:spcAft>
              <a:buNone/>
            </a:pPr>
            <a:r>
              <a:t/>
            </a:r>
            <a:endParaRPr sz="1200">
              <a:solidFill>
                <a:srgbClr val="222222"/>
              </a:solidFill>
            </a:endParaRPr>
          </a:p>
          <a:p>
            <a:pPr indent="0" lvl="0" marL="0" rtl="0" algn="l">
              <a:spcBef>
                <a:spcPts val="0"/>
              </a:spcBef>
              <a:spcAft>
                <a:spcPts val="0"/>
              </a:spcAft>
              <a:buNone/>
            </a:pPr>
            <a:r>
              <a:t/>
            </a:r>
            <a:endParaRPr sz="1000">
              <a:solidFill>
                <a:srgbClr val="222222"/>
              </a:solidFill>
            </a:endParaRPr>
          </a:p>
          <a:p>
            <a:pPr indent="0" lvl="0" marL="0" rtl="0" algn="l">
              <a:spcBef>
                <a:spcPts val="1000"/>
              </a:spcBef>
              <a:spcAft>
                <a:spcPts val="0"/>
              </a:spcAft>
              <a:buNone/>
            </a:pPr>
            <a:r>
              <a:t/>
            </a:r>
            <a:endParaRPr sz="1400" u="sng">
              <a:solidFill>
                <a:srgbClr val="222222"/>
              </a:solidFill>
            </a:endParaRPr>
          </a:p>
          <a:p>
            <a:pPr indent="0" lvl="0" marL="0" rtl="0" algn="l">
              <a:spcBef>
                <a:spcPts val="1000"/>
              </a:spcBef>
              <a:spcAft>
                <a:spcPts val="0"/>
              </a:spcAft>
              <a:buNone/>
            </a:pPr>
            <a:r>
              <a:t/>
            </a:r>
            <a:endParaRPr b="1" sz="1400" u="sng">
              <a:solidFill>
                <a:srgbClr val="222222"/>
              </a:solidFill>
            </a:endParaRPr>
          </a:p>
          <a:p>
            <a:pPr indent="0" lvl="0" marL="0" rtl="0" algn="l">
              <a:spcBef>
                <a:spcPts val="1000"/>
              </a:spcBef>
              <a:spcAft>
                <a:spcPts val="0"/>
              </a:spcAft>
              <a:buNone/>
            </a:pPr>
            <a:r>
              <a:rPr b="1" lang="en" sz="1400" u="sng">
                <a:solidFill>
                  <a:srgbClr val="222222"/>
                </a:solidFill>
              </a:rPr>
              <a:t>Backtesting</a:t>
            </a:r>
            <a:r>
              <a:rPr b="1" lang="en" sz="1000">
                <a:solidFill>
                  <a:srgbClr val="222222"/>
                </a:solidFill>
              </a:rPr>
              <a:t>:</a:t>
            </a:r>
            <a:endParaRPr b="1" sz="1000">
              <a:solidFill>
                <a:srgbClr val="222222"/>
              </a:solidFill>
            </a:endParaRPr>
          </a:p>
          <a:p>
            <a:pPr indent="0" lvl="0" marL="0" rtl="0" algn="l">
              <a:spcBef>
                <a:spcPts val="100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00">
              <a:solidFill>
                <a:srgbClr val="222222"/>
              </a:solidFill>
            </a:endParaRPr>
          </a:p>
          <a:p>
            <a:pPr indent="0" lvl="0" marL="0" rtl="0" algn="l">
              <a:spcBef>
                <a:spcPts val="1000"/>
              </a:spcBef>
              <a:spcAft>
                <a:spcPts val="0"/>
              </a:spcAft>
              <a:buClr>
                <a:schemeClr val="dk1"/>
              </a:buClr>
              <a:buSzPts val="1100"/>
              <a:buFont typeface="Arial"/>
              <a:buNone/>
            </a:pPr>
            <a:r>
              <a:t/>
            </a:r>
            <a:endParaRPr>
              <a:solidFill>
                <a:srgbClr val="FFFFFF"/>
              </a:solidFill>
              <a:highlight>
                <a:srgbClr val="5B0F00"/>
              </a:highlight>
            </a:endParaRPr>
          </a:p>
          <a:p>
            <a:pPr indent="0" lvl="0" marL="0" rtl="0" algn="l">
              <a:spcBef>
                <a:spcPts val="1000"/>
              </a:spcBef>
              <a:spcAft>
                <a:spcPts val="1600"/>
              </a:spcAft>
              <a:buNone/>
            </a:pPr>
            <a:r>
              <a:t/>
            </a:r>
            <a:endParaRPr/>
          </a:p>
        </p:txBody>
      </p:sp>
      <p:graphicFrame>
        <p:nvGraphicFramePr>
          <p:cNvPr id="383" name="Google Shape;383;p56"/>
          <p:cNvGraphicFramePr/>
          <p:nvPr/>
        </p:nvGraphicFramePr>
        <p:xfrm>
          <a:off x="3020488" y="851125"/>
          <a:ext cx="3000000" cy="3000000"/>
        </p:xfrm>
        <a:graphic>
          <a:graphicData uri="http://schemas.openxmlformats.org/drawingml/2006/table">
            <a:tbl>
              <a:tblPr>
                <a:noFill/>
                <a:tableStyleId>{4CA05D35-24B8-4AA9-87FB-1F08F6D6A902}</a:tableStyleId>
              </a:tblPr>
              <a:tblGrid>
                <a:gridCol w="2184950"/>
                <a:gridCol w="918075"/>
              </a:tblGrid>
              <a:tr h="517575">
                <a:tc>
                  <a:txBody>
                    <a:bodyPr/>
                    <a:lstStyle/>
                    <a:p>
                      <a:pPr indent="0" lvl="0" marL="0" rtl="0" algn="l">
                        <a:lnSpc>
                          <a:spcPct val="115000"/>
                        </a:lnSpc>
                        <a:spcBef>
                          <a:spcPts val="0"/>
                        </a:spcBef>
                        <a:spcAft>
                          <a:spcPts val="1000"/>
                        </a:spcAft>
                        <a:buNone/>
                      </a:pPr>
                      <a:r>
                        <a:rPr b="1" lang="en" sz="1300">
                          <a:solidFill>
                            <a:schemeClr val="dk1"/>
                          </a:solidFill>
                          <a:highlight>
                            <a:srgbClr val="FFFFFF"/>
                          </a:highlight>
                        </a:rPr>
                        <a:t>R_square value:</a:t>
                      </a:r>
                      <a:endParaRPr b="1" sz="1300"/>
                    </a:p>
                  </a:txBody>
                  <a:tcPr marT="91425" marB="91425" marR="91425" marL="91425" anchor="ctr"/>
                </a:tc>
                <a:tc>
                  <a:txBody>
                    <a:bodyPr/>
                    <a:lstStyle/>
                    <a:p>
                      <a:pPr indent="0" lvl="0" marL="0" rtl="0" algn="l">
                        <a:lnSpc>
                          <a:spcPct val="115000"/>
                        </a:lnSpc>
                        <a:spcBef>
                          <a:spcPts val="0"/>
                        </a:spcBef>
                        <a:spcAft>
                          <a:spcPts val="1000"/>
                        </a:spcAft>
                        <a:buNone/>
                      </a:pPr>
                      <a:r>
                        <a:rPr b="1" lang="en"/>
                        <a:t>0.57</a:t>
                      </a:r>
                      <a:endParaRPr b="1"/>
                    </a:p>
                  </a:txBody>
                  <a:tcPr marT="91425" marB="91425" marR="91425" marL="91425" anchor="ctr"/>
                </a:tc>
              </a:tr>
              <a:tr h="500625">
                <a:tc>
                  <a:txBody>
                    <a:bodyPr/>
                    <a:lstStyle/>
                    <a:p>
                      <a:pPr indent="0" lvl="0" marL="0" rtl="0" algn="l">
                        <a:lnSpc>
                          <a:spcPct val="115000"/>
                        </a:lnSpc>
                        <a:spcBef>
                          <a:spcPts val="0"/>
                        </a:spcBef>
                        <a:spcAft>
                          <a:spcPts val="0"/>
                        </a:spcAft>
                        <a:buNone/>
                      </a:pPr>
                      <a:r>
                        <a:rPr b="1" lang="en" sz="1300">
                          <a:solidFill>
                            <a:schemeClr val="dk1"/>
                          </a:solidFill>
                          <a:highlight>
                            <a:srgbClr val="FFFFFF"/>
                          </a:highlight>
                        </a:rPr>
                        <a:t>Root Mean Square Error: </a:t>
                      </a:r>
                      <a:endParaRPr b="1" sz="1300"/>
                    </a:p>
                  </a:txBody>
                  <a:tcPr marT="91425" marB="91425" marR="91425" marL="91425" anchor="ctr"/>
                </a:tc>
                <a:tc>
                  <a:txBody>
                    <a:bodyPr/>
                    <a:lstStyle/>
                    <a:p>
                      <a:pPr indent="0" lvl="0" marL="0" rtl="0" algn="l">
                        <a:lnSpc>
                          <a:spcPct val="115000"/>
                        </a:lnSpc>
                        <a:spcBef>
                          <a:spcPts val="0"/>
                        </a:spcBef>
                        <a:spcAft>
                          <a:spcPts val="0"/>
                        </a:spcAft>
                        <a:buNone/>
                      </a:pPr>
                      <a:r>
                        <a:rPr b="1" lang="en"/>
                        <a:t>1.47</a:t>
                      </a:r>
                      <a:endParaRPr b="1"/>
                    </a:p>
                  </a:txBody>
                  <a:tcPr marT="91425" marB="91425" marR="91425" marL="91425" anchor="ctr"/>
                </a:tc>
              </a:tr>
            </a:tbl>
          </a:graphicData>
        </a:graphic>
      </p:graphicFrame>
      <p:graphicFrame>
        <p:nvGraphicFramePr>
          <p:cNvPr id="384" name="Google Shape;384;p56"/>
          <p:cNvGraphicFramePr/>
          <p:nvPr/>
        </p:nvGraphicFramePr>
        <p:xfrm>
          <a:off x="3020488" y="2467450"/>
          <a:ext cx="3000000" cy="3000000"/>
        </p:xfrm>
        <a:graphic>
          <a:graphicData uri="http://schemas.openxmlformats.org/drawingml/2006/table">
            <a:tbl>
              <a:tblPr>
                <a:noFill/>
                <a:tableStyleId>{4CA05D35-24B8-4AA9-87FB-1F08F6D6A902}</a:tableStyleId>
              </a:tblPr>
              <a:tblGrid>
                <a:gridCol w="2184950"/>
                <a:gridCol w="918075"/>
              </a:tblGrid>
              <a:tr h="394850">
                <a:tc>
                  <a:txBody>
                    <a:bodyPr/>
                    <a:lstStyle/>
                    <a:p>
                      <a:pPr indent="0" lvl="0" marL="0" rtl="0" algn="l">
                        <a:spcBef>
                          <a:spcPts val="0"/>
                        </a:spcBef>
                        <a:spcAft>
                          <a:spcPts val="0"/>
                        </a:spcAft>
                        <a:buNone/>
                      </a:pPr>
                      <a:r>
                        <a:rPr b="1" lang="en"/>
                        <a:t>Sharpe Ratio</a:t>
                      </a:r>
                      <a:endParaRPr b="1"/>
                    </a:p>
                  </a:txBody>
                  <a:tcPr marT="91425" marB="91425" marR="91425" marL="91425"/>
                </a:tc>
                <a:tc>
                  <a:txBody>
                    <a:bodyPr/>
                    <a:lstStyle/>
                    <a:p>
                      <a:pPr indent="0" lvl="0" marL="0" rtl="0" algn="l">
                        <a:spcBef>
                          <a:spcPts val="0"/>
                        </a:spcBef>
                        <a:spcAft>
                          <a:spcPts val="0"/>
                        </a:spcAft>
                        <a:buNone/>
                      </a:pPr>
                      <a:r>
                        <a:rPr b="1" lang="en"/>
                        <a:t>1.27</a:t>
                      </a:r>
                      <a:endParaRPr b="1"/>
                    </a:p>
                  </a:txBody>
                  <a:tcPr marT="91425" marB="91425" marR="91425" marL="91425"/>
                </a:tc>
              </a:tr>
              <a:tr h="394850">
                <a:tc>
                  <a:txBody>
                    <a:bodyPr/>
                    <a:lstStyle/>
                    <a:p>
                      <a:pPr indent="0" lvl="0" marL="0" rtl="0" algn="l">
                        <a:spcBef>
                          <a:spcPts val="0"/>
                        </a:spcBef>
                        <a:spcAft>
                          <a:spcPts val="0"/>
                        </a:spcAft>
                        <a:buNone/>
                      </a:pPr>
                      <a:r>
                        <a:rPr b="1" lang="en"/>
                        <a:t>Treynor Ratio</a:t>
                      </a:r>
                      <a:endParaRPr b="1"/>
                    </a:p>
                  </a:txBody>
                  <a:tcPr marT="91425" marB="91425" marR="91425" marL="91425"/>
                </a:tc>
                <a:tc>
                  <a:txBody>
                    <a:bodyPr/>
                    <a:lstStyle/>
                    <a:p>
                      <a:pPr indent="0" lvl="0" marL="0" rtl="0" algn="l">
                        <a:spcBef>
                          <a:spcPts val="0"/>
                        </a:spcBef>
                        <a:spcAft>
                          <a:spcPts val="0"/>
                        </a:spcAft>
                        <a:buNone/>
                      </a:pPr>
                      <a:r>
                        <a:rPr b="1" lang="en"/>
                        <a:t>-2.92</a:t>
                      </a:r>
                      <a:endParaRPr b="1"/>
                    </a:p>
                  </a:txBody>
                  <a:tcPr marT="91425" marB="91425" marR="91425" marL="91425"/>
                </a:tc>
              </a:tr>
              <a:tr h="394850">
                <a:tc>
                  <a:txBody>
                    <a:bodyPr/>
                    <a:lstStyle/>
                    <a:p>
                      <a:pPr indent="0" lvl="0" marL="0" rtl="0" algn="l">
                        <a:spcBef>
                          <a:spcPts val="0"/>
                        </a:spcBef>
                        <a:spcAft>
                          <a:spcPts val="0"/>
                        </a:spcAft>
                        <a:buNone/>
                      </a:pPr>
                      <a:r>
                        <a:rPr b="1" lang="en"/>
                        <a:t>Profit (%)</a:t>
                      </a:r>
                      <a:endParaRPr b="1"/>
                    </a:p>
                  </a:txBody>
                  <a:tcPr marT="91425" marB="91425" marR="91425" marL="91425"/>
                </a:tc>
                <a:tc>
                  <a:txBody>
                    <a:bodyPr/>
                    <a:lstStyle/>
                    <a:p>
                      <a:pPr indent="0" lvl="0" marL="0" rtl="0" algn="l">
                        <a:spcBef>
                          <a:spcPts val="0"/>
                        </a:spcBef>
                        <a:spcAft>
                          <a:spcPts val="0"/>
                        </a:spcAft>
                        <a:buNone/>
                      </a:pPr>
                      <a:r>
                        <a:rPr b="1" lang="en"/>
                        <a:t>0.49</a:t>
                      </a:r>
                      <a:endParaRPr b="1"/>
                    </a:p>
                  </a:txBody>
                  <a:tcPr marT="91425" marB="91425" marR="91425" marL="91425"/>
                </a:tc>
              </a:tr>
              <a:tr h="394850">
                <a:tc>
                  <a:txBody>
                    <a:bodyPr/>
                    <a:lstStyle/>
                    <a:p>
                      <a:pPr indent="0" lvl="0" marL="0" rtl="0" algn="l">
                        <a:spcBef>
                          <a:spcPts val="0"/>
                        </a:spcBef>
                        <a:spcAft>
                          <a:spcPts val="0"/>
                        </a:spcAft>
                        <a:buNone/>
                      </a:pPr>
                      <a:r>
                        <a:rPr b="1" lang="en"/>
                        <a:t>Hit Rate</a:t>
                      </a:r>
                      <a:endParaRPr b="1"/>
                    </a:p>
                  </a:txBody>
                  <a:tcPr marT="91425" marB="91425" marR="91425" marL="91425"/>
                </a:tc>
                <a:tc>
                  <a:txBody>
                    <a:bodyPr/>
                    <a:lstStyle/>
                    <a:p>
                      <a:pPr indent="0" lvl="0" marL="0" rtl="0" algn="l">
                        <a:spcBef>
                          <a:spcPts val="0"/>
                        </a:spcBef>
                        <a:spcAft>
                          <a:spcPts val="0"/>
                        </a:spcAft>
                        <a:buNone/>
                      </a:pPr>
                      <a:r>
                        <a:rPr b="1" lang="en"/>
                        <a:t>0.91</a:t>
                      </a:r>
                      <a:endParaRPr b="1"/>
                    </a:p>
                  </a:txBody>
                  <a:tcPr marT="91425" marB="91425" marR="91425" marL="91425"/>
                </a:tc>
              </a:tr>
            </a:tbl>
          </a:graphicData>
        </a:graphic>
      </p:graphicFrame>
      <p:sp>
        <p:nvSpPr>
          <p:cNvPr id="385" name="Google Shape;385;p56"/>
          <p:cNvSpPr txBox="1"/>
          <p:nvPr/>
        </p:nvSpPr>
        <p:spPr>
          <a:xfrm>
            <a:off x="1926750" y="157825"/>
            <a:ext cx="5290500" cy="617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Clr>
                <a:schemeClr val="dk1"/>
              </a:buClr>
              <a:buSzPts val="1100"/>
              <a:buFont typeface="Arial"/>
              <a:buNone/>
            </a:pPr>
            <a:r>
              <a:rPr lang="en" sz="2000" u="sng">
                <a:solidFill>
                  <a:srgbClr val="990000"/>
                </a:solidFill>
              </a:rPr>
              <a:t>Result</a:t>
            </a:r>
            <a:endParaRPr sz="2000" u="sng">
              <a:solidFill>
                <a:srgbClr val="99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57"/>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5B0F00"/>
                </a:solidFill>
              </a:rPr>
              <a:t>Statistical Comparison of Model</a:t>
            </a:r>
            <a:r>
              <a:rPr lang="en"/>
              <a:t>s </a:t>
            </a:r>
            <a:endParaRPr/>
          </a:p>
          <a:p>
            <a:pPr indent="0" lvl="0" marL="0" rtl="0" algn="l">
              <a:spcBef>
                <a:spcPts val="0"/>
              </a:spcBef>
              <a:spcAft>
                <a:spcPts val="0"/>
              </a:spcAft>
              <a:buNone/>
            </a:pPr>
            <a:r>
              <a:t/>
            </a:r>
            <a:endParaRPr/>
          </a:p>
        </p:txBody>
      </p:sp>
      <p:graphicFrame>
        <p:nvGraphicFramePr>
          <p:cNvPr id="391" name="Google Shape;391;p57"/>
          <p:cNvGraphicFramePr/>
          <p:nvPr/>
        </p:nvGraphicFramePr>
        <p:xfrm>
          <a:off x="712400" y="2099600"/>
          <a:ext cx="3000000" cy="3000000"/>
        </p:xfrm>
        <a:graphic>
          <a:graphicData uri="http://schemas.openxmlformats.org/drawingml/2006/table">
            <a:tbl>
              <a:tblPr>
                <a:noFill/>
                <a:tableStyleId>{7040609C-7635-4C02-85B4-3C71793EDAE2}</a:tableStyleId>
              </a:tblPr>
              <a:tblGrid>
                <a:gridCol w="1233050"/>
                <a:gridCol w="1081025"/>
                <a:gridCol w="1081025"/>
                <a:gridCol w="1081025"/>
                <a:gridCol w="1081025"/>
                <a:gridCol w="1081025"/>
                <a:gridCol w="1081025"/>
              </a:tblGrid>
              <a:tr h="352425">
                <a:tc>
                  <a:txBody>
                    <a:bodyPr/>
                    <a:lstStyle/>
                    <a:p>
                      <a:pPr indent="0" lvl="0" marL="0" rtl="0" algn="ctr">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a:t>LR</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tcPr>
                </a:tc>
                <a:tc>
                  <a:txBody>
                    <a:bodyPr/>
                    <a:lstStyle/>
                    <a:p>
                      <a:pPr indent="0" lvl="0" marL="0" rtl="0" algn="ctr">
                        <a:spcBef>
                          <a:spcPts val="0"/>
                        </a:spcBef>
                        <a:spcAft>
                          <a:spcPts val="0"/>
                        </a:spcAft>
                        <a:buNone/>
                      </a:pPr>
                      <a:r>
                        <a:rPr lang="en"/>
                        <a:t>LR - CI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tcPr>
                </a:tc>
                <a:tc>
                  <a:txBody>
                    <a:bodyPr/>
                    <a:lstStyle/>
                    <a:p>
                      <a:pPr indent="0" lvl="0" marL="0" rtl="0" algn="ctr">
                        <a:spcBef>
                          <a:spcPts val="0"/>
                        </a:spcBef>
                        <a:spcAft>
                          <a:spcPts val="0"/>
                        </a:spcAft>
                        <a:buNone/>
                      </a:pPr>
                      <a:r>
                        <a:rPr lang="en"/>
                        <a:t>RF</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tcPr>
                </a:tc>
                <a:tc>
                  <a:txBody>
                    <a:bodyPr/>
                    <a:lstStyle/>
                    <a:p>
                      <a:pPr indent="0" lvl="0" marL="0" rtl="0" algn="ctr">
                        <a:spcBef>
                          <a:spcPts val="0"/>
                        </a:spcBef>
                        <a:spcAft>
                          <a:spcPts val="0"/>
                        </a:spcAft>
                        <a:buNone/>
                      </a:pPr>
                      <a:r>
                        <a:rPr lang="en"/>
                        <a:t>ARIMA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tcPr>
                </a:tc>
                <a:tc>
                  <a:txBody>
                    <a:bodyPr/>
                    <a:lstStyle/>
                    <a:p>
                      <a:pPr indent="0" lvl="0" marL="0" rtl="0" algn="ctr">
                        <a:spcBef>
                          <a:spcPts val="0"/>
                        </a:spcBef>
                        <a:spcAft>
                          <a:spcPts val="0"/>
                        </a:spcAft>
                        <a:buNone/>
                      </a:pPr>
                      <a:r>
                        <a:rPr lang="en"/>
                        <a:t>Garch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tcPr>
                </a:tc>
                <a:tc>
                  <a:txBody>
                    <a:bodyPr/>
                    <a:lstStyle/>
                    <a:p>
                      <a:pPr indent="0" lvl="0" marL="0" rtl="0" algn="ctr">
                        <a:spcBef>
                          <a:spcPts val="0"/>
                        </a:spcBef>
                        <a:spcAft>
                          <a:spcPts val="0"/>
                        </a:spcAft>
                        <a:buNone/>
                      </a:pPr>
                      <a:r>
                        <a:rPr lang="en"/>
                        <a:t>LSTM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tcPr>
                </a:tc>
              </a:tr>
              <a:tr h="180975">
                <a:tc>
                  <a:txBody>
                    <a:bodyPr/>
                    <a:lstStyle/>
                    <a:p>
                      <a:pPr indent="0" lvl="0" marL="0" rtl="0" algn="ctr">
                        <a:spcBef>
                          <a:spcPts val="0"/>
                        </a:spcBef>
                        <a:spcAft>
                          <a:spcPts val="0"/>
                        </a:spcAft>
                        <a:buNone/>
                      </a:pPr>
                      <a:r>
                        <a:rPr b="1" lang="en"/>
                        <a:t>RMSE</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rtl="0" algn="ctr">
                        <a:lnSpc>
                          <a:spcPct val="115000"/>
                        </a:lnSpc>
                        <a:spcBef>
                          <a:spcPts val="0"/>
                        </a:spcBef>
                        <a:spcAft>
                          <a:spcPts val="0"/>
                        </a:spcAft>
                        <a:buNone/>
                      </a:pPr>
                      <a:r>
                        <a:rPr b="1" lang="en"/>
                        <a:t>0.36</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0.37</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0.97</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0.82</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5.86</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1.47</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0975">
                <a:tc>
                  <a:txBody>
                    <a:bodyPr/>
                    <a:lstStyle/>
                    <a:p>
                      <a:pPr indent="0" lvl="0" marL="0" rtl="0" algn="ctr">
                        <a:spcBef>
                          <a:spcPts val="0"/>
                        </a:spcBef>
                        <a:spcAft>
                          <a:spcPts val="0"/>
                        </a:spcAft>
                        <a:buNone/>
                      </a:pPr>
                      <a:r>
                        <a:rPr b="1" lang="en"/>
                        <a:t>R_square</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rtl="0" algn="ctr">
                        <a:lnSpc>
                          <a:spcPct val="115000"/>
                        </a:lnSpc>
                        <a:spcBef>
                          <a:spcPts val="0"/>
                        </a:spcBef>
                        <a:spcAft>
                          <a:spcPts val="0"/>
                        </a:spcAft>
                        <a:buNone/>
                      </a:pPr>
                      <a:r>
                        <a:rPr b="1" lang="en"/>
                        <a:t>0.84</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0.84</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0.82</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0.22</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0.68</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0.57</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92" name="Google Shape;392;p57"/>
          <p:cNvSpPr/>
          <p:nvPr/>
        </p:nvSpPr>
        <p:spPr>
          <a:xfrm>
            <a:off x="1945450" y="2066850"/>
            <a:ext cx="3243000" cy="1322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58"/>
          <p:cNvSpPr txBox="1"/>
          <p:nvPr>
            <p:ph type="title"/>
          </p:nvPr>
        </p:nvSpPr>
        <p:spPr>
          <a:xfrm>
            <a:off x="311700" y="2613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a:solidFill>
                  <a:srgbClr val="5B0F00"/>
                </a:solidFill>
              </a:rPr>
              <a:t>Backtesting Development</a:t>
            </a:r>
            <a:endParaRPr b="1">
              <a:solidFill>
                <a:srgbClr val="5B0F00"/>
              </a:solidFill>
            </a:endParaRPr>
          </a:p>
        </p:txBody>
      </p:sp>
      <p:sp>
        <p:nvSpPr>
          <p:cNvPr id="398" name="Google Shape;398;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Backtesting is the process of applying a trading strategy or analytical method to historical data to see how accurately the strategy or method would have predicted actual results.</a:t>
            </a:r>
            <a:endParaRPr/>
          </a:p>
          <a:p>
            <a:pPr indent="0" lvl="0" marL="457200" rtl="0" algn="l">
              <a:spcBef>
                <a:spcPts val="1600"/>
              </a:spcBef>
              <a:spcAft>
                <a:spcPts val="0"/>
              </a:spcAft>
              <a:buNone/>
            </a:pPr>
            <a:r>
              <a:rPr lang="en"/>
              <a:t>Backtest includes:</a:t>
            </a:r>
            <a:endParaRPr/>
          </a:p>
          <a:p>
            <a:pPr indent="-342900" lvl="0" marL="914400" rtl="0" algn="l">
              <a:spcBef>
                <a:spcPts val="1600"/>
              </a:spcBef>
              <a:spcAft>
                <a:spcPts val="0"/>
              </a:spcAft>
              <a:buSzPts val="1800"/>
              <a:buChar char="●"/>
            </a:pPr>
            <a:r>
              <a:rPr b="1" lang="en"/>
              <a:t>Sharpe Ratio</a:t>
            </a:r>
            <a:endParaRPr b="1"/>
          </a:p>
          <a:p>
            <a:pPr indent="-342900" lvl="0" marL="914400" rtl="0" algn="l">
              <a:spcBef>
                <a:spcPts val="0"/>
              </a:spcBef>
              <a:spcAft>
                <a:spcPts val="0"/>
              </a:spcAft>
              <a:buSzPts val="1800"/>
              <a:buChar char="●"/>
            </a:pPr>
            <a:r>
              <a:rPr b="1" lang="en"/>
              <a:t>Treynor Ratio</a:t>
            </a:r>
            <a:endParaRPr b="1"/>
          </a:p>
          <a:p>
            <a:pPr indent="-342900" lvl="0" marL="914400" rtl="0" algn="l">
              <a:spcBef>
                <a:spcPts val="0"/>
              </a:spcBef>
              <a:spcAft>
                <a:spcPts val="0"/>
              </a:spcAft>
              <a:buSzPts val="1800"/>
              <a:buChar char="●"/>
            </a:pPr>
            <a:r>
              <a:rPr b="1" lang="en"/>
              <a:t>Average Profit</a:t>
            </a:r>
            <a:endParaRPr b="1"/>
          </a:p>
          <a:p>
            <a:pPr indent="-342900" lvl="0" marL="914400" rtl="0" algn="l">
              <a:spcBef>
                <a:spcPts val="0"/>
              </a:spcBef>
              <a:spcAft>
                <a:spcPts val="0"/>
              </a:spcAft>
              <a:buSzPts val="1800"/>
              <a:buChar char="●"/>
            </a:pPr>
            <a:r>
              <a:rPr b="1" lang="en"/>
              <a:t>Hit Rate</a:t>
            </a:r>
            <a:endParaRPr b="1"/>
          </a:p>
          <a:p>
            <a:pPr indent="0" lvl="0" marL="0" rtl="0" algn="l">
              <a:spcBef>
                <a:spcPts val="1600"/>
              </a:spcBef>
              <a:spcAft>
                <a:spcPts val="1600"/>
              </a:spcAft>
              <a:buNone/>
            </a:pPr>
            <a:r>
              <a:t/>
            </a:r>
            <a:endParaRPr/>
          </a:p>
        </p:txBody>
      </p:sp>
      <p:pic>
        <p:nvPicPr>
          <p:cNvPr id="399" name="Google Shape;399;p58"/>
          <p:cNvPicPr preferRelativeResize="0"/>
          <p:nvPr/>
        </p:nvPicPr>
        <p:blipFill>
          <a:blip r:embed="rId3">
            <a:alphaModFix/>
          </a:blip>
          <a:stretch>
            <a:fillRect/>
          </a:stretch>
        </p:blipFill>
        <p:spPr>
          <a:xfrm>
            <a:off x="5631313" y="2271713"/>
            <a:ext cx="2143125" cy="21431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59"/>
          <p:cNvSpPr txBox="1"/>
          <p:nvPr>
            <p:ph idx="1" type="body"/>
          </p:nvPr>
        </p:nvSpPr>
        <p:spPr>
          <a:xfrm>
            <a:off x="275550" y="229625"/>
            <a:ext cx="8556900" cy="4684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u="sng">
                <a:solidFill>
                  <a:srgbClr val="990000"/>
                </a:solidFill>
              </a:rPr>
              <a:t>Sharpe Ratio</a:t>
            </a:r>
            <a:r>
              <a:rPr b="1" lang="en">
                <a:solidFill>
                  <a:srgbClr val="990000"/>
                </a:solidFill>
              </a:rPr>
              <a:t>:</a:t>
            </a:r>
            <a:r>
              <a:rPr lang="en">
                <a:solidFill>
                  <a:srgbClr val="000000"/>
                </a:solidFill>
              </a:rPr>
              <a:t> It is measures the performance of an investment (e.g., a security or portfolio) compared to a risk-free asset, after adjusting for its risk.</a:t>
            </a:r>
            <a:endParaRPr>
              <a:solidFill>
                <a:srgbClr val="000000"/>
              </a:solidFill>
            </a:endParaRPr>
          </a:p>
          <a:p>
            <a:pPr indent="0" lvl="0" marL="0" rtl="0" algn="l">
              <a:spcBef>
                <a:spcPts val="1600"/>
              </a:spcBef>
              <a:spcAft>
                <a:spcPts val="0"/>
              </a:spcAft>
              <a:buNone/>
            </a:pPr>
            <a:r>
              <a:t/>
            </a:r>
            <a:endParaRPr>
              <a:solidFill>
                <a:srgbClr val="000000"/>
              </a:solidFill>
            </a:endParaRPr>
          </a:p>
          <a:p>
            <a:pPr indent="457200" lvl="0" marL="0" rtl="0" algn="l">
              <a:lnSpc>
                <a:spcPct val="100000"/>
              </a:lnSpc>
              <a:spcBef>
                <a:spcPts val="1600"/>
              </a:spcBef>
              <a:spcAft>
                <a:spcPts val="0"/>
              </a:spcAft>
              <a:buNone/>
            </a:pPr>
            <a:r>
              <a:rPr i="1" lang="en" sz="1500">
                <a:solidFill>
                  <a:schemeClr val="dk1"/>
                </a:solidFill>
                <a:latin typeface="Spectral"/>
                <a:ea typeface="Spectral"/>
                <a:cs typeface="Spectral"/>
                <a:sym typeface="Spectral"/>
              </a:rPr>
              <a:t>here , Ra = Profit for P&amp;G ; </a:t>
            </a:r>
            <a:endParaRPr i="1" sz="1500">
              <a:solidFill>
                <a:schemeClr val="dk1"/>
              </a:solidFill>
              <a:latin typeface="Spectral"/>
              <a:ea typeface="Spectral"/>
              <a:cs typeface="Spectral"/>
              <a:sym typeface="Spectral"/>
            </a:endParaRPr>
          </a:p>
          <a:p>
            <a:pPr indent="457200" lvl="0" marL="457200" rtl="0" algn="l">
              <a:lnSpc>
                <a:spcPct val="100000"/>
              </a:lnSpc>
              <a:spcBef>
                <a:spcPts val="0"/>
              </a:spcBef>
              <a:spcAft>
                <a:spcPts val="0"/>
              </a:spcAft>
              <a:buClr>
                <a:schemeClr val="dk1"/>
              </a:buClr>
              <a:buSzPts val="1100"/>
              <a:buFont typeface="Arial"/>
              <a:buNone/>
            </a:pPr>
            <a:r>
              <a:rPr i="1" lang="en" sz="1500">
                <a:solidFill>
                  <a:schemeClr val="dk1"/>
                </a:solidFill>
                <a:latin typeface="Spectral"/>
                <a:ea typeface="Spectral"/>
                <a:cs typeface="Spectral"/>
                <a:sym typeface="Spectral"/>
              </a:rPr>
              <a:t>Rb = Risk free rate (S&amp;P 500 benchmark)</a:t>
            </a:r>
            <a:endParaRPr sz="1500">
              <a:solidFill>
                <a:srgbClr val="000000"/>
              </a:solidFill>
            </a:endParaRPr>
          </a:p>
          <a:p>
            <a:pPr indent="0" lvl="0" marL="2286000" rtl="0" algn="l">
              <a:lnSpc>
                <a:spcPct val="100000"/>
              </a:lnSpc>
              <a:spcBef>
                <a:spcPts val="0"/>
              </a:spcBef>
              <a:spcAft>
                <a:spcPts val="0"/>
              </a:spcAft>
              <a:buNone/>
            </a:pPr>
            <a:r>
              <a:t/>
            </a:r>
            <a:endParaRPr sz="1100">
              <a:solidFill>
                <a:srgbClr val="000000"/>
              </a:solidFill>
            </a:endParaRPr>
          </a:p>
          <a:p>
            <a:pPr indent="0" lvl="0" marL="2286000" rtl="0" algn="l">
              <a:lnSpc>
                <a:spcPct val="100000"/>
              </a:lnSpc>
              <a:spcBef>
                <a:spcPts val="0"/>
              </a:spcBef>
              <a:spcAft>
                <a:spcPts val="0"/>
              </a:spcAft>
              <a:buNone/>
            </a:pPr>
            <a:r>
              <a:rPr lang="en" sz="1500">
                <a:solidFill>
                  <a:srgbClr val="000000"/>
                </a:solidFill>
              </a:rPr>
              <a:t>Sa &gt; 1.0 :: </a:t>
            </a:r>
            <a:r>
              <a:rPr lang="en" sz="1500">
                <a:solidFill>
                  <a:schemeClr val="dk1"/>
                </a:solidFill>
              </a:rPr>
              <a:t>considered acceptable to good by investors</a:t>
            </a:r>
            <a:endParaRPr sz="1500">
              <a:solidFill>
                <a:schemeClr val="dk1"/>
              </a:solidFill>
            </a:endParaRPr>
          </a:p>
          <a:p>
            <a:pPr indent="0" lvl="0" marL="2286000" rtl="0" algn="l">
              <a:lnSpc>
                <a:spcPct val="100000"/>
              </a:lnSpc>
              <a:spcBef>
                <a:spcPts val="0"/>
              </a:spcBef>
              <a:spcAft>
                <a:spcPts val="0"/>
              </a:spcAft>
              <a:buNone/>
            </a:pPr>
            <a:r>
              <a:rPr lang="en" sz="1500">
                <a:solidFill>
                  <a:schemeClr val="dk1"/>
                </a:solidFill>
              </a:rPr>
              <a:t>Sa &gt; 2.0 :: Very Good</a:t>
            </a:r>
            <a:endParaRPr sz="1500">
              <a:solidFill>
                <a:schemeClr val="dk1"/>
              </a:solidFill>
            </a:endParaRPr>
          </a:p>
          <a:p>
            <a:pPr indent="0" lvl="0" marL="2286000" rtl="0" algn="l">
              <a:lnSpc>
                <a:spcPct val="100000"/>
              </a:lnSpc>
              <a:spcBef>
                <a:spcPts val="0"/>
              </a:spcBef>
              <a:spcAft>
                <a:spcPts val="0"/>
              </a:spcAft>
              <a:buNone/>
            </a:pPr>
            <a:r>
              <a:rPr lang="en" sz="1500">
                <a:solidFill>
                  <a:schemeClr val="dk1"/>
                </a:solidFill>
              </a:rPr>
              <a:t>Sa &gt; 3.0 :: Excellent</a:t>
            </a:r>
            <a:endParaRPr sz="1500">
              <a:solidFill>
                <a:schemeClr val="dk1"/>
              </a:solidFill>
            </a:endParaRPr>
          </a:p>
          <a:p>
            <a:pPr indent="0" lvl="0" marL="2286000" rtl="0" algn="l">
              <a:lnSpc>
                <a:spcPct val="100000"/>
              </a:lnSpc>
              <a:spcBef>
                <a:spcPts val="0"/>
              </a:spcBef>
              <a:spcAft>
                <a:spcPts val="0"/>
              </a:spcAft>
              <a:buNone/>
            </a:pPr>
            <a:r>
              <a:rPr lang="en" sz="1500">
                <a:solidFill>
                  <a:schemeClr val="dk1"/>
                </a:solidFill>
              </a:rPr>
              <a:t>Sa &lt; 1.0 :: Sub-optimal</a:t>
            </a:r>
            <a:endParaRPr sz="1500">
              <a:solidFill>
                <a:schemeClr val="dk1"/>
              </a:solidFill>
            </a:endParaRPr>
          </a:p>
          <a:p>
            <a:pPr indent="0" lvl="0" marL="2286000" rtl="0" algn="l">
              <a:lnSpc>
                <a:spcPct val="100000"/>
              </a:lnSpc>
              <a:spcBef>
                <a:spcPts val="0"/>
              </a:spcBef>
              <a:spcAft>
                <a:spcPts val="0"/>
              </a:spcAft>
              <a:buNone/>
            </a:pPr>
            <a:r>
              <a:rPr lang="en" sz="1500">
                <a:solidFill>
                  <a:schemeClr val="dk1"/>
                </a:solidFill>
              </a:rPr>
              <a:t>Sa &lt; 0.0 :: Loss w.r.t. Benchmark</a:t>
            </a:r>
            <a:endParaRPr sz="1500">
              <a:solidFill>
                <a:schemeClr val="dk1"/>
              </a:solidFill>
            </a:endParaRPr>
          </a:p>
          <a:p>
            <a:pPr indent="0" lvl="0" marL="0" rtl="0" algn="l">
              <a:spcBef>
                <a:spcPts val="0"/>
              </a:spcBef>
              <a:spcAft>
                <a:spcPts val="0"/>
              </a:spcAft>
              <a:buNone/>
            </a:pPr>
            <a:r>
              <a:rPr lang="en">
                <a:solidFill>
                  <a:srgbClr val="000000"/>
                </a:solidFill>
              </a:rPr>
              <a:t>	</a:t>
            </a:r>
            <a:endParaRPr i="1">
              <a:solidFill>
                <a:srgbClr val="000000"/>
              </a:solidFill>
              <a:latin typeface="Spectral"/>
              <a:ea typeface="Spectral"/>
              <a:cs typeface="Spectral"/>
              <a:sym typeface="Spectral"/>
            </a:endParaRPr>
          </a:p>
          <a:p>
            <a:pPr indent="-342900" lvl="0" marL="457200" rtl="0" algn="l">
              <a:lnSpc>
                <a:spcPct val="200000"/>
              </a:lnSpc>
              <a:spcBef>
                <a:spcPts val="1600"/>
              </a:spcBef>
              <a:spcAft>
                <a:spcPts val="0"/>
              </a:spcAft>
              <a:buClr>
                <a:srgbClr val="000000"/>
              </a:buClr>
              <a:buSzPts val="1800"/>
              <a:buChar char="●"/>
            </a:pPr>
            <a:r>
              <a:rPr b="1" lang="en" u="sng">
                <a:solidFill>
                  <a:srgbClr val="990000"/>
                </a:solidFill>
              </a:rPr>
              <a:t>Average Profit</a:t>
            </a:r>
            <a:r>
              <a:rPr lang="en">
                <a:solidFill>
                  <a:srgbClr val="990000"/>
                </a:solidFill>
              </a:rPr>
              <a:t>:</a:t>
            </a:r>
            <a:r>
              <a:rPr lang="en">
                <a:solidFill>
                  <a:srgbClr val="000000"/>
                </a:solidFill>
              </a:rPr>
              <a:t> It is average profit gained in percentage per trade.</a:t>
            </a:r>
            <a:endParaRPr>
              <a:solidFill>
                <a:srgbClr val="000000"/>
              </a:solidFill>
            </a:endParaRPr>
          </a:p>
        </p:txBody>
      </p:sp>
      <p:pic>
        <p:nvPicPr>
          <p:cNvPr id="405" name="Google Shape;405;p59"/>
          <p:cNvPicPr preferRelativeResize="0"/>
          <p:nvPr/>
        </p:nvPicPr>
        <p:blipFill>
          <a:blip r:embed="rId3">
            <a:alphaModFix/>
          </a:blip>
          <a:stretch>
            <a:fillRect/>
          </a:stretch>
        </p:blipFill>
        <p:spPr>
          <a:xfrm>
            <a:off x="2705750" y="1074900"/>
            <a:ext cx="3098725" cy="5727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60"/>
          <p:cNvSpPr txBox="1"/>
          <p:nvPr>
            <p:ph idx="1" type="body"/>
          </p:nvPr>
        </p:nvSpPr>
        <p:spPr>
          <a:xfrm>
            <a:off x="311700" y="416375"/>
            <a:ext cx="8520600" cy="443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n" u="sng">
                <a:solidFill>
                  <a:srgbClr val="990000"/>
                </a:solidFill>
              </a:rPr>
              <a:t>Treynor Ratio</a:t>
            </a:r>
            <a:r>
              <a:rPr b="1" lang="en">
                <a:solidFill>
                  <a:srgbClr val="990000"/>
                </a:solidFill>
              </a:rPr>
              <a:t>:</a:t>
            </a:r>
            <a:r>
              <a:rPr lang="en">
                <a:solidFill>
                  <a:schemeClr val="dk1"/>
                </a:solidFill>
              </a:rPr>
              <a:t> It is a performance metric for determining how much excess return was generated for each unit of risk taken on by a portfolio.</a:t>
            </a:r>
            <a:endParaRPr>
              <a:solidFill>
                <a:schemeClr val="dk1"/>
              </a:solidFill>
            </a:endParaRPr>
          </a:p>
          <a:p>
            <a:pPr indent="0" lvl="0" marL="0" rtl="0" algn="l">
              <a:spcBef>
                <a:spcPts val="1600"/>
              </a:spcBef>
              <a:spcAft>
                <a:spcPts val="0"/>
              </a:spcAft>
              <a:buNone/>
            </a:pPr>
            <a:r>
              <a:t/>
            </a:r>
            <a:endParaRPr>
              <a:solidFill>
                <a:schemeClr val="dk1"/>
              </a:solidFill>
            </a:endParaRPr>
          </a:p>
          <a:p>
            <a:pPr indent="457200" lvl="0" marL="0" rtl="0" algn="l">
              <a:lnSpc>
                <a:spcPct val="100000"/>
              </a:lnSpc>
              <a:spcBef>
                <a:spcPts val="1600"/>
              </a:spcBef>
              <a:spcAft>
                <a:spcPts val="0"/>
              </a:spcAft>
              <a:buNone/>
            </a:pPr>
            <a:r>
              <a:rPr i="1" lang="en" sz="1500">
                <a:solidFill>
                  <a:schemeClr val="dk1"/>
                </a:solidFill>
                <a:latin typeface="Spectral"/>
                <a:ea typeface="Spectral"/>
                <a:cs typeface="Spectral"/>
                <a:sym typeface="Spectral"/>
              </a:rPr>
              <a:t>here , ri = Profit for P&amp;G ; </a:t>
            </a:r>
            <a:endParaRPr i="1" sz="1500">
              <a:solidFill>
                <a:schemeClr val="dk1"/>
              </a:solidFill>
              <a:latin typeface="Spectral"/>
              <a:ea typeface="Spectral"/>
              <a:cs typeface="Spectral"/>
              <a:sym typeface="Spectral"/>
            </a:endParaRPr>
          </a:p>
          <a:p>
            <a:pPr indent="457200" lvl="0" marL="457200" rtl="0" algn="l">
              <a:lnSpc>
                <a:spcPct val="100000"/>
              </a:lnSpc>
              <a:spcBef>
                <a:spcPts val="0"/>
              </a:spcBef>
              <a:spcAft>
                <a:spcPts val="0"/>
              </a:spcAft>
              <a:buNone/>
            </a:pPr>
            <a:r>
              <a:rPr i="1" lang="en" sz="1500">
                <a:solidFill>
                  <a:schemeClr val="dk1"/>
                </a:solidFill>
                <a:latin typeface="Spectral"/>
                <a:ea typeface="Spectral"/>
                <a:cs typeface="Spectral"/>
                <a:sym typeface="Spectral"/>
              </a:rPr>
              <a:t>rf = Risk free rate (S&amp;P 500 reference benchmark)</a:t>
            </a:r>
            <a:endParaRPr i="1" sz="1500">
              <a:solidFill>
                <a:schemeClr val="dk1"/>
              </a:solidFill>
              <a:latin typeface="Spectral"/>
              <a:ea typeface="Spectral"/>
              <a:cs typeface="Spectral"/>
              <a:sym typeface="Spectral"/>
            </a:endParaRPr>
          </a:p>
          <a:p>
            <a:pPr indent="457200" lvl="0" marL="457200" rtl="0" algn="l">
              <a:lnSpc>
                <a:spcPct val="100000"/>
              </a:lnSpc>
              <a:spcBef>
                <a:spcPts val="0"/>
              </a:spcBef>
              <a:spcAft>
                <a:spcPts val="0"/>
              </a:spcAft>
              <a:buNone/>
            </a:pPr>
            <a:r>
              <a:t/>
            </a:r>
            <a:endParaRPr i="1" sz="1500">
              <a:solidFill>
                <a:schemeClr val="dk1"/>
              </a:solidFill>
              <a:latin typeface="Spectral"/>
              <a:ea typeface="Spectral"/>
              <a:cs typeface="Spectral"/>
              <a:sym typeface="Spectral"/>
            </a:endParaRPr>
          </a:p>
          <a:p>
            <a:pPr indent="0" lvl="0" marL="457200" rtl="0" algn="l">
              <a:lnSpc>
                <a:spcPct val="100000"/>
              </a:lnSpc>
              <a:spcBef>
                <a:spcPts val="0"/>
              </a:spcBef>
              <a:spcAft>
                <a:spcPts val="0"/>
              </a:spcAft>
              <a:buNone/>
            </a:pPr>
            <a:r>
              <a:rPr i="1" lang="en" sz="1500">
                <a:solidFill>
                  <a:schemeClr val="dk1"/>
                </a:solidFill>
                <a:latin typeface="Spectral"/>
                <a:ea typeface="Spectral"/>
                <a:cs typeface="Spectral"/>
                <a:sym typeface="Spectral"/>
              </a:rPr>
              <a:t>         Bi = portfolio i's beta ;</a:t>
            </a:r>
            <a:endParaRPr i="1" sz="1500">
              <a:solidFill>
                <a:schemeClr val="dk1"/>
              </a:solidFill>
              <a:latin typeface="Spectral"/>
              <a:ea typeface="Spectral"/>
              <a:cs typeface="Spectral"/>
              <a:sym typeface="Spectral"/>
            </a:endParaRPr>
          </a:p>
          <a:p>
            <a:pPr indent="0" lvl="0" marL="457200" rtl="0" algn="l">
              <a:lnSpc>
                <a:spcPct val="100000"/>
              </a:lnSpc>
              <a:spcBef>
                <a:spcPts val="0"/>
              </a:spcBef>
              <a:spcAft>
                <a:spcPts val="0"/>
              </a:spcAft>
              <a:buNone/>
            </a:pPr>
            <a:r>
              <a:t/>
            </a:r>
            <a:endParaRPr sz="1500">
              <a:solidFill>
                <a:schemeClr val="dk1"/>
              </a:solidFill>
            </a:endParaRPr>
          </a:p>
          <a:p>
            <a:pPr indent="0" lvl="0" marL="457200" rtl="0" algn="l">
              <a:lnSpc>
                <a:spcPct val="100000"/>
              </a:lnSpc>
              <a:spcBef>
                <a:spcPts val="0"/>
              </a:spcBef>
              <a:spcAft>
                <a:spcPts val="0"/>
              </a:spcAft>
              <a:buNone/>
            </a:pPr>
            <a:r>
              <a:rPr lang="en" sz="1300">
                <a:solidFill>
                  <a:schemeClr val="dk1"/>
                </a:solidFill>
              </a:rPr>
              <a:t>T &gt; 0 :: A positive ratio indicates that the investment has added value in relation to its risk. </a:t>
            </a:r>
            <a:endParaRPr sz="1300">
              <a:solidFill>
                <a:schemeClr val="dk1"/>
              </a:solidFill>
            </a:endParaRPr>
          </a:p>
          <a:p>
            <a:pPr indent="0" lvl="0" marL="457200" rtl="0" algn="l">
              <a:lnSpc>
                <a:spcPct val="100000"/>
              </a:lnSpc>
              <a:spcBef>
                <a:spcPts val="0"/>
              </a:spcBef>
              <a:spcAft>
                <a:spcPts val="0"/>
              </a:spcAft>
              <a:buNone/>
            </a:pPr>
            <a:r>
              <a:rPr lang="en" sz="1300">
                <a:solidFill>
                  <a:schemeClr val="dk1"/>
                </a:solidFill>
              </a:rPr>
              <a:t>T &lt; 0 :: A negative ratio indicates that the investment has performed worse than a risk free instrument.</a:t>
            </a:r>
            <a:endParaRPr sz="1300">
              <a:solidFill>
                <a:schemeClr val="dk1"/>
              </a:solidFill>
            </a:endParaRPr>
          </a:p>
          <a:p>
            <a:pPr indent="457200" lvl="0" marL="457200" rtl="0" algn="l">
              <a:lnSpc>
                <a:spcPct val="100000"/>
              </a:lnSpc>
              <a:spcBef>
                <a:spcPts val="0"/>
              </a:spcBef>
              <a:spcAft>
                <a:spcPts val="0"/>
              </a:spcAft>
              <a:buNone/>
            </a:pPr>
            <a:r>
              <a:t/>
            </a:r>
            <a:endParaRPr i="1" sz="1500">
              <a:solidFill>
                <a:schemeClr val="dk1"/>
              </a:solidFill>
              <a:latin typeface="Spectral"/>
              <a:ea typeface="Spectral"/>
              <a:cs typeface="Spectral"/>
              <a:sym typeface="Spectral"/>
            </a:endParaRPr>
          </a:p>
          <a:p>
            <a:pPr indent="-342900" lvl="0" marL="457200" rtl="0" algn="l">
              <a:spcBef>
                <a:spcPts val="0"/>
              </a:spcBef>
              <a:spcAft>
                <a:spcPts val="0"/>
              </a:spcAft>
              <a:buClr>
                <a:schemeClr val="dk1"/>
              </a:buClr>
              <a:buSzPts val="1800"/>
              <a:buChar char="●"/>
            </a:pPr>
            <a:r>
              <a:rPr b="1" lang="en" u="sng">
                <a:solidFill>
                  <a:srgbClr val="990000"/>
                </a:solidFill>
              </a:rPr>
              <a:t>Hit Rate</a:t>
            </a:r>
            <a:r>
              <a:rPr b="1" lang="en">
                <a:solidFill>
                  <a:srgbClr val="990000"/>
                </a:solidFill>
              </a:rPr>
              <a:t>:</a:t>
            </a:r>
            <a:r>
              <a:rPr lang="en">
                <a:solidFill>
                  <a:schemeClr val="dk1"/>
                </a:solidFill>
              </a:rPr>
              <a:t> It is defined as the percentage of the observations (in-sample) that is correctly predicted by the model.</a:t>
            </a:r>
            <a:endParaRPr>
              <a:solidFill>
                <a:schemeClr val="dk1"/>
              </a:solidFill>
            </a:endParaRPr>
          </a:p>
        </p:txBody>
      </p:sp>
      <p:pic>
        <p:nvPicPr>
          <p:cNvPr id="411" name="Google Shape;411;p60"/>
          <p:cNvPicPr preferRelativeResize="0"/>
          <p:nvPr/>
        </p:nvPicPr>
        <p:blipFill>
          <a:blip r:embed="rId3">
            <a:alphaModFix/>
          </a:blip>
          <a:stretch>
            <a:fillRect/>
          </a:stretch>
        </p:blipFill>
        <p:spPr>
          <a:xfrm>
            <a:off x="2483550" y="1232525"/>
            <a:ext cx="1322525" cy="621575"/>
          </a:xfrm>
          <a:prstGeom prst="rect">
            <a:avLst/>
          </a:prstGeom>
          <a:noFill/>
          <a:ln>
            <a:noFill/>
          </a:ln>
        </p:spPr>
      </p:pic>
      <p:pic>
        <p:nvPicPr>
          <p:cNvPr id="412" name="Google Shape;412;p60"/>
          <p:cNvPicPr preferRelativeResize="0"/>
          <p:nvPr/>
        </p:nvPicPr>
        <p:blipFill>
          <a:blip r:embed="rId4">
            <a:alphaModFix/>
          </a:blip>
          <a:stretch>
            <a:fillRect/>
          </a:stretch>
        </p:blipFill>
        <p:spPr>
          <a:xfrm>
            <a:off x="3114600" y="2431550"/>
            <a:ext cx="1062775" cy="4063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b="1" lang="en" sz="2600">
                <a:solidFill>
                  <a:srgbClr val="5B0F00"/>
                </a:solidFill>
              </a:rPr>
              <a:t>Financial Comparison of Models using Backtesting</a:t>
            </a:r>
            <a:endParaRPr b="1" sz="2600">
              <a:solidFill>
                <a:srgbClr val="5B0F00"/>
              </a:solidFill>
            </a:endParaRPr>
          </a:p>
        </p:txBody>
      </p:sp>
      <p:graphicFrame>
        <p:nvGraphicFramePr>
          <p:cNvPr id="418" name="Google Shape;418;p61"/>
          <p:cNvGraphicFramePr/>
          <p:nvPr/>
        </p:nvGraphicFramePr>
        <p:xfrm>
          <a:off x="311700" y="1571100"/>
          <a:ext cx="3000000" cy="3000000"/>
        </p:xfrm>
        <a:graphic>
          <a:graphicData uri="http://schemas.openxmlformats.org/drawingml/2006/table">
            <a:tbl>
              <a:tblPr>
                <a:noFill/>
                <a:tableStyleId>{7040609C-7635-4C02-85B4-3C71793EDAE2}</a:tableStyleId>
              </a:tblPr>
              <a:tblGrid>
                <a:gridCol w="1361075"/>
                <a:gridCol w="1193250"/>
                <a:gridCol w="1193250"/>
                <a:gridCol w="1193250"/>
                <a:gridCol w="1193250"/>
                <a:gridCol w="1193250"/>
                <a:gridCol w="1193250"/>
              </a:tblGrid>
              <a:tr h="52665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a:highlight>
                            <a:srgbClr val="D9D2E9"/>
                          </a:highlight>
                        </a:rPr>
                        <a:t>LR</a:t>
                      </a:r>
                      <a:endParaRPr>
                        <a:highlight>
                          <a:srgbClr val="D9D2E9"/>
                        </a:highlight>
                      </a:endParaRPr>
                    </a:p>
                  </a:txBody>
                  <a:tcPr marT="91425" marB="91425" marR="91425" marL="91425">
                    <a:lnL cap="flat" cmpd="sng" w="9525">
                      <a:solidFill>
                        <a:srgbClr val="00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tcPr>
                </a:tc>
                <a:tc>
                  <a:txBody>
                    <a:bodyPr/>
                    <a:lstStyle/>
                    <a:p>
                      <a:pPr indent="0" lvl="0" marL="0" rtl="0" algn="ctr">
                        <a:spcBef>
                          <a:spcPts val="0"/>
                        </a:spcBef>
                        <a:spcAft>
                          <a:spcPts val="0"/>
                        </a:spcAft>
                        <a:buNone/>
                      </a:pPr>
                      <a:r>
                        <a:rPr lang="en">
                          <a:highlight>
                            <a:srgbClr val="D9D2E9"/>
                          </a:highlight>
                        </a:rPr>
                        <a:t>LR - CI</a:t>
                      </a:r>
                      <a:endParaRPr>
                        <a:highlight>
                          <a:srgbClr val="D9D2E9"/>
                        </a:highlight>
                      </a:endParaRPr>
                    </a:p>
                  </a:txBody>
                  <a:tcPr marT="91425" marB="91425" marR="91425"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solidFill>
                      <a:srgbClr val="D9D2E9"/>
                    </a:solidFill>
                  </a:tcPr>
                </a:tc>
                <a:tc>
                  <a:txBody>
                    <a:bodyPr/>
                    <a:lstStyle/>
                    <a:p>
                      <a:pPr indent="0" lvl="0" marL="0" rtl="0" algn="ctr">
                        <a:spcBef>
                          <a:spcPts val="0"/>
                        </a:spcBef>
                        <a:spcAft>
                          <a:spcPts val="0"/>
                        </a:spcAft>
                        <a:buNone/>
                      </a:pPr>
                      <a:r>
                        <a:rPr lang="en">
                          <a:highlight>
                            <a:srgbClr val="D9D2E9"/>
                          </a:highlight>
                        </a:rPr>
                        <a:t>RF</a:t>
                      </a:r>
                      <a:endParaRPr>
                        <a:highlight>
                          <a:srgbClr val="D9D2E9"/>
                        </a:highlight>
                      </a:endParaRPr>
                    </a:p>
                  </a:txBody>
                  <a:tcPr marT="91425" marB="91425" marR="91425" marL="91425">
                    <a:lnL cap="flat" cmpd="sng" w="19050">
                      <a:solidFill>
                        <a:srgbClr val="FF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tcPr>
                </a:tc>
                <a:tc>
                  <a:txBody>
                    <a:bodyPr/>
                    <a:lstStyle/>
                    <a:p>
                      <a:pPr indent="0" lvl="0" marL="0" rtl="0" algn="ctr">
                        <a:spcBef>
                          <a:spcPts val="0"/>
                        </a:spcBef>
                        <a:spcAft>
                          <a:spcPts val="0"/>
                        </a:spcAft>
                        <a:buNone/>
                      </a:pPr>
                      <a:r>
                        <a:rPr lang="en">
                          <a:highlight>
                            <a:srgbClr val="D9D2E9"/>
                          </a:highlight>
                        </a:rPr>
                        <a:t>ARIMA</a:t>
                      </a:r>
                      <a:endParaRPr>
                        <a:highlight>
                          <a:srgbClr val="D9D2E9"/>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tcPr>
                </a:tc>
                <a:tc>
                  <a:txBody>
                    <a:bodyPr/>
                    <a:lstStyle/>
                    <a:p>
                      <a:pPr indent="0" lvl="0" marL="0" rtl="0" algn="ctr">
                        <a:spcBef>
                          <a:spcPts val="0"/>
                        </a:spcBef>
                        <a:spcAft>
                          <a:spcPts val="0"/>
                        </a:spcAft>
                        <a:buNone/>
                      </a:pPr>
                      <a:r>
                        <a:rPr lang="en">
                          <a:highlight>
                            <a:srgbClr val="D9D2E9"/>
                          </a:highlight>
                        </a:rPr>
                        <a:t>Garch</a:t>
                      </a:r>
                      <a:endParaRPr>
                        <a:highlight>
                          <a:srgbClr val="D9D2E9"/>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tcPr>
                </a:tc>
                <a:tc>
                  <a:txBody>
                    <a:bodyPr/>
                    <a:lstStyle/>
                    <a:p>
                      <a:pPr indent="0" lvl="0" marL="0" rtl="0" algn="ctr">
                        <a:spcBef>
                          <a:spcPts val="0"/>
                        </a:spcBef>
                        <a:spcAft>
                          <a:spcPts val="0"/>
                        </a:spcAft>
                        <a:buNone/>
                      </a:pPr>
                      <a:r>
                        <a:rPr lang="en">
                          <a:highlight>
                            <a:srgbClr val="D9D2E9"/>
                          </a:highlight>
                        </a:rPr>
                        <a:t>LSTM</a:t>
                      </a:r>
                      <a:endParaRPr>
                        <a:highlight>
                          <a:srgbClr val="D9D2E9"/>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tcPr>
                </a:tc>
              </a:tr>
              <a:tr h="572225">
                <a:tc>
                  <a:txBody>
                    <a:bodyPr/>
                    <a:lstStyle/>
                    <a:p>
                      <a:pPr indent="0" lvl="0" marL="0" rtl="0" algn="r">
                        <a:spcBef>
                          <a:spcPts val="0"/>
                        </a:spcBef>
                        <a:spcAft>
                          <a:spcPts val="0"/>
                        </a:spcAft>
                        <a:buNone/>
                      </a:pPr>
                      <a:r>
                        <a:rPr b="1" lang="en"/>
                        <a:t>Sharpe</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15000"/>
                        </a:lnSpc>
                        <a:spcBef>
                          <a:spcPts val="0"/>
                        </a:spcBef>
                        <a:spcAft>
                          <a:spcPts val="0"/>
                        </a:spcAft>
                        <a:buNone/>
                      </a:pPr>
                      <a:r>
                        <a:rPr b="1" lang="en"/>
                        <a:t>1.17</a:t>
                      </a:r>
                      <a:endParaRPr b="1"/>
                    </a:p>
                  </a:txBody>
                  <a:tcPr marT="91425" marB="91425" marR="91425" marL="91425">
                    <a:lnL cap="flat" cmpd="sng" w="9525">
                      <a:solidFill>
                        <a:srgbClr val="00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2.11</a:t>
                      </a:r>
                      <a:endParaRPr b="1"/>
                    </a:p>
                  </a:txBody>
                  <a:tcPr marT="91425" marB="91425" marR="91425"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0.55</a:t>
                      </a:r>
                      <a:endParaRPr b="1"/>
                    </a:p>
                  </a:txBody>
                  <a:tcPr marT="91425" marB="91425" marR="91425" marL="91425">
                    <a:lnL cap="flat" cmpd="sng" w="19050">
                      <a:solidFill>
                        <a:srgbClr val="FF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0.05</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0.95</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1.27</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72225">
                <a:tc>
                  <a:txBody>
                    <a:bodyPr/>
                    <a:lstStyle/>
                    <a:p>
                      <a:pPr indent="0" lvl="0" marL="0" rtl="0" algn="r">
                        <a:spcBef>
                          <a:spcPts val="0"/>
                        </a:spcBef>
                        <a:spcAft>
                          <a:spcPts val="0"/>
                        </a:spcAft>
                        <a:buNone/>
                      </a:pPr>
                      <a:r>
                        <a:rPr b="1" lang="en"/>
                        <a:t>Treynor</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15000"/>
                        </a:lnSpc>
                        <a:spcBef>
                          <a:spcPts val="0"/>
                        </a:spcBef>
                        <a:spcAft>
                          <a:spcPts val="0"/>
                        </a:spcAft>
                        <a:buNone/>
                      </a:pPr>
                      <a:r>
                        <a:rPr b="1" lang="en"/>
                        <a:t>1.83</a:t>
                      </a:r>
                      <a:endParaRPr b="1"/>
                    </a:p>
                  </a:txBody>
                  <a:tcPr marT="91425" marB="91425" marR="91425" marL="91425">
                    <a:lnL cap="flat" cmpd="sng" w="9525">
                      <a:solidFill>
                        <a:srgbClr val="00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1.03</a:t>
                      </a:r>
                      <a:endParaRPr b="1"/>
                    </a:p>
                  </a:txBody>
                  <a:tcPr marT="91425" marB="91425" marR="91425"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0.78</a:t>
                      </a:r>
                      <a:endParaRPr b="1"/>
                    </a:p>
                  </a:txBody>
                  <a:tcPr marT="91425" marB="91425" marR="91425" marL="91425">
                    <a:lnL cap="flat" cmpd="sng" w="19050">
                      <a:solidFill>
                        <a:srgbClr val="FF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0.03</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-0.69</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-2.92</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72225">
                <a:tc>
                  <a:txBody>
                    <a:bodyPr/>
                    <a:lstStyle/>
                    <a:p>
                      <a:pPr indent="0" lvl="0" marL="0" rtl="0" algn="r">
                        <a:spcBef>
                          <a:spcPts val="0"/>
                        </a:spcBef>
                        <a:spcAft>
                          <a:spcPts val="0"/>
                        </a:spcAft>
                        <a:buNone/>
                      </a:pPr>
                      <a:r>
                        <a:rPr b="1" lang="en"/>
                        <a:t>Profit (BPS)</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15000"/>
                        </a:lnSpc>
                        <a:spcBef>
                          <a:spcPts val="0"/>
                        </a:spcBef>
                        <a:spcAft>
                          <a:spcPts val="0"/>
                        </a:spcAft>
                        <a:buNone/>
                      </a:pPr>
                      <a:r>
                        <a:rPr b="1" lang="en"/>
                        <a:t>58</a:t>
                      </a:r>
                      <a:endParaRPr b="1"/>
                    </a:p>
                  </a:txBody>
                  <a:tcPr marT="91425" marB="91425" marR="91425" marL="91425">
                    <a:lnL cap="flat" cmpd="sng" w="9525">
                      <a:solidFill>
                        <a:srgbClr val="00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63</a:t>
                      </a:r>
                      <a:endParaRPr b="1"/>
                    </a:p>
                  </a:txBody>
                  <a:tcPr marT="91425" marB="91425" marR="91425"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28</a:t>
                      </a:r>
                      <a:endParaRPr b="1"/>
                    </a:p>
                  </a:txBody>
                  <a:tcPr marT="91425" marB="91425" marR="91425" marL="91425">
                    <a:lnL cap="flat" cmpd="sng" w="19050">
                      <a:solidFill>
                        <a:srgbClr val="FF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29</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44</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49</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72225">
                <a:tc>
                  <a:txBody>
                    <a:bodyPr/>
                    <a:lstStyle/>
                    <a:p>
                      <a:pPr indent="0" lvl="0" marL="0" rtl="0" algn="r">
                        <a:spcBef>
                          <a:spcPts val="0"/>
                        </a:spcBef>
                        <a:spcAft>
                          <a:spcPts val="0"/>
                        </a:spcAft>
                        <a:buNone/>
                      </a:pPr>
                      <a:r>
                        <a:rPr b="1" lang="en"/>
                        <a:t>Hit Rate (%)</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15000"/>
                        </a:lnSpc>
                        <a:spcBef>
                          <a:spcPts val="0"/>
                        </a:spcBef>
                        <a:spcAft>
                          <a:spcPts val="0"/>
                        </a:spcAft>
                        <a:buNone/>
                      </a:pPr>
                      <a:r>
                        <a:rPr b="1" lang="en"/>
                        <a:t>100%</a:t>
                      </a:r>
                      <a:endParaRPr b="1"/>
                    </a:p>
                  </a:txBody>
                  <a:tcPr marT="91425" marB="91425" marR="91425" marL="91425">
                    <a:lnL cap="flat" cmpd="sng" w="9525">
                      <a:solidFill>
                        <a:srgbClr val="00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100%</a:t>
                      </a:r>
                      <a:endParaRPr b="1"/>
                    </a:p>
                  </a:txBody>
                  <a:tcPr marT="91425" marB="91425" marR="91425"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95%</a:t>
                      </a:r>
                      <a:endParaRPr b="1"/>
                    </a:p>
                  </a:txBody>
                  <a:tcPr marT="91425" marB="91425" marR="91425" marL="91425">
                    <a:lnL cap="flat" cmpd="sng" w="19050">
                      <a:solidFill>
                        <a:srgbClr val="FF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100%</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100%</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91%</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5B0F00"/>
                </a:solidFill>
                <a:latin typeface="Arial"/>
                <a:ea typeface="Arial"/>
                <a:cs typeface="Arial"/>
                <a:sym typeface="Arial"/>
              </a:rPr>
              <a:t>DATA</a:t>
            </a:r>
            <a:endParaRPr b="1">
              <a:solidFill>
                <a:srgbClr val="5B0F00"/>
              </a:solidFill>
              <a:latin typeface="Arial"/>
              <a:ea typeface="Arial"/>
              <a:cs typeface="Arial"/>
              <a:sym typeface="Arial"/>
            </a:endParaRPr>
          </a:p>
        </p:txBody>
      </p:sp>
      <p:sp>
        <p:nvSpPr>
          <p:cNvPr id="84" name="Google Shape;84;p17"/>
          <p:cNvSpPr txBox="1"/>
          <p:nvPr>
            <p:ph idx="1" type="body"/>
          </p:nvPr>
        </p:nvSpPr>
        <p:spPr>
          <a:xfrm>
            <a:off x="311700" y="1152475"/>
            <a:ext cx="8659200" cy="392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latin typeface="Arial"/>
                <a:ea typeface="Arial"/>
                <a:cs typeface="Arial"/>
                <a:sym typeface="Arial"/>
              </a:rPr>
              <a:t>To begin with we are considering P&amp;G stock prices for at most 20 years, ranging from 2000 to 2019</a:t>
            </a:r>
            <a:endParaRPr sz="1600">
              <a:latin typeface="Arial"/>
              <a:ea typeface="Arial"/>
              <a:cs typeface="Arial"/>
              <a:sym typeface="Arial"/>
            </a:endParaRPr>
          </a:p>
          <a:p>
            <a:pPr indent="0" lvl="0" marL="0" rtl="0" algn="l">
              <a:spcBef>
                <a:spcPts val="1600"/>
              </a:spcBef>
              <a:spcAft>
                <a:spcPts val="0"/>
              </a:spcAft>
              <a:buClr>
                <a:schemeClr val="dk1"/>
              </a:buClr>
              <a:buSzPts val="1100"/>
              <a:buFont typeface="Arial"/>
              <a:buNone/>
            </a:pPr>
            <a:r>
              <a:rPr lang="en" sz="1600">
                <a:latin typeface="Arial"/>
                <a:ea typeface="Arial"/>
                <a:cs typeface="Arial"/>
                <a:sym typeface="Arial"/>
              </a:rPr>
              <a:t>Data Definition:</a:t>
            </a:r>
            <a:endParaRPr sz="1600">
              <a:latin typeface="Arial"/>
              <a:ea typeface="Arial"/>
              <a:cs typeface="Arial"/>
              <a:sym typeface="Arial"/>
            </a:endParaRPr>
          </a:p>
          <a:p>
            <a:pPr indent="-330200" lvl="0" marL="457200" rtl="0" algn="l">
              <a:spcBef>
                <a:spcPts val="1600"/>
              </a:spcBef>
              <a:spcAft>
                <a:spcPts val="0"/>
              </a:spcAft>
              <a:buSzPts val="1600"/>
              <a:buFont typeface="Arial"/>
              <a:buChar char="●"/>
            </a:pPr>
            <a:r>
              <a:rPr lang="en" sz="1600">
                <a:latin typeface="Arial"/>
                <a:ea typeface="Arial"/>
                <a:cs typeface="Arial"/>
                <a:sym typeface="Arial"/>
              </a:rPr>
              <a:t>Date: Date of trading day</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High: Highest Price of Stock on that day	</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Low: Lowest Price of Stock on that day	</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Open: Opening Price of Stock on that day	</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Close: Closing Price of Stock on that day</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Volume: Number of shares or contracts traded in a security or an entire market during a given period of time	</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Adj Close: Adjusted closing price amends a stock's closing price to accurately reflect that stock's value after accounting for any corporate actions</a:t>
            </a:r>
            <a:endParaRPr sz="1600">
              <a:latin typeface="Arial"/>
              <a:ea typeface="Arial"/>
              <a:cs typeface="Arial"/>
              <a:sym typeface="Arial"/>
            </a:endParaRPr>
          </a:p>
          <a:p>
            <a:pPr indent="457200" lvl="0" marL="914400" rtl="0" algn="l">
              <a:spcBef>
                <a:spcPts val="1600"/>
              </a:spcBef>
              <a:spcAft>
                <a:spcPts val="0"/>
              </a:spcAft>
              <a:buClr>
                <a:schemeClr val="dk1"/>
              </a:buClr>
              <a:buSzPts val="1100"/>
              <a:buFont typeface="Arial"/>
              <a:buNone/>
            </a:pPr>
            <a:r>
              <a:t/>
            </a:r>
            <a:endParaRPr sz="1000">
              <a:solidFill>
                <a:srgbClr val="222222"/>
              </a:solidFill>
            </a:endParaRPr>
          </a:p>
          <a:p>
            <a:pPr indent="0" lvl="0" marL="0" rtl="0" algn="l">
              <a:spcBef>
                <a:spcPts val="1000"/>
              </a:spcBef>
              <a:spcAft>
                <a:spcPts val="16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rgbClr val="222222"/>
              </a:buClr>
              <a:buSzPts val="1200"/>
              <a:buChar char="●"/>
            </a:pPr>
            <a:r>
              <a:rPr lang="en" sz="1200">
                <a:solidFill>
                  <a:srgbClr val="222222"/>
                </a:solidFill>
              </a:rPr>
              <a:t>P&amp;G is one of the few American businesses that has been deemed essential and can remain open. The Pennsylvania factory was told to stay up and running to continue to produce paper products and diapers. California issued a similar edict. Demand for paper products produced by P&amp;G is so great that the company reopened an idle Georgia plant to meet the insatiable demand. The Procter &amp; Gamble Company (PG) could offer safe haven against the pandemic storm in coming weeks, so PG stock should be an essential part of your portfolio.</a:t>
            </a:r>
            <a:endParaRPr sz="1200">
              <a:solidFill>
                <a:srgbClr val="222222"/>
              </a:solidFill>
            </a:endParaRPr>
          </a:p>
          <a:p>
            <a:pPr indent="-304800" lvl="0" marL="457200" rtl="0" algn="l">
              <a:spcBef>
                <a:spcPts val="1000"/>
              </a:spcBef>
              <a:spcAft>
                <a:spcPts val="0"/>
              </a:spcAft>
              <a:buClr>
                <a:srgbClr val="222222"/>
              </a:buClr>
              <a:buSzPts val="1200"/>
              <a:buChar char="●"/>
            </a:pPr>
            <a:r>
              <a:rPr lang="en" sz="1200">
                <a:solidFill>
                  <a:srgbClr val="222222"/>
                </a:solidFill>
              </a:rPr>
              <a:t>We can offer different trading strategies based on regression, pairs trading, random forest and neural nets. Our quantitative strategies and machine learning model are developed from scratch so we have total control over result. Sum up, these can optimized portfolios.</a:t>
            </a:r>
            <a:endParaRPr sz="1200">
              <a:solidFill>
                <a:srgbClr val="222222"/>
              </a:solidFill>
            </a:endParaRPr>
          </a:p>
          <a:p>
            <a:pPr indent="-304800" lvl="0" marL="457200" rtl="0" algn="l">
              <a:spcBef>
                <a:spcPts val="1000"/>
              </a:spcBef>
              <a:spcAft>
                <a:spcPts val="0"/>
              </a:spcAft>
              <a:buClr>
                <a:srgbClr val="222222"/>
              </a:buClr>
              <a:buSzPts val="1200"/>
              <a:buChar char="●"/>
            </a:pPr>
            <a:r>
              <a:rPr lang="en" sz="1200">
                <a:solidFill>
                  <a:srgbClr val="222222"/>
                </a:solidFill>
              </a:rPr>
              <a:t>Naive investment in P&amp;G leads to average 4 bps of loss per trade. Our </a:t>
            </a:r>
            <a:r>
              <a:rPr lang="en" sz="1200">
                <a:solidFill>
                  <a:srgbClr val="222222"/>
                </a:solidFill>
              </a:rPr>
              <a:t>strategic investment technique can gain average 63 bps profit per trade with impressive success ratio and risk adjustment.</a:t>
            </a:r>
            <a:endParaRPr sz="1200">
              <a:solidFill>
                <a:srgbClr val="222222"/>
              </a:solidFill>
            </a:endParaRPr>
          </a:p>
          <a:p>
            <a:pPr indent="0" lvl="0" marL="0" rtl="0" algn="l">
              <a:spcBef>
                <a:spcPts val="1000"/>
              </a:spcBef>
              <a:spcAft>
                <a:spcPts val="0"/>
              </a:spcAft>
              <a:buNone/>
            </a:pPr>
            <a:r>
              <a:t/>
            </a:r>
            <a:endParaRPr sz="1200">
              <a:solidFill>
                <a:srgbClr val="222222"/>
              </a:solidFill>
            </a:endParaRPr>
          </a:p>
          <a:p>
            <a:pPr indent="0" lvl="0" marL="0" rtl="0" algn="ctr">
              <a:spcBef>
                <a:spcPts val="1000"/>
              </a:spcBef>
              <a:spcAft>
                <a:spcPts val="1000"/>
              </a:spcAft>
              <a:buNone/>
            </a:pPr>
            <a:r>
              <a:rPr i="1" lang="en" sz="2000">
                <a:solidFill>
                  <a:srgbClr val="38761D"/>
                </a:solidFill>
                <a:latin typeface="Comic Sans MS"/>
                <a:ea typeface="Comic Sans MS"/>
                <a:cs typeface="Comic Sans MS"/>
                <a:sym typeface="Comic Sans MS"/>
              </a:rPr>
              <a:t>invest with us!</a:t>
            </a:r>
            <a:endParaRPr i="1" sz="2000">
              <a:solidFill>
                <a:srgbClr val="38761D"/>
              </a:solidFill>
              <a:latin typeface="Comic Sans MS"/>
              <a:ea typeface="Comic Sans MS"/>
              <a:cs typeface="Comic Sans MS"/>
              <a:sym typeface="Comic Sans MS"/>
            </a:endParaRPr>
          </a:p>
        </p:txBody>
      </p:sp>
      <p:sp>
        <p:nvSpPr>
          <p:cNvPr id="424" name="Google Shape;424;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sz="2600">
                <a:solidFill>
                  <a:srgbClr val="5B0F00"/>
                </a:solidFill>
              </a:rPr>
              <a:t>On a final note,</a:t>
            </a:r>
            <a:endParaRPr b="1" sz="2600">
              <a:solidFill>
                <a:srgbClr val="5B0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5B0F00"/>
                </a:solidFill>
                <a:latin typeface="Arial"/>
                <a:ea typeface="Arial"/>
                <a:cs typeface="Arial"/>
                <a:sym typeface="Arial"/>
              </a:rPr>
              <a:t>S&amp;P-500 and S&amp;P-500 HealthCare Sector</a:t>
            </a:r>
            <a:endParaRPr b="1">
              <a:solidFill>
                <a:srgbClr val="5B0F00"/>
              </a:solidFill>
              <a:latin typeface="Arial"/>
              <a:ea typeface="Arial"/>
              <a:cs typeface="Arial"/>
              <a:sym typeface="Arial"/>
            </a:endParaRPr>
          </a:p>
        </p:txBody>
      </p:sp>
      <p:sp>
        <p:nvSpPr>
          <p:cNvPr id="90" name="Google Shape;90;p18"/>
          <p:cNvSpPr txBox="1"/>
          <p:nvPr>
            <p:ph idx="1" type="body"/>
          </p:nvPr>
        </p:nvSpPr>
        <p:spPr>
          <a:xfrm>
            <a:off x="259350" y="712925"/>
            <a:ext cx="8884800" cy="41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t>S&amp;P 500- The S&amp;P 500, or just the S&amp;P is a stock market index that measures the stock performance of 500 large companies listed on stock exchanges in the United States. It is one of the most commonly followed equity indices, and many consider it to be one of the best representations of the U.S. stock market</a:t>
            </a:r>
            <a:r>
              <a:rPr b="1" lang="en" sz="1600"/>
              <a:t>.</a:t>
            </a:r>
            <a:endParaRPr b="1"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b="1" lang="en" sz="1400"/>
              <a:t>To see how P&amp;G stock prices correlate with S&amp;P 500  Health Care Sector data</a:t>
            </a:r>
            <a:endParaRPr b="1" sz="1400"/>
          </a:p>
          <a:p>
            <a:pPr indent="-317500" lvl="0" marL="457200" rtl="0" algn="l">
              <a:spcBef>
                <a:spcPts val="0"/>
              </a:spcBef>
              <a:spcAft>
                <a:spcPts val="0"/>
              </a:spcAft>
              <a:buSzPts val="1400"/>
              <a:buFont typeface="Arial"/>
              <a:buChar char="●"/>
            </a:pPr>
            <a:r>
              <a:rPr lang="en" sz="1400"/>
              <a:t>HC-Open- Cumulative opening price of all HealthCare stocks on that day.</a:t>
            </a:r>
            <a:endParaRPr sz="1400"/>
          </a:p>
          <a:p>
            <a:pPr indent="-317500" lvl="0" marL="457200" rtl="0" algn="l">
              <a:spcBef>
                <a:spcPts val="0"/>
              </a:spcBef>
              <a:spcAft>
                <a:spcPts val="0"/>
              </a:spcAft>
              <a:buSzPts val="1400"/>
              <a:buChar char="●"/>
            </a:pPr>
            <a:r>
              <a:rPr lang="en" sz="1400"/>
              <a:t>HC-Close- Cumulative closing price of all HealthCare stocks on that day.</a:t>
            </a:r>
            <a:endParaRPr sz="1400"/>
          </a:p>
          <a:p>
            <a:pPr indent="-317500" lvl="0" marL="457200" rtl="0" algn="l">
              <a:spcBef>
                <a:spcPts val="0"/>
              </a:spcBef>
              <a:spcAft>
                <a:spcPts val="0"/>
              </a:spcAft>
              <a:buSzPts val="1400"/>
              <a:buChar char="●"/>
            </a:pPr>
            <a:r>
              <a:rPr lang="en" sz="1400"/>
              <a:t>HC- High- Cumulative high price of all the HealthCare stocks on that day.</a:t>
            </a:r>
            <a:endParaRPr sz="1400"/>
          </a:p>
          <a:p>
            <a:pPr indent="-317500" lvl="0" marL="457200" rtl="0" algn="l">
              <a:spcBef>
                <a:spcPts val="0"/>
              </a:spcBef>
              <a:spcAft>
                <a:spcPts val="0"/>
              </a:spcAft>
              <a:buSzPts val="1400"/>
              <a:buChar char="●"/>
            </a:pPr>
            <a:r>
              <a:rPr lang="en" sz="1400"/>
              <a:t>HC-lOW- Cumulative low p</a:t>
            </a:r>
            <a:r>
              <a:rPr lang="en" sz="1400"/>
              <a:t>rice of all the HealthCare stocks on that day.</a:t>
            </a:r>
            <a:endParaRPr sz="1400"/>
          </a:p>
          <a:p>
            <a:pPr indent="0" lvl="0" marL="457200" rtl="0" algn="l">
              <a:spcBef>
                <a:spcPts val="0"/>
              </a:spcBef>
              <a:spcAft>
                <a:spcPts val="0"/>
              </a:spcAft>
              <a:buNone/>
            </a:pPr>
            <a:r>
              <a:t/>
            </a:r>
            <a:endParaRPr sz="1400"/>
          </a:p>
          <a:p>
            <a:pPr indent="0" lvl="0" marL="0" rtl="0" algn="l">
              <a:spcBef>
                <a:spcPts val="0"/>
              </a:spcBef>
              <a:spcAft>
                <a:spcPts val="0"/>
              </a:spcAft>
              <a:buNone/>
            </a:pPr>
            <a:r>
              <a:rPr b="1" lang="en" sz="1400"/>
              <a:t>To see how P&amp;G Stock prices correlate with S&amp;P 500 Data</a:t>
            </a:r>
            <a:endParaRPr b="1" sz="1400"/>
          </a:p>
          <a:p>
            <a:pPr indent="-317500" lvl="0" marL="457200" rtl="0" algn="l">
              <a:spcBef>
                <a:spcPts val="0"/>
              </a:spcBef>
              <a:spcAft>
                <a:spcPts val="0"/>
              </a:spcAft>
              <a:buSzPts val="1400"/>
              <a:buChar char="●"/>
            </a:pPr>
            <a:r>
              <a:rPr lang="en" sz="1400"/>
              <a:t>S&amp;P Open- Cumulative opening price of all S&amp;P 500 stocks on that day.</a:t>
            </a:r>
            <a:endParaRPr sz="1400"/>
          </a:p>
          <a:p>
            <a:pPr indent="-317500" lvl="0" marL="457200" rtl="0" algn="l">
              <a:spcBef>
                <a:spcPts val="0"/>
              </a:spcBef>
              <a:spcAft>
                <a:spcPts val="0"/>
              </a:spcAft>
              <a:buSzPts val="1400"/>
              <a:buChar char="●"/>
            </a:pPr>
            <a:r>
              <a:rPr lang="en" sz="1400"/>
              <a:t>S&amp;P Close - Cumulative closing price of all S&amp;P 500 stocks on that day.</a:t>
            </a:r>
            <a:endParaRPr sz="1400"/>
          </a:p>
          <a:p>
            <a:pPr indent="-317500" lvl="0" marL="457200" rtl="0" algn="l">
              <a:spcBef>
                <a:spcPts val="0"/>
              </a:spcBef>
              <a:spcAft>
                <a:spcPts val="0"/>
              </a:spcAft>
              <a:buSzPts val="1400"/>
              <a:buChar char="●"/>
            </a:pPr>
            <a:r>
              <a:rPr lang="en" sz="1400"/>
              <a:t>S&amp;P High-   Cumulative high price of all the S&amp;P 500  stocks on that day.</a:t>
            </a:r>
            <a:endParaRPr sz="1400"/>
          </a:p>
          <a:p>
            <a:pPr indent="-317500" lvl="0" marL="457200" rtl="0" algn="l">
              <a:spcBef>
                <a:spcPts val="0"/>
              </a:spcBef>
              <a:spcAft>
                <a:spcPts val="0"/>
              </a:spcAft>
              <a:buSzPts val="1400"/>
              <a:buChar char="●"/>
            </a:pPr>
            <a:r>
              <a:rPr lang="en" sz="1400"/>
              <a:t>S&amp;P Low-    Cumulative low price of all the S&amp;P 500 stocks on that day.</a:t>
            </a:r>
            <a:endParaRPr sz="1400"/>
          </a:p>
          <a:p>
            <a:pPr indent="0" lvl="0" marL="0" rtl="0" algn="l">
              <a:spcBef>
                <a:spcPts val="0"/>
              </a:spcBef>
              <a:spcAft>
                <a:spcPts val="0"/>
              </a:spcAft>
              <a:buNone/>
            </a:pPr>
            <a:r>
              <a:t/>
            </a:r>
            <a:endParaRPr sz="16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idx="1" type="body"/>
          </p:nvPr>
        </p:nvSpPr>
        <p:spPr>
          <a:xfrm>
            <a:off x="235500" y="1152475"/>
            <a:ext cx="8520600" cy="21312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t/>
            </a:r>
            <a:endParaRPr>
              <a:solidFill>
                <a:srgbClr val="24292E"/>
              </a:solidFill>
              <a:highlight>
                <a:srgbClr val="FFFFFF"/>
              </a:highlight>
            </a:endParaRPr>
          </a:p>
          <a:p>
            <a:pPr indent="0" lvl="0" marL="0" rtl="0" algn="l">
              <a:lnSpc>
                <a:spcPct val="142857"/>
              </a:lnSpc>
              <a:spcBef>
                <a:spcPts val="0"/>
              </a:spcBef>
              <a:spcAft>
                <a:spcPts val="0"/>
              </a:spcAft>
              <a:buNone/>
            </a:pPr>
            <a:r>
              <a:t/>
            </a:r>
            <a:endParaRPr>
              <a:solidFill>
                <a:srgbClr val="24292E"/>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a:solidFill>
                <a:srgbClr val="24292E"/>
              </a:solidFill>
              <a:highlight>
                <a:srgbClr val="FFFFFF"/>
              </a:highlight>
            </a:endParaRPr>
          </a:p>
          <a:p>
            <a:pPr indent="0" lvl="0" marL="0" rtl="0" algn="l">
              <a:spcBef>
                <a:spcPts val="0"/>
              </a:spcBef>
              <a:spcAft>
                <a:spcPts val="1600"/>
              </a:spcAft>
              <a:buNone/>
            </a:pPr>
            <a:r>
              <a:t/>
            </a:r>
            <a:endParaRPr/>
          </a:p>
        </p:txBody>
      </p:sp>
      <p:sp>
        <p:nvSpPr>
          <p:cNvPr id="96" name="Google Shape;96;p19"/>
          <p:cNvSpPr txBox="1"/>
          <p:nvPr/>
        </p:nvSpPr>
        <p:spPr>
          <a:xfrm>
            <a:off x="311700" y="937100"/>
            <a:ext cx="8651100" cy="4362000"/>
          </a:xfrm>
          <a:prstGeom prst="rect">
            <a:avLst/>
          </a:prstGeom>
          <a:noFill/>
          <a:ln>
            <a:noFill/>
          </a:ln>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a:t>Fama French Model  is an asset pricing model that expands on the capital asset pricing model (CAPM) by adding size risk and value risk factors to the market risk factor in CAPM.</a:t>
            </a:r>
            <a:endParaRPr/>
          </a:p>
          <a:p>
            <a:pPr indent="-317500" lvl="0" marL="457200" rtl="0" algn="l">
              <a:lnSpc>
                <a:spcPct val="142857"/>
              </a:lnSpc>
              <a:spcBef>
                <a:spcPts val="0"/>
              </a:spcBef>
              <a:spcAft>
                <a:spcPts val="0"/>
              </a:spcAft>
              <a:buSzPts val="1400"/>
              <a:buChar char="●"/>
            </a:pPr>
            <a:r>
              <a:rPr b="1" lang="en"/>
              <a:t>Mkt-RF</a:t>
            </a:r>
            <a:r>
              <a:rPr lang="en"/>
              <a:t>: MKTRF (or Rm-Rf) is the excess return on the market. It is calculated as the value-weight return on all NYSE, AMEX, and NASDAQ stocks (from CRSP) minus the one-month Treasury bill rate (from Ibbotson Associates)</a:t>
            </a:r>
            <a:endParaRPr/>
          </a:p>
          <a:p>
            <a:pPr indent="-317500" lvl="0" marL="457200" rtl="0" algn="l">
              <a:lnSpc>
                <a:spcPct val="142857"/>
              </a:lnSpc>
              <a:spcBef>
                <a:spcPts val="0"/>
              </a:spcBef>
              <a:spcAft>
                <a:spcPts val="0"/>
              </a:spcAft>
              <a:buSzPts val="1400"/>
              <a:buChar char="●"/>
            </a:pPr>
            <a:r>
              <a:rPr b="1" lang="en"/>
              <a:t>SMB</a:t>
            </a:r>
            <a:r>
              <a:rPr lang="en"/>
              <a:t>: Small Minus Big (S M B) is the average return on the small portfolios minus the average return on the big portfolios. It is basically the portfolio returns</a:t>
            </a:r>
            <a:endParaRPr/>
          </a:p>
          <a:p>
            <a:pPr indent="-317500" lvl="0" marL="457200" rtl="0" algn="l">
              <a:lnSpc>
                <a:spcPct val="142857"/>
              </a:lnSpc>
              <a:spcBef>
                <a:spcPts val="0"/>
              </a:spcBef>
              <a:spcAft>
                <a:spcPts val="0"/>
              </a:spcAft>
              <a:buSzPts val="1400"/>
              <a:buChar char="●"/>
            </a:pPr>
            <a:r>
              <a:rPr b="1" lang="en"/>
              <a:t>HML</a:t>
            </a:r>
            <a:r>
              <a:rPr lang="en"/>
              <a:t>: High Minus Low (H M L) is the average return on the value portfolios minus the average return on the  growth portfolios	</a:t>
            </a:r>
            <a:endParaRPr/>
          </a:p>
          <a:p>
            <a:pPr indent="-317500" lvl="0" marL="457200" rtl="0" algn="l">
              <a:lnSpc>
                <a:spcPct val="142857"/>
              </a:lnSpc>
              <a:spcBef>
                <a:spcPts val="0"/>
              </a:spcBef>
              <a:spcAft>
                <a:spcPts val="0"/>
              </a:spcAft>
              <a:buSzPts val="1400"/>
              <a:buChar char="●"/>
            </a:pPr>
            <a:r>
              <a:rPr b="1" lang="en"/>
              <a:t>RF</a:t>
            </a:r>
            <a:r>
              <a:rPr lang="en"/>
              <a:t>: This is just Risk Free interest you can get(Like treasure bills or say basic checking account returns as an example)</a:t>
            </a:r>
            <a:endParaRPr/>
          </a:p>
          <a:p>
            <a:pPr indent="-317500" lvl="0" marL="457200" rtl="0" algn="l">
              <a:lnSpc>
                <a:spcPct val="142857"/>
              </a:lnSpc>
              <a:spcBef>
                <a:spcPts val="0"/>
              </a:spcBef>
              <a:spcAft>
                <a:spcPts val="0"/>
              </a:spcAft>
              <a:buSzPts val="1400"/>
              <a:buChar char="●"/>
            </a:pPr>
            <a:r>
              <a:rPr b="1" lang="en"/>
              <a:t>RMW</a:t>
            </a:r>
            <a:r>
              <a:rPr lang="en"/>
              <a:t>: Difference between the returns of firms with robust (high) and weak (low) operating profitability.(Probability factor)</a:t>
            </a:r>
            <a:endParaRPr/>
          </a:p>
          <a:p>
            <a:pPr indent="0" lvl="0" marL="0" rtl="0" algn="l">
              <a:lnSpc>
                <a:spcPct val="115000"/>
              </a:lnSpc>
              <a:spcBef>
                <a:spcPts val="0"/>
              </a:spcBef>
              <a:spcAft>
                <a:spcPts val="1600"/>
              </a:spcAft>
              <a:buNone/>
            </a:pPr>
            <a:r>
              <a:t/>
            </a:r>
            <a:endParaRPr/>
          </a:p>
        </p:txBody>
      </p:sp>
      <p:sp>
        <p:nvSpPr>
          <p:cNvPr id="97" name="Google Shape;97;p19"/>
          <p:cNvSpPr txBox="1"/>
          <p:nvPr/>
        </p:nvSpPr>
        <p:spPr>
          <a:xfrm>
            <a:off x="152400" y="152400"/>
            <a:ext cx="80922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5B0F00"/>
                </a:solidFill>
              </a:rPr>
              <a:t>  </a:t>
            </a:r>
            <a:r>
              <a:rPr b="1" lang="en" sz="2800">
                <a:solidFill>
                  <a:srgbClr val="5B0F00"/>
                </a:solidFill>
              </a:rPr>
              <a:t>Fama French Factor Model</a:t>
            </a:r>
            <a:endParaRPr b="1">
              <a:solidFill>
                <a:srgbClr val="5B0F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5B0F00"/>
                </a:solidFill>
              </a:rPr>
              <a:t>ADS Index</a:t>
            </a:r>
            <a:endParaRPr b="1">
              <a:solidFill>
                <a:srgbClr val="5B0F00"/>
              </a:solidFill>
            </a:endParaRPr>
          </a:p>
        </p:txBody>
      </p:sp>
      <p:sp>
        <p:nvSpPr>
          <p:cNvPr id="103" name="Google Shape;103;p20"/>
          <p:cNvSpPr txBox="1"/>
          <p:nvPr>
            <p:ph idx="1" type="body"/>
          </p:nvPr>
        </p:nvSpPr>
        <p:spPr>
          <a:xfrm>
            <a:off x="311700" y="1152475"/>
            <a:ext cx="8520600" cy="368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4292E"/>
              </a:buClr>
              <a:buSzPts val="1800"/>
              <a:buChar char="●"/>
            </a:pPr>
            <a:r>
              <a:rPr lang="en">
                <a:solidFill>
                  <a:srgbClr val="24292E"/>
                </a:solidFill>
                <a:highlight>
                  <a:srgbClr val="FFFFFF"/>
                </a:highlight>
              </a:rPr>
              <a:t>ADS-Index-The Aruoba-Diebold-Scotti business conditions index is designed to track real business conditions at high observation frequency. The average value of the ADS index is zero. </a:t>
            </a:r>
            <a:endParaRPr>
              <a:solidFill>
                <a:srgbClr val="24292E"/>
              </a:solidFill>
              <a:highlight>
                <a:srgbClr val="FFFFFF"/>
              </a:highlight>
            </a:endParaRPr>
          </a:p>
          <a:p>
            <a:pPr indent="0" lvl="0" marL="457200" rtl="0" algn="l">
              <a:spcBef>
                <a:spcPts val="1600"/>
              </a:spcBef>
              <a:spcAft>
                <a:spcPts val="0"/>
              </a:spcAft>
              <a:buNone/>
            </a:pPr>
            <a:r>
              <a:t/>
            </a:r>
            <a:endParaRPr>
              <a:solidFill>
                <a:srgbClr val="24292E"/>
              </a:solidFill>
              <a:highlight>
                <a:srgbClr val="FFFFFF"/>
              </a:highlight>
            </a:endParaRPr>
          </a:p>
          <a:p>
            <a:pPr indent="-342900" lvl="0" marL="457200" rtl="0" algn="l">
              <a:spcBef>
                <a:spcPts val="1600"/>
              </a:spcBef>
              <a:spcAft>
                <a:spcPts val="0"/>
              </a:spcAft>
              <a:buClr>
                <a:srgbClr val="24292E"/>
              </a:buClr>
              <a:buSzPts val="1800"/>
              <a:buChar char="●"/>
            </a:pPr>
            <a:r>
              <a:rPr lang="en">
                <a:solidFill>
                  <a:srgbClr val="24292E"/>
                </a:solidFill>
                <a:highlight>
                  <a:srgbClr val="FFFFFF"/>
                </a:highlight>
              </a:rPr>
              <a:t>Progressively bigger positive values indicate progressively better-than-average conditions, whereas progressively more negative values indicate progressively worse-than-average conditions. The ADS index may be used to compare business conditions at different times.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5B0F00"/>
                </a:solidFill>
              </a:rPr>
              <a:t>P&amp;G Competitors Data</a:t>
            </a:r>
            <a:endParaRPr b="1">
              <a:solidFill>
                <a:srgbClr val="5B0F00"/>
              </a:solidFill>
            </a:endParaRPr>
          </a:p>
        </p:txBody>
      </p:sp>
      <p:sp>
        <p:nvSpPr>
          <p:cNvPr id="109" name="Google Shape;109;p21"/>
          <p:cNvSpPr txBox="1"/>
          <p:nvPr>
            <p:ph idx="1" type="body"/>
          </p:nvPr>
        </p:nvSpPr>
        <p:spPr>
          <a:xfrm>
            <a:off x="239100" y="1017725"/>
            <a:ext cx="8665800" cy="39909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1400">
                <a:solidFill>
                  <a:srgbClr val="24292E"/>
                </a:solidFill>
                <a:highlight>
                  <a:srgbClr val="FFFFFF"/>
                </a:highlight>
              </a:rPr>
              <a:t>We considered these companies because firstly they belong to the same business sector i.e HealthCare and are mainly into consumer goods</a:t>
            </a:r>
            <a:endParaRPr b="1" sz="1400">
              <a:solidFill>
                <a:srgbClr val="24292E"/>
              </a:solidFill>
              <a:highlight>
                <a:srgbClr val="FFFFFF"/>
              </a:highlight>
            </a:endParaRPr>
          </a:p>
          <a:p>
            <a:pPr indent="0" lvl="0" marL="0" rtl="0" algn="just">
              <a:lnSpc>
                <a:spcPct val="100000"/>
              </a:lnSpc>
              <a:spcBef>
                <a:spcPts val="0"/>
              </a:spcBef>
              <a:spcAft>
                <a:spcPts val="0"/>
              </a:spcAft>
              <a:buNone/>
            </a:pPr>
            <a:r>
              <a:t/>
            </a:r>
            <a:endParaRPr b="1" sz="1400">
              <a:solidFill>
                <a:srgbClr val="24292E"/>
              </a:solidFill>
              <a:highlight>
                <a:srgbClr val="FFFFFF"/>
              </a:highlight>
            </a:endParaRPr>
          </a:p>
          <a:p>
            <a:pPr indent="-317500" lvl="0" marL="457200" rtl="0" algn="just">
              <a:lnSpc>
                <a:spcPct val="100000"/>
              </a:lnSpc>
              <a:spcBef>
                <a:spcPts val="0"/>
              </a:spcBef>
              <a:spcAft>
                <a:spcPts val="0"/>
              </a:spcAft>
              <a:buClr>
                <a:srgbClr val="111111"/>
              </a:buClr>
              <a:buSzPts val="1400"/>
              <a:buChar char="●"/>
            </a:pPr>
            <a:r>
              <a:rPr lang="en" sz="1400">
                <a:solidFill>
                  <a:srgbClr val="111111"/>
                </a:solidFill>
                <a:highlight>
                  <a:srgbClr val="FFFFFF"/>
                </a:highlight>
              </a:rPr>
              <a:t>Procter &amp; Gamble is a very well-known consumer products company, owning major brands like Crest, Gillette, Pampers, and Tide. </a:t>
            </a:r>
            <a:endParaRPr sz="1400">
              <a:solidFill>
                <a:srgbClr val="111111"/>
              </a:solidFill>
              <a:highlight>
                <a:srgbClr val="FFFFFF"/>
              </a:highlight>
            </a:endParaRPr>
          </a:p>
          <a:p>
            <a:pPr indent="0" lvl="0" marL="457200" rtl="0" algn="just">
              <a:lnSpc>
                <a:spcPct val="100000"/>
              </a:lnSpc>
              <a:spcBef>
                <a:spcPts val="0"/>
              </a:spcBef>
              <a:spcAft>
                <a:spcPts val="0"/>
              </a:spcAft>
              <a:buNone/>
            </a:pPr>
            <a:r>
              <a:t/>
            </a:r>
            <a:endParaRPr sz="1400">
              <a:solidFill>
                <a:srgbClr val="111111"/>
              </a:solidFill>
              <a:highlight>
                <a:srgbClr val="FFFFFF"/>
              </a:highlight>
            </a:endParaRPr>
          </a:p>
          <a:p>
            <a:pPr indent="-317500" lvl="0" marL="457200" rtl="0" algn="just">
              <a:lnSpc>
                <a:spcPct val="100000"/>
              </a:lnSpc>
              <a:spcBef>
                <a:spcPts val="0"/>
              </a:spcBef>
              <a:spcAft>
                <a:spcPts val="0"/>
              </a:spcAft>
              <a:buClr>
                <a:srgbClr val="111111"/>
              </a:buClr>
              <a:buSzPts val="1400"/>
              <a:buChar char="●"/>
            </a:pPr>
            <a:r>
              <a:rPr lang="en" sz="1400">
                <a:solidFill>
                  <a:srgbClr val="111111"/>
                </a:solidFill>
                <a:highlight>
                  <a:srgbClr val="FFFFFF"/>
                </a:highlight>
              </a:rPr>
              <a:t>Major competitors for P&amp;G include Colgate-Palmolive, Church and Dwight, and Unilever.</a:t>
            </a:r>
            <a:endParaRPr sz="1400">
              <a:solidFill>
                <a:srgbClr val="111111"/>
              </a:solidFill>
              <a:highlight>
                <a:srgbClr val="FFFFFF"/>
              </a:highlight>
            </a:endParaRPr>
          </a:p>
          <a:p>
            <a:pPr indent="0" lvl="0" marL="457200" rtl="0" algn="just">
              <a:lnSpc>
                <a:spcPct val="100000"/>
              </a:lnSpc>
              <a:spcBef>
                <a:spcPts val="0"/>
              </a:spcBef>
              <a:spcAft>
                <a:spcPts val="0"/>
              </a:spcAft>
              <a:buNone/>
            </a:pPr>
            <a:r>
              <a:t/>
            </a:r>
            <a:endParaRPr sz="1400">
              <a:solidFill>
                <a:srgbClr val="111111"/>
              </a:solidFill>
              <a:highlight>
                <a:srgbClr val="FFFFFF"/>
              </a:highlight>
            </a:endParaRPr>
          </a:p>
          <a:p>
            <a:pPr indent="-317500" lvl="0" marL="457200" rtl="0" algn="just">
              <a:lnSpc>
                <a:spcPct val="100000"/>
              </a:lnSpc>
              <a:spcBef>
                <a:spcPts val="0"/>
              </a:spcBef>
              <a:spcAft>
                <a:spcPts val="0"/>
              </a:spcAft>
              <a:buClr>
                <a:srgbClr val="111111"/>
              </a:buClr>
              <a:buSzPts val="1400"/>
              <a:buChar char="●"/>
            </a:pPr>
            <a:r>
              <a:rPr lang="en" sz="1400">
                <a:solidFill>
                  <a:srgbClr val="111111"/>
                </a:solidFill>
                <a:highlight>
                  <a:srgbClr val="FFFFFF"/>
                </a:highlight>
              </a:rPr>
              <a:t>Nearly two-thirds of P&amp;G’s revenues are generated from developed markets, while Unilever and Johnson &amp; Johnson gets the majority of its revenues from faster-growing emerging markets. </a:t>
            </a:r>
            <a:endParaRPr sz="1400">
              <a:solidFill>
                <a:srgbClr val="111111"/>
              </a:solidFill>
              <a:highlight>
                <a:srgbClr val="FFFFFF"/>
              </a:highlight>
            </a:endParaRPr>
          </a:p>
          <a:p>
            <a:pPr indent="0" lvl="0" marL="0" rtl="0" algn="just">
              <a:lnSpc>
                <a:spcPct val="100000"/>
              </a:lnSpc>
              <a:spcBef>
                <a:spcPts val="0"/>
              </a:spcBef>
              <a:spcAft>
                <a:spcPts val="0"/>
              </a:spcAft>
              <a:buNone/>
            </a:pPr>
            <a:r>
              <a:t/>
            </a:r>
            <a:endParaRPr sz="1400">
              <a:solidFill>
                <a:srgbClr val="111111"/>
              </a:solidFill>
              <a:highlight>
                <a:srgbClr val="FFFFFF"/>
              </a:highlight>
            </a:endParaRPr>
          </a:p>
          <a:p>
            <a:pPr indent="-317500" lvl="0" marL="457200" rtl="0" algn="just">
              <a:lnSpc>
                <a:spcPct val="100000"/>
              </a:lnSpc>
              <a:spcBef>
                <a:spcPts val="0"/>
              </a:spcBef>
              <a:spcAft>
                <a:spcPts val="0"/>
              </a:spcAft>
              <a:buClr>
                <a:srgbClr val="111111"/>
              </a:buClr>
              <a:buSzPts val="1400"/>
              <a:buChar char="●"/>
            </a:pPr>
            <a:r>
              <a:rPr lang="en" sz="1400">
                <a:solidFill>
                  <a:srgbClr val="2F2A2B"/>
                </a:solidFill>
                <a:highlight>
                  <a:srgbClr val="FFFFFF"/>
                </a:highlight>
              </a:rPr>
              <a:t>CL is much smaller than PG, though — Colgate has amassed $62 billion in market capitalization vs. $220 billion for Procter &amp; Gamble. However, I think the smaller size is beneficial to Colgate for many of the same reasons large size hurts Procter &amp; Gamble: oversight and control of the business by management.</a:t>
            </a:r>
            <a:endParaRPr sz="1400">
              <a:solidFill>
                <a:srgbClr val="2F2A2B"/>
              </a:solidFill>
              <a:highlight>
                <a:srgbClr val="FFFFFF"/>
              </a:highlight>
            </a:endParaRPr>
          </a:p>
          <a:p>
            <a:pPr indent="0" lvl="0" marL="0" rtl="0" algn="just">
              <a:lnSpc>
                <a:spcPct val="100000"/>
              </a:lnSpc>
              <a:spcBef>
                <a:spcPts val="0"/>
              </a:spcBef>
              <a:spcAft>
                <a:spcPts val="0"/>
              </a:spcAft>
              <a:buNone/>
            </a:pPr>
            <a:r>
              <a:t/>
            </a:r>
            <a:endParaRPr sz="1400">
              <a:solidFill>
                <a:srgbClr val="2F2A2B"/>
              </a:solidFill>
              <a:highlight>
                <a:srgbClr val="FFFFFF"/>
              </a:highlight>
            </a:endParaRPr>
          </a:p>
          <a:p>
            <a:pPr indent="-317500" lvl="0" marL="457200" rtl="0" algn="just">
              <a:lnSpc>
                <a:spcPct val="100000"/>
              </a:lnSpc>
              <a:spcBef>
                <a:spcPts val="0"/>
              </a:spcBef>
              <a:spcAft>
                <a:spcPts val="0"/>
              </a:spcAft>
              <a:buClr>
                <a:srgbClr val="2F2A2B"/>
              </a:buClr>
              <a:buSzPts val="1400"/>
              <a:buChar char="●"/>
            </a:pPr>
            <a:r>
              <a:rPr lang="en" sz="1400">
                <a:solidFill>
                  <a:schemeClr val="dk1"/>
                </a:solidFill>
                <a:highlight>
                  <a:srgbClr val="FFFFFF"/>
                </a:highlight>
              </a:rPr>
              <a:t>Procter &amp; Gamble (</a:t>
            </a:r>
            <a:r>
              <a:rPr lang="en" sz="1400">
                <a:solidFill>
                  <a:srgbClr val="024999"/>
                </a:solidFill>
                <a:highlight>
                  <a:srgbClr val="FFFFFF"/>
                </a:highlight>
                <a:uFill>
                  <a:noFill/>
                </a:uFill>
                <a:hlinkClick r:id="rId3"/>
              </a:rPr>
              <a:t>PG</a:t>
            </a:r>
            <a:r>
              <a:rPr lang="en" sz="1400">
                <a:solidFill>
                  <a:schemeClr val="dk1"/>
                </a:solidFill>
                <a:highlight>
                  <a:srgbClr val="FFFFFF"/>
                </a:highlight>
              </a:rPr>
              <a:t> </a:t>
            </a:r>
            <a:r>
              <a:rPr lang="en" sz="1400">
                <a:solidFill>
                  <a:srgbClr val="008000"/>
                </a:solidFill>
                <a:highlight>
                  <a:srgbClr val="FFFFFF"/>
                </a:highlight>
              </a:rPr>
              <a:t>+0.5%</a:t>
            </a:r>
            <a:r>
              <a:rPr lang="en" sz="1400">
                <a:solidFill>
                  <a:schemeClr val="dk1"/>
                </a:solidFill>
                <a:highlight>
                  <a:srgbClr val="FFFFFF"/>
                </a:highlight>
              </a:rPr>
              <a:t>) is in talks with Pfizer (</a:t>
            </a:r>
            <a:r>
              <a:rPr lang="en" sz="1400">
                <a:solidFill>
                  <a:srgbClr val="024999"/>
                </a:solidFill>
                <a:highlight>
                  <a:srgbClr val="FFFFFF"/>
                </a:highlight>
                <a:uFill>
                  <a:noFill/>
                </a:uFill>
                <a:hlinkClick r:id="rId4"/>
              </a:rPr>
              <a:t>PFE</a:t>
            </a:r>
            <a:r>
              <a:rPr lang="en" sz="1400">
                <a:solidFill>
                  <a:schemeClr val="dk1"/>
                </a:solidFill>
                <a:highlight>
                  <a:srgbClr val="FFFFFF"/>
                </a:highlight>
              </a:rPr>
              <a:t> </a:t>
            </a:r>
            <a:r>
              <a:rPr lang="en" sz="1400">
                <a:solidFill>
                  <a:srgbClr val="008000"/>
                </a:solidFill>
                <a:highlight>
                  <a:srgbClr val="FFFFFF"/>
                </a:highlight>
              </a:rPr>
              <a:t>+0.3%</a:t>
            </a:r>
            <a:r>
              <a:rPr lang="en" sz="1400">
                <a:solidFill>
                  <a:schemeClr val="dk1"/>
                </a:solidFill>
                <a:highlight>
                  <a:srgbClr val="FFFFFF"/>
                </a:highlight>
              </a:rPr>
              <a:t>) over a </a:t>
            </a:r>
            <a:r>
              <a:rPr lang="en" sz="1400">
                <a:solidFill>
                  <a:srgbClr val="024999"/>
                </a:solidFill>
                <a:highlight>
                  <a:srgbClr val="FFFFFF"/>
                </a:highlight>
                <a:uFill>
                  <a:noFill/>
                </a:uFill>
                <a:hlinkClick r:id="rId5"/>
              </a:rPr>
              <a:t>purchase</a:t>
            </a:r>
            <a:r>
              <a:rPr lang="en" sz="1400">
                <a:solidFill>
                  <a:schemeClr val="dk1"/>
                </a:solidFill>
                <a:highlight>
                  <a:srgbClr val="FFFFFF"/>
                </a:highlight>
              </a:rPr>
              <a:t> of the company's consumer products business or a joint venture arrangement as both belong to the same market domain </a:t>
            </a:r>
            <a:endParaRPr sz="1400">
              <a:solidFill>
                <a:srgbClr val="2F2A2B"/>
              </a:solidFill>
              <a:highlight>
                <a:srgbClr val="FFFFFF"/>
              </a:highlight>
            </a:endParaRPr>
          </a:p>
          <a:p>
            <a:pPr indent="0" lvl="0" marL="0" rtl="0" algn="l">
              <a:lnSpc>
                <a:spcPct val="100000"/>
              </a:lnSpc>
              <a:spcBef>
                <a:spcPts val="0"/>
              </a:spcBef>
              <a:spcAft>
                <a:spcPts val="0"/>
              </a:spcAft>
              <a:buNone/>
            </a:pPr>
            <a:r>
              <a:t/>
            </a:r>
            <a:endParaRPr sz="1400">
              <a:solidFill>
                <a:srgbClr val="24292E"/>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rgbClr val="24292E"/>
              </a:solidFill>
              <a:highlight>
                <a:srgbClr val="FFFFFF"/>
              </a:highlight>
            </a:endParaRPr>
          </a:p>
          <a:p>
            <a:pPr indent="0" lvl="0" marL="0" rtl="0" algn="l">
              <a:spcBef>
                <a:spcPts val="1000"/>
              </a:spcBef>
              <a:spcAft>
                <a:spcPts val="0"/>
              </a:spcAft>
              <a:buClr>
                <a:schemeClr val="dk1"/>
              </a:buClr>
              <a:buSzPts val="1100"/>
              <a:buFont typeface="Arial"/>
              <a:buNone/>
            </a:pPr>
            <a:r>
              <a:t/>
            </a:r>
            <a:endParaRPr>
              <a:solidFill>
                <a:srgbClr val="24292E"/>
              </a:solidFill>
              <a:highlight>
                <a:srgbClr val="FFFFFF"/>
              </a:highlight>
            </a:endParaRPr>
          </a:p>
          <a:p>
            <a:pPr indent="0" lvl="0" marL="0" rtl="0" algn="l">
              <a:lnSpc>
                <a:spcPct val="142857"/>
              </a:lnSpc>
              <a:spcBef>
                <a:spcPts val="1000"/>
              </a:spcBef>
              <a:spcAft>
                <a:spcPts val="0"/>
              </a:spcAft>
              <a:buNone/>
            </a:pPr>
            <a:r>
              <a:t/>
            </a:r>
            <a:endParaRPr>
              <a:solidFill>
                <a:srgbClr val="24292E"/>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