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alibri (MS)" charset="1" panose="020F0502020204030204"/>
      <p:regular r:id="rId12"/>
    </p:embeddedFont>
    <p:embeddedFont>
      <p:font typeface="Arimo Bold" charset="1" panose="020B0704020202020204"/>
      <p:regular r:id="rId13"/>
    </p:embeddedFont>
    <p:embeddedFont>
      <p:font typeface="Arimo" charset="1" panose="020B0604020202020204"/>
      <p:regular r:id="rId14"/>
    </p:embeddedFont>
    <p:embeddedFont>
      <p:font typeface="Canva Sans Bold" charset="1" panose="020B0803030501040103"/>
      <p:regular r:id="rId15"/>
    </p:embeddedFont>
    <p:embeddedFont>
      <p:font typeface="Canva Sans" charset="1" panose="020B0503030501040103"/>
      <p:regular r:id="rId16"/>
    </p:embeddedFont>
    <p:embeddedFont>
      <p:font typeface="TESTING IFS" charset="1" panose="020B06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jpeg" Type="http://schemas.openxmlformats.org/officeDocument/2006/relationships/image"/><Relationship Id="rId12" Target="../media/image11.jpeg" Type="http://schemas.openxmlformats.org/officeDocument/2006/relationships/image"/><Relationship Id="rId13" Target="../media/image12.jpeg" Type="http://schemas.openxmlformats.org/officeDocument/2006/relationships/image"/><Relationship Id="rId14" Target="../media/image13.jpe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jpe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21.jpe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Relationship Id="rId3" Target="../media/image27.jpe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.pn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6.png" Type="http://schemas.openxmlformats.org/officeDocument/2006/relationships/image"/><Relationship Id="rId8" Target="../media/image3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45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317" y="26899"/>
            <a:ext cx="10228231" cy="6681654"/>
          </a:xfrm>
          <a:custGeom>
            <a:avLst/>
            <a:gdLst/>
            <a:ahLst/>
            <a:cxnLst/>
            <a:rect r="r" b="b" t="t" l="l"/>
            <a:pathLst>
              <a:path h="6681654" w="10228231">
                <a:moveTo>
                  <a:pt x="0" y="0"/>
                </a:moveTo>
                <a:lnTo>
                  <a:pt x="10228230" y="0"/>
                </a:lnTo>
                <a:lnTo>
                  <a:pt x="10228230" y="6681654"/>
                </a:lnTo>
                <a:lnTo>
                  <a:pt x="0" y="6681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218" r="-22462" b="-15902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17959" y="4303871"/>
            <a:ext cx="9468422" cy="2132533"/>
          </a:xfrm>
          <a:custGeom>
            <a:avLst/>
            <a:gdLst/>
            <a:ahLst/>
            <a:cxnLst/>
            <a:rect r="r" b="b" t="t" l="l"/>
            <a:pathLst>
              <a:path h="2132533" w="9468422">
                <a:moveTo>
                  <a:pt x="0" y="0"/>
                </a:moveTo>
                <a:lnTo>
                  <a:pt x="9468422" y="0"/>
                </a:lnTo>
                <a:lnTo>
                  <a:pt x="9468422" y="2132533"/>
                </a:lnTo>
                <a:lnTo>
                  <a:pt x="0" y="21325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337" r="-31" b="-1647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81" y="4073423"/>
            <a:ext cx="9468422" cy="2132533"/>
          </a:xfrm>
          <a:custGeom>
            <a:avLst/>
            <a:gdLst/>
            <a:ahLst/>
            <a:cxnLst/>
            <a:rect r="r" b="b" t="t" l="l"/>
            <a:pathLst>
              <a:path h="2132533" w="9468422">
                <a:moveTo>
                  <a:pt x="0" y="0"/>
                </a:moveTo>
                <a:lnTo>
                  <a:pt x="9468422" y="0"/>
                </a:lnTo>
                <a:lnTo>
                  <a:pt x="9468422" y="2132534"/>
                </a:lnTo>
                <a:lnTo>
                  <a:pt x="0" y="21325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337" r="-31" b="-1647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960" y="6408363"/>
            <a:ext cx="3032560" cy="3878637"/>
          </a:xfrm>
          <a:custGeom>
            <a:avLst/>
            <a:gdLst/>
            <a:ahLst/>
            <a:cxnLst/>
            <a:rect r="r" b="b" t="t" l="l"/>
            <a:pathLst>
              <a:path h="3878637" w="3032560">
                <a:moveTo>
                  <a:pt x="0" y="0"/>
                </a:moveTo>
                <a:lnTo>
                  <a:pt x="3032560" y="0"/>
                </a:lnTo>
                <a:lnTo>
                  <a:pt x="3032560" y="3878637"/>
                </a:lnTo>
                <a:lnTo>
                  <a:pt x="0" y="38786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71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49770" y="414747"/>
            <a:ext cx="1129951" cy="265843"/>
          </a:xfrm>
          <a:custGeom>
            <a:avLst/>
            <a:gdLst/>
            <a:ahLst/>
            <a:cxnLst/>
            <a:rect r="r" b="b" t="t" l="l"/>
            <a:pathLst>
              <a:path h="265843" w="1129951">
                <a:moveTo>
                  <a:pt x="0" y="0"/>
                </a:moveTo>
                <a:lnTo>
                  <a:pt x="1129950" y="0"/>
                </a:lnTo>
                <a:lnTo>
                  <a:pt x="1129950" y="265843"/>
                </a:lnTo>
                <a:lnTo>
                  <a:pt x="0" y="2658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" b="-1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87953" y="5086379"/>
            <a:ext cx="453809" cy="124501"/>
          </a:xfrm>
          <a:custGeom>
            <a:avLst/>
            <a:gdLst/>
            <a:ahLst/>
            <a:cxnLst/>
            <a:rect r="r" b="b" t="t" l="l"/>
            <a:pathLst>
              <a:path h="124501" w="453809">
                <a:moveTo>
                  <a:pt x="0" y="0"/>
                </a:moveTo>
                <a:lnTo>
                  <a:pt x="453809" y="0"/>
                </a:lnTo>
                <a:lnTo>
                  <a:pt x="453809" y="124501"/>
                </a:lnTo>
                <a:lnTo>
                  <a:pt x="0" y="1245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52274" y="5077263"/>
            <a:ext cx="367503" cy="80810"/>
          </a:xfrm>
          <a:custGeom>
            <a:avLst/>
            <a:gdLst/>
            <a:ahLst/>
            <a:cxnLst/>
            <a:rect r="r" b="b" t="t" l="l"/>
            <a:pathLst>
              <a:path h="80810" w="367503">
                <a:moveTo>
                  <a:pt x="0" y="0"/>
                </a:moveTo>
                <a:lnTo>
                  <a:pt x="367503" y="0"/>
                </a:lnTo>
                <a:lnTo>
                  <a:pt x="367503" y="80810"/>
                </a:lnTo>
                <a:lnTo>
                  <a:pt x="0" y="808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24224" y="5093522"/>
            <a:ext cx="453809" cy="124501"/>
          </a:xfrm>
          <a:custGeom>
            <a:avLst/>
            <a:gdLst/>
            <a:ahLst/>
            <a:cxnLst/>
            <a:rect r="r" b="b" t="t" l="l"/>
            <a:pathLst>
              <a:path h="124501" w="453809">
                <a:moveTo>
                  <a:pt x="0" y="0"/>
                </a:moveTo>
                <a:lnTo>
                  <a:pt x="453809" y="0"/>
                </a:lnTo>
                <a:lnTo>
                  <a:pt x="453809" y="124502"/>
                </a:lnTo>
                <a:lnTo>
                  <a:pt x="0" y="1245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992154" y="3642303"/>
            <a:ext cx="3528774" cy="2904715"/>
            <a:chOff x="0" y="0"/>
            <a:chExt cx="4705032" cy="38729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705096" cy="3872992"/>
            </a:xfrm>
            <a:custGeom>
              <a:avLst/>
              <a:gdLst/>
              <a:ahLst/>
              <a:cxnLst/>
              <a:rect r="r" b="b" t="t" l="l"/>
              <a:pathLst>
                <a:path h="3872992" w="4705096">
                  <a:moveTo>
                    <a:pt x="1126617" y="0"/>
                  </a:moveTo>
                  <a:lnTo>
                    <a:pt x="0" y="1936496"/>
                  </a:lnTo>
                  <a:lnTo>
                    <a:pt x="0" y="1936496"/>
                  </a:lnTo>
                  <a:lnTo>
                    <a:pt x="1126617" y="3872992"/>
                  </a:lnTo>
                  <a:lnTo>
                    <a:pt x="3585718" y="3872992"/>
                  </a:lnTo>
                  <a:lnTo>
                    <a:pt x="4705096" y="1949069"/>
                  </a:lnTo>
                  <a:lnTo>
                    <a:pt x="4705096" y="1923923"/>
                  </a:lnTo>
                  <a:lnTo>
                    <a:pt x="3585718" y="0"/>
                  </a:lnTo>
                  <a:close/>
                </a:path>
              </a:pathLst>
            </a:custGeom>
            <a:blipFill>
              <a:blip r:embed="rId11"/>
              <a:stretch>
                <a:fillRect l="0" t="-8859" r="1" b="-8717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5897890" y="3691147"/>
            <a:ext cx="3449345" cy="2904715"/>
            <a:chOff x="0" y="0"/>
            <a:chExt cx="4599127" cy="387295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99051" cy="3872992"/>
            </a:xfrm>
            <a:custGeom>
              <a:avLst/>
              <a:gdLst/>
              <a:ahLst/>
              <a:cxnLst/>
              <a:rect r="r" b="b" t="t" l="l"/>
              <a:pathLst>
                <a:path h="3872992" w="4599051">
                  <a:moveTo>
                    <a:pt x="1126617" y="0"/>
                  </a:moveTo>
                  <a:lnTo>
                    <a:pt x="0" y="1936496"/>
                  </a:lnTo>
                  <a:lnTo>
                    <a:pt x="1126617" y="3872992"/>
                  </a:lnTo>
                  <a:lnTo>
                    <a:pt x="3479292" y="3872992"/>
                  </a:lnTo>
                  <a:lnTo>
                    <a:pt x="4599051" y="1948307"/>
                  </a:lnTo>
                  <a:lnTo>
                    <a:pt x="4599051" y="1924685"/>
                  </a:lnTo>
                  <a:lnTo>
                    <a:pt x="3479292" y="0"/>
                  </a:lnTo>
                  <a:close/>
                </a:path>
              </a:pathLst>
            </a:custGeom>
            <a:blipFill>
              <a:blip r:embed="rId12"/>
              <a:stretch>
                <a:fillRect l="0" t="-19143" r="-1" b="-19135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9719643" y="3691147"/>
            <a:ext cx="3504990" cy="2904715"/>
            <a:chOff x="0" y="0"/>
            <a:chExt cx="4673321" cy="387295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673219" cy="3872992"/>
            </a:xfrm>
            <a:custGeom>
              <a:avLst/>
              <a:gdLst/>
              <a:ahLst/>
              <a:cxnLst/>
              <a:rect r="r" b="b" t="t" l="l"/>
              <a:pathLst>
                <a:path h="3872992" w="4673219">
                  <a:moveTo>
                    <a:pt x="1126617" y="0"/>
                  </a:moveTo>
                  <a:lnTo>
                    <a:pt x="0" y="1936496"/>
                  </a:lnTo>
                  <a:lnTo>
                    <a:pt x="1126617" y="3872992"/>
                  </a:lnTo>
                  <a:lnTo>
                    <a:pt x="3546602" y="3872992"/>
                  </a:lnTo>
                  <a:lnTo>
                    <a:pt x="4673219" y="1936496"/>
                  </a:lnTo>
                  <a:lnTo>
                    <a:pt x="3546602" y="0"/>
                  </a:lnTo>
                  <a:close/>
                </a:path>
              </a:pathLst>
            </a:custGeom>
            <a:blipFill>
              <a:blip r:embed="rId13"/>
              <a:stretch>
                <a:fillRect l="0" t="-2652" r="-33" b="-27814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3596118" y="3684356"/>
            <a:ext cx="3412255" cy="2904715"/>
            <a:chOff x="0" y="0"/>
            <a:chExt cx="4549673" cy="387295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549648" cy="3872992"/>
            </a:xfrm>
            <a:custGeom>
              <a:avLst/>
              <a:gdLst/>
              <a:ahLst/>
              <a:cxnLst/>
              <a:rect r="r" b="b" t="t" l="l"/>
              <a:pathLst>
                <a:path h="3872992" w="4549648">
                  <a:moveTo>
                    <a:pt x="1126617" y="0"/>
                  </a:moveTo>
                  <a:lnTo>
                    <a:pt x="0" y="1936496"/>
                  </a:lnTo>
                  <a:lnTo>
                    <a:pt x="1126617" y="3872992"/>
                  </a:lnTo>
                  <a:lnTo>
                    <a:pt x="3423031" y="3872992"/>
                  </a:lnTo>
                  <a:lnTo>
                    <a:pt x="4549648" y="1936496"/>
                  </a:lnTo>
                  <a:lnTo>
                    <a:pt x="3423031" y="0"/>
                  </a:lnTo>
                  <a:close/>
                </a:path>
              </a:pathLst>
            </a:custGeom>
            <a:blipFill>
              <a:blip r:embed="rId14"/>
              <a:stretch>
                <a:fillRect l="-9424" t="0" r="-9286" b="0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5483952" y="5082359"/>
            <a:ext cx="461829" cy="132521"/>
            <a:chOff x="0" y="0"/>
            <a:chExt cx="461823" cy="13252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61772" cy="132461"/>
            </a:xfrm>
            <a:custGeom>
              <a:avLst/>
              <a:gdLst/>
              <a:ahLst/>
              <a:cxnLst/>
              <a:rect r="r" b="b" t="t" l="l"/>
              <a:pathLst>
                <a:path h="132461" w="461772">
                  <a:moveTo>
                    <a:pt x="0" y="132461"/>
                  </a:moveTo>
                  <a:lnTo>
                    <a:pt x="461772" y="132461"/>
                  </a:lnTo>
                  <a:lnTo>
                    <a:pt x="461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9349940" y="5074930"/>
            <a:ext cx="372161" cy="85468"/>
            <a:chOff x="0" y="0"/>
            <a:chExt cx="372161" cy="8547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72110" cy="85471"/>
            </a:xfrm>
            <a:custGeom>
              <a:avLst/>
              <a:gdLst/>
              <a:ahLst/>
              <a:cxnLst/>
              <a:rect r="r" b="b" t="t" l="l"/>
              <a:pathLst>
                <a:path h="85471" w="372110">
                  <a:moveTo>
                    <a:pt x="0" y="85471"/>
                  </a:moveTo>
                  <a:lnTo>
                    <a:pt x="372110" y="85471"/>
                  </a:lnTo>
                  <a:lnTo>
                    <a:pt x="3721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3220214" y="5089503"/>
            <a:ext cx="461829" cy="132521"/>
            <a:chOff x="0" y="0"/>
            <a:chExt cx="461836" cy="13252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61772" cy="132461"/>
            </a:xfrm>
            <a:custGeom>
              <a:avLst/>
              <a:gdLst/>
              <a:ahLst/>
              <a:cxnLst/>
              <a:rect r="r" b="b" t="t" l="l"/>
              <a:pathLst>
                <a:path h="132461" w="461772">
                  <a:moveTo>
                    <a:pt x="0" y="132461"/>
                  </a:moveTo>
                  <a:lnTo>
                    <a:pt x="461772" y="132461"/>
                  </a:lnTo>
                  <a:lnTo>
                    <a:pt x="4617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3625894" y="9489281"/>
            <a:ext cx="4533643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Amazon ML Challenge Finale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818524" y="584635"/>
            <a:ext cx="12903698" cy="2030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Amazon ML Challenge Finale</a:t>
            </a:r>
          </a:p>
          <a:p>
            <a:pPr algn="ctr">
              <a:lnSpc>
                <a:spcPts val="7559"/>
              </a:lnSpc>
            </a:pPr>
            <a:r>
              <a:rPr lang="en-US" b="true" sz="54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00_Team_Rocket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90924" y="6635591"/>
            <a:ext cx="2452707" cy="492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</a:pPr>
            <a:r>
              <a:rPr lang="en-US" b="true" sz="24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Angadjeet Singh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549872" y="7134244"/>
            <a:ext cx="75581" cy="428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1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654784" y="6635591"/>
            <a:ext cx="2021129" cy="492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</a:pPr>
            <a:r>
              <a:rPr lang="en-US" b="true" sz="24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Parth Rastogi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497823" y="7134244"/>
            <a:ext cx="75581" cy="428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1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497969" y="6635591"/>
            <a:ext cx="2021434" cy="492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</a:pPr>
            <a:r>
              <a:rPr lang="en-US" b="true" sz="24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Abhishek Jha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331026" y="7134244"/>
            <a:ext cx="75581" cy="428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1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469123" y="6635591"/>
            <a:ext cx="1952358" cy="492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6"/>
              </a:lnSpc>
            </a:pPr>
            <a:r>
              <a:rPr lang="en-US" b="true" sz="24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Harsh Kumar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268242" y="7134244"/>
            <a:ext cx="75581" cy="428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1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164662" y="7200919"/>
            <a:ext cx="1088403" cy="36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IIIT Delhi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112622" y="7200919"/>
            <a:ext cx="1088403" cy="36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IIIT Delhi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945825" y="7200919"/>
            <a:ext cx="1088403" cy="36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IIIT Delhi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883041" y="7200919"/>
            <a:ext cx="1088403" cy="362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IIIT Delhi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45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4797" y="2493435"/>
            <a:ext cx="9477375" cy="3352800"/>
          </a:xfrm>
          <a:custGeom>
            <a:avLst/>
            <a:gdLst/>
            <a:ahLst/>
            <a:cxnLst/>
            <a:rect r="r" b="b" t="t" l="l"/>
            <a:pathLst>
              <a:path h="3352800" w="9477375">
                <a:moveTo>
                  <a:pt x="0" y="0"/>
                </a:moveTo>
                <a:lnTo>
                  <a:pt x="9477375" y="0"/>
                </a:lnTo>
                <a:lnTo>
                  <a:pt x="9477375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91489" y="2227364"/>
            <a:ext cx="6400800" cy="4229100"/>
          </a:xfrm>
          <a:custGeom>
            <a:avLst/>
            <a:gdLst/>
            <a:ahLst/>
            <a:cxnLst/>
            <a:rect r="r" b="b" t="t" l="l"/>
            <a:pathLst>
              <a:path h="4229100" w="6400800">
                <a:moveTo>
                  <a:pt x="0" y="0"/>
                </a:moveTo>
                <a:lnTo>
                  <a:pt x="6400800" y="0"/>
                </a:lnTo>
                <a:lnTo>
                  <a:pt x="6400800" y="4229100"/>
                </a:lnTo>
                <a:lnTo>
                  <a:pt x="0" y="4229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4464" y="6453892"/>
            <a:ext cx="8697001" cy="2391442"/>
          </a:xfrm>
          <a:custGeom>
            <a:avLst/>
            <a:gdLst/>
            <a:ahLst/>
            <a:cxnLst/>
            <a:rect r="r" b="b" t="t" l="l"/>
            <a:pathLst>
              <a:path h="2391442" w="8697001">
                <a:moveTo>
                  <a:pt x="0" y="0"/>
                </a:moveTo>
                <a:lnTo>
                  <a:pt x="8697002" y="0"/>
                </a:lnTo>
                <a:lnTo>
                  <a:pt x="8697002" y="2391442"/>
                </a:lnTo>
                <a:lnTo>
                  <a:pt x="0" y="23914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89417" y="6963194"/>
            <a:ext cx="7857049" cy="1581293"/>
          </a:xfrm>
          <a:custGeom>
            <a:avLst/>
            <a:gdLst/>
            <a:ahLst/>
            <a:cxnLst/>
            <a:rect r="r" b="b" t="t" l="l"/>
            <a:pathLst>
              <a:path h="1581293" w="7857049">
                <a:moveTo>
                  <a:pt x="0" y="0"/>
                </a:moveTo>
                <a:lnTo>
                  <a:pt x="7857049" y="0"/>
                </a:lnTo>
                <a:lnTo>
                  <a:pt x="7857049" y="1581293"/>
                </a:lnTo>
                <a:lnTo>
                  <a:pt x="0" y="15812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94597" y="360959"/>
            <a:ext cx="9688782" cy="84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 (EDA)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9315" y="6484306"/>
            <a:ext cx="8441712" cy="2194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Product prices follow a log-normal distribution, with most products clustered at lower values and few high- value outliers. Applying log(price + 1) transformation stabilizes variance and aligns with Gibrat’s Law of Proportionate Effect, facilitating model optimization.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52269" y="7056168"/>
            <a:ext cx="7504147" cy="1317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Textual Signals: Word count, sentence structure, special characters, and phrasing provide predictive information about product quality.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45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875730"/>
            <a:ext cx="7620000" cy="3962400"/>
          </a:xfrm>
          <a:custGeom>
            <a:avLst/>
            <a:gdLst/>
            <a:ahLst/>
            <a:cxnLst/>
            <a:rect r="r" b="b" t="t" l="l"/>
            <a:pathLst>
              <a:path h="3962400" w="7620000">
                <a:moveTo>
                  <a:pt x="0" y="0"/>
                </a:moveTo>
                <a:lnTo>
                  <a:pt x="7620000" y="0"/>
                </a:lnTo>
                <a:lnTo>
                  <a:pt x="7620000" y="3962400"/>
                </a:lnTo>
                <a:lnTo>
                  <a:pt x="0" y="3962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45302" y="1645282"/>
            <a:ext cx="6115050" cy="5048250"/>
          </a:xfrm>
          <a:custGeom>
            <a:avLst/>
            <a:gdLst/>
            <a:ahLst/>
            <a:cxnLst/>
            <a:rect r="r" b="b" t="t" l="l"/>
            <a:pathLst>
              <a:path h="5048250" w="6115050">
                <a:moveTo>
                  <a:pt x="0" y="0"/>
                </a:moveTo>
                <a:lnTo>
                  <a:pt x="6115050" y="0"/>
                </a:lnTo>
                <a:lnTo>
                  <a:pt x="6115050" y="5048250"/>
                </a:lnTo>
                <a:lnTo>
                  <a:pt x="0" y="5048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9238" y="6921579"/>
            <a:ext cx="8763791" cy="2077345"/>
          </a:xfrm>
          <a:custGeom>
            <a:avLst/>
            <a:gdLst/>
            <a:ahLst/>
            <a:cxnLst/>
            <a:rect r="r" b="b" t="t" l="l"/>
            <a:pathLst>
              <a:path h="2077345" w="8763791">
                <a:moveTo>
                  <a:pt x="0" y="0"/>
                </a:moveTo>
                <a:lnTo>
                  <a:pt x="8763790" y="0"/>
                </a:lnTo>
                <a:lnTo>
                  <a:pt x="8763790" y="2077346"/>
                </a:lnTo>
                <a:lnTo>
                  <a:pt x="0" y="20773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13871" y="6921579"/>
            <a:ext cx="7836513" cy="2575579"/>
          </a:xfrm>
          <a:custGeom>
            <a:avLst/>
            <a:gdLst/>
            <a:ahLst/>
            <a:cxnLst/>
            <a:rect r="r" b="b" t="t" l="l"/>
            <a:pathLst>
              <a:path h="2575579" w="7836513">
                <a:moveTo>
                  <a:pt x="0" y="0"/>
                </a:moveTo>
                <a:lnTo>
                  <a:pt x="7836513" y="0"/>
                </a:lnTo>
                <a:lnTo>
                  <a:pt x="7836513" y="2575579"/>
                </a:lnTo>
                <a:lnTo>
                  <a:pt x="0" y="2575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94597" y="360959"/>
            <a:ext cx="9688782" cy="84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 (EDA)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2716" y="7056691"/>
            <a:ext cx="8522189" cy="1755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Text Embedding extracted using Bert Analysis showed that embeddings sharing a common space have similar price, while Image Embeddings with same space have no common price range.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46653" y="7056691"/>
            <a:ext cx="7576718" cy="2194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Image Analysis: CLIP embeddings produced similar vectors for drastically different prices, introducing noise. Conclusion: Image data has more noise than Text data</a:t>
            </a: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45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3641" y="4258847"/>
            <a:ext cx="3448050" cy="5838825"/>
          </a:xfrm>
          <a:custGeom>
            <a:avLst/>
            <a:gdLst/>
            <a:ahLst/>
            <a:cxnLst/>
            <a:rect r="r" b="b" t="t" l="l"/>
            <a:pathLst>
              <a:path h="5838825" w="3448050">
                <a:moveTo>
                  <a:pt x="0" y="0"/>
                </a:moveTo>
                <a:lnTo>
                  <a:pt x="3448050" y="0"/>
                </a:lnTo>
                <a:lnTo>
                  <a:pt x="3448050" y="5838825"/>
                </a:lnTo>
                <a:lnTo>
                  <a:pt x="0" y="5838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776" t="-4508" r="-9455" b="-43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08082" y="4129669"/>
            <a:ext cx="4867275" cy="6019800"/>
          </a:xfrm>
          <a:custGeom>
            <a:avLst/>
            <a:gdLst/>
            <a:ahLst/>
            <a:cxnLst/>
            <a:rect r="r" b="b" t="t" l="l"/>
            <a:pathLst>
              <a:path h="6019800" w="4867275">
                <a:moveTo>
                  <a:pt x="0" y="0"/>
                </a:moveTo>
                <a:lnTo>
                  <a:pt x="4867275" y="0"/>
                </a:lnTo>
                <a:lnTo>
                  <a:pt x="4867275" y="6019800"/>
                </a:lnTo>
                <a:lnTo>
                  <a:pt x="0" y="6019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15" r="0" b="-332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9981" y="1683258"/>
            <a:ext cx="5493515" cy="2360428"/>
          </a:xfrm>
          <a:custGeom>
            <a:avLst/>
            <a:gdLst/>
            <a:ahLst/>
            <a:cxnLst/>
            <a:rect r="r" b="b" t="t" l="l"/>
            <a:pathLst>
              <a:path h="2360428" w="5493515">
                <a:moveTo>
                  <a:pt x="0" y="0"/>
                </a:moveTo>
                <a:lnTo>
                  <a:pt x="5493515" y="0"/>
                </a:lnTo>
                <a:lnTo>
                  <a:pt x="5493515" y="2360428"/>
                </a:lnTo>
                <a:lnTo>
                  <a:pt x="0" y="2360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03220" y="1785337"/>
            <a:ext cx="11893877" cy="6461331"/>
          </a:xfrm>
          <a:custGeom>
            <a:avLst/>
            <a:gdLst/>
            <a:ahLst/>
            <a:cxnLst/>
            <a:rect r="r" b="b" t="t" l="l"/>
            <a:pathLst>
              <a:path h="6461331" w="11893877">
                <a:moveTo>
                  <a:pt x="0" y="0"/>
                </a:moveTo>
                <a:lnTo>
                  <a:pt x="11893877" y="0"/>
                </a:lnTo>
                <a:lnTo>
                  <a:pt x="11893877" y="6461332"/>
                </a:lnTo>
                <a:lnTo>
                  <a:pt x="0" y="6461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35526" y="298171"/>
            <a:ext cx="9605286" cy="75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2"/>
              </a:lnSpc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Proposed Solution 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92870" y="937193"/>
            <a:ext cx="85534" cy="68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85"/>
              </a:lnSpc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94455" y="1127693"/>
            <a:ext cx="10707900" cy="49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b="true" sz="27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Two-Stage Hybrid Modeling Framework (441.6M parameters)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1129" y="1781766"/>
            <a:ext cx="5169475" cy="2115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Stage 1 – Text-only Pretraining: DeBERTa- large-v3 with a linear regression head was trained on 95% of the data to predict log(price + 1). Smooth L1 loss was used to improve SMAPE stability, achieving 43.4% validation SMAPE.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26498" y="1846450"/>
            <a:ext cx="6184659" cy="2115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Stage 2 – Feature Fusion via Cross-Attention: Handcrafted features (128-dim embeddings) were fused withPretrained DeBERTa [CLS] embeddings using cross-attention, with text as the query and features as key/value. Training for 60 epochs with Smooth L1 loss improved SMAPE to 39.83%.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47894" y="2125970"/>
            <a:ext cx="1946215" cy="36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Novel Aspects: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01218" y="2497445"/>
            <a:ext cx="4277230" cy="2969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Log-transformed regression target for stable learning Smooth L1 loss optimized for SMAPE Cross-attention effectively fuses text and structured features Pretrained DeBERTa repurposed for regression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47894" y="5840720"/>
            <a:ext cx="2748763" cy="36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Engineered Features: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01218" y="6212195"/>
            <a:ext cx="4268467" cy="148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Binary: is_organic, is_gourmet, is_gluten_free, is_bulk Numeric: value, num_words, num_sentences, uppercase_ratio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45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6763" y="1307659"/>
            <a:ext cx="11339303" cy="5599557"/>
          </a:xfrm>
          <a:custGeom>
            <a:avLst/>
            <a:gdLst/>
            <a:ahLst/>
            <a:cxnLst/>
            <a:rect r="r" b="b" t="t" l="l"/>
            <a:pathLst>
              <a:path h="5599557" w="11339303">
                <a:moveTo>
                  <a:pt x="0" y="0"/>
                </a:moveTo>
                <a:lnTo>
                  <a:pt x="11339303" y="0"/>
                </a:lnTo>
                <a:lnTo>
                  <a:pt x="11339303" y="5599557"/>
                </a:lnTo>
                <a:lnTo>
                  <a:pt x="0" y="55995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55380" y="6645526"/>
            <a:ext cx="3032560" cy="3641474"/>
          </a:xfrm>
          <a:custGeom>
            <a:avLst/>
            <a:gdLst/>
            <a:ahLst/>
            <a:cxnLst/>
            <a:rect r="r" b="b" t="t" l="l"/>
            <a:pathLst>
              <a:path h="3641474" w="3032560">
                <a:moveTo>
                  <a:pt x="0" y="0"/>
                </a:moveTo>
                <a:lnTo>
                  <a:pt x="3032560" y="0"/>
                </a:lnTo>
                <a:lnTo>
                  <a:pt x="3032560" y="3641474"/>
                </a:lnTo>
                <a:lnTo>
                  <a:pt x="0" y="36414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834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4793" y="7095306"/>
            <a:ext cx="12671765" cy="2912050"/>
          </a:xfrm>
          <a:custGeom>
            <a:avLst/>
            <a:gdLst/>
            <a:ahLst/>
            <a:cxnLst/>
            <a:rect r="r" b="b" t="t" l="l"/>
            <a:pathLst>
              <a:path h="2912050" w="12671765">
                <a:moveTo>
                  <a:pt x="0" y="0"/>
                </a:moveTo>
                <a:lnTo>
                  <a:pt x="12671765" y="0"/>
                </a:lnTo>
                <a:lnTo>
                  <a:pt x="12671765" y="2912050"/>
                </a:lnTo>
                <a:lnTo>
                  <a:pt x="0" y="2912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03704" y="1811836"/>
            <a:ext cx="5965631" cy="4499610"/>
          </a:xfrm>
          <a:custGeom>
            <a:avLst/>
            <a:gdLst/>
            <a:ahLst/>
            <a:cxnLst/>
            <a:rect r="r" b="b" t="t" l="l"/>
            <a:pathLst>
              <a:path h="4499610" w="5965631">
                <a:moveTo>
                  <a:pt x="0" y="0"/>
                </a:moveTo>
                <a:lnTo>
                  <a:pt x="5965631" y="0"/>
                </a:lnTo>
                <a:lnTo>
                  <a:pt x="5965631" y="4499610"/>
                </a:lnTo>
                <a:lnTo>
                  <a:pt x="0" y="44996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11172" y="1403985"/>
            <a:ext cx="2042446" cy="286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4"/>
              </a:lnSpc>
            </a:pPr>
            <a:r>
              <a:rPr lang="en-US" b="true" sz="1575">
                <a:solidFill>
                  <a:srgbClr val="FFFFFF"/>
                </a:solidFill>
                <a:latin typeface="TESTING IFS"/>
                <a:ea typeface="TESTING IFS"/>
                <a:cs typeface="TESTING IFS"/>
                <a:sym typeface="TESTING IFS"/>
              </a:rPr>
              <a:t>Model Configuration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1172" y="1745199"/>
            <a:ext cx="3096625" cy="379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Transformer Models (Fine-tuned)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1172" y="2179758"/>
            <a:ext cx="2492826" cy="2611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9"/>
              </a:lnSpc>
            </a:pPr>
            <a:r>
              <a:rPr lang="en-US" b="true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BERT + Linear BERT + Linear DeBERTa + Linear</a:t>
            </a:r>
          </a:p>
          <a:p>
            <a:pPr algn="just">
              <a:lnSpc>
                <a:spcPts val="3750"/>
              </a:lnSpc>
            </a:pPr>
            <a:r>
              <a:rPr lang="en-US" b="true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DeBERTa (Frozen) + Linear DeBERTa + Linear</a:t>
            </a:r>
          </a:p>
          <a:p>
            <a:pPr algn="just">
              <a:lnSpc>
                <a:spcPts val="3008"/>
              </a:lnSpc>
            </a:pPr>
            <a:r>
              <a:rPr lang="en-US" b="true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DeBERTa + Linear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53917" y="2174367"/>
            <a:ext cx="1306182" cy="165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MSE Smooth L1 MSE</a:t>
            </a:r>
          </a:p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Differentiable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53917" y="3939035"/>
            <a:ext cx="998687" cy="846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Smooth L1</a:t>
            </a:r>
          </a:p>
          <a:p>
            <a:pPr algn="just">
              <a:lnSpc>
                <a:spcPts val="3008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Smooth L1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1172" y="4909261"/>
            <a:ext cx="1663494" cy="417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b="true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DeBERTa + Linear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53917" y="4903870"/>
            <a:ext cx="998687" cy="417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Smooth L1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1172" y="5442328"/>
            <a:ext cx="2432952" cy="129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Gradient Boosting Models</a:t>
            </a:r>
          </a:p>
          <a:p>
            <a:pPr algn="l">
              <a:lnSpc>
                <a:spcPts val="3008"/>
              </a:lnSpc>
            </a:pPr>
            <a:r>
              <a:rPr lang="en-US" b="true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XGBoost</a:t>
            </a:r>
            <a:r>
              <a:rPr lang="en-US" sz="1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3750"/>
              </a:lnSpc>
            </a:pPr>
            <a:r>
              <a:rPr lang="en-US" b="true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CatBoost</a:t>
            </a:r>
            <a:r>
              <a:rPr lang="en-US" sz="15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453917" y="5938161"/>
            <a:ext cx="540144" cy="791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8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RMSE</a:t>
            </a:r>
          </a:p>
          <a:p>
            <a:pPr algn="just">
              <a:lnSpc>
                <a:spcPts val="375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RMSE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064347" y="5900061"/>
            <a:ext cx="1767383" cy="829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68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Sparse Feature Set Sparse Feature Set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064347" y="2174367"/>
            <a:ext cx="2431723" cy="3308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9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– –</a:t>
            </a:r>
          </a:p>
          <a:p>
            <a:pPr algn="just">
              <a:lnSpc>
                <a:spcPts val="375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–</a:t>
            </a:r>
          </a:p>
          <a:p>
            <a:pPr algn="just">
              <a:lnSpc>
                <a:spcPts val="3008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+ Pseudo-Labeling</a:t>
            </a:r>
          </a:p>
          <a:p>
            <a:pPr algn="just">
              <a:lnSpc>
                <a:spcPts val="375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+ Added Features + Cross-</a:t>
            </a:r>
          </a:p>
          <a:p>
            <a:pPr algn="just">
              <a:lnSpc>
                <a:spcPts val="75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Attention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755113" y="2174367"/>
            <a:ext cx="407118" cy="2611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9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20% 20% 5%</a:t>
            </a:r>
          </a:p>
          <a:p>
            <a:pPr algn="r">
              <a:lnSpc>
                <a:spcPts val="375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5% 5%</a:t>
            </a:r>
          </a:p>
          <a:p>
            <a:pPr algn="r">
              <a:lnSpc>
                <a:spcPts val="3008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5%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880872" y="4903870"/>
            <a:ext cx="278844" cy="417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5%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880872" y="5900061"/>
            <a:ext cx="1393869" cy="829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68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5%1500 iters 5%1500 iters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098796" y="2174367"/>
            <a:ext cx="249184" cy="2611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9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3 5 30</a:t>
            </a:r>
          </a:p>
          <a:p>
            <a:pPr algn="r">
              <a:lnSpc>
                <a:spcPts val="375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30 30</a:t>
            </a:r>
          </a:p>
          <a:p>
            <a:pPr algn="r">
              <a:lnSpc>
                <a:spcPts val="3008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096862" y="4903870"/>
            <a:ext cx="251241" cy="417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268589" y="5900061"/>
            <a:ext cx="400860" cy="829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68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55.8 54.8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261150" y="2174367"/>
            <a:ext cx="408508" cy="2611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9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49.1 48.3 45</a:t>
            </a:r>
          </a:p>
          <a:p>
            <a:pPr algn="r">
              <a:lnSpc>
                <a:spcPts val="375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45.6 43.4</a:t>
            </a:r>
          </a:p>
          <a:p>
            <a:pPr algn="r">
              <a:lnSpc>
                <a:spcPts val="3008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42.8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144317" y="4909261"/>
            <a:ext cx="527618" cy="417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b="true" sz="1500">
                <a:solidFill>
                  <a:srgbClr val="2E7D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39.83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867207" y="2204380"/>
            <a:ext cx="4327970" cy="368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Performance and Ablation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20530" y="2575855"/>
            <a:ext cx="5320732" cy="2969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DeBERTa-large-v3 consistently outperformed BERT and traditional ML approaches. Smooth L1 loss improved convergence and stability compared to MSE. Hybrid cross-attention fusion provided a +3.6% SMAPE improvement over Stage 1 pretraining.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840956" y="770534"/>
            <a:ext cx="10818209" cy="432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Experiments &amp; Comparative Results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453917" y="1242060"/>
            <a:ext cx="1375381" cy="44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b="true" sz="1575">
                <a:solidFill>
                  <a:srgbClr val="FFFFFF"/>
                </a:solidFill>
                <a:latin typeface="TESTING IFS"/>
                <a:ea typeface="TESTING IFS"/>
                <a:cs typeface="TESTING IFS"/>
                <a:sym typeface="TESTING IFS"/>
              </a:rPr>
              <a:t>Loss Function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064347" y="1242060"/>
            <a:ext cx="2221668" cy="44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b="true" sz="1575">
                <a:solidFill>
                  <a:srgbClr val="FFFFFF"/>
                </a:solidFill>
                <a:latin typeface="TESTING IFS"/>
                <a:ea typeface="TESTING IFS"/>
                <a:cs typeface="TESTING IFS"/>
                <a:sym typeface="TESTING IFS"/>
              </a:rPr>
              <a:t>Additional Techniques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215170" y="1242060"/>
            <a:ext cx="892807" cy="44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b="true" sz="1575">
                <a:solidFill>
                  <a:srgbClr val="FFFFFF"/>
                </a:solidFill>
                <a:latin typeface="TESTING IFS"/>
                <a:ea typeface="TESTING IFS"/>
                <a:cs typeface="TESTING IFS"/>
                <a:sym typeface="TESTING IFS"/>
              </a:rPr>
              <a:t>Hold-out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306725" y="1242060"/>
            <a:ext cx="724852" cy="44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b="true" sz="1575">
                <a:solidFill>
                  <a:srgbClr val="FFFFFF"/>
                </a:solidFill>
                <a:latin typeface="TESTING IFS"/>
                <a:ea typeface="TESTING IFS"/>
                <a:cs typeface="TESTING IFS"/>
                <a:sym typeface="TESTING IFS"/>
              </a:rPr>
              <a:t>Epochs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495578" y="1242060"/>
            <a:ext cx="1095642" cy="44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b="true" sz="1575">
                <a:solidFill>
                  <a:srgbClr val="FFFFFF"/>
                </a:solidFill>
                <a:latin typeface="TESTING IFS"/>
                <a:ea typeface="TESTING IFS"/>
                <a:cs typeface="TESTING IFS"/>
                <a:sym typeface="TESTING IFS"/>
              </a:rPr>
              <a:t>Final Score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91775" y="9224791"/>
            <a:ext cx="11955790" cy="410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6"/>
              </a:lnSpc>
            </a:pPr>
            <a:r>
              <a:rPr lang="en-US" b="true" sz="230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Observation: Traditional ML models underperform for text-heavy regression tasks.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00046" y="7170953"/>
            <a:ext cx="11407607" cy="1762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 transformer models were fine-tuned using Hugging Face Transformers with the AdamW optimizer, linear learning rate decay, and a 6% warmup.  Training used a sequence length of 128, a batch size of 32, a learning rate of 2e-5. As baselines, XGBoost and CatBoost were applied to sparse features, each trained for 1,500 iterations.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45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9251" y="1563919"/>
            <a:ext cx="7309437" cy="3254045"/>
          </a:xfrm>
          <a:custGeom>
            <a:avLst/>
            <a:gdLst/>
            <a:ahLst/>
            <a:cxnLst/>
            <a:rect r="r" b="b" t="t" l="l"/>
            <a:pathLst>
              <a:path h="3254045" w="7309437">
                <a:moveTo>
                  <a:pt x="0" y="0"/>
                </a:moveTo>
                <a:lnTo>
                  <a:pt x="7309437" y="0"/>
                </a:lnTo>
                <a:lnTo>
                  <a:pt x="7309437" y="3254045"/>
                </a:lnTo>
                <a:lnTo>
                  <a:pt x="0" y="32540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1144" y="4984499"/>
            <a:ext cx="7105783" cy="4107561"/>
          </a:xfrm>
          <a:custGeom>
            <a:avLst/>
            <a:gdLst/>
            <a:ahLst/>
            <a:cxnLst/>
            <a:rect r="r" b="b" t="t" l="l"/>
            <a:pathLst>
              <a:path h="4107561" w="7105783">
                <a:moveTo>
                  <a:pt x="0" y="0"/>
                </a:moveTo>
                <a:lnTo>
                  <a:pt x="7105783" y="0"/>
                </a:lnTo>
                <a:lnTo>
                  <a:pt x="7105783" y="4107561"/>
                </a:lnTo>
                <a:lnTo>
                  <a:pt x="0" y="41075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89062" y="8189052"/>
            <a:ext cx="9629785" cy="1621860"/>
          </a:xfrm>
          <a:custGeom>
            <a:avLst/>
            <a:gdLst/>
            <a:ahLst/>
            <a:cxnLst/>
            <a:rect r="r" b="b" t="t" l="l"/>
            <a:pathLst>
              <a:path h="1621860" w="9629785">
                <a:moveTo>
                  <a:pt x="0" y="0"/>
                </a:moveTo>
                <a:lnTo>
                  <a:pt x="9629784" y="0"/>
                </a:lnTo>
                <a:lnTo>
                  <a:pt x="9629784" y="1621860"/>
                </a:lnTo>
                <a:lnTo>
                  <a:pt x="0" y="16218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25568" y="1488034"/>
            <a:ext cx="9552146" cy="2171776"/>
          </a:xfrm>
          <a:custGeom>
            <a:avLst/>
            <a:gdLst/>
            <a:ahLst/>
            <a:cxnLst/>
            <a:rect r="r" b="b" t="t" l="l"/>
            <a:pathLst>
              <a:path h="2171776" w="9552146">
                <a:moveTo>
                  <a:pt x="0" y="0"/>
                </a:moveTo>
                <a:lnTo>
                  <a:pt x="9552146" y="0"/>
                </a:lnTo>
                <a:lnTo>
                  <a:pt x="9552146" y="2171776"/>
                </a:lnTo>
                <a:lnTo>
                  <a:pt x="0" y="21717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72189" y="4472807"/>
            <a:ext cx="9308744" cy="3203629"/>
          </a:xfrm>
          <a:custGeom>
            <a:avLst/>
            <a:gdLst/>
            <a:ahLst/>
            <a:cxnLst/>
            <a:rect r="r" b="b" t="t" l="l"/>
            <a:pathLst>
              <a:path h="3203629" w="9308744">
                <a:moveTo>
                  <a:pt x="0" y="0"/>
                </a:moveTo>
                <a:lnTo>
                  <a:pt x="9308745" y="0"/>
                </a:lnTo>
                <a:lnTo>
                  <a:pt x="9308745" y="3203629"/>
                </a:lnTo>
                <a:lnTo>
                  <a:pt x="0" y="32036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3987" y="5098732"/>
            <a:ext cx="1966627" cy="353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b="true" sz="1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Core Learnings: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5736" y="5443966"/>
            <a:ext cx="6096133" cy="317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Occam’s Razor: Simple, well-designed models outperform more complex alternatives. EDA is critical: Log-normal price distribution guided preprocessing and model design saved extensive debugging. Model repurposing works: Pretraining fine-tuned effectively for downstream regression tasks. Handcrafted features with cross-attention fusion significantly improved SMAPE.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9735" y="1698184"/>
            <a:ext cx="2671620" cy="353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b="true" sz="1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Critical Observations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1484" y="2043417"/>
            <a:ext cx="6465637" cy="246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 Engineering &amp; Cross-Attention: Handcrafted features fused with text embeddings captured key interactions. Target Transformation: Log(price + 1) stabilized variance and supported smoother optimization. Loss Function: Smooth L1 loss reduced SMAPE volatility relative to MSE.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94131" y="1467298"/>
            <a:ext cx="1403909" cy="353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b="true" sz="1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Scalability: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25880" y="1812531"/>
            <a:ext cx="8028613" cy="141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Full training requires &lt; 3 H100 GPU hours, making it efficient and cost-effective. Modular pipeline supports plug-and-play features for real-world deployment.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94131" y="8156181"/>
            <a:ext cx="8514959" cy="1410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“Our hybrid DeBERTa + Cross-Attention model demonstrates that combining domain understanding with structured feature fusion can outperform pure language models, providing a practical path to scalable ML pricing systems.”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94131" y="4639123"/>
            <a:ext cx="2279228" cy="353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b="true" sz="1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Directions: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025880" y="4984356"/>
            <a:ext cx="8221456" cy="246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5"/>
              </a:lnSpc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Confidence-weighted pseudo-labeling using dropout variance to leverage unlabeled data. Multi-modal cross-attention to integrate CLIP image embeddings with text. Ensemble modeling combining multiple transformer architectures for diverse semantic capture. Hyperparameter optimization using Optuna for systematic tuning.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74752" y="360959"/>
            <a:ext cx="8563604" cy="84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and Future 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DAG17ysBQTE</dc:identifier>
  <dcterms:modified xsi:type="dcterms:W3CDTF">2011-08-01T06:04:30Z</dcterms:modified>
  <cp:revision>1</cp:revision>
  <dc:title>ML Challenge 2025_00_Team_Rocket.pptx.pdf</dc:title>
</cp:coreProperties>
</file>