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2.xml" ContentType="application/vnd.openxmlformats-officedocument.presentationml.tags+xml"/>
  <Override PartName="/ppt/notesSlides/notesSlide15.xml" ContentType="application/vnd.openxmlformats-officedocument.presentationml.notesSlide+xml"/>
  <Override PartName="/ppt/tags/tag3.xml" ContentType="application/vnd.openxmlformats-officedocument.presentationml.tags+xml"/>
  <Override PartName="/ppt/notesSlides/notesSlide16.xml" ContentType="application/vnd.openxmlformats-officedocument.presentationml.notesSlide+xml"/>
  <Override PartName="/ppt/tags/tag4.xml" ContentType="application/vnd.openxmlformats-officedocument.presentationml.tags+xml"/>
  <Override PartName="/ppt/notesSlides/notesSlide17.xml" ContentType="application/vnd.openxmlformats-officedocument.presentationml.notesSlide+xml"/>
  <Override PartName="/ppt/charts/chart1.xml" ContentType="application/vnd.openxmlformats-officedocument.drawingml.chart+xml"/>
  <Override PartName="/ppt/tags/tag5.xml" ContentType="application/vnd.openxmlformats-officedocument.presentationml.tags+xml"/>
  <Override PartName="/ppt/notesSlides/notesSlide18.xml" ContentType="application/vnd.openxmlformats-officedocument.presentationml.notesSlide+xml"/>
  <Override PartName="/ppt/tags/tag6.xml" ContentType="application/vnd.openxmlformats-officedocument.presentationml.tags+xml"/>
  <Override PartName="/ppt/notesSlides/notesSlide19.xml" ContentType="application/vnd.openxmlformats-officedocument.presentationml.notesSlide+xml"/>
  <Override PartName="/ppt/tags/tag7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8" r:id="rId2"/>
    <p:sldId id="487" r:id="rId3"/>
    <p:sldId id="513" r:id="rId4"/>
    <p:sldId id="514" r:id="rId5"/>
    <p:sldId id="516" r:id="rId6"/>
    <p:sldId id="517" r:id="rId7"/>
    <p:sldId id="518" r:id="rId8"/>
    <p:sldId id="519" r:id="rId9"/>
    <p:sldId id="520" r:id="rId10"/>
    <p:sldId id="521" r:id="rId11"/>
    <p:sldId id="524" r:id="rId12"/>
    <p:sldId id="525" r:id="rId13"/>
    <p:sldId id="526" r:id="rId14"/>
    <p:sldId id="527" r:id="rId15"/>
    <p:sldId id="528" r:id="rId16"/>
    <p:sldId id="529" r:id="rId17"/>
    <p:sldId id="530" r:id="rId18"/>
    <p:sldId id="531" r:id="rId19"/>
    <p:sldId id="532" r:id="rId20"/>
    <p:sldId id="533" r:id="rId21"/>
    <p:sldId id="534" r:id="rId22"/>
    <p:sldId id="535" r:id="rId23"/>
    <p:sldId id="536" r:id="rId24"/>
    <p:sldId id="559" r:id="rId25"/>
    <p:sldId id="560" r:id="rId26"/>
    <p:sldId id="537" r:id="rId27"/>
    <p:sldId id="538" r:id="rId28"/>
    <p:sldId id="539" r:id="rId29"/>
    <p:sldId id="540" r:id="rId30"/>
    <p:sldId id="541" r:id="rId31"/>
    <p:sldId id="543" r:id="rId32"/>
    <p:sldId id="544" r:id="rId33"/>
    <p:sldId id="545" r:id="rId34"/>
    <p:sldId id="547" r:id="rId35"/>
    <p:sldId id="548" r:id="rId36"/>
    <p:sldId id="549" r:id="rId37"/>
    <p:sldId id="550" r:id="rId38"/>
    <p:sldId id="551" r:id="rId39"/>
    <p:sldId id="552" r:id="rId40"/>
    <p:sldId id="553" r:id="rId41"/>
    <p:sldId id="554" r:id="rId42"/>
    <p:sldId id="556" r:id="rId43"/>
    <p:sldId id="512" r:id="rId44"/>
    <p:sldId id="558" r:id="rId45"/>
    <p:sldId id="522" r:id="rId46"/>
    <p:sldId id="523" r:id="rId47"/>
    <p:sldId id="546" r:id="rId48"/>
    <p:sldId id="557" r:id="rId4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54"/>
    <p:restoredTop sz="94507"/>
  </p:normalViewPr>
  <p:slideViewPr>
    <p:cSldViewPr>
      <p:cViewPr varScale="1">
        <p:scale>
          <a:sx n="112" d="100"/>
          <a:sy n="112" d="100"/>
        </p:scale>
        <p:origin x="152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9198719486178698"/>
          <c:y val="0.146432545931759"/>
          <c:w val="0.408602417344891"/>
          <c:h val="0.6117233595800519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Ideal</c:v>
                </c:pt>
              </c:strCache>
            </c:strRef>
          </c:tx>
          <c:spPr>
            <a:ln w="38100">
              <a:solidFill>
                <a:srgbClr val="D3A600"/>
              </a:solidFill>
            </a:ln>
            <a:effectLst/>
          </c:spPr>
          <c:marker>
            <c:symbol val="diamond"/>
            <c:size val="6"/>
            <c:spPr>
              <a:solidFill>
                <a:srgbClr val="D3A600"/>
              </a:solidFill>
              <a:ln>
                <a:solidFill>
                  <a:srgbClr val="D3A600"/>
                </a:solidFill>
              </a:ln>
              <a:effectLst/>
            </c:spPr>
          </c:marker>
          <c:cat>
            <c:numRef>
              <c:f>Sheet1!$A$21:$A$28</c:f>
              <c:numCache>
                <c:formatCode>General</c:formatCode>
                <c:ptCount val="8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</c:numCache>
            </c:numRef>
          </c:cat>
          <c:val>
            <c:numRef>
              <c:f>Sheet1!$B$21:$B$28</c:f>
              <c:numCache>
                <c:formatCode>General</c:formatCode>
                <c:ptCount val="8"/>
                <c:pt idx="0">
                  <c:v>1.0066459999999999</c:v>
                </c:pt>
                <c:pt idx="1">
                  <c:v>1.001773</c:v>
                </c:pt>
                <c:pt idx="2">
                  <c:v>1.0026189999999999</c:v>
                </c:pt>
                <c:pt idx="3">
                  <c:v>1.003519</c:v>
                </c:pt>
                <c:pt idx="4">
                  <c:v>1.005064</c:v>
                </c:pt>
                <c:pt idx="5">
                  <c:v>1.0060819999999999</c:v>
                </c:pt>
                <c:pt idx="6">
                  <c:v>1.0069889999999999</c:v>
                </c:pt>
                <c:pt idx="7">
                  <c:v>1.008016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C62-204C-BAE5-51EB8B9AFDB4}"/>
            </c:ext>
          </c:extLst>
        </c:ser>
        <c:ser>
          <c:idx val="3"/>
          <c:order val="1"/>
          <c:tx>
            <c:strRef>
              <c:f>Sheet1!$E$1</c:f>
              <c:strCache>
                <c:ptCount val="1"/>
                <c:pt idx="0">
                  <c:v>DCTCP</c:v>
                </c:pt>
              </c:strCache>
            </c:strRef>
          </c:tx>
          <c:spPr>
            <a:ln w="38100"/>
          </c:spPr>
          <c:marker>
            <c:symbol val="x"/>
            <c:size val="6"/>
          </c:marker>
          <c:cat>
            <c:numRef>
              <c:f>Sheet1!$A$21:$A$28</c:f>
              <c:numCache>
                <c:formatCode>General</c:formatCode>
                <c:ptCount val="8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</c:numCache>
            </c:numRef>
          </c:cat>
          <c:val>
            <c:numRef>
              <c:f>Sheet1!$E$21:$E$28</c:f>
              <c:numCache>
                <c:formatCode>General</c:formatCode>
                <c:ptCount val="8"/>
                <c:pt idx="0">
                  <c:v>1.2776909999999999</c:v>
                </c:pt>
                <c:pt idx="1">
                  <c:v>1.5442210000000001</c:v>
                </c:pt>
                <c:pt idx="2">
                  <c:v>1.791598</c:v>
                </c:pt>
                <c:pt idx="3">
                  <c:v>2.0475970000000001</c:v>
                </c:pt>
                <c:pt idx="4">
                  <c:v>2.3293520000000001</c:v>
                </c:pt>
                <c:pt idx="5">
                  <c:v>2.661969</c:v>
                </c:pt>
                <c:pt idx="6">
                  <c:v>3.063145</c:v>
                </c:pt>
                <c:pt idx="7">
                  <c:v>3.5959500000000002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C62-204C-BAE5-51EB8B9AFDB4}"/>
            </c:ext>
          </c:extLst>
        </c:ser>
        <c:ser>
          <c:idx val="4"/>
          <c:order val="2"/>
          <c:tx>
            <c:strRef>
              <c:f>Sheet1!$F$1</c:f>
              <c:strCache>
                <c:ptCount val="1"/>
                <c:pt idx="0">
                  <c:v>TCP-DropTail</c:v>
                </c:pt>
              </c:strCache>
            </c:strRef>
          </c:tx>
          <c:spPr>
            <a:ln w="38100">
              <a:solidFill>
                <a:schemeClr val="accent6"/>
              </a:solidFill>
            </a:ln>
          </c:spPr>
          <c:marker>
            <c:symbol val="circle"/>
            <c:size val="6"/>
            <c:spPr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c:spPr>
          </c:marker>
          <c:cat>
            <c:numRef>
              <c:f>Sheet1!$A$21:$A$28</c:f>
              <c:numCache>
                <c:formatCode>General</c:formatCode>
                <c:ptCount val="8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</c:numCache>
            </c:numRef>
          </c:cat>
          <c:val>
            <c:numRef>
              <c:f>Sheet1!$F$21:$F$28</c:f>
              <c:numCache>
                <c:formatCode>General</c:formatCode>
                <c:ptCount val="8"/>
                <c:pt idx="0">
                  <c:v>2.712796</c:v>
                </c:pt>
                <c:pt idx="1">
                  <c:v>3.8866070000000001</c:v>
                </c:pt>
                <c:pt idx="2">
                  <c:v>5.0536940000000001</c:v>
                </c:pt>
                <c:pt idx="3">
                  <c:v>6.5398189999999996</c:v>
                </c:pt>
                <c:pt idx="4">
                  <c:v>8.4255969999999998</c:v>
                </c:pt>
                <c:pt idx="5">
                  <c:v>11.081239</c:v>
                </c:pt>
                <c:pt idx="6">
                  <c:v>15.050176</c:v>
                </c:pt>
                <c:pt idx="7">
                  <c:v>20.373317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C62-204C-BAE5-51EB8B9AFD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079108944"/>
        <c:axId val="-1079102000"/>
      </c:lineChart>
      <c:catAx>
        <c:axId val="-10791089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Load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accent2"/>
            </a:solidFill>
          </a:ln>
        </c:spPr>
        <c:crossAx val="-1079102000"/>
        <c:crosses val="autoZero"/>
        <c:auto val="1"/>
        <c:lblAlgn val="ctr"/>
        <c:lblOffset val="100"/>
        <c:noMultiLvlLbl val="0"/>
      </c:catAx>
      <c:valAx>
        <c:axId val="-1079102000"/>
        <c:scaling>
          <c:orientation val="minMax"/>
          <c:max val="1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Normalized FCT 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accent2"/>
            </a:solidFill>
          </a:ln>
        </c:spPr>
        <c:crossAx val="-1079108944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19390072564458899"/>
          <c:y val="3.0314960629921099E-4"/>
          <c:w val="0.61982476455149005"/>
          <c:h val="0.109467979002625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600">
          <a:solidFill>
            <a:schemeClr val="accent2"/>
          </a:solidFill>
        </a:defRPr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Few</a:t>
            </a:r>
            <a:r>
              <a:rPr lang="en-US" baseline="0" dirty="0"/>
              <a:t> things to notice: </a:t>
            </a:r>
          </a:p>
          <a:p>
            <a:pPr marL="228600" indent="-228600">
              <a:buAutoNum type="arabicParenR"/>
            </a:pPr>
            <a:r>
              <a:rPr lang="en-US" baseline="0" dirty="0"/>
              <a:t>3 stages (can think of as edge / aggregation / core) 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switches have same number of ports (=4) [hence k^3/4=16 end hosts]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links have same speed</a:t>
            </a:r>
          </a:p>
          <a:p>
            <a:pPr marL="228600" indent="-228600">
              <a:buAutoNum type="arabicParenR"/>
            </a:pPr>
            <a:r>
              <a:rPr lang="en-US" baseline="0" dirty="0"/>
              <a:t>Many paths</a:t>
            </a:r>
          </a:p>
          <a:p>
            <a:pPr marL="0" indent="0">
              <a:buNone/>
            </a:pPr>
            <a:endParaRPr lang="en-US" baseline="0" dirty="0"/>
          </a:p>
          <a:p>
            <a:pPr marL="228600" indent="-228600">
              <a:buAutoNum type="arabicParenR"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12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Few</a:t>
            </a:r>
            <a:r>
              <a:rPr lang="en-US" baseline="0" dirty="0"/>
              <a:t> things to notice: </a:t>
            </a:r>
          </a:p>
          <a:p>
            <a:pPr marL="228600" indent="-228600">
              <a:buAutoNum type="arabicParenR"/>
            </a:pPr>
            <a:r>
              <a:rPr lang="en-US" baseline="0" dirty="0"/>
              <a:t>3 stages (can think of as edge / aggregation / core) 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switches have same number of ports (=4) [hence k^3/4=16 end hosts]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links have same speed</a:t>
            </a:r>
          </a:p>
          <a:p>
            <a:pPr marL="228600" indent="-228600">
              <a:buAutoNum type="arabicParenR"/>
            </a:pPr>
            <a:r>
              <a:rPr lang="en-US" baseline="0" dirty="0"/>
              <a:t>Many paths</a:t>
            </a:r>
          </a:p>
          <a:p>
            <a:pPr marL="0" indent="0">
              <a:buNone/>
            </a:pPr>
            <a:endParaRPr lang="en-US" baseline="0" dirty="0"/>
          </a:p>
          <a:p>
            <a:pPr marL="228600" indent="-228600">
              <a:buAutoNum type="arabicParenR"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86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Few</a:t>
            </a:r>
            <a:r>
              <a:rPr lang="en-US" baseline="0" dirty="0"/>
              <a:t> things to notice: </a:t>
            </a:r>
          </a:p>
          <a:p>
            <a:pPr marL="228600" indent="-228600">
              <a:buAutoNum type="arabicParenR"/>
            </a:pPr>
            <a:r>
              <a:rPr lang="en-US" baseline="0" dirty="0"/>
              <a:t>3 stages (can think of as edge / aggregation / core) 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switches have same number of ports (=4) [hence k^3/4=16 end hosts]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links have same speed</a:t>
            </a:r>
          </a:p>
          <a:p>
            <a:pPr marL="228600" indent="-228600">
              <a:buAutoNum type="arabicParenR"/>
            </a:pPr>
            <a:r>
              <a:rPr lang="en-US" baseline="0" dirty="0"/>
              <a:t>Many paths</a:t>
            </a:r>
          </a:p>
          <a:p>
            <a:pPr marL="0" indent="0">
              <a:buNone/>
            </a:pPr>
            <a:endParaRPr lang="en-US" baseline="0" dirty="0"/>
          </a:p>
          <a:p>
            <a:pPr marL="228600" indent="-228600">
              <a:buAutoNum type="arabicParenR"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998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Deep</a:t>
            </a:r>
            <a:r>
              <a:rPr lang="en-US" baseline="0" dirty="0"/>
              <a:t> Buffers – bad for latency</a:t>
            </a:r>
          </a:p>
          <a:p>
            <a:r>
              <a:rPr lang="en-US" baseline="0" dirty="0"/>
              <a:t>Shallow Buffers – bad for bursts &amp; throughput</a:t>
            </a:r>
          </a:p>
          <a:p>
            <a:r>
              <a:rPr lang="en-US" baseline="0" dirty="0"/>
              <a:t>Reduce </a:t>
            </a:r>
            <a:r>
              <a:rPr lang="en-US" baseline="0" dirty="0" err="1"/>
              <a:t>RTO</a:t>
            </a:r>
            <a:r>
              <a:rPr lang="en-US" baseline="-25000" dirty="0" err="1"/>
              <a:t>min</a:t>
            </a:r>
            <a:r>
              <a:rPr lang="en-US" baseline="0" dirty="0"/>
              <a:t> – no good for latency</a:t>
            </a:r>
          </a:p>
          <a:p>
            <a:r>
              <a:rPr lang="en-US" baseline="0" dirty="0"/>
              <a:t>AQM – Difficult to tune, not fast enough for </a:t>
            </a:r>
            <a:r>
              <a:rPr lang="en-US" baseline="0" dirty="0" err="1"/>
              <a:t>incast</a:t>
            </a:r>
            <a:r>
              <a:rPr lang="en-US" baseline="0" dirty="0"/>
              <a:t>-style micro-bursts, lose throughput in low stat-</a:t>
            </a:r>
            <a:r>
              <a:rPr lang="en-US" baseline="0" dirty="0" err="1"/>
              <a:t>mux</a:t>
            </a:r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0630E-C6A9-444B-A16B-2B64151D1DEE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95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6EA2B-EFC1-4DB2-A297-B21C4C7A67B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396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0630E-C6A9-444B-A16B-2B64151D1DEE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0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0630E-C6A9-444B-A16B-2B64151D1DEE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7327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230A9A-2637-4F4B-B8F8-240F39B0829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470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230A9A-2637-4F4B-B8F8-240F39B0829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841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our existing solutions</a:t>
            </a:r>
            <a:r>
              <a:rPr lang="en-US" baseline="0" dirty="0"/>
              <a:t> rely on point-to-point flow abstraction. </a:t>
            </a:r>
          </a:p>
          <a:p>
            <a:endParaRPr lang="en-US" dirty="0"/>
          </a:p>
          <a:p>
            <a:r>
              <a:rPr lang="en-US" dirty="0"/>
              <a:t>We have seen hundreds, if not thousands,</a:t>
            </a:r>
            <a:r>
              <a:rPr lang="en-US" baseline="0" dirty="0"/>
              <a:t> of proposals to try to address the performance issues using flow as a basic abstraction.</a:t>
            </a:r>
          </a:p>
          <a:p>
            <a:r>
              <a:rPr lang="en-US" baseline="0" dirty="0"/>
              <a:t>In the early days, it was all about fair allocation.</a:t>
            </a:r>
          </a:p>
          <a:p>
            <a:r>
              <a:rPr lang="en-US" baseline="0" dirty="0"/>
              <a:t>Recently, as datacenters became more widely used, it’s all about improving flow completion time.</a:t>
            </a:r>
          </a:p>
          <a:p>
            <a:endParaRPr lang="en-US" baseline="0" dirty="0"/>
          </a:p>
          <a:p>
            <a:r>
              <a:rPr lang="en-US" baseline="0" dirty="0"/>
              <a:t>However, flows fundamentally cannot capture the collective communication behavior seen in of data-parallel applications.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40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2084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baseline="0" dirty="0"/>
              <a:t>et us see the potentials of inter-coflow scheduling through a simple example.</a:t>
            </a:r>
          </a:p>
          <a:p>
            <a:r>
              <a:rPr lang="en-US" dirty="0"/>
              <a:t>We have two</a:t>
            </a:r>
            <a:r>
              <a:rPr lang="en-US" baseline="0" dirty="0"/>
              <a:t> coflows: coflow1 in black with one flow on link1 and coflow2 with two flows. </a:t>
            </a:r>
          </a:p>
          <a:p>
            <a:r>
              <a:rPr lang="en-US" baseline="0" dirty="0"/>
              <a:t>Each block represent a unit of data.</a:t>
            </a:r>
          </a:p>
          <a:p>
            <a:r>
              <a:rPr lang="en-US" baseline="0" dirty="0"/>
              <a:t>Assume, it takes a unit time time to send each unit of data.</a:t>
            </a:r>
          </a:p>
          <a:p>
            <a:endParaRPr lang="en-US" baseline="0" dirty="0"/>
          </a:p>
          <a:p>
            <a:r>
              <a:rPr lang="en-US" dirty="0"/>
              <a:t>Let’s start</a:t>
            </a:r>
            <a:r>
              <a:rPr lang="en-US" baseline="0" dirty="0"/>
              <a:t> with considering what happens today.</a:t>
            </a:r>
          </a:p>
          <a:p>
            <a:r>
              <a:rPr lang="en-US" baseline="0" dirty="0"/>
              <a:t>In this plot, we have time in the X-axis and the links on Y-axis.</a:t>
            </a:r>
          </a:p>
          <a:p>
            <a:r>
              <a:rPr lang="en-US" baseline="0" dirty="0"/>
              <a:t>Link1 will be almost equally shared between the two flows from two different coflows and the other link will be used completely by coflow2’s flow.</a:t>
            </a:r>
          </a:p>
          <a:p>
            <a:r>
              <a:rPr lang="en-US" dirty="0"/>
              <a:t>After, 6 time units, both coflows will finish. </a:t>
            </a:r>
          </a:p>
          <a:p>
            <a:endParaRPr lang="en-US" dirty="0"/>
          </a:p>
          <a:p>
            <a:r>
              <a:rPr lang="en-US" dirty="0"/>
              <a:t>Recently,</a:t>
            </a:r>
            <a:r>
              <a:rPr lang="en-US" baseline="0" dirty="0"/>
              <a:t> there has been a lot of focus on minimizing flow completion times by prioritizing flows of smaller size. </a:t>
            </a:r>
          </a:p>
          <a:p>
            <a:r>
              <a:rPr lang="en-US" baseline="0" dirty="0"/>
              <a:t>In that case, the orange flow in link1 will be prioritized over the black flow.</a:t>
            </a:r>
          </a:p>
          <a:p>
            <a:r>
              <a:rPr lang="en-US" baseline="0" dirty="0"/>
              <a:t>After 3 time units, the orange flow will finish.</a:t>
            </a:r>
          </a:p>
          <a:p>
            <a:r>
              <a:rPr lang="en-US" baseline="0" dirty="0"/>
              <a:t>Note that coflow2 hasn’t finished yet, because it still has 3 more data units from its flow on link2.</a:t>
            </a:r>
          </a:p>
          <a:p>
            <a:r>
              <a:rPr lang="en-US" baseline="0" dirty="0"/>
              <a:t>Eventually, when all flow finishes, the coflow completion times remain the same even thought the flow completion time has improved.</a:t>
            </a:r>
          </a:p>
          <a:p>
            <a:endParaRPr lang="en-US" baseline="0" dirty="0"/>
          </a:p>
          <a:p>
            <a:r>
              <a:rPr lang="en-US" baseline="0" dirty="0"/>
              <a:t>The optimal solution for minimizing application-level performance, in this case, would be to let the black coflow finish first.</a:t>
            </a:r>
          </a:p>
          <a:p>
            <a:r>
              <a:rPr lang="en-US" baseline="0" dirty="0"/>
              <a:t>As a result, we can see application-level performance improvement for coflow1 without any impact on the other coflow.</a:t>
            </a:r>
          </a:p>
          <a:p>
            <a:endParaRPr lang="en-US" dirty="0"/>
          </a:p>
          <a:p>
            <a:r>
              <a:rPr lang="en-US" dirty="0"/>
              <a:t>In fact, it is quite easy to show that significantly decreasing flow completion times</a:t>
            </a:r>
            <a:r>
              <a:rPr lang="en-US" baseline="0" dirty="0"/>
              <a:t> might still not result in any improvement in user experience.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359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573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E88F11-916A-C446-A3D3-EB791675F867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571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Few</a:t>
            </a:r>
            <a:r>
              <a:rPr lang="en-US" baseline="0" dirty="0"/>
              <a:t> things to notice: </a:t>
            </a:r>
          </a:p>
          <a:p>
            <a:pPr marL="228600" indent="-228600">
              <a:buAutoNum type="arabicParenR"/>
            </a:pPr>
            <a:r>
              <a:rPr lang="en-US" baseline="0" dirty="0"/>
              <a:t>3 stages (can think of as edge / aggregation / core) 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switches have same number of ports (=4) [hence k^3/4=16 end hosts]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links have same speed</a:t>
            </a:r>
          </a:p>
          <a:p>
            <a:pPr marL="228600" indent="-228600">
              <a:buAutoNum type="arabicParenR"/>
            </a:pPr>
            <a:r>
              <a:rPr lang="en-US" baseline="0" dirty="0"/>
              <a:t>Many paths</a:t>
            </a:r>
          </a:p>
          <a:p>
            <a:pPr marL="0" indent="0">
              <a:buNone/>
            </a:pPr>
            <a:endParaRPr lang="en-US" baseline="0" dirty="0"/>
          </a:p>
          <a:p>
            <a:pPr marL="228600" indent="-228600">
              <a:buAutoNum type="arabicParenR"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13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Few</a:t>
            </a:r>
            <a:r>
              <a:rPr lang="en-US" baseline="0" dirty="0"/>
              <a:t> things to notice: </a:t>
            </a:r>
          </a:p>
          <a:p>
            <a:pPr marL="228600" indent="-228600">
              <a:buAutoNum type="arabicParenR"/>
            </a:pPr>
            <a:r>
              <a:rPr lang="en-US" baseline="0" dirty="0"/>
              <a:t>3 stages (can think of as edge / aggregation / core) 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switches have same number of ports (=4) [hence k^3/4=16 end hosts]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links have same speed</a:t>
            </a:r>
          </a:p>
          <a:p>
            <a:pPr marL="228600" indent="-228600">
              <a:buAutoNum type="arabicParenR"/>
            </a:pPr>
            <a:r>
              <a:rPr lang="en-US" baseline="0" dirty="0"/>
              <a:t>Many paths</a:t>
            </a:r>
          </a:p>
          <a:p>
            <a:pPr marL="0" indent="0">
              <a:buNone/>
            </a:pPr>
            <a:endParaRPr lang="en-US" baseline="0" dirty="0"/>
          </a:p>
          <a:p>
            <a:pPr marL="228600" indent="-228600">
              <a:buAutoNum type="arabicParenR"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05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Few</a:t>
            </a:r>
            <a:r>
              <a:rPr lang="en-US" baseline="0" dirty="0"/>
              <a:t> things to notice: </a:t>
            </a:r>
          </a:p>
          <a:p>
            <a:pPr marL="228600" indent="-228600">
              <a:buAutoNum type="arabicParenR"/>
            </a:pPr>
            <a:r>
              <a:rPr lang="en-US" baseline="0" dirty="0"/>
              <a:t>3 stages (can think of as edge / aggregation / core) 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switches have same number of ports (=4) [hence k^3/4=16 end hosts]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links have same speed</a:t>
            </a:r>
          </a:p>
          <a:p>
            <a:pPr marL="228600" indent="-228600">
              <a:buAutoNum type="arabicParenR"/>
            </a:pPr>
            <a:r>
              <a:rPr lang="en-US" baseline="0" dirty="0"/>
              <a:t>Many paths</a:t>
            </a:r>
          </a:p>
          <a:p>
            <a:pPr marL="0" indent="0">
              <a:buNone/>
            </a:pPr>
            <a:endParaRPr lang="en-US" baseline="0" dirty="0"/>
          </a:p>
          <a:p>
            <a:pPr marL="228600" indent="-228600">
              <a:buAutoNum type="arabicParenR"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55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Few</a:t>
            </a:r>
            <a:r>
              <a:rPr lang="en-US" baseline="0" dirty="0"/>
              <a:t> things to notice: </a:t>
            </a:r>
          </a:p>
          <a:p>
            <a:pPr marL="228600" indent="-228600">
              <a:buAutoNum type="arabicParenR"/>
            </a:pPr>
            <a:r>
              <a:rPr lang="en-US" baseline="0" dirty="0"/>
              <a:t>3 stages (can think of as edge / aggregation / core) 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switches have same number of ports (=4) [hence k^3/4=16 end hosts]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links have same speed</a:t>
            </a:r>
          </a:p>
          <a:p>
            <a:pPr marL="228600" indent="-228600">
              <a:buAutoNum type="arabicParenR"/>
            </a:pPr>
            <a:r>
              <a:rPr lang="en-US" baseline="0" dirty="0"/>
              <a:t>Many paths</a:t>
            </a:r>
          </a:p>
          <a:p>
            <a:pPr marL="0" indent="0">
              <a:buNone/>
            </a:pPr>
            <a:endParaRPr lang="en-US" baseline="0" dirty="0"/>
          </a:p>
          <a:p>
            <a:pPr marL="228600" indent="-228600">
              <a:buAutoNum type="arabicParenR"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55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Few</a:t>
            </a:r>
            <a:r>
              <a:rPr lang="en-US" baseline="0" dirty="0"/>
              <a:t> things to notice: </a:t>
            </a:r>
          </a:p>
          <a:p>
            <a:pPr marL="228600" indent="-228600">
              <a:buAutoNum type="arabicParenR"/>
            </a:pPr>
            <a:r>
              <a:rPr lang="en-US" baseline="0" dirty="0"/>
              <a:t>3 stages (can think of as edge / aggregation / core) 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switches have same number of ports (=4) [hence k^3/4=16 end hosts]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links have same speed</a:t>
            </a:r>
          </a:p>
          <a:p>
            <a:pPr marL="228600" indent="-228600">
              <a:buAutoNum type="arabicParenR"/>
            </a:pPr>
            <a:r>
              <a:rPr lang="en-US" baseline="0" dirty="0"/>
              <a:t>Many paths</a:t>
            </a:r>
          </a:p>
          <a:p>
            <a:pPr marL="0" indent="0">
              <a:buNone/>
            </a:pPr>
            <a:endParaRPr lang="en-US" baseline="0" dirty="0"/>
          </a:p>
          <a:p>
            <a:pPr marL="228600" indent="-228600">
              <a:buAutoNum type="arabicParenR"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68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Few</a:t>
            </a:r>
            <a:r>
              <a:rPr lang="en-US" baseline="0" dirty="0"/>
              <a:t> things to notice: </a:t>
            </a:r>
          </a:p>
          <a:p>
            <a:pPr marL="228600" indent="-228600">
              <a:buAutoNum type="arabicParenR"/>
            </a:pPr>
            <a:r>
              <a:rPr lang="en-US" baseline="0" dirty="0"/>
              <a:t>3 stages (can think of as edge / aggregation / core) 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switches have same number of ports (=4) [hence k^3/4=16 end hosts]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links have same speed</a:t>
            </a:r>
          </a:p>
          <a:p>
            <a:pPr marL="228600" indent="-228600">
              <a:buAutoNum type="arabicParenR"/>
            </a:pPr>
            <a:r>
              <a:rPr lang="en-US" baseline="0" dirty="0"/>
              <a:t>Many paths</a:t>
            </a:r>
          </a:p>
          <a:p>
            <a:pPr marL="0" indent="0">
              <a:buNone/>
            </a:pPr>
            <a:endParaRPr lang="en-US" baseline="0" dirty="0"/>
          </a:p>
          <a:p>
            <a:pPr marL="228600" indent="-228600">
              <a:buAutoNum type="arabicParenR"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71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Few</a:t>
            </a:r>
            <a:r>
              <a:rPr lang="en-US" baseline="0" dirty="0"/>
              <a:t> things to notice: </a:t>
            </a:r>
          </a:p>
          <a:p>
            <a:pPr marL="228600" indent="-228600">
              <a:buAutoNum type="arabicParenR"/>
            </a:pPr>
            <a:r>
              <a:rPr lang="en-US" baseline="0" dirty="0"/>
              <a:t>3 stages (can think of as edge / aggregation / core) 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switches have same number of ports (=4) [hence k^3/4=16 end hosts]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links have same speed</a:t>
            </a:r>
          </a:p>
          <a:p>
            <a:pPr marL="228600" indent="-228600">
              <a:buAutoNum type="arabicParenR"/>
            </a:pPr>
            <a:r>
              <a:rPr lang="en-US" baseline="0" dirty="0"/>
              <a:t>Many paths</a:t>
            </a:r>
          </a:p>
          <a:p>
            <a:pPr marL="0" indent="0">
              <a:buNone/>
            </a:pPr>
            <a:endParaRPr lang="en-US" baseline="0" dirty="0"/>
          </a:p>
          <a:p>
            <a:pPr marL="228600" indent="-228600">
              <a:buAutoNum type="arabicParenR"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67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April 8, 2024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20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April 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April 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330525"/>
          </a:xfrm>
        </p:spPr>
        <p:txBody>
          <a:bodyPr anchor="ctr">
            <a:normAutofit/>
          </a:bodyPr>
          <a:lstStyle>
            <a:lvl1pPr marL="0" indent="514350">
              <a:defRPr sz="40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Segoe UI"/>
              </a:rPr>
              <a:t>April 8, 2024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Segoe UI"/>
              </a:rPr>
              <a:t>EECS 489 – Lecture 20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79334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84BE6-8AD8-2A49-BC7C-EB31A7D2B34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869101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April 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April 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April 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April 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April 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April 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April 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April 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April 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  <p:sldLayoutId id="2147483709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Relationship Id="rId4" Type="http://schemas.openxmlformats.org/officeDocument/2006/relationships/chart" Target="../charts/char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Winter 2024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Forwarding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Per-packet load balancing </a:t>
            </a:r>
          </a:p>
          <a:p>
            <a:pPr lvl="1"/>
            <a:r>
              <a:rPr lang="en-US" dirty="0"/>
              <a:t>Traffic well spread (even w/ elephant flows)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BUT</a:t>
            </a:r>
            <a:r>
              <a:rPr lang="en-US" dirty="0"/>
              <a:t> Interacts poorly w/ TCP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049276" y="2558609"/>
            <a:ext cx="1331606" cy="54247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665097" y="2120348"/>
            <a:ext cx="687902" cy="4917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4682538" y="2058941"/>
            <a:ext cx="1" cy="4917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921247" y="2058941"/>
            <a:ext cx="677123" cy="4996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82178" y="1620484"/>
            <a:ext cx="621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 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84998" y="1720238"/>
            <a:ext cx="621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 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77312" y="1842990"/>
            <a:ext cx="621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 D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596680" y="3101086"/>
            <a:ext cx="797828" cy="7890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4682537" y="3101086"/>
            <a:ext cx="1" cy="9577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5003788" y="3101085"/>
            <a:ext cx="594582" cy="7890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326047" y="2120348"/>
            <a:ext cx="310804" cy="197264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314762" y="2065987"/>
            <a:ext cx="310804" cy="197264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272269" y="2216535"/>
            <a:ext cx="310804" cy="197264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627099" y="2483860"/>
            <a:ext cx="310804" cy="197264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447057" y="2335857"/>
            <a:ext cx="310804" cy="19726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287566" y="2375438"/>
            <a:ext cx="310804" cy="19726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267200" y="2243100"/>
            <a:ext cx="310804" cy="197264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516707" y="4116465"/>
            <a:ext cx="902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from A</a:t>
            </a:r>
            <a:br>
              <a:rPr lang="en-US" sz="2000" dirty="0"/>
            </a:br>
            <a:r>
              <a:rPr lang="en-US" sz="2000" dirty="0"/>
              <a:t> (to D)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996063" y="4128794"/>
            <a:ext cx="902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from B</a:t>
            </a:r>
            <a:br>
              <a:rPr lang="en-US" sz="2000" dirty="0"/>
            </a:br>
            <a:r>
              <a:rPr lang="en-US" sz="2000" dirty="0"/>
              <a:t> (to D)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380882" y="4109710"/>
            <a:ext cx="902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from C</a:t>
            </a:r>
            <a:br>
              <a:rPr lang="en-US" sz="2000" dirty="0"/>
            </a:br>
            <a:r>
              <a:rPr lang="en-US" sz="2000" dirty="0"/>
              <a:t> (to D)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4276C1-BB55-DD46-83F9-53E49870B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15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Forwarding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Per-flow load balancing (ECMP, “Equal Cost Multi Path”)</a:t>
            </a:r>
          </a:p>
          <a:p>
            <a:pPr lvl="1"/>
            <a:r>
              <a:rPr lang="en-US" dirty="0"/>
              <a:t>E.g., based on (src and dst IP and port)</a:t>
            </a:r>
          </a:p>
          <a:p>
            <a:pPr lvl="1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049276" y="2558609"/>
            <a:ext cx="1331606" cy="54247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665097" y="2120349"/>
            <a:ext cx="649665" cy="4382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4682538" y="2058941"/>
            <a:ext cx="1" cy="4917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921247" y="2058941"/>
            <a:ext cx="677123" cy="4996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82178" y="1620484"/>
            <a:ext cx="621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 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84998" y="1720238"/>
            <a:ext cx="621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 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77312" y="1842990"/>
            <a:ext cx="621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 D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596680" y="3101086"/>
            <a:ext cx="797828" cy="7890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4682537" y="3101086"/>
            <a:ext cx="1" cy="9577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5003788" y="3101085"/>
            <a:ext cx="594582" cy="7890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395803" y="3430053"/>
            <a:ext cx="310804" cy="197264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252283" y="3582453"/>
            <a:ext cx="310804" cy="197264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096881" y="3733777"/>
            <a:ext cx="310804" cy="197264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953361" y="3898506"/>
            <a:ext cx="310804" cy="197264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314762" y="3475993"/>
            <a:ext cx="310804" cy="19726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314762" y="3861568"/>
            <a:ext cx="310804" cy="19726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466508" y="3500602"/>
            <a:ext cx="310804" cy="197264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516707" y="4116465"/>
            <a:ext cx="902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from A</a:t>
            </a:r>
            <a:br>
              <a:rPr lang="en-US" sz="2000" dirty="0"/>
            </a:br>
            <a:r>
              <a:rPr lang="en-US" sz="2000" dirty="0"/>
              <a:t> (to D)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996063" y="4128794"/>
            <a:ext cx="902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from B</a:t>
            </a:r>
            <a:br>
              <a:rPr lang="en-US" sz="2000" dirty="0"/>
            </a:br>
            <a:r>
              <a:rPr lang="en-US" sz="2000" dirty="0"/>
              <a:t> (to D)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380882" y="4109710"/>
            <a:ext cx="902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from C</a:t>
            </a:r>
            <a:br>
              <a:rPr lang="en-US" sz="2000" dirty="0"/>
            </a:br>
            <a:r>
              <a:rPr lang="en-US" sz="2000" dirty="0"/>
              <a:t> (to D)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89BBD0-1DB0-5E4B-9AEF-6475B2C74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3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Forwarding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Per-flow load balancing (ECMP)</a:t>
            </a:r>
          </a:p>
          <a:p>
            <a:pPr lvl="1"/>
            <a:r>
              <a:rPr lang="en-US" dirty="0"/>
              <a:t>A flow follows a single path (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TCP is happy) </a:t>
            </a:r>
          </a:p>
          <a:p>
            <a:pPr lvl="1"/>
            <a:r>
              <a:rPr lang="en-US" dirty="0"/>
              <a:t>Suboptimal load-balancing; elephants are a problem</a:t>
            </a:r>
          </a:p>
          <a:p>
            <a:pPr lvl="1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049276" y="2558609"/>
            <a:ext cx="1331606" cy="54247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665097" y="2120349"/>
            <a:ext cx="649665" cy="4382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4682538" y="2058941"/>
            <a:ext cx="1" cy="4917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921247" y="2058941"/>
            <a:ext cx="677123" cy="4996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82178" y="1620484"/>
            <a:ext cx="621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 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84998" y="1720238"/>
            <a:ext cx="621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 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77312" y="1842990"/>
            <a:ext cx="621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 D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596680" y="3101086"/>
            <a:ext cx="797828" cy="7890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4682537" y="3101086"/>
            <a:ext cx="1" cy="9577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5003788" y="3101085"/>
            <a:ext cx="594582" cy="7890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334000" y="1733783"/>
            <a:ext cx="310804" cy="197264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182729" y="1846074"/>
            <a:ext cx="310804" cy="197264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060759" y="1999506"/>
            <a:ext cx="310804" cy="197264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894913" y="2126875"/>
            <a:ext cx="310804" cy="197264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332035" y="2149846"/>
            <a:ext cx="310804" cy="19726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486155" y="2390844"/>
            <a:ext cx="310804" cy="19726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750668" y="2235117"/>
            <a:ext cx="310804" cy="197264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516707" y="4116465"/>
            <a:ext cx="902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from A</a:t>
            </a:r>
            <a:br>
              <a:rPr lang="en-US" sz="2000" dirty="0"/>
            </a:br>
            <a:r>
              <a:rPr lang="en-US" sz="2000" dirty="0"/>
              <a:t> (to D)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996063" y="4128794"/>
            <a:ext cx="902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from B</a:t>
            </a:r>
            <a:br>
              <a:rPr lang="en-US" sz="2000" dirty="0"/>
            </a:br>
            <a:r>
              <a:rPr lang="en-US" sz="2000" dirty="0"/>
              <a:t> (to D)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380882" y="4109710"/>
            <a:ext cx="902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from C</a:t>
            </a:r>
            <a:br>
              <a:rPr lang="en-US" sz="2000" dirty="0"/>
            </a:br>
            <a:r>
              <a:rPr lang="en-US" sz="2000" dirty="0"/>
              <a:t> (to D)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B843E1-B78A-4946-8E48-0E05328FA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54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Extend DV / LS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How: </a:t>
            </a:r>
          </a:p>
          <a:p>
            <a:pPr lvl="1"/>
            <a:r>
              <a:rPr lang="en-US" dirty="0"/>
              <a:t>Simple extensions to DV/LS</a:t>
            </a:r>
          </a:p>
          <a:p>
            <a:pPr lvl="1"/>
            <a:r>
              <a:rPr lang="en-US" dirty="0"/>
              <a:t>ECMP for load balancing </a:t>
            </a:r>
          </a:p>
          <a:p>
            <a:r>
              <a:rPr lang="en-US" dirty="0"/>
              <a:t>Benefits</a:t>
            </a:r>
          </a:p>
          <a:p>
            <a:pPr lvl="1"/>
            <a:r>
              <a:rPr lang="en-US" dirty="0"/>
              <a:t>Simple; reuses existing solutions</a:t>
            </a:r>
          </a:p>
          <a:p>
            <a:r>
              <a:rPr lang="en-US" dirty="0">
                <a:solidFill>
                  <a:srgbClr val="0000FF"/>
                </a:solidFill>
              </a:rPr>
              <a:t>Problem</a:t>
            </a:r>
            <a:r>
              <a:rPr lang="en-US" dirty="0"/>
              <a:t>: poor scaling</a:t>
            </a:r>
          </a:p>
          <a:p>
            <a:pPr lvl="1"/>
            <a:r>
              <a:rPr lang="en-US" dirty="0"/>
              <a:t>With N destinations, O(N) routing entries and messages</a:t>
            </a:r>
          </a:p>
          <a:p>
            <a:pPr lvl="1"/>
            <a:r>
              <a:rPr lang="en-US" dirty="0"/>
              <a:t>N now in the millions!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0533E-8F90-6A43-B439-A83B6082C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43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665802" y="887688"/>
            <a:ext cx="8366141" cy="4820634"/>
            <a:chOff x="9276" y="915023"/>
            <a:chExt cx="9022668" cy="509798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76" y="915023"/>
              <a:ext cx="9022668" cy="5097981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2347265" y="1862851"/>
              <a:ext cx="4728615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4300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364596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26534" y="4583834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3615" y="472390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1: Topology-aware addressing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09397" y="5881008"/>
            <a:ext cx="1035635" cy="40011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10.0.*.*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51486" y="5874508"/>
            <a:ext cx="1035635" cy="400110"/>
          </a:xfrm>
          <a:prstGeom prst="rect">
            <a:avLst/>
          </a:prstGeom>
          <a:solidFill>
            <a:srgbClr val="D3A6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10.1.*.*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93496" y="5843104"/>
            <a:ext cx="1035635" cy="40011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10.2.*.*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606315" y="5820107"/>
            <a:ext cx="1035635" cy="4001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10.3.*.*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D3D616-EE26-B741-82E9-C3ADE0F59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81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665802" y="887688"/>
            <a:ext cx="8366141" cy="4820634"/>
            <a:chOff x="9276" y="915023"/>
            <a:chExt cx="9022668" cy="509798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76" y="915023"/>
              <a:ext cx="9022668" cy="5097981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2347265" y="1862851"/>
              <a:ext cx="4728615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4300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364596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26534" y="4583834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3615" y="472390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1: Topology-aware addressing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25996" y="5719903"/>
            <a:ext cx="865441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10.0.0.*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31095" y="5705231"/>
            <a:ext cx="865441" cy="338554"/>
          </a:xfrm>
          <a:prstGeom prst="rect">
            <a:avLst/>
          </a:prstGeom>
          <a:solidFill>
            <a:srgbClr val="D3A6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10.1.0.*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32536" y="5719903"/>
            <a:ext cx="865441" cy="338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10.2.0.*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36421" y="5719903"/>
            <a:ext cx="865441" cy="3385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10.3.0.*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82187" y="5707574"/>
            <a:ext cx="865441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10.0.1.*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48936" y="5719903"/>
            <a:ext cx="865441" cy="338554"/>
          </a:xfrm>
          <a:prstGeom prst="rect">
            <a:avLst/>
          </a:prstGeom>
          <a:solidFill>
            <a:srgbClr val="D3A6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10.1.1.*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01112" y="5708322"/>
            <a:ext cx="865441" cy="338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10.2.1.*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191162" y="5707574"/>
            <a:ext cx="865441" cy="3385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10.3.1.*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DFFAE6-4136-C040-84E9-1BEAA745A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45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665802" y="887688"/>
            <a:ext cx="8366141" cy="4820634"/>
            <a:chOff x="9276" y="915023"/>
            <a:chExt cx="9022668" cy="509798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76" y="915023"/>
              <a:ext cx="9022668" cy="5097981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2347265" y="1862851"/>
              <a:ext cx="4728615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4300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364596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26534" y="4583834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3615" y="472390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1: Topology-aware addressing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 rot="3373215">
            <a:off x="635850" y="5753831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10.0.0.0</a:t>
            </a:r>
          </a:p>
        </p:txBody>
      </p:sp>
      <p:sp>
        <p:nvSpPr>
          <p:cNvPr id="23" name="TextBox 22"/>
          <p:cNvSpPr txBox="1"/>
          <p:nvPr/>
        </p:nvSpPr>
        <p:spPr>
          <a:xfrm rot="3314277">
            <a:off x="1015111" y="5752034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10.0.0.1</a:t>
            </a:r>
          </a:p>
        </p:txBody>
      </p:sp>
      <p:sp>
        <p:nvSpPr>
          <p:cNvPr id="26" name="TextBox 25"/>
          <p:cNvSpPr txBox="1"/>
          <p:nvPr/>
        </p:nvSpPr>
        <p:spPr>
          <a:xfrm rot="3373215">
            <a:off x="1669387" y="5807599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10.0.1.0</a:t>
            </a:r>
          </a:p>
        </p:txBody>
      </p:sp>
      <p:sp>
        <p:nvSpPr>
          <p:cNvPr id="27" name="TextBox 26"/>
          <p:cNvSpPr txBox="1"/>
          <p:nvPr/>
        </p:nvSpPr>
        <p:spPr>
          <a:xfrm rot="3314277">
            <a:off x="2048648" y="5805802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10.0.1.1</a:t>
            </a:r>
          </a:p>
        </p:txBody>
      </p:sp>
      <p:sp>
        <p:nvSpPr>
          <p:cNvPr id="28" name="TextBox 27"/>
          <p:cNvSpPr txBox="1"/>
          <p:nvPr/>
        </p:nvSpPr>
        <p:spPr>
          <a:xfrm rot="3373215">
            <a:off x="2933229" y="5807600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10.1.0.0</a:t>
            </a:r>
          </a:p>
        </p:txBody>
      </p:sp>
      <p:sp>
        <p:nvSpPr>
          <p:cNvPr id="29" name="TextBox 28"/>
          <p:cNvSpPr txBox="1"/>
          <p:nvPr/>
        </p:nvSpPr>
        <p:spPr>
          <a:xfrm rot="3314277">
            <a:off x="3337150" y="5805803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10.1.0.1</a:t>
            </a:r>
          </a:p>
        </p:txBody>
      </p:sp>
      <p:sp>
        <p:nvSpPr>
          <p:cNvPr id="30" name="TextBox 29"/>
          <p:cNvSpPr txBox="1"/>
          <p:nvPr/>
        </p:nvSpPr>
        <p:spPr>
          <a:xfrm rot="3373215">
            <a:off x="3991426" y="5861368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10.1.1.0</a:t>
            </a:r>
          </a:p>
        </p:txBody>
      </p:sp>
      <p:sp>
        <p:nvSpPr>
          <p:cNvPr id="31" name="TextBox 30"/>
          <p:cNvSpPr txBox="1"/>
          <p:nvPr/>
        </p:nvSpPr>
        <p:spPr>
          <a:xfrm rot="3314277">
            <a:off x="4370687" y="5859571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10.1.1.1</a:t>
            </a:r>
          </a:p>
        </p:txBody>
      </p:sp>
      <p:sp>
        <p:nvSpPr>
          <p:cNvPr id="32" name="TextBox 31"/>
          <p:cNvSpPr txBox="1"/>
          <p:nvPr/>
        </p:nvSpPr>
        <p:spPr>
          <a:xfrm rot="3373215">
            <a:off x="5055320" y="5753830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10.2.0.0</a:t>
            </a:r>
          </a:p>
        </p:txBody>
      </p:sp>
      <p:sp>
        <p:nvSpPr>
          <p:cNvPr id="33" name="TextBox 32"/>
          <p:cNvSpPr txBox="1"/>
          <p:nvPr/>
        </p:nvSpPr>
        <p:spPr>
          <a:xfrm rot="3314277">
            <a:off x="5459241" y="5752033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10.2.0.1</a:t>
            </a:r>
          </a:p>
        </p:txBody>
      </p:sp>
      <p:sp>
        <p:nvSpPr>
          <p:cNvPr id="34" name="TextBox 33"/>
          <p:cNvSpPr txBox="1"/>
          <p:nvPr/>
        </p:nvSpPr>
        <p:spPr>
          <a:xfrm rot="3373215">
            <a:off x="6113517" y="5807598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10.2.1.0</a:t>
            </a:r>
          </a:p>
        </p:txBody>
      </p:sp>
      <p:sp>
        <p:nvSpPr>
          <p:cNvPr id="35" name="TextBox 34"/>
          <p:cNvSpPr txBox="1"/>
          <p:nvPr/>
        </p:nvSpPr>
        <p:spPr>
          <a:xfrm rot="3314277">
            <a:off x="6492778" y="5805801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10.2.1.1</a:t>
            </a:r>
          </a:p>
        </p:txBody>
      </p:sp>
      <p:sp>
        <p:nvSpPr>
          <p:cNvPr id="36" name="TextBox 35"/>
          <p:cNvSpPr txBox="1"/>
          <p:nvPr/>
        </p:nvSpPr>
        <p:spPr>
          <a:xfrm rot="3373215">
            <a:off x="7159960" y="5779205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10.3.0.0</a:t>
            </a:r>
          </a:p>
        </p:txBody>
      </p:sp>
      <p:sp>
        <p:nvSpPr>
          <p:cNvPr id="37" name="TextBox 36"/>
          <p:cNvSpPr txBox="1"/>
          <p:nvPr/>
        </p:nvSpPr>
        <p:spPr>
          <a:xfrm rot="3314277">
            <a:off x="7563881" y="5777408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10.3.0.1</a:t>
            </a:r>
          </a:p>
        </p:txBody>
      </p:sp>
      <p:sp>
        <p:nvSpPr>
          <p:cNvPr id="38" name="TextBox 37"/>
          <p:cNvSpPr txBox="1"/>
          <p:nvPr/>
        </p:nvSpPr>
        <p:spPr>
          <a:xfrm rot="3373215">
            <a:off x="8101172" y="5808315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10.3.1.0</a:t>
            </a:r>
          </a:p>
        </p:txBody>
      </p:sp>
      <p:sp>
        <p:nvSpPr>
          <p:cNvPr id="39" name="TextBox 38"/>
          <p:cNvSpPr txBox="1"/>
          <p:nvPr/>
        </p:nvSpPr>
        <p:spPr>
          <a:xfrm rot="3314277">
            <a:off x="8480433" y="5757202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10.3.1.1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F265E7-DD32-A249-B3E2-8F2FF5B4E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85C59C-BF19-1748-9D4B-B2C77D87D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11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665802" y="887688"/>
            <a:ext cx="8366141" cy="4820634"/>
            <a:chOff x="9276" y="915023"/>
            <a:chExt cx="9022668" cy="509798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76" y="915023"/>
              <a:ext cx="9022668" cy="5097981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2347265" y="1862851"/>
              <a:ext cx="4728615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4300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364596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26534" y="4583834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3615" y="472390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1: Topology-aware addressing</a:t>
            </a:r>
            <a:endParaRPr lang="en-US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234264" y="1676741"/>
            <a:ext cx="1862090" cy="1282215"/>
          </a:xfrm>
          <a:prstGeom prst="wedgeRoundRectCallout">
            <a:avLst>
              <a:gd name="adj1" fmla="val 97822"/>
              <a:gd name="adj2" fmla="val -19417"/>
              <a:gd name="adj3" fmla="val 16667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10.0.*.* </a:t>
            </a:r>
            <a:r>
              <a:rPr lang="en-US" dirty="0">
                <a:sym typeface="Wingdings"/>
              </a:rPr>
              <a:t> 1</a:t>
            </a:r>
            <a:r>
              <a:rPr lang="en-US" dirty="0"/>
              <a:t>  </a:t>
            </a:r>
          </a:p>
          <a:p>
            <a:r>
              <a:rPr lang="en-US" dirty="0"/>
              <a:t>10.1.*.* </a:t>
            </a:r>
            <a:r>
              <a:rPr lang="en-US" dirty="0">
                <a:sym typeface="Wingdings"/>
              </a:rPr>
              <a:t> 2</a:t>
            </a:r>
            <a:endParaRPr lang="en-US" dirty="0"/>
          </a:p>
          <a:p>
            <a:r>
              <a:rPr lang="en-US" dirty="0"/>
              <a:t>10.2.*.* </a:t>
            </a:r>
            <a:r>
              <a:rPr lang="en-US" dirty="0">
                <a:sym typeface="Wingdings"/>
              </a:rPr>
              <a:t> 3</a:t>
            </a:r>
            <a:endParaRPr lang="en-US" dirty="0"/>
          </a:p>
          <a:p>
            <a:r>
              <a:rPr lang="en-US" dirty="0"/>
              <a:t>10.3.*.* </a:t>
            </a:r>
            <a:r>
              <a:rPr lang="en-US" dirty="0">
                <a:sym typeface="Wingdings"/>
              </a:rPr>
              <a:t> 4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94307" y="2194829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983942" y="2211879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296632" y="2179344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483403" y="1974741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 rot="3373215">
            <a:off x="635850" y="5753831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10.0.0.0</a:t>
            </a:r>
          </a:p>
        </p:txBody>
      </p:sp>
      <p:sp>
        <p:nvSpPr>
          <p:cNvPr id="44" name="TextBox 43"/>
          <p:cNvSpPr txBox="1"/>
          <p:nvPr/>
        </p:nvSpPr>
        <p:spPr>
          <a:xfrm rot="3314277">
            <a:off x="1015111" y="5752034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10.0.0.1</a:t>
            </a:r>
          </a:p>
        </p:txBody>
      </p:sp>
      <p:sp>
        <p:nvSpPr>
          <p:cNvPr id="45" name="TextBox 44"/>
          <p:cNvSpPr txBox="1"/>
          <p:nvPr/>
        </p:nvSpPr>
        <p:spPr>
          <a:xfrm rot="3373215">
            <a:off x="1669387" y="5807599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10.0.1.0</a:t>
            </a:r>
          </a:p>
        </p:txBody>
      </p:sp>
      <p:sp>
        <p:nvSpPr>
          <p:cNvPr id="46" name="TextBox 45"/>
          <p:cNvSpPr txBox="1"/>
          <p:nvPr/>
        </p:nvSpPr>
        <p:spPr>
          <a:xfrm rot="3314277">
            <a:off x="2048648" y="5805802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10.0.1.1</a:t>
            </a:r>
          </a:p>
        </p:txBody>
      </p:sp>
      <p:sp>
        <p:nvSpPr>
          <p:cNvPr id="47" name="TextBox 46"/>
          <p:cNvSpPr txBox="1"/>
          <p:nvPr/>
        </p:nvSpPr>
        <p:spPr>
          <a:xfrm rot="3373215">
            <a:off x="2933229" y="5807600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10.1.0.0</a:t>
            </a:r>
          </a:p>
        </p:txBody>
      </p:sp>
      <p:sp>
        <p:nvSpPr>
          <p:cNvPr id="48" name="TextBox 47"/>
          <p:cNvSpPr txBox="1"/>
          <p:nvPr/>
        </p:nvSpPr>
        <p:spPr>
          <a:xfrm rot="3314277">
            <a:off x="3337150" y="5805803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10.1.0.1</a:t>
            </a:r>
          </a:p>
        </p:txBody>
      </p:sp>
      <p:sp>
        <p:nvSpPr>
          <p:cNvPr id="49" name="TextBox 48"/>
          <p:cNvSpPr txBox="1"/>
          <p:nvPr/>
        </p:nvSpPr>
        <p:spPr>
          <a:xfrm rot="3373215">
            <a:off x="3991426" y="5861368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10.1.1.0</a:t>
            </a:r>
          </a:p>
        </p:txBody>
      </p:sp>
      <p:sp>
        <p:nvSpPr>
          <p:cNvPr id="50" name="TextBox 49"/>
          <p:cNvSpPr txBox="1"/>
          <p:nvPr/>
        </p:nvSpPr>
        <p:spPr>
          <a:xfrm rot="3314277">
            <a:off x="4370687" y="5859571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10.1.1.1</a:t>
            </a:r>
          </a:p>
        </p:txBody>
      </p:sp>
      <p:sp>
        <p:nvSpPr>
          <p:cNvPr id="51" name="TextBox 50"/>
          <p:cNvSpPr txBox="1"/>
          <p:nvPr/>
        </p:nvSpPr>
        <p:spPr>
          <a:xfrm rot="3373215">
            <a:off x="5055320" y="5753830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10.2.0.0</a:t>
            </a:r>
          </a:p>
        </p:txBody>
      </p:sp>
      <p:sp>
        <p:nvSpPr>
          <p:cNvPr id="52" name="TextBox 51"/>
          <p:cNvSpPr txBox="1"/>
          <p:nvPr/>
        </p:nvSpPr>
        <p:spPr>
          <a:xfrm rot="3314277">
            <a:off x="5459241" y="5752033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10.2.0.1</a:t>
            </a:r>
          </a:p>
        </p:txBody>
      </p:sp>
      <p:sp>
        <p:nvSpPr>
          <p:cNvPr id="53" name="TextBox 52"/>
          <p:cNvSpPr txBox="1"/>
          <p:nvPr/>
        </p:nvSpPr>
        <p:spPr>
          <a:xfrm rot="3373215">
            <a:off x="6113517" y="5807598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10.2.1.0</a:t>
            </a:r>
          </a:p>
        </p:txBody>
      </p:sp>
      <p:sp>
        <p:nvSpPr>
          <p:cNvPr id="54" name="TextBox 53"/>
          <p:cNvSpPr txBox="1"/>
          <p:nvPr/>
        </p:nvSpPr>
        <p:spPr>
          <a:xfrm rot="3314277">
            <a:off x="6492778" y="5805801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10.2.1.1</a:t>
            </a:r>
          </a:p>
        </p:txBody>
      </p:sp>
      <p:sp>
        <p:nvSpPr>
          <p:cNvPr id="55" name="TextBox 54"/>
          <p:cNvSpPr txBox="1"/>
          <p:nvPr/>
        </p:nvSpPr>
        <p:spPr>
          <a:xfrm rot="3373215">
            <a:off x="7159960" y="5779205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10.3.0.0</a:t>
            </a:r>
          </a:p>
        </p:txBody>
      </p:sp>
      <p:sp>
        <p:nvSpPr>
          <p:cNvPr id="56" name="TextBox 55"/>
          <p:cNvSpPr txBox="1"/>
          <p:nvPr/>
        </p:nvSpPr>
        <p:spPr>
          <a:xfrm rot="3314277">
            <a:off x="7563881" y="5777408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10.3.0.1</a:t>
            </a:r>
          </a:p>
        </p:txBody>
      </p:sp>
      <p:sp>
        <p:nvSpPr>
          <p:cNvPr id="57" name="TextBox 56"/>
          <p:cNvSpPr txBox="1"/>
          <p:nvPr/>
        </p:nvSpPr>
        <p:spPr>
          <a:xfrm rot="3373215">
            <a:off x="8101172" y="5808315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10.3.1.0</a:t>
            </a:r>
          </a:p>
        </p:txBody>
      </p:sp>
      <p:sp>
        <p:nvSpPr>
          <p:cNvPr id="58" name="TextBox 57"/>
          <p:cNvSpPr txBox="1"/>
          <p:nvPr/>
        </p:nvSpPr>
        <p:spPr>
          <a:xfrm rot="3314277">
            <a:off x="8480433" y="5757202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10.3.1.1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27275C-AD16-854B-9CD1-626FC54DC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4BF0CA-F89F-4C4A-A27C-421EDBDEE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06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665802" y="887688"/>
            <a:ext cx="8366141" cy="4820634"/>
            <a:chOff x="9276" y="915023"/>
            <a:chExt cx="9022668" cy="509798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76" y="915023"/>
              <a:ext cx="9022668" cy="5097981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2347265" y="1862851"/>
              <a:ext cx="4728615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4300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364596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26534" y="4583834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3615" y="472390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1: Topology-aware addressing</a:t>
            </a:r>
            <a:endParaRPr lang="en-US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234264" y="1907075"/>
            <a:ext cx="1862090" cy="1051881"/>
          </a:xfrm>
          <a:prstGeom prst="wedgeRoundRectCallout">
            <a:avLst>
              <a:gd name="adj1" fmla="val -4148"/>
              <a:gd name="adj2" fmla="val 127010"/>
              <a:gd name="adj3" fmla="val 16667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10.0.0.* </a:t>
            </a:r>
            <a:r>
              <a:rPr lang="en-US" dirty="0">
                <a:sym typeface="Wingdings"/>
              </a:rPr>
              <a:t> 1</a:t>
            </a:r>
            <a:r>
              <a:rPr lang="en-US" dirty="0"/>
              <a:t>  </a:t>
            </a:r>
          </a:p>
          <a:p>
            <a:r>
              <a:rPr lang="en-US" dirty="0"/>
              <a:t>10.0.1.* </a:t>
            </a:r>
            <a:r>
              <a:rPr lang="en-US" dirty="0">
                <a:sym typeface="Wingdings"/>
              </a:rPr>
              <a:t> 2</a:t>
            </a:r>
            <a:endParaRPr lang="en-US" dirty="0"/>
          </a:p>
          <a:p>
            <a:r>
              <a:rPr lang="en-US" dirty="0"/>
              <a:t>*.*.*.* </a:t>
            </a:r>
            <a:r>
              <a:rPr lang="en-US" dirty="0">
                <a:sym typeface="Wingdings"/>
              </a:rPr>
              <a:t> 3, 4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5487" y="3956794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281726" y="4018439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528317" y="3584037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365084" y="3307217"/>
            <a:ext cx="425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 rot="3373215">
            <a:off x="635850" y="5753831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10.0.0.0</a:t>
            </a:r>
          </a:p>
        </p:txBody>
      </p:sp>
      <p:sp>
        <p:nvSpPr>
          <p:cNvPr id="44" name="TextBox 43"/>
          <p:cNvSpPr txBox="1"/>
          <p:nvPr/>
        </p:nvSpPr>
        <p:spPr>
          <a:xfrm rot="3314277">
            <a:off x="1015111" y="5752034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10.0.0.1</a:t>
            </a:r>
          </a:p>
        </p:txBody>
      </p:sp>
      <p:sp>
        <p:nvSpPr>
          <p:cNvPr id="45" name="TextBox 44"/>
          <p:cNvSpPr txBox="1"/>
          <p:nvPr/>
        </p:nvSpPr>
        <p:spPr>
          <a:xfrm rot="3373215">
            <a:off x="1669387" y="5807599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10.0.1.0</a:t>
            </a:r>
          </a:p>
        </p:txBody>
      </p:sp>
      <p:sp>
        <p:nvSpPr>
          <p:cNvPr id="46" name="TextBox 45"/>
          <p:cNvSpPr txBox="1"/>
          <p:nvPr/>
        </p:nvSpPr>
        <p:spPr>
          <a:xfrm rot="3314277">
            <a:off x="2048648" y="5805802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10.0.1.1</a:t>
            </a:r>
          </a:p>
        </p:txBody>
      </p:sp>
      <p:sp>
        <p:nvSpPr>
          <p:cNvPr id="47" name="TextBox 46"/>
          <p:cNvSpPr txBox="1"/>
          <p:nvPr/>
        </p:nvSpPr>
        <p:spPr>
          <a:xfrm rot="3373215">
            <a:off x="2933229" y="5807600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10.1.0.0</a:t>
            </a:r>
          </a:p>
        </p:txBody>
      </p:sp>
      <p:sp>
        <p:nvSpPr>
          <p:cNvPr id="48" name="TextBox 47"/>
          <p:cNvSpPr txBox="1"/>
          <p:nvPr/>
        </p:nvSpPr>
        <p:spPr>
          <a:xfrm rot="3314277">
            <a:off x="3337150" y="5805803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10.1.0.1</a:t>
            </a:r>
          </a:p>
        </p:txBody>
      </p:sp>
      <p:sp>
        <p:nvSpPr>
          <p:cNvPr id="49" name="TextBox 48"/>
          <p:cNvSpPr txBox="1"/>
          <p:nvPr/>
        </p:nvSpPr>
        <p:spPr>
          <a:xfrm rot="3373215">
            <a:off x="3991426" y="5861368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10.1.1.0</a:t>
            </a:r>
          </a:p>
        </p:txBody>
      </p:sp>
      <p:sp>
        <p:nvSpPr>
          <p:cNvPr id="50" name="TextBox 49"/>
          <p:cNvSpPr txBox="1"/>
          <p:nvPr/>
        </p:nvSpPr>
        <p:spPr>
          <a:xfrm rot="3314277">
            <a:off x="4370687" y="5859571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10.1.1.1</a:t>
            </a:r>
          </a:p>
        </p:txBody>
      </p:sp>
      <p:sp>
        <p:nvSpPr>
          <p:cNvPr id="51" name="TextBox 50"/>
          <p:cNvSpPr txBox="1"/>
          <p:nvPr/>
        </p:nvSpPr>
        <p:spPr>
          <a:xfrm rot="3373215">
            <a:off x="5055320" y="5753830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10.2.0.0</a:t>
            </a:r>
          </a:p>
        </p:txBody>
      </p:sp>
      <p:sp>
        <p:nvSpPr>
          <p:cNvPr id="52" name="TextBox 51"/>
          <p:cNvSpPr txBox="1"/>
          <p:nvPr/>
        </p:nvSpPr>
        <p:spPr>
          <a:xfrm rot="3314277">
            <a:off x="5459241" y="5752033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10.2.0.1</a:t>
            </a:r>
          </a:p>
        </p:txBody>
      </p:sp>
      <p:sp>
        <p:nvSpPr>
          <p:cNvPr id="53" name="TextBox 52"/>
          <p:cNvSpPr txBox="1"/>
          <p:nvPr/>
        </p:nvSpPr>
        <p:spPr>
          <a:xfrm rot="3373215">
            <a:off x="6113517" y="5807598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10.2.1.0</a:t>
            </a:r>
          </a:p>
        </p:txBody>
      </p:sp>
      <p:sp>
        <p:nvSpPr>
          <p:cNvPr id="54" name="TextBox 53"/>
          <p:cNvSpPr txBox="1"/>
          <p:nvPr/>
        </p:nvSpPr>
        <p:spPr>
          <a:xfrm rot="3314277">
            <a:off x="6492778" y="5805801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10.2.1.1</a:t>
            </a:r>
          </a:p>
        </p:txBody>
      </p:sp>
      <p:sp>
        <p:nvSpPr>
          <p:cNvPr id="55" name="TextBox 54"/>
          <p:cNvSpPr txBox="1"/>
          <p:nvPr/>
        </p:nvSpPr>
        <p:spPr>
          <a:xfrm rot="3373215">
            <a:off x="7159960" y="5779205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10.3.0.0</a:t>
            </a:r>
          </a:p>
        </p:txBody>
      </p:sp>
      <p:sp>
        <p:nvSpPr>
          <p:cNvPr id="56" name="TextBox 55"/>
          <p:cNvSpPr txBox="1"/>
          <p:nvPr/>
        </p:nvSpPr>
        <p:spPr>
          <a:xfrm rot="3314277">
            <a:off x="7563881" y="5777408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10.3.0.1</a:t>
            </a:r>
          </a:p>
        </p:txBody>
      </p:sp>
      <p:sp>
        <p:nvSpPr>
          <p:cNvPr id="57" name="TextBox 56"/>
          <p:cNvSpPr txBox="1"/>
          <p:nvPr/>
        </p:nvSpPr>
        <p:spPr>
          <a:xfrm rot="3373215">
            <a:off x="8101172" y="5808315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10.3.1.0</a:t>
            </a:r>
          </a:p>
        </p:txBody>
      </p:sp>
      <p:sp>
        <p:nvSpPr>
          <p:cNvPr id="58" name="TextBox 57"/>
          <p:cNvSpPr txBox="1"/>
          <p:nvPr/>
        </p:nvSpPr>
        <p:spPr>
          <a:xfrm rot="3314277">
            <a:off x="8480433" y="5757202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10.3.1.1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17579A0-7038-464B-BA5E-14948823A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1E36F0-8FE4-0444-BEA5-EB3645C68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89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665802" y="887688"/>
            <a:ext cx="8366141" cy="4820634"/>
            <a:chOff x="9276" y="915023"/>
            <a:chExt cx="9022668" cy="509798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76" y="915023"/>
              <a:ext cx="9022668" cy="5097981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2347265" y="1862851"/>
              <a:ext cx="4728615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4300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364596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26534" y="4583834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3615" y="472390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1: Topology-aware addressing</a:t>
            </a:r>
            <a:endParaRPr lang="en-US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234264" y="1504137"/>
            <a:ext cx="1862090" cy="1454819"/>
          </a:xfrm>
          <a:prstGeom prst="wedgeRoundRectCallout">
            <a:avLst>
              <a:gd name="adj1" fmla="val -837"/>
              <a:gd name="adj2" fmla="val 108366"/>
              <a:gd name="adj3" fmla="val 16667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10.0.0.* </a:t>
            </a:r>
            <a:r>
              <a:rPr lang="en-US" dirty="0">
                <a:sym typeface="Wingdings"/>
              </a:rPr>
              <a:t> 1</a:t>
            </a:r>
            <a:r>
              <a:rPr lang="en-US" dirty="0"/>
              <a:t>  </a:t>
            </a:r>
          </a:p>
          <a:p>
            <a:r>
              <a:rPr lang="en-US" dirty="0"/>
              <a:t>10.0.1.* </a:t>
            </a:r>
            <a:r>
              <a:rPr lang="en-US" dirty="0">
                <a:sym typeface="Wingdings"/>
              </a:rPr>
              <a:t> 2</a:t>
            </a:r>
            <a:endParaRPr lang="en-US" dirty="0"/>
          </a:p>
          <a:p>
            <a:r>
              <a:rPr lang="en-US" b="1" dirty="0">
                <a:solidFill>
                  <a:schemeClr val="bg1"/>
                </a:solidFill>
              </a:rPr>
              <a:t> *.*.*.0 </a:t>
            </a:r>
            <a:r>
              <a:rPr lang="en-US" b="1" dirty="0">
                <a:solidFill>
                  <a:schemeClr val="bg1"/>
                </a:solidFill>
                <a:sym typeface="Wingdings"/>
              </a:rPr>
              <a:t> 3</a:t>
            </a:r>
          </a:p>
          <a:p>
            <a:r>
              <a:rPr lang="en-US" b="1" dirty="0">
                <a:solidFill>
                  <a:schemeClr val="bg1"/>
                </a:solidFill>
                <a:sym typeface="Wingdings"/>
              </a:rPr>
              <a:t> *.*.*.1  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5487" y="3956794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281726" y="4018439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528317" y="3584037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365084" y="3307217"/>
            <a:ext cx="425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 rot="3373215">
            <a:off x="635850" y="5753831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10.0.0.0</a:t>
            </a:r>
          </a:p>
        </p:txBody>
      </p:sp>
      <p:sp>
        <p:nvSpPr>
          <p:cNvPr id="44" name="TextBox 43"/>
          <p:cNvSpPr txBox="1"/>
          <p:nvPr/>
        </p:nvSpPr>
        <p:spPr>
          <a:xfrm rot="3314277">
            <a:off x="1015111" y="5752034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10.0.0.1</a:t>
            </a:r>
          </a:p>
        </p:txBody>
      </p:sp>
      <p:sp>
        <p:nvSpPr>
          <p:cNvPr id="45" name="TextBox 44"/>
          <p:cNvSpPr txBox="1"/>
          <p:nvPr/>
        </p:nvSpPr>
        <p:spPr>
          <a:xfrm rot="3373215">
            <a:off x="1669387" y="5807599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10.0.1.0</a:t>
            </a:r>
          </a:p>
        </p:txBody>
      </p:sp>
      <p:sp>
        <p:nvSpPr>
          <p:cNvPr id="46" name="TextBox 45"/>
          <p:cNvSpPr txBox="1"/>
          <p:nvPr/>
        </p:nvSpPr>
        <p:spPr>
          <a:xfrm rot="3314277">
            <a:off x="2048648" y="5805802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10.0.1.1</a:t>
            </a:r>
          </a:p>
        </p:txBody>
      </p:sp>
      <p:sp>
        <p:nvSpPr>
          <p:cNvPr id="47" name="TextBox 46"/>
          <p:cNvSpPr txBox="1"/>
          <p:nvPr/>
        </p:nvSpPr>
        <p:spPr>
          <a:xfrm rot="3373215">
            <a:off x="2933229" y="5807600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10.1.0.0</a:t>
            </a:r>
          </a:p>
        </p:txBody>
      </p:sp>
      <p:sp>
        <p:nvSpPr>
          <p:cNvPr id="48" name="TextBox 47"/>
          <p:cNvSpPr txBox="1"/>
          <p:nvPr/>
        </p:nvSpPr>
        <p:spPr>
          <a:xfrm rot="3314277">
            <a:off x="3337150" y="5805803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10.1.0.1</a:t>
            </a:r>
          </a:p>
        </p:txBody>
      </p:sp>
      <p:sp>
        <p:nvSpPr>
          <p:cNvPr id="49" name="TextBox 48"/>
          <p:cNvSpPr txBox="1"/>
          <p:nvPr/>
        </p:nvSpPr>
        <p:spPr>
          <a:xfrm rot="3373215">
            <a:off x="3991426" y="5861368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10.1.1.0</a:t>
            </a:r>
          </a:p>
        </p:txBody>
      </p:sp>
      <p:sp>
        <p:nvSpPr>
          <p:cNvPr id="50" name="TextBox 49"/>
          <p:cNvSpPr txBox="1"/>
          <p:nvPr/>
        </p:nvSpPr>
        <p:spPr>
          <a:xfrm rot="3314277">
            <a:off x="4370687" y="5859571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10.1.1.1</a:t>
            </a:r>
          </a:p>
        </p:txBody>
      </p:sp>
      <p:sp>
        <p:nvSpPr>
          <p:cNvPr id="51" name="TextBox 50"/>
          <p:cNvSpPr txBox="1"/>
          <p:nvPr/>
        </p:nvSpPr>
        <p:spPr>
          <a:xfrm rot="3373215">
            <a:off x="5055320" y="5753830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10.2.0.0</a:t>
            </a:r>
          </a:p>
        </p:txBody>
      </p:sp>
      <p:sp>
        <p:nvSpPr>
          <p:cNvPr id="52" name="TextBox 51"/>
          <p:cNvSpPr txBox="1"/>
          <p:nvPr/>
        </p:nvSpPr>
        <p:spPr>
          <a:xfrm rot="3314277">
            <a:off x="5459241" y="5752033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10.2.0.1</a:t>
            </a:r>
          </a:p>
        </p:txBody>
      </p:sp>
      <p:sp>
        <p:nvSpPr>
          <p:cNvPr id="53" name="TextBox 52"/>
          <p:cNvSpPr txBox="1"/>
          <p:nvPr/>
        </p:nvSpPr>
        <p:spPr>
          <a:xfrm rot="3373215">
            <a:off x="6113517" y="5807598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10.2.1.0</a:t>
            </a:r>
          </a:p>
        </p:txBody>
      </p:sp>
      <p:sp>
        <p:nvSpPr>
          <p:cNvPr id="54" name="TextBox 53"/>
          <p:cNvSpPr txBox="1"/>
          <p:nvPr/>
        </p:nvSpPr>
        <p:spPr>
          <a:xfrm rot="3314277">
            <a:off x="6492778" y="5805801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10.2.1.1</a:t>
            </a:r>
          </a:p>
        </p:txBody>
      </p:sp>
      <p:sp>
        <p:nvSpPr>
          <p:cNvPr id="55" name="TextBox 54"/>
          <p:cNvSpPr txBox="1"/>
          <p:nvPr/>
        </p:nvSpPr>
        <p:spPr>
          <a:xfrm rot="3373215">
            <a:off x="7159960" y="5779205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10.3.0.0</a:t>
            </a:r>
          </a:p>
        </p:txBody>
      </p:sp>
      <p:sp>
        <p:nvSpPr>
          <p:cNvPr id="56" name="TextBox 55"/>
          <p:cNvSpPr txBox="1"/>
          <p:nvPr/>
        </p:nvSpPr>
        <p:spPr>
          <a:xfrm rot="3314277">
            <a:off x="7563881" y="5777408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10.3.0.1</a:t>
            </a:r>
          </a:p>
        </p:txBody>
      </p:sp>
      <p:sp>
        <p:nvSpPr>
          <p:cNvPr id="57" name="TextBox 56"/>
          <p:cNvSpPr txBox="1"/>
          <p:nvPr/>
        </p:nvSpPr>
        <p:spPr>
          <a:xfrm rot="3373215">
            <a:off x="8101172" y="5808315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10.3.1.0</a:t>
            </a:r>
          </a:p>
        </p:txBody>
      </p:sp>
      <p:sp>
        <p:nvSpPr>
          <p:cNvPr id="58" name="TextBox 57"/>
          <p:cNvSpPr txBox="1"/>
          <p:nvPr/>
        </p:nvSpPr>
        <p:spPr>
          <a:xfrm rot="3314277">
            <a:off x="8480433" y="5757202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10.3.1.1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4D3B346-4820-D448-A096-CFA71F7F2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3A26C6-E5D8-3448-BA9F-99066A20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17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Datacenter networking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2F7DE6-7755-E746-BD9F-974CD6766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665802" y="887688"/>
            <a:ext cx="8366141" cy="4820634"/>
            <a:chOff x="9276" y="915023"/>
            <a:chExt cx="9022668" cy="509798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76" y="915023"/>
              <a:ext cx="9022668" cy="5097981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2347265" y="1862851"/>
              <a:ext cx="4728615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4300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364596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26534" y="4583834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3615" y="472390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1: Topology-aware addressing</a:t>
            </a:r>
            <a:endParaRPr lang="en-US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42340" y="2245623"/>
            <a:ext cx="1862090" cy="1454819"/>
          </a:xfrm>
          <a:prstGeom prst="wedgeRoundRectCallout">
            <a:avLst>
              <a:gd name="adj1" fmla="val -2162"/>
              <a:gd name="adj2" fmla="val 110909"/>
              <a:gd name="adj3" fmla="val 16667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10.0.0.0 </a:t>
            </a:r>
            <a:r>
              <a:rPr lang="en-US" dirty="0">
                <a:sym typeface="Wingdings"/>
              </a:rPr>
              <a:t> 1</a:t>
            </a:r>
            <a:r>
              <a:rPr lang="en-US" dirty="0"/>
              <a:t>  </a:t>
            </a:r>
          </a:p>
          <a:p>
            <a:r>
              <a:rPr lang="en-US" dirty="0"/>
              <a:t>10.0.0.1 </a:t>
            </a:r>
            <a:r>
              <a:rPr lang="en-US" dirty="0">
                <a:sym typeface="Wingdings"/>
              </a:rPr>
              <a:t> 2</a:t>
            </a:r>
            <a:endParaRPr lang="en-US" dirty="0"/>
          </a:p>
          <a:p>
            <a:r>
              <a:rPr lang="en-US" b="1" dirty="0">
                <a:solidFill>
                  <a:schemeClr val="bg1"/>
                </a:solidFill>
              </a:rPr>
              <a:t> *.*.*.0 </a:t>
            </a:r>
            <a:r>
              <a:rPr lang="en-US" b="1" dirty="0">
                <a:solidFill>
                  <a:schemeClr val="bg1"/>
                </a:solidFill>
                <a:sym typeface="Wingdings"/>
              </a:rPr>
              <a:t> 3</a:t>
            </a:r>
          </a:p>
          <a:p>
            <a:r>
              <a:rPr lang="en-US" b="1" dirty="0">
                <a:solidFill>
                  <a:schemeClr val="bg1"/>
                </a:solidFill>
                <a:sym typeface="Wingdings"/>
              </a:rPr>
              <a:t> *.*.*.1  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7747" y="4782836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269396" y="4782837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380357" y="4323777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19853" y="4129113"/>
            <a:ext cx="425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 rot="3373215">
            <a:off x="635850" y="5753831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10.0.0.0</a:t>
            </a:r>
          </a:p>
        </p:txBody>
      </p:sp>
      <p:sp>
        <p:nvSpPr>
          <p:cNvPr id="44" name="TextBox 43"/>
          <p:cNvSpPr txBox="1"/>
          <p:nvPr/>
        </p:nvSpPr>
        <p:spPr>
          <a:xfrm rot="3314277">
            <a:off x="1015111" y="5752034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10.0.0.1</a:t>
            </a:r>
          </a:p>
        </p:txBody>
      </p:sp>
      <p:sp>
        <p:nvSpPr>
          <p:cNvPr id="45" name="TextBox 44"/>
          <p:cNvSpPr txBox="1"/>
          <p:nvPr/>
        </p:nvSpPr>
        <p:spPr>
          <a:xfrm rot="3373215">
            <a:off x="1669387" y="5807599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10.0.1.0</a:t>
            </a:r>
          </a:p>
        </p:txBody>
      </p:sp>
      <p:sp>
        <p:nvSpPr>
          <p:cNvPr id="46" name="TextBox 45"/>
          <p:cNvSpPr txBox="1"/>
          <p:nvPr/>
        </p:nvSpPr>
        <p:spPr>
          <a:xfrm rot="3314277">
            <a:off x="2048648" y="5805802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10.0.1.1</a:t>
            </a:r>
          </a:p>
        </p:txBody>
      </p:sp>
      <p:sp>
        <p:nvSpPr>
          <p:cNvPr id="47" name="TextBox 46"/>
          <p:cNvSpPr txBox="1"/>
          <p:nvPr/>
        </p:nvSpPr>
        <p:spPr>
          <a:xfrm rot="3373215">
            <a:off x="2933229" y="5807600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10.1.0.0</a:t>
            </a:r>
          </a:p>
        </p:txBody>
      </p:sp>
      <p:sp>
        <p:nvSpPr>
          <p:cNvPr id="48" name="TextBox 47"/>
          <p:cNvSpPr txBox="1"/>
          <p:nvPr/>
        </p:nvSpPr>
        <p:spPr>
          <a:xfrm rot="3314277">
            <a:off x="3337150" y="5805803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10.1.0.1</a:t>
            </a:r>
          </a:p>
        </p:txBody>
      </p:sp>
      <p:sp>
        <p:nvSpPr>
          <p:cNvPr id="49" name="TextBox 48"/>
          <p:cNvSpPr txBox="1"/>
          <p:nvPr/>
        </p:nvSpPr>
        <p:spPr>
          <a:xfrm rot="3373215">
            <a:off x="3991426" y="5861368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10.1.1.0</a:t>
            </a:r>
          </a:p>
        </p:txBody>
      </p:sp>
      <p:sp>
        <p:nvSpPr>
          <p:cNvPr id="50" name="TextBox 49"/>
          <p:cNvSpPr txBox="1"/>
          <p:nvPr/>
        </p:nvSpPr>
        <p:spPr>
          <a:xfrm rot="3314277">
            <a:off x="4370687" y="5859571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10.1.1.1</a:t>
            </a:r>
          </a:p>
        </p:txBody>
      </p:sp>
      <p:sp>
        <p:nvSpPr>
          <p:cNvPr id="51" name="TextBox 50"/>
          <p:cNvSpPr txBox="1"/>
          <p:nvPr/>
        </p:nvSpPr>
        <p:spPr>
          <a:xfrm rot="3373215">
            <a:off x="5055320" y="5753830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10.2.0.0</a:t>
            </a:r>
          </a:p>
        </p:txBody>
      </p:sp>
      <p:sp>
        <p:nvSpPr>
          <p:cNvPr id="52" name="TextBox 51"/>
          <p:cNvSpPr txBox="1"/>
          <p:nvPr/>
        </p:nvSpPr>
        <p:spPr>
          <a:xfrm rot="3314277">
            <a:off x="5459241" y="5752033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10.2.0.1</a:t>
            </a:r>
          </a:p>
        </p:txBody>
      </p:sp>
      <p:sp>
        <p:nvSpPr>
          <p:cNvPr id="53" name="TextBox 52"/>
          <p:cNvSpPr txBox="1"/>
          <p:nvPr/>
        </p:nvSpPr>
        <p:spPr>
          <a:xfrm rot="3373215">
            <a:off x="6113517" y="5807598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10.2.1.0</a:t>
            </a:r>
          </a:p>
        </p:txBody>
      </p:sp>
      <p:sp>
        <p:nvSpPr>
          <p:cNvPr id="54" name="TextBox 53"/>
          <p:cNvSpPr txBox="1"/>
          <p:nvPr/>
        </p:nvSpPr>
        <p:spPr>
          <a:xfrm rot="3314277">
            <a:off x="6492778" y="5805801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10.2.1.1</a:t>
            </a:r>
          </a:p>
        </p:txBody>
      </p:sp>
      <p:sp>
        <p:nvSpPr>
          <p:cNvPr id="55" name="TextBox 54"/>
          <p:cNvSpPr txBox="1"/>
          <p:nvPr/>
        </p:nvSpPr>
        <p:spPr>
          <a:xfrm rot="3373215">
            <a:off x="7159960" y="5779205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10.3.0.0</a:t>
            </a:r>
          </a:p>
        </p:txBody>
      </p:sp>
      <p:sp>
        <p:nvSpPr>
          <p:cNvPr id="56" name="TextBox 55"/>
          <p:cNvSpPr txBox="1"/>
          <p:nvPr/>
        </p:nvSpPr>
        <p:spPr>
          <a:xfrm rot="3314277">
            <a:off x="7563881" y="5777408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10.3.0.1</a:t>
            </a:r>
          </a:p>
        </p:txBody>
      </p:sp>
      <p:sp>
        <p:nvSpPr>
          <p:cNvPr id="57" name="TextBox 56"/>
          <p:cNvSpPr txBox="1"/>
          <p:nvPr/>
        </p:nvSpPr>
        <p:spPr>
          <a:xfrm rot="3373215">
            <a:off x="8101172" y="5808315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10.3.1.0</a:t>
            </a:r>
          </a:p>
        </p:txBody>
      </p:sp>
      <p:sp>
        <p:nvSpPr>
          <p:cNvPr id="58" name="TextBox 57"/>
          <p:cNvSpPr txBox="1"/>
          <p:nvPr/>
        </p:nvSpPr>
        <p:spPr>
          <a:xfrm rot="3314277">
            <a:off x="8480433" y="5757202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10.3.1.1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C8E195C-2511-C342-8ABC-B8E332B53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AA3331-C842-A34E-83DD-6FC0E3024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34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1: Topology-aware addressing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Addresses embed location in regular topology</a:t>
            </a:r>
          </a:p>
          <a:p>
            <a:r>
              <a:rPr lang="en-US" dirty="0"/>
              <a:t>Maximum #entries/switch: k ( = 4 in example) </a:t>
            </a:r>
          </a:p>
          <a:p>
            <a:pPr lvl="1"/>
            <a:r>
              <a:rPr lang="en-US" dirty="0"/>
              <a:t>Constant, independent of #destinations!</a:t>
            </a:r>
          </a:p>
          <a:p>
            <a:r>
              <a:rPr lang="en-US" dirty="0"/>
              <a:t>No route computation / messages / protocols </a:t>
            </a:r>
          </a:p>
          <a:p>
            <a:pPr lvl="1"/>
            <a:r>
              <a:rPr lang="en-US" dirty="0"/>
              <a:t>Topology is hard-coded, but still need localized link failure detection</a:t>
            </a:r>
          </a:p>
          <a:p>
            <a:r>
              <a:rPr lang="en-US" dirty="0"/>
              <a:t>Problems?</a:t>
            </a:r>
          </a:p>
          <a:p>
            <a:pPr lvl="1"/>
            <a:r>
              <a:rPr lang="en-US" dirty="0"/>
              <a:t>VM migration: ideally, VM keeps its IP address when it moves</a:t>
            </a:r>
          </a:p>
          <a:p>
            <a:pPr lvl="1"/>
            <a:r>
              <a:rPr lang="en-US" dirty="0"/>
              <a:t>Vulnerable to (topology/addresses) misconfiguration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3E41FB-DA08-C64E-A663-1066E6AE8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351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2: Centralize + Source routes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Centralized “controller” server knows topology and computes routes</a:t>
            </a:r>
          </a:p>
          <a:p>
            <a:r>
              <a:rPr lang="en-US" dirty="0"/>
              <a:t>Controller hands server all paths to each destination</a:t>
            </a:r>
          </a:p>
          <a:p>
            <a:pPr lvl="1"/>
            <a:r>
              <a:rPr lang="en-US" dirty="0"/>
              <a:t>O(#destinations) state per server, but server memory cheap (e.g., 1M routes x 100B/route=100MB)</a:t>
            </a:r>
          </a:p>
          <a:p>
            <a:r>
              <a:rPr lang="en-US" dirty="0"/>
              <a:t>Server inserts entire path vector into packet header (“source routing”)</a:t>
            </a:r>
          </a:p>
          <a:p>
            <a:pPr lvl="1"/>
            <a:r>
              <a:rPr lang="en-US" dirty="0"/>
              <a:t>E.g., header=[dst=D | index=0 | path={S5,S1,S2,S9}]</a:t>
            </a:r>
          </a:p>
          <a:p>
            <a:r>
              <a:rPr lang="en-US" dirty="0"/>
              <a:t>Switch forwards based on packet header</a:t>
            </a:r>
          </a:p>
          <a:p>
            <a:pPr lvl="1"/>
            <a:r>
              <a:rPr lang="en-US" dirty="0"/>
              <a:t>index++;  next-hop = path[index]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825CE4-95C6-094B-8917-5493F3AB9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57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2: Centralize + Source routes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#entries per switch? </a:t>
            </a:r>
          </a:p>
          <a:p>
            <a:pPr lvl="1"/>
            <a:r>
              <a:rPr lang="en-US" dirty="0"/>
              <a:t>None!</a:t>
            </a:r>
          </a:p>
          <a:p>
            <a:r>
              <a:rPr lang="en-US" dirty="0"/>
              <a:t>#routing messages?</a:t>
            </a:r>
          </a:p>
          <a:p>
            <a:pPr lvl="1"/>
            <a:r>
              <a:rPr lang="en-US" dirty="0"/>
              <a:t>Akin to a broadcast from controller to all servers</a:t>
            </a:r>
          </a:p>
          <a:p>
            <a:r>
              <a:rPr lang="en-US" dirty="0"/>
              <a:t>Pro: </a:t>
            </a:r>
          </a:p>
          <a:p>
            <a:pPr lvl="1"/>
            <a:r>
              <a:rPr lang="en-US" dirty="0"/>
              <a:t>Switches very simple and scalable</a:t>
            </a:r>
          </a:p>
          <a:p>
            <a:pPr lvl="1"/>
            <a:r>
              <a:rPr lang="en-US" dirty="0"/>
              <a:t>Flexibility: end-points control route selection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Scalability / robustness of controller (SDN issue)</a:t>
            </a:r>
          </a:p>
          <a:p>
            <a:pPr lvl="1"/>
            <a:r>
              <a:rPr lang="en-US" dirty="0"/>
              <a:t>Clean-slate design of everything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81DF57-B475-9848-88B4-27365135C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0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22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No office hours today</a:t>
            </a:r>
            <a:endParaRPr lang="en-US" dirty="0"/>
          </a:p>
          <a:p>
            <a:endParaRPr lang="en-US" dirty="0"/>
          </a:p>
          <a:p>
            <a:r>
              <a:rPr lang="en-US" dirty="0"/>
              <a:t>Teaching evaluations</a:t>
            </a:r>
          </a:p>
          <a:p>
            <a:pPr lvl="1"/>
            <a:r>
              <a:rPr lang="en-US" dirty="0"/>
              <a:t>75% or higher completion rate will result in </a:t>
            </a:r>
            <a:r>
              <a:rPr lang="en-US" dirty="0">
                <a:solidFill>
                  <a:srgbClr val="0000FF"/>
                </a:solidFill>
              </a:rPr>
              <a:t>+1 on the final grade for everyone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947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Networking in modern datacenters</a:t>
            </a:r>
          </a:p>
          <a:p>
            <a:pPr lvl="1"/>
            <a:r>
              <a:rPr lang="en-US" dirty="0"/>
              <a:t>L2/L3 design</a:t>
            </a:r>
          </a:p>
          <a:p>
            <a:pPr lvl="2"/>
            <a:r>
              <a:rPr lang="en-US" dirty="0"/>
              <a:t>Addressing / routing / forwarding in the Fat-Tree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L4 design</a:t>
            </a:r>
          </a:p>
          <a:p>
            <a:pPr lvl="2"/>
            <a:r>
              <a:rPr lang="en-US" dirty="0"/>
              <a:t>Transport protocol design (w/ Fat-Tree)</a:t>
            </a:r>
          </a:p>
          <a:p>
            <a:pPr lvl="1"/>
            <a:r>
              <a:rPr lang="en-US" dirty="0"/>
              <a:t>L7 design</a:t>
            </a:r>
          </a:p>
          <a:p>
            <a:pPr lvl="2"/>
            <a:r>
              <a:rPr lang="en-US" dirty="0"/>
              <a:t>Exploiting application-level information (w/ Fat-Tree)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03C72F-C854-5945-87AB-B3EC1FBA9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465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Workloads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Partition-Aggregate traffic from user-facing queries</a:t>
            </a:r>
          </a:p>
          <a:p>
            <a:pPr lvl="1"/>
            <a:r>
              <a:rPr lang="en-US" dirty="0"/>
              <a:t>Numerous short flows with small traffic footprint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Latency-sensitive</a:t>
            </a:r>
          </a:p>
          <a:p>
            <a:r>
              <a:rPr lang="en-US" dirty="0"/>
              <a:t>Map-Reduce traffic from data analytics</a:t>
            </a:r>
          </a:p>
          <a:p>
            <a:pPr lvl="1"/>
            <a:r>
              <a:rPr lang="en-US" dirty="0"/>
              <a:t>Comparatively fewer large flows with massive traffic footprint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Throughput-sensitive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9F932-352C-B744-8778-14673A531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Tension between requirements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High throughput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800" dirty="0"/>
              <a:t>Deep queues at switches</a:t>
            </a:r>
          </a:p>
          <a:p>
            <a:pPr lvl="1"/>
            <a:r>
              <a:rPr lang="en-US" sz="2000" dirty="0"/>
              <a:t>Queueing delays increase latency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Low latency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800" dirty="0"/>
              <a:t>Shallow queues at switches</a:t>
            </a:r>
          </a:p>
          <a:p>
            <a:pPr lvl="1"/>
            <a:r>
              <a:rPr lang="en-US" sz="2000" dirty="0"/>
              <a:t>Bad for bursts and throughput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19712" y="4262006"/>
            <a:ext cx="1385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DCTCP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1257300" y="5159973"/>
            <a:ext cx="6629400" cy="830997"/>
          </a:xfrm>
          <a:prstGeom prst="roundRect">
            <a:avLst>
              <a:gd name="adj" fmla="val 0"/>
            </a:avLst>
          </a:prstGeom>
          <a:solidFill>
            <a:srgbClr val="D3A6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lvl="0" algn="ctr"/>
            <a:r>
              <a:rPr lang="en-US" sz="2400" b="1" dirty="0">
                <a:solidFill>
                  <a:srgbClr val="0000FF"/>
                </a:solidFill>
              </a:rPr>
              <a:t>Objective:</a:t>
            </a:r>
          </a:p>
          <a:p>
            <a:pPr lvl="0" algn="ctr"/>
            <a:r>
              <a:rPr lang="en-US" sz="2400" b="1" dirty="0">
                <a:solidFill>
                  <a:schemeClr val="tx1"/>
                </a:solidFill>
              </a:rPr>
              <a:t>Low Queue Occupancy &amp; High Throughput 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A249FA-D156-424C-B638-72511C01E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CF967-1287-0948-92AE-55309D196149}" type="slidenum">
              <a:rPr lang="en-US" smtClean="0"/>
              <a:pPr/>
              <a:t>28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766766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Center TCP (DCTCP)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Proposal from Microsoft Research, 2010</a:t>
            </a:r>
          </a:p>
          <a:p>
            <a:pPr lvl="1"/>
            <a:r>
              <a:rPr lang="en-US" dirty="0"/>
              <a:t>Incremental fixes to TCP for DC environments </a:t>
            </a:r>
          </a:p>
          <a:p>
            <a:pPr lvl="1"/>
            <a:r>
              <a:rPr lang="en-US" dirty="0"/>
              <a:t>Deployed in Microsoft datacenters (~rumor)</a:t>
            </a:r>
          </a:p>
          <a:p>
            <a:r>
              <a:rPr lang="en-US" dirty="0"/>
              <a:t>Leverages Explicit Congestion Notification (ECN)</a:t>
            </a:r>
          </a:p>
          <a:p>
            <a:pPr lvl="1"/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6BEE91-E09F-194A-A920-377CD3565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2159"/>
      </p:ext>
    </p:extLst>
  </p:cSld>
  <p:clrMapOvr>
    <a:masterClrMapping/>
  </p:clrMapOvr>
  <p:transition spd="slow" advTm="2761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Datacenter network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“bisection bandwidth”</a:t>
            </a:r>
          </a:p>
          <a:p>
            <a:r>
              <a:rPr lang="en-US" dirty="0"/>
              <a:t>Low latency, even in the worst-case</a:t>
            </a:r>
          </a:p>
          <a:p>
            <a:r>
              <a:rPr lang="en-US" dirty="0"/>
              <a:t>Large scale </a:t>
            </a:r>
          </a:p>
          <a:p>
            <a:r>
              <a:rPr lang="en-US" dirty="0"/>
              <a:t>Low cost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AD4BD-624C-AC4B-B619-74ACA9D0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897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Explicit Congestion Notification (ECN)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Defined in RFC 3168 using ToS/DSCP bits in the IP header</a:t>
            </a:r>
          </a:p>
          <a:p>
            <a:r>
              <a:rPr lang="en-US" dirty="0"/>
              <a:t>Single bit in packet header; set by congested routers</a:t>
            </a:r>
          </a:p>
          <a:p>
            <a:pPr lvl="1"/>
            <a:r>
              <a:rPr lang="en-US" dirty="0"/>
              <a:t>If data packet has bit set, then ACK has ECN bit set</a:t>
            </a:r>
          </a:p>
          <a:p>
            <a:r>
              <a:rPr lang="en-US" dirty="0"/>
              <a:t>Routers typically set ECN bit based on average queue length</a:t>
            </a:r>
          </a:p>
          <a:p>
            <a:r>
              <a:rPr lang="en-US" dirty="0">
                <a:solidFill>
                  <a:srgbClr val="0000FF"/>
                </a:solidFill>
              </a:rPr>
              <a:t>Congestion semantics exactly like that of drop</a:t>
            </a:r>
          </a:p>
          <a:p>
            <a:pPr lvl="1"/>
            <a:r>
              <a:rPr lang="en-US" dirty="0"/>
              <a:t>I.e., sender reacts as though it saw a drop</a:t>
            </a:r>
          </a:p>
          <a:p>
            <a:pPr lvl="5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A9D7EC-37FA-8D4F-97B8-871A0AA7C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776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DCTCP: Key ideas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1905000"/>
          </a:xfrm>
        </p:spPr>
        <p:txBody>
          <a:bodyPr/>
          <a:lstStyle/>
          <a:p>
            <a:r>
              <a:rPr lang="en-US" dirty="0"/>
              <a:t>React early, quickly, and with certainty using ECN</a:t>
            </a:r>
          </a:p>
          <a:p>
            <a:r>
              <a:rPr lang="en-US" dirty="0"/>
              <a:t>React in </a:t>
            </a:r>
            <a:r>
              <a:rPr lang="en-US" dirty="0">
                <a:solidFill>
                  <a:srgbClr val="0000FF"/>
                </a:solidFill>
              </a:rPr>
              <a:t>proportion to the extent of congestion</a:t>
            </a:r>
            <a:r>
              <a:rPr lang="en-US" dirty="0"/>
              <a:t>, not its presence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335408"/>
              </p:ext>
            </p:extLst>
          </p:nvPr>
        </p:nvGraphicFramePr>
        <p:xfrm>
          <a:off x="605589" y="3810000"/>
          <a:ext cx="7932821" cy="1699192"/>
        </p:xfrm>
        <a:graphic>
          <a:graphicData uri="http://schemas.openxmlformats.org/drawingml/2006/table">
            <a:tbl>
              <a:tblPr/>
              <a:tblGrid>
                <a:gridCol w="2419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0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22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40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ECN Marks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TCP 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DCTCP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8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1 0 1 1 1 1 0 1 1 1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Cut window by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50%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Cut window by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40%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18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0 0 0 0 0 0 0 0 0 1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Cut window by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50%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Cut window by 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5%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C6889D-0D7B-3648-8459-327E06744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2427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963"/>
    </mc:Choice>
    <mc:Fallback xmlns="" xmlns:mv="urn:schemas-microsoft-com:mac:vml">
      <mp:transition xmlns:mp="http://schemas.microsoft.com/office/mac/powerpoint/2008/main" spd="slow" advTm="1089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 due to DCTCP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switch</a:t>
            </a:r>
          </a:p>
          <a:p>
            <a:pPr lvl="1"/>
            <a:r>
              <a:rPr lang="en-US" dirty="0"/>
              <a:t>If </a:t>
            </a:r>
            <a:r>
              <a:rPr lang="en-US" dirty="0">
                <a:solidFill>
                  <a:srgbClr val="0000FF"/>
                </a:solidFill>
              </a:rPr>
              <a:t>instantaneous</a:t>
            </a:r>
            <a:r>
              <a:rPr lang="en-US" dirty="0"/>
              <a:t> queue length &gt; k</a:t>
            </a:r>
          </a:p>
          <a:p>
            <a:pPr lvl="2"/>
            <a:r>
              <a:rPr lang="en-US" dirty="0"/>
              <a:t>Set ECN bit in the packet</a:t>
            </a:r>
          </a:p>
          <a:p>
            <a:r>
              <a:rPr lang="en-US" dirty="0"/>
              <a:t>At the receiver</a:t>
            </a:r>
          </a:p>
          <a:p>
            <a:pPr lvl="1"/>
            <a:r>
              <a:rPr lang="en-US" dirty="0"/>
              <a:t>If ECN bit is set in a packet, set ECN bit for its ACK</a:t>
            </a:r>
          </a:p>
          <a:p>
            <a:r>
              <a:rPr lang="en-US" dirty="0"/>
              <a:t>At the sender</a:t>
            </a:r>
          </a:p>
          <a:p>
            <a:pPr lvl="1"/>
            <a:r>
              <a:rPr lang="en-US" dirty="0"/>
              <a:t>Maintain an EWMA of the fraction of packets marked (α)</a:t>
            </a:r>
          </a:p>
          <a:p>
            <a:pPr lvl="1"/>
            <a:r>
              <a:rPr lang="en-US" dirty="0"/>
              <a:t>Adapt window based on α: </a:t>
            </a:r>
            <a:r>
              <a:rPr lang="en-US" dirty="0">
                <a:solidFill>
                  <a:srgbClr val="0000FF"/>
                </a:solidFill>
              </a:rPr>
              <a:t>W ← (1 – α/2) W</a:t>
            </a:r>
          </a:p>
          <a:p>
            <a:pPr lvl="1"/>
            <a:r>
              <a:rPr lang="en-US" dirty="0"/>
              <a:t>α = 1 implies high congestion: </a:t>
            </a:r>
            <a:r>
              <a:rPr lang="en-US" dirty="0">
                <a:solidFill>
                  <a:srgbClr val="0000FF"/>
                </a:solidFill>
              </a:rPr>
              <a:t>W ← W/2 </a:t>
            </a:r>
            <a:r>
              <a:rPr lang="en-US" dirty="0"/>
              <a:t>(like TCP)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19588-6BFF-FB43-AF25-C15A7E9A2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3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DCTCP: Why it works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early and quickly: use ECN </a:t>
            </a:r>
          </a:p>
          <a:p>
            <a:pPr lvl="1"/>
            <a:r>
              <a:rPr lang="en-US" dirty="0">
                <a:sym typeface="Wingdings"/>
              </a:rPr>
              <a:t>Avoid large buildup in queues  lower latency</a:t>
            </a:r>
          </a:p>
          <a:p>
            <a:r>
              <a:rPr lang="en-US" dirty="0"/>
              <a:t>React in proportion to the extent of congestion, not its presence</a:t>
            </a:r>
          </a:p>
          <a:p>
            <a:pPr lvl="1"/>
            <a:r>
              <a:rPr lang="en-US" dirty="0"/>
              <a:t>Maintain high throughput by not over-reacting to congestion</a:t>
            </a:r>
          </a:p>
          <a:p>
            <a:pPr lvl="1"/>
            <a:r>
              <a:rPr lang="en-US" dirty="0"/>
              <a:t>Reduces variance in sending rates, lowering queue buildups</a:t>
            </a:r>
          </a:p>
          <a:p>
            <a:r>
              <a:rPr lang="en-US" dirty="0">
                <a:solidFill>
                  <a:srgbClr val="0000FF"/>
                </a:solidFill>
              </a:rPr>
              <a:t>Still far from ideal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E1AEE3-BD4F-6A4D-A509-A64C50C85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5238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963"/>
    </mc:Choice>
    <mc:Fallback xmlns="" xmlns:mv="urn:schemas-microsoft-com:mac:vml">
      <mp:transition xmlns:mp="http://schemas.microsoft.com/office/mac/powerpoint/2008/main" spd="slow" advTm="1089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Completion Time (FCT)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from when flow started at the sender, to when all packets in the flow were received at the receiver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92BE73-549A-7244-B0D6-96B9675FE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331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FCT with DCTCP</a:t>
            </a:r>
            <a:endParaRPr lang="en-US" dirty="0"/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302861"/>
              </p:ext>
            </p:extLst>
          </p:nvPr>
        </p:nvGraphicFramePr>
        <p:xfrm>
          <a:off x="1023362" y="1780409"/>
          <a:ext cx="7089567" cy="35637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59711" y="5420380"/>
            <a:ext cx="7824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solidFill>
                  <a:srgbClr val="0000FF"/>
                </a:solidFill>
              </a:rPr>
              <a:t>Queues are still shared ⇒ Head-of-line blocking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504D5-098D-4645-8149-CC9AF98D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35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0249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253"/>
    </mc:Choice>
    <mc:Fallback xmlns="">
      <p:transition xmlns:p14="http://schemas.microsoft.com/office/powerpoint/2010/main" spd="slow" advTm="40253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Use priorities!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Packets carry a single priority number</a:t>
            </a:r>
          </a:p>
          <a:p>
            <a:pPr lvl="1"/>
            <a:r>
              <a:rPr lang="en-US" dirty="0"/>
              <a:t>Priority = remaining flow size</a:t>
            </a:r>
          </a:p>
          <a:p>
            <a:r>
              <a:rPr lang="en-US" dirty="0"/>
              <a:t>Switches </a:t>
            </a:r>
          </a:p>
          <a:p>
            <a:pPr lvl="1"/>
            <a:r>
              <a:rPr lang="en-US" dirty="0"/>
              <a:t>Very small queues (e.g., 10 packets)</a:t>
            </a:r>
          </a:p>
          <a:p>
            <a:pPr lvl="1"/>
            <a:r>
              <a:rPr lang="en-US" dirty="0"/>
              <a:t>Send highest-priority/ drop lowest-priority packet</a:t>
            </a:r>
          </a:p>
          <a:p>
            <a:r>
              <a:rPr lang="en-US" dirty="0"/>
              <a:t>Servers</a:t>
            </a:r>
          </a:p>
          <a:p>
            <a:pPr lvl="1"/>
            <a:r>
              <a:rPr lang="en-US" dirty="0"/>
              <a:t>Transmit/retransmit aggressively (at full link rate)</a:t>
            </a:r>
          </a:p>
          <a:p>
            <a:pPr lvl="1"/>
            <a:r>
              <a:rPr lang="en-US" dirty="0"/>
              <a:t>Drop transmission rate only under extreme loss (timeouts)</a:t>
            </a:r>
          </a:p>
          <a:p>
            <a:r>
              <a:rPr lang="en-US" dirty="0">
                <a:solidFill>
                  <a:srgbClr val="0000FF"/>
                </a:solidFill>
              </a:rPr>
              <a:t>Provides FCT close to the ideal</a:t>
            </a:r>
          </a:p>
          <a:p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43C0EE-3ACC-D749-B3A3-6B0325782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80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645"/>
    </mc:Choice>
    <mc:Fallback xmlns="">
      <p:transition xmlns:p14="http://schemas.microsoft.com/office/powerpoint/2010/main" spd="slow" advTm="926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we there yet?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Nope!</a:t>
            </a:r>
          </a:p>
          <a:p>
            <a:r>
              <a:rPr lang="en-US" dirty="0"/>
              <a:t>Someone asked “What do datacenter applications </a:t>
            </a:r>
            <a:r>
              <a:rPr lang="en-US" i="1" dirty="0">
                <a:solidFill>
                  <a:srgbClr val="0000FF"/>
                </a:solidFill>
              </a:rPr>
              <a:t>really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care about?”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00A5C5-6D09-C24A-88F9-4FA5E335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25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Networking in modern datacenters</a:t>
            </a:r>
          </a:p>
          <a:p>
            <a:pPr lvl="1"/>
            <a:r>
              <a:rPr lang="en-US" dirty="0"/>
              <a:t>L2/L3 design</a:t>
            </a:r>
          </a:p>
          <a:p>
            <a:pPr lvl="2"/>
            <a:r>
              <a:rPr lang="en-US" dirty="0"/>
              <a:t>Addressing / routing / forwarding in the Fat-Tree</a:t>
            </a:r>
          </a:p>
          <a:p>
            <a:pPr lvl="1"/>
            <a:r>
              <a:rPr lang="en-US" dirty="0"/>
              <a:t>L4 design</a:t>
            </a:r>
          </a:p>
          <a:p>
            <a:pPr lvl="2"/>
            <a:r>
              <a:rPr lang="en-US" dirty="0"/>
              <a:t>Transport protocol design (w/ Fat-Tree)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L7 design</a:t>
            </a:r>
          </a:p>
          <a:p>
            <a:pPr lvl="2"/>
            <a:r>
              <a:rPr lang="en-US" dirty="0"/>
              <a:t>Exploiting application-level information (w/ Fat-Tree)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14B60-5792-A14F-83A4-448FB57FD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544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Map-Reduce Example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Oval 6"/>
          <p:cNvSpPr/>
          <p:nvPr/>
        </p:nvSpPr>
        <p:spPr>
          <a:xfrm rot="5400000">
            <a:off x="4281164" y="2543824"/>
            <a:ext cx="370442" cy="370471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5400000">
            <a:off x="4281164" y="3827923"/>
            <a:ext cx="370442" cy="370471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 rot="5400000">
            <a:off x="2282389" y="2496878"/>
            <a:ext cx="2646259" cy="1721735"/>
            <a:chOff x="8426111" y="4014729"/>
            <a:chExt cx="2013198" cy="1309847"/>
          </a:xfrm>
        </p:grpSpPr>
        <p:cxnSp>
          <p:nvCxnSpPr>
            <p:cNvPr id="58" name="Straight Arrow Connector 57"/>
            <p:cNvCxnSpPr/>
            <p:nvPr/>
          </p:nvCxnSpPr>
          <p:spPr>
            <a:xfrm flipV="1">
              <a:off x="8426111" y="4014729"/>
              <a:ext cx="1364308" cy="1309847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V="1">
              <a:off x="8930959" y="4114376"/>
              <a:ext cx="900732" cy="1210200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V="1">
              <a:off x="9435808" y="4155651"/>
              <a:ext cx="495522" cy="1168925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H="1" flipV="1">
              <a:off x="10072241" y="4014729"/>
              <a:ext cx="367068" cy="1309847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9942533" y="4114376"/>
              <a:ext cx="88436" cy="1210200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 rot="5400000">
            <a:off x="2282389" y="2496878"/>
            <a:ext cx="2646259" cy="1721735"/>
            <a:chOff x="8426111" y="4014729"/>
            <a:chExt cx="2013198" cy="1309847"/>
          </a:xfrm>
        </p:grpSpPr>
        <p:cxnSp>
          <p:nvCxnSpPr>
            <p:cNvPr id="53" name="Straight Arrow Connector 52"/>
            <p:cNvCxnSpPr/>
            <p:nvPr/>
          </p:nvCxnSpPr>
          <p:spPr>
            <a:xfrm flipV="1">
              <a:off x="8426111" y="4014729"/>
              <a:ext cx="387402" cy="1309847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H="1" flipV="1">
              <a:off x="8854785" y="4114376"/>
              <a:ext cx="76174" cy="1210200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H="1" flipV="1">
              <a:off x="8954424" y="4155651"/>
              <a:ext cx="481384" cy="1168925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1" flipV="1">
              <a:off x="9054063" y="4114376"/>
              <a:ext cx="888470" cy="1210200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H="1" flipV="1">
              <a:off x="9095335" y="4014729"/>
              <a:ext cx="1343974" cy="1309847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74179" y="1849397"/>
            <a:ext cx="370471" cy="3016700"/>
            <a:chOff x="2374179" y="2077997"/>
            <a:chExt cx="370471" cy="3016700"/>
          </a:xfrm>
        </p:grpSpPr>
        <p:sp>
          <p:nvSpPr>
            <p:cNvPr id="43" name="Oval 42"/>
            <p:cNvSpPr/>
            <p:nvPr/>
          </p:nvSpPr>
          <p:spPr>
            <a:xfrm rot="5400000">
              <a:off x="2374194" y="2077982"/>
              <a:ext cx="370442" cy="370471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 rot="5400000">
              <a:off x="2374194" y="2741582"/>
              <a:ext cx="370442" cy="370471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 rot="5400000">
              <a:off x="2374194" y="3405183"/>
              <a:ext cx="370442" cy="370471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 rot="5400000">
              <a:off x="2374194" y="4071250"/>
              <a:ext cx="370442" cy="370471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 rot="5400000">
              <a:off x="2374194" y="4724240"/>
              <a:ext cx="370442" cy="370471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889803" y="2049718"/>
            <a:ext cx="484377" cy="2631159"/>
            <a:chOff x="1889803" y="2278318"/>
            <a:chExt cx="484377" cy="2631159"/>
          </a:xfrm>
        </p:grpSpPr>
        <p:cxnSp>
          <p:nvCxnSpPr>
            <p:cNvPr id="48" name="Straight Arrow Connector 47"/>
            <p:cNvCxnSpPr/>
            <p:nvPr/>
          </p:nvCxnSpPr>
          <p:spPr>
            <a:xfrm rot="5400000" flipV="1">
              <a:off x="2126497" y="2041624"/>
              <a:ext cx="0" cy="473387"/>
            </a:xfrm>
            <a:prstGeom prst="straightConnector1">
              <a:avLst/>
            </a:prstGeom>
            <a:ln w="19050" cmpd="sng">
              <a:solidFill>
                <a:schemeClr val="accent2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rot="5400000" flipV="1">
              <a:off x="2134056" y="2686694"/>
              <a:ext cx="0" cy="480247"/>
            </a:xfrm>
            <a:prstGeom prst="straightConnector1">
              <a:avLst/>
            </a:prstGeom>
            <a:ln w="19050" cmpd="sng">
              <a:solidFill>
                <a:schemeClr val="accent2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rot="5400000" flipV="1">
              <a:off x="2135020" y="4017326"/>
              <a:ext cx="4933" cy="473387"/>
            </a:xfrm>
            <a:prstGeom prst="straightConnector1">
              <a:avLst/>
            </a:prstGeom>
            <a:ln w="19050" cmpd="sng">
              <a:solidFill>
                <a:schemeClr val="accent2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rot="5400000" flipV="1">
              <a:off x="2131912" y="4667209"/>
              <a:ext cx="11148" cy="473387"/>
            </a:xfrm>
            <a:prstGeom prst="straightConnector1">
              <a:avLst/>
            </a:prstGeom>
            <a:ln w="19050" cmpd="sng">
              <a:solidFill>
                <a:schemeClr val="accent2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rot="5400000" flipV="1">
              <a:off x="2137486" y="3353725"/>
              <a:ext cx="0" cy="473387"/>
            </a:xfrm>
            <a:prstGeom prst="straightConnector1">
              <a:avLst/>
            </a:prstGeom>
            <a:ln w="19050" cmpd="sng">
              <a:solidFill>
                <a:schemeClr val="accent2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1509754" y="1828800"/>
            <a:ext cx="370442" cy="3046746"/>
            <a:chOff x="1509754" y="2057400"/>
            <a:chExt cx="370442" cy="3046746"/>
          </a:xfrm>
        </p:grpSpPr>
        <p:sp>
          <p:nvSpPr>
            <p:cNvPr id="38" name="Can 37"/>
            <p:cNvSpPr/>
            <p:nvPr/>
          </p:nvSpPr>
          <p:spPr>
            <a:xfrm>
              <a:off x="1509754" y="2057400"/>
              <a:ext cx="370442" cy="411635"/>
            </a:xfrm>
            <a:prstGeom prst="can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Can 38"/>
            <p:cNvSpPr/>
            <p:nvPr/>
          </p:nvSpPr>
          <p:spPr>
            <a:xfrm>
              <a:off x="1509754" y="2721000"/>
              <a:ext cx="370442" cy="411635"/>
            </a:xfrm>
            <a:prstGeom prst="can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Can 39"/>
            <p:cNvSpPr/>
            <p:nvPr/>
          </p:nvSpPr>
          <p:spPr>
            <a:xfrm>
              <a:off x="1509754" y="3384601"/>
              <a:ext cx="370442" cy="411635"/>
            </a:xfrm>
            <a:prstGeom prst="can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Can 40"/>
            <p:cNvSpPr/>
            <p:nvPr/>
          </p:nvSpPr>
          <p:spPr>
            <a:xfrm>
              <a:off x="1509754" y="4692511"/>
              <a:ext cx="370442" cy="411635"/>
            </a:xfrm>
            <a:prstGeom prst="can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an 41"/>
            <p:cNvSpPr/>
            <p:nvPr/>
          </p:nvSpPr>
          <p:spPr>
            <a:xfrm>
              <a:off x="1509754" y="4045736"/>
              <a:ext cx="370442" cy="411635"/>
            </a:xfrm>
            <a:prstGeom prst="can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3690487" y="4969738"/>
            <a:ext cx="15840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ea typeface="Arial" charset="0"/>
                <a:cs typeface="Arial" charset="0"/>
              </a:rPr>
              <a:t>Reduce Stage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994893" y="4969738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ea typeface="Arial" charset="0"/>
                <a:cs typeface="Arial" charset="0"/>
              </a:rPr>
              <a:t>Map Stage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4651621" y="1898798"/>
            <a:ext cx="3120780" cy="3090174"/>
            <a:chOff x="4651621" y="2127398"/>
            <a:chExt cx="3120780" cy="3090174"/>
          </a:xfrm>
        </p:grpSpPr>
        <p:sp>
          <p:nvSpPr>
            <p:cNvPr id="67" name="Rectangle 66"/>
            <p:cNvSpPr/>
            <p:nvPr/>
          </p:nvSpPr>
          <p:spPr>
            <a:xfrm rot="5400000">
              <a:off x="4673467" y="2118638"/>
              <a:ext cx="3090174" cy="31076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8" name="Group 67"/>
            <p:cNvGrpSpPr/>
            <p:nvPr/>
          </p:nvGrpSpPr>
          <p:grpSpPr>
            <a:xfrm rot="5400000">
              <a:off x="4496545" y="3112735"/>
              <a:ext cx="1284099" cy="973948"/>
              <a:chOff x="8954424" y="3132855"/>
              <a:chExt cx="976906" cy="740952"/>
            </a:xfrm>
            <a:noFill/>
          </p:grpSpPr>
          <p:sp>
            <p:nvSpPr>
              <p:cNvPr id="83" name="Oval 82"/>
              <p:cNvSpPr/>
              <p:nvPr/>
            </p:nvSpPr>
            <p:spPr>
              <a:xfrm>
                <a:off x="9372156" y="3132855"/>
                <a:ext cx="281822" cy="28184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4" name="Straight Arrow Connector 83"/>
              <p:cNvCxnSpPr/>
              <p:nvPr/>
            </p:nvCxnSpPr>
            <p:spPr>
              <a:xfrm flipV="1">
                <a:off x="8954424" y="3373424"/>
                <a:ext cx="459004" cy="500383"/>
              </a:xfrm>
              <a:prstGeom prst="straightConnector1">
                <a:avLst/>
              </a:prstGeom>
              <a:grpFill/>
              <a:ln w="19050" cmpd="sng">
                <a:solidFill>
                  <a:srgbClr val="09245F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/>
              <p:nvPr/>
            </p:nvCxnSpPr>
            <p:spPr>
              <a:xfrm flipH="1" flipV="1">
                <a:off x="9612706" y="3373424"/>
                <a:ext cx="318624" cy="500383"/>
              </a:xfrm>
              <a:prstGeom prst="straightConnector1">
                <a:avLst/>
              </a:prstGeom>
              <a:grpFill/>
              <a:ln w="19050" cmpd="sng">
                <a:solidFill>
                  <a:srgbClr val="09245F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 rot="5400000">
              <a:off x="4900269" y="3197094"/>
              <a:ext cx="2304975" cy="962884"/>
              <a:chOff x="8626067" y="2441595"/>
              <a:chExt cx="1753559" cy="732535"/>
            </a:xfrm>
            <a:noFill/>
          </p:grpSpPr>
          <p:sp>
            <p:nvSpPr>
              <p:cNvPr id="77" name="Oval 76"/>
              <p:cNvSpPr/>
              <p:nvPr/>
            </p:nvSpPr>
            <p:spPr>
              <a:xfrm>
                <a:off x="8626067" y="2441595"/>
                <a:ext cx="281822" cy="28184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10097804" y="2441595"/>
                <a:ext cx="281822" cy="28184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9383029" y="2441595"/>
                <a:ext cx="281822" cy="28184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0" name="Straight Arrow Connector 79"/>
              <p:cNvCxnSpPr/>
              <p:nvPr/>
            </p:nvCxnSpPr>
            <p:spPr>
              <a:xfrm flipH="1" flipV="1">
                <a:off x="8766978" y="2723439"/>
                <a:ext cx="646450" cy="450691"/>
              </a:xfrm>
              <a:prstGeom prst="straightConnector1">
                <a:avLst/>
              </a:prstGeom>
              <a:grpFill/>
              <a:ln w="19050" cmpd="sng">
                <a:solidFill>
                  <a:srgbClr val="D9001F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/>
              <p:nvPr/>
            </p:nvCxnSpPr>
            <p:spPr>
              <a:xfrm flipV="1">
                <a:off x="9513067" y="2723439"/>
                <a:ext cx="10873" cy="409416"/>
              </a:xfrm>
              <a:prstGeom prst="straightConnector1">
                <a:avLst/>
              </a:prstGeom>
              <a:grpFill/>
              <a:ln w="19050" cmpd="sng">
                <a:solidFill>
                  <a:srgbClr val="D9001F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/>
              <p:nvPr/>
            </p:nvCxnSpPr>
            <p:spPr>
              <a:xfrm flipV="1">
                <a:off x="9612706" y="2723439"/>
                <a:ext cx="626009" cy="450691"/>
              </a:xfrm>
              <a:prstGeom prst="straightConnector1">
                <a:avLst/>
              </a:prstGeom>
              <a:grpFill/>
              <a:ln w="19050" cmpd="sng">
                <a:solidFill>
                  <a:srgbClr val="D9001F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/>
            <p:cNvGrpSpPr/>
            <p:nvPr/>
          </p:nvGrpSpPr>
          <p:grpSpPr>
            <a:xfrm rot="5400000">
              <a:off x="5812246" y="3218965"/>
              <a:ext cx="2353315" cy="909411"/>
              <a:chOff x="8603979" y="1749741"/>
              <a:chExt cx="1790335" cy="691854"/>
            </a:xfrm>
            <a:noFill/>
          </p:grpSpPr>
          <p:sp>
            <p:nvSpPr>
              <p:cNvPr id="71" name="Can 70"/>
              <p:cNvSpPr/>
              <p:nvPr/>
            </p:nvSpPr>
            <p:spPr>
              <a:xfrm rot="16200000">
                <a:off x="9386615" y="1734072"/>
                <a:ext cx="281822" cy="313160"/>
              </a:xfrm>
              <a:prstGeom prst="can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Straight Arrow Connector 71"/>
              <p:cNvCxnSpPr/>
              <p:nvPr/>
            </p:nvCxnSpPr>
            <p:spPr>
              <a:xfrm flipV="1">
                <a:off x="9523940" y="2047232"/>
                <a:ext cx="3585" cy="394363"/>
              </a:xfrm>
              <a:prstGeom prst="straightConnector1">
                <a:avLst/>
              </a:prstGeom>
              <a:grpFill/>
              <a:ln w="19050" cmpd="sng">
                <a:solidFill>
                  <a:schemeClr val="tx1"/>
                </a:solidFill>
                <a:headEnd type="none" w="med" len="me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Can 72"/>
              <p:cNvSpPr/>
              <p:nvPr/>
            </p:nvSpPr>
            <p:spPr>
              <a:xfrm rot="16200000">
                <a:off x="8619648" y="1734072"/>
                <a:ext cx="281822" cy="313160"/>
              </a:xfrm>
              <a:prstGeom prst="can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" name="Straight Arrow Connector 73"/>
              <p:cNvCxnSpPr/>
              <p:nvPr/>
            </p:nvCxnSpPr>
            <p:spPr>
              <a:xfrm flipH="1" flipV="1">
                <a:off x="8760559" y="2047232"/>
                <a:ext cx="6419" cy="394363"/>
              </a:xfrm>
              <a:prstGeom prst="straightConnector1">
                <a:avLst/>
              </a:prstGeom>
              <a:grpFill/>
              <a:ln w="19050" cmpd="sng">
                <a:solidFill>
                  <a:schemeClr val="tx1"/>
                </a:solidFill>
                <a:headEnd type="none" w="med" len="me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Can 74"/>
              <p:cNvSpPr/>
              <p:nvPr/>
            </p:nvSpPr>
            <p:spPr>
              <a:xfrm rot="16200000">
                <a:off x="10096823" y="1734072"/>
                <a:ext cx="281822" cy="313160"/>
              </a:xfrm>
              <a:prstGeom prst="can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6" name="Straight Arrow Connector 75"/>
              <p:cNvCxnSpPr/>
              <p:nvPr/>
            </p:nvCxnSpPr>
            <p:spPr>
              <a:xfrm flipH="1" flipV="1">
                <a:off x="10237734" y="2047232"/>
                <a:ext cx="981" cy="394363"/>
              </a:xfrm>
              <a:prstGeom prst="straightConnector1">
                <a:avLst/>
              </a:prstGeom>
              <a:grpFill/>
              <a:ln w="19050" cmpd="sng">
                <a:solidFill>
                  <a:schemeClr val="tx1"/>
                </a:solidFill>
                <a:headEnd type="none" w="med" len="me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TextBox 13"/>
          <p:cNvSpPr txBox="1"/>
          <p:nvPr/>
        </p:nvSpPr>
        <p:spPr>
          <a:xfrm>
            <a:off x="590550" y="5410200"/>
            <a:ext cx="7962900" cy="1200329"/>
          </a:xfrm>
          <a:prstGeom prst="rect">
            <a:avLst/>
          </a:prstGeom>
          <a:solidFill>
            <a:srgbClr val="D3A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Observation: </a:t>
            </a:r>
          </a:p>
          <a:p>
            <a:pPr algn="ctr"/>
            <a:r>
              <a:rPr lang="en-US" sz="2400" dirty="0"/>
              <a:t>A communication stage cannot complete until all its flows have completed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BC1EC87-7B74-1245-BE60-19FB99B6F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16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Recap: Clos topology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Multi-stage network</a:t>
            </a:r>
          </a:p>
          <a:p>
            <a:r>
              <a:rPr lang="en-US" dirty="0"/>
              <a:t>k pods, where each pod has two layers of k/2 switches</a:t>
            </a:r>
          </a:p>
          <a:p>
            <a:pPr lvl="1"/>
            <a:r>
              <a:rPr lang="en-US" dirty="0"/>
              <a:t>k/2 ports up and k/2 down</a:t>
            </a:r>
          </a:p>
          <a:p>
            <a:r>
              <a:rPr lang="en-US" dirty="0"/>
              <a:t>All links have the same b/w</a:t>
            </a:r>
          </a:p>
          <a:p>
            <a:r>
              <a:rPr lang="en-US" dirty="0"/>
              <a:t>At most k</a:t>
            </a:r>
            <a:r>
              <a:rPr lang="en-US" baseline="30000" dirty="0"/>
              <a:t>3</a:t>
            </a:r>
            <a:r>
              <a:rPr lang="en-US" dirty="0"/>
              <a:t>/4 machines</a:t>
            </a:r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k = 4</a:t>
            </a:r>
          </a:p>
          <a:p>
            <a:pPr lvl="1"/>
            <a:r>
              <a:rPr lang="en-US" dirty="0"/>
              <a:t>16 machines</a:t>
            </a:r>
          </a:p>
          <a:p>
            <a:r>
              <a:rPr lang="en-US" dirty="0"/>
              <a:t>For k=48, 27648 machines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grpSp>
        <p:nvGrpSpPr>
          <p:cNvPr id="320" name="Group 319"/>
          <p:cNvGrpSpPr/>
          <p:nvPr/>
        </p:nvGrpSpPr>
        <p:grpSpPr>
          <a:xfrm>
            <a:off x="4850781" y="2953047"/>
            <a:ext cx="3657600" cy="1364373"/>
            <a:chOff x="4850781" y="2953047"/>
            <a:chExt cx="3657600" cy="1364373"/>
          </a:xfrm>
        </p:grpSpPr>
        <p:sp>
          <p:nvSpPr>
            <p:cNvPr id="183" name="Rectangle 182"/>
            <p:cNvSpPr/>
            <p:nvPr/>
          </p:nvSpPr>
          <p:spPr>
            <a:xfrm>
              <a:off x="4862668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4862668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4862668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4850781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5296151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5296151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5296151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5284264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5859759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5859759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5859759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5847872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6293242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6293242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6293242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6856850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6856850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6856850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6844963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7290333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7290333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7290333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7278447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7841605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7841605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7841605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7829718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8275088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8275088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8275088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8263201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4911431" y="3703245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5905090" y="370200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6908369" y="3703691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7890728" y="3703245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5244085" y="2956595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6040958" y="2955367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77" name="Straight Connector 276"/>
            <p:cNvCxnSpPr>
              <a:stCxn id="314" idx="0"/>
            </p:cNvCxnSpPr>
            <p:nvPr/>
          </p:nvCxnSpPr>
          <p:spPr>
            <a:xfrm flipV="1">
              <a:off x="5036886" y="3255249"/>
              <a:ext cx="520837" cy="4479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>
              <a:stCxn id="315" idx="0"/>
            </p:cNvCxnSpPr>
            <p:nvPr/>
          </p:nvCxnSpPr>
          <p:spPr>
            <a:xfrm flipH="1" flipV="1">
              <a:off x="5557723" y="3255249"/>
              <a:ext cx="472823" cy="44675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>
              <a:stCxn id="314" idx="0"/>
            </p:cNvCxnSpPr>
            <p:nvPr/>
          </p:nvCxnSpPr>
          <p:spPr>
            <a:xfrm flipV="1">
              <a:off x="5036886" y="3254021"/>
              <a:ext cx="1317711" cy="4492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/>
          </p:nvCxnSpPr>
          <p:spPr>
            <a:xfrm flipH="1" flipV="1">
              <a:off x="5557723" y="3255249"/>
              <a:ext cx="1476101" cy="448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>
              <a:stCxn id="315" idx="0"/>
            </p:cNvCxnSpPr>
            <p:nvPr/>
          </p:nvCxnSpPr>
          <p:spPr>
            <a:xfrm flipV="1">
              <a:off x="6030546" y="3254021"/>
              <a:ext cx="324051" cy="44797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flipH="1" flipV="1">
              <a:off x="5557723" y="3255249"/>
              <a:ext cx="2458460" cy="4479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flipH="1" flipV="1">
              <a:off x="6354597" y="3254021"/>
              <a:ext cx="679228" cy="44967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/>
          </p:nvCxnSpPr>
          <p:spPr>
            <a:xfrm flipH="1" flipV="1">
              <a:off x="6354597" y="3254021"/>
              <a:ext cx="1661586" cy="4492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>
              <a:stCxn id="274" idx="0"/>
            </p:cNvCxnSpPr>
            <p:nvPr/>
          </p:nvCxnSpPr>
          <p:spPr>
            <a:xfrm flipV="1">
              <a:off x="6967553" y="3891496"/>
              <a:ext cx="66272" cy="21561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>
              <a:stCxn id="313" idx="0"/>
            </p:cNvCxnSpPr>
            <p:nvPr/>
          </p:nvCxnSpPr>
          <p:spPr>
            <a:xfrm flipH="1" flipV="1">
              <a:off x="8016183" y="3891050"/>
              <a:ext cx="369608" cy="21595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>
              <a:stCxn id="300" idx="0"/>
            </p:cNvCxnSpPr>
            <p:nvPr/>
          </p:nvCxnSpPr>
          <p:spPr>
            <a:xfrm flipV="1">
              <a:off x="7952308" y="3891050"/>
              <a:ext cx="63875" cy="216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>
              <a:stCxn id="287" idx="0"/>
            </p:cNvCxnSpPr>
            <p:nvPr/>
          </p:nvCxnSpPr>
          <p:spPr>
            <a:xfrm flipH="1" flipV="1">
              <a:off x="7033824" y="3891496"/>
              <a:ext cx="367212" cy="21550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>
              <a:endCxn id="315" idx="2"/>
            </p:cNvCxnSpPr>
            <p:nvPr/>
          </p:nvCxnSpPr>
          <p:spPr>
            <a:xfrm flipH="1" flipV="1">
              <a:off x="6030546" y="3889805"/>
              <a:ext cx="373400" cy="2171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>
              <a:endCxn id="315" idx="2"/>
            </p:cNvCxnSpPr>
            <p:nvPr/>
          </p:nvCxnSpPr>
          <p:spPr>
            <a:xfrm flipV="1">
              <a:off x="5970462" y="3889805"/>
              <a:ext cx="60084" cy="21730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>
              <a:endCxn id="314" idx="2"/>
            </p:cNvCxnSpPr>
            <p:nvPr/>
          </p:nvCxnSpPr>
          <p:spPr>
            <a:xfrm flipV="1">
              <a:off x="4973371" y="3891050"/>
              <a:ext cx="63515" cy="216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>
              <a:endCxn id="314" idx="2"/>
            </p:cNvCxnSpPr>
            <p:nvPr/>
          </p:nvCxnSpPr>
          <p:spPr>
            <a:xfrm flipH="1" flipV="1">
              <a:off x="5036886" y="3891050"/>
              <a:ext cx="369968" cy="21595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3" name="Rectangle 292"/>
            <p:cNvSpPr/>
            <p:nvPr/>
          </p:nvSpPr>
          <p:spPr>
            <a:xfrm>
              <a:off x="5236853" y="36998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94" name="Straight Connector 293"/>
            <p:cNvCxnSpPr/>
            <p:nvPr/>
          </p:nvCxnSpPr>
          <p:spPr>
            <a:xfrm flipV="1">
              <a:off x="4973371" y="3887646"/>
              <a:ext cx="388937" cy="21946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 flipV="1">
              <a:off x="4973371" y="3887646"/>
              <a:ext cx="388938" cy="21946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 flipH="1" flipV="1">
              <a:off x="5362308" y="3887645"/>
              <a:ext cx="44546" cy="2193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" name="Rectangle 296"/>
            <p:cNvSpPr/>
            <p:nvPr/>
          </p:nvSpPr>
          <p:spPr>
            <a:xfrm>
              <a:off x="6228283" y="36971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98" name="Straight Connector 297"/>
            <p:cNvCxnSpPr/>
            <p:nvPr/>
          </p:nvCxnSpPr>
          <p:spPr>
            <a:xfrm flipV="1">
              <a:off x="5970462" y="3884945"/>
              <a:ext cx="383277" cy="22216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flipH="1" flipV="1">
              <a:off x="6353739" y="3884945"/>
              <a:ext cx="50207" cy="222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Rectangle 299"/>
            <p:cNvSpPr/>
            <p:nvPr/>
          </p:nvSpPr>
          <p:spPr>
            <a:xfrm>
              <a:off x="7219739" y="370200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01" name="Straight Connector 300"/>
            <p:cNvCxnSpPr>
              <a:stCxn id="287" idx="0"/>
            </p:cNvCxnSpPr>
            <p:nvPr/>
          </p:nvCxnSpPr>
          <p:spPr>
            <a:xfrm flipH="1" flipV="1">
              <a:off x="7345194" y="3889805"/>
              <a:ext cx="55842" cy="2171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>
              <a:stCxn id="274" idx="0"/>
            </p:cNvCxnSpPr>
            <p:nvPr/>
          </p:nvCxnSpPr>
          <p:spPr>
            <a:xfrm flipV="1">
              <a:off x="6967553" y="3889805"/>
              <a:ext cx="377641" cy="21730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3" name="Rectangle 302"/>
            <p:cNvSpPr/>
            <p:nvPr/>
          </p:nvSpPr>
          <p:spPr>
            <a:xfrm>
              <a:off x="8201826" y="36998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04" name="Straight Connector 303"/>
            <p:cNvCxnSpPr>
              <a:stCxn id="300" idx="0"/>
            </p:cNvCxnSpPr>
            <p:nvPr/>
          </p:nvCxnSpPr>
          <p:spPr>
            <a:xfrm flipV="1">
              <a:off x="7952308" y="3887645"/>
              <a:ext cx="374974" cy="21946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>
              <a:stCxn id="313" idx="0"/>
            </p:cNvCxnSpPr>
            <p:nvPr/>
          </p:nvCxnSpPr>
          <p:spPr>
            <a:xfrm flipH="1" flipV="1">
              <a:off x="8327282" y="3887645"/>
              <a:ext cx="58509" cy="21936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Rectangle 305"/>
            <p:cNvSpPr/>
            <p:nvPr/>
          </p:nvSpPr>
          <p:spPr>
            <a:xfrm>
              <a:off x="6841428" y="2954275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7638302" y="2953047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08" name="Straight Connector 307"/>
            <p:cNvCxnSpPr/>
            <p:nvPr/>
          </p:nvCxnSpPr>
          <p:spPr>
            <a:xfrm flipV="1">
              <a:off x="5362308" y="3252929"/>
              <a:ext cx="1792758" cy="4469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 flipV="1">
              <a:off x="6353739" y="3252929"/>
              <a:ext cx="801328" cy="4442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 flipV="1">
              <a:off x="5362308" y="3251701"/>
              <a:ext cx="2589632" cy="4481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/>
          </p:nvCxnSpPr>
          <p:spPr>
            <a:xfrm flipH="1" flipV="1">
              <a:off x="7155066" y="3252929"/>
              <a:ext cx="190128" cy="44907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/>
          </p:nvCxnSpPr>
          <p:spPr>
            <a:xfrm flipV="1">
              <a:off x="6353739" y="3251701"/>
              <a:ext cx="1598201" cy="4454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/>
          </p:nvCxnSpPr>
          <p:spPr>
            <a:xfrm flipH="1" flipV="1">
              <a:off x="7155066" y="3252929"/>
              <a:ext cx="1172215" cy="4469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/>
          </p:nvCxnSpPr>
          <p:spPr>
            <a:xfrm flipV="1">
              <a:off x="7345194" y="3251701"/>
              <a:ext cx="606746" cy="4502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/>
          </p:nvCxnSpPr>
          <p:spPr>
            <a:xfrm flipH="1" flipV="1">
              <a:off x="7951940" y="3251701"/>
              <a:ext cx="375342" cy="4481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Rectangle 318"/>
            <p:cNvSpPr/>
            <p:nvPr/>
          </p:nvSpPr>
          <p:spPr>
            <a:xfrm>
              <a:off x="6274740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1" name="TextBox 320"/>
          <p:cNvSpPr txBox="1"/>
          <p:nvPr/>
        </p:nvSpPr>
        <p:spPr>
          <a:xfrm>
            <a:off x="4871450" y="4444076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1</a:t>
            </a:r>
          </a:p>
        </p:txBody>
      </p:sp>
      <p:sp>
        <p:nvSpPr>
          <p:cNvPr id="322" name="TextBox 321"/>
          <p:cNvSpPr txBox="1"/>
          <p:nvPr/>
        </p:nvSpPr>
        <p:spPr>
          <a:xfrm>
            <a:off x="5925956" y="4440581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2</a:t>
            </a:r>
          </a:p>
        </p:txBody>
      </p:sp>
      <p:sp>
        <p:nvSpPr>
          <p:cNvPr id="323" name="TextBox 322"/>
          <p:cNvSpPr txBox="1"/>
          <p:nvPr/>
        </p:nvSpPr>
        <p:spPr>
          <a:xfrm>
            <a:off x="6918974" y="4443734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3</a:t>
            </a:r>
          </a:p>
        </p:txBody>
      </p:sp>
      <p:sp>
        <p:nvSpPr>
          <p:cNvPr id="324" name="TextBox 323"/>
          <p:cNvSpPr txBox="1"/>
          <p:nvPr/>
        </p:nvSpPr>
        <p:spPr>
          <a:xfrm>
            <a:off x="7928713" y="4444076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4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EA8FE0-8861-2048-9D58-4A11342E1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68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Flow-based solutions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5721" y="3085724"/>
            <a:ext cx="481856" cy="204311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GPS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97507" y="3087516"/>
            <a:ext cx="498506" cy="204311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RED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2519" y="2802495"/>
            <a:ext cx="518486" cy="204311"/>
          </a:xfrm>
          <a:prstGeom prst="roundRect">
            <a:avLst/>
          </a:prstGeom>
          <a:solidFill>
            <a:srgbClr val="D3A600"/>
          </a:solidFill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WFQ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45000" y="2802494"/>
            <a:ext cx="591185" cy="204311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CSFQ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44984" y="3087515"/>
            <a:ext cx="480190" cy="204311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ECN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74944" y="3087515"/>
            <a:ext cx="471866" cy="204311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XCP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517294" y="3087516"/>
            <a:ext cx="632423" cy="204311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D</a:t>
            </a:r>
            <a:r>
              <a:rPr lang="en-US" sz="1200" baseline="30000" dirty="0">
                <a:solidFill>
                  <a:prstClr val="black"/>
                </a:solidFill>
                <a:ea typeface="Arial" charset="0"/>
                <a:cs typeface="Arial" charset="0"/>
              </a:rPr>
              <a:t>2</a:t>
            </a:r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TCP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44839" y="3087515"/>
            <a:ext cx="686857" cy="204311"/>
          </a:xfrm>
          <a:prstGeom prst="roundRect">
            <a:avLst/>
          </a:prstGeom>
          <a:solidFill>
            <a:srgbClr val="D3A600"/>
          </a:solidFill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DCTCP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24771" y="2802494"/>
            <a:ext cx="490180" cy="204311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PDQ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29815" y="2802494"/>
            <a:ext cx="324619" cy="204311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D</a:t>
            </a:r>
            <a:r>
              <a:rPr lang="en-US" sz="1200" baseline="30000" dirty="0">
                <a:solidFill>
                  <a:prstClr val="black"/>
                </a:solidFill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259751" y="3087515"/>
            <a:ext cx="473530" cy="204311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FCP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164797" y="2802495"/>
            <a:ext cx="605833" cy="204311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DeTail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387248" y="2802494"/>
            <a:ext cx="730533" cy="204311"/>
          </a:xfrm>
          <a:prstGeom prst="roundRect">
            <a:avLst/>
          </a:prstGeom>
          <a:solidFill>
            <a:srgbClr val="D3A600"/>
          </a:solidFill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pFabric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431183" y="3343378"/>
            <a:ext cx="8249817" cy="358404"/>
            <a:chOff x="574911" y="3314838"/>
            <a:chExt cx="10999756" cy="477871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769978" y="3380246"/>
              <a:ext cx="10804689" cy="0"/>
            </a:xfrm>
            <a:prstGeom prst="straightConnector1">
              <a:avLst/>
            </a:prstGeom>
            <a:ln w="57150" cmpd="sng">
              <a:solidFill>
                <a:schemeClr val="accent6">
                  <a:lumMod val="75000"/>
                </a:schemeClr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/>
            <p:cNvSpPr/>
            <p:nvPr/>
          </p:nvSpPr>
          <p:spPr>
            <a:xfrm>
              <a:off x="5266370" y="3320061"/>
              <a:ext cx="131704" cy="132230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7346978" y="3321942"/>
              <a:ext cx="131704" cy="132230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10607585" y="3321943"/>
              <a:ext cx="131704" cy="132230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012371" y="3423376"/>
              <a:ext cx="699337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ea typeface="Arial" charset="0"/>
                  <a:cs typeface="Arial" charset="0"/>
                </a:rPr>
                <a:t>2005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098623" y="3423376"/>
              <a:ext cx="699337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ea typeface="Arial" charset="0"/>
                  <a:cs typeface="Arial" charset="0"/>
                </a:rPr>
                <a:t>2010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353586" y="3423377"/>
              <a:ext cx="6993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ea typeface="Arial" charset="0"/>
                  <a:cs typeface="Arial" charset="0"/>
                </a:rPr>
                <a:t>2015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1418885" y="3322450"/>
              <a:ext cx="131704" cy="132230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74911" y="3423376"/>
              <a:ext cx="831852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ea typeface="Arial" charset="0"/>
                  <a:cs typeface="Arial" charset="0"/>
                </a:rPr>
                <a:t>1980s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864867" y="3423376"/>
              <a:ext cx="831852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ea typeface="Arial" charset="0"/>
                  <a:cs typeface="Arial" charset="0"/>
                </a:rPr>
                <a:t>1990s</a:t>
              </a:r>
            </a:p>
          </p:txBody>
        </p:sp>
        <p:sp>
          <p:nvSpPr>
            <p:cNvPr id="31" name="Oval 30"/>
            <p:cNvSpPr/>
            <p:nvPr/>
          </p:nvSpPr>
          <p:spPr>
            <a:xfrm>
              <a:off x="3291230" y="3314838"/>
              <a:ext cx="131704" cy="132230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347219" y="3423376"/>
              <a:ext cx="831852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ea typeface="Arial" charset="0"/>
                  <a:cs typeface="Arial" charset="0"/>
                </a:rPr>
                <a:t>2000s</a:t>
              </a:r>
            </a:p>
          </p:txBody>
        </p:sp>
      </p:grpSp>
      <p:cxnSp>
        <p:nvCxnSpPr>
          <p:cNvPr id="35" name="Straight Connector 34"/>
          <p:cNvCxnSpPr/>
          <p:nvPr/>
        </p:nvCxnSpPr>
        <p:spPr>
          <a:xfrm flipH="1">
            <a:off x="4447762" y="2004834"/>
            <a:ext cx="197" cy="2789504"/>
          </a:xfrm>
          <a:prstGeom prst="line">
            <a:avLst/>
          </a:prstGeom>
          <a:ln w="38100" cmpd="sng"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507401" y="3087515"/>
            <a:ext cx="493510" cy="204311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RCP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29429" y="4092441"/>
            <a:ext cx="2834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ea typeface="Arial" charset="0"/>
                <a:cs typeface="Arial" charset="0"/>
              </a:rPr>
              <a:t>Per-</a:t>
            </a:r>
            <a:r>
              <a:rPr lang="en-US" sz="2400" dirty="0">
                <a:solidFill>
                  <a:srgbClr val="0000FF"/>
                </a:solidFill>
                <a:ea typeface="Arial" charset="0"/>
                <a:cs typeface="Arial" charset="0"/>
              </a:rPr>
              <a:t>Flow</a:t>
            </a: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ea typeface="Arial" charset="0"/>
                <a:cs typeface="Arial" charset="0"/>
              </a:rPr>
              <a:t> Fairness</a:t>
            </a:r>
            <a:endParaRPr lang="en-US" sz="788" dirty="0">
              <a:solidFill>
                <a:prstClr val="black">
                  <a:lumMod val="85000"/>
                  <a:lumOff val="15000"/>
                </a:prstClr>
              </a:solidFill>
              <a:ea typeface="Arial" charset="0"/>
              <a:cs typeface="Arial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966079" y="4092441"/>
            <a:ext cx="3457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ea typeface="Arial" charset="0"/>
                <a:cs typeface="Arial" charset="0"/>
              </a:rPr>
              <a:t>Flow </a:t>
            </a: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ea typeface="Arial" charset="0"/>
                <a:cs typeface="Arial" charset="0"/>
              </a:rPr>
              <a:t>Completion Time</a:t>
            </a:r>
            <a:endParaRPr lang="en-US" sz="788" dirty="0">
              <a:solidFill>
                <a:prstClr val="black">
                  <a:lumMod val="85000"/>
                  <a:lumOff val="15000"/>
                </a:prstClr>
              </a:solidFill>
              <a:ea typeface="Arial" charset="0"/>
              <a:cs typeface="Arial" charset="0"/>
            </a:endParaRPr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93887" y="5374880"/>
            <a:ext cx="7956226" cy="1330720"/>
          </a:xfrm>
          <a:prstGeom prst="rect">
            <a:avLst/>
          </a:prstGeom>
          <a:solidFill>
            <a:srgbClr val="D3A600"/>
          </a:solidFill>
          <a:ln w="28575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333399"/>
                </a:solidFill>
                <a:latin typeface="Arial" charset="0"/>
                <a:ea typeface="Arial" charset="0"/>
                <a:cs typeface="Arial" charset="0"/>
              </a:rPr>
              <a:t>Independent flows cannot capture collective communication patterns that are common in data-parallel applications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327353-5665-3448-B05D-C551FF20B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40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8207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17" grpId="0" animBg="1"/>
      <p:bldP spid="39" grpId="0"/>
      <p:bldP spid="40" grpId="0"/>
      <p:bldP spid="3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Coflow abstraction [SIGCOMM’14]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Coflow is a communication abstraction for data-parallel applications to express their performance goals; e.g., </a:t>
            </a:r>
          </a:p>
          <a:p>
            <a:pPr lvl="1"/>
            <a:r>
              <a:rPr lang="en-US" dirty="0"/>
              <a:t>Minimize completion times,</a:t>
            </a:r>
          </a:p>
          <a:p>
            <a:pPr lvl="1"/>
            <a:r>
              <a:rPr lang="en-US" dirty="0"/>
              <a:t>Meet deadlines, or </a:t>
            </a:r>
          </a:p>
          <a:p>
            <a:pPr lvl="1"/>
            <a:r>
              <a:rPr lang="en-US" dirty="0"/>
              <a:t>Perform fair allocation</a:t>
            </a:r>
          </a:p>
          <a:p>
            <a:r>
              <a:rPr lang="en-US" dirty="0">
                <a:solidFill>
                  <a:srgbClr val="0000FF"/>
                </a:solidFill>
              </a:rPr>
              <a:t>Not for individual flows; for entire stages!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grpSp>
        <p:nvGrpSpPr>
          <p:cNvPr id="41" name="Group 40"/>
          <p:cNvGrpSpPr>
            <a:grpSpLocks noChangeAspect="1"/>
          </p:cNvGrpSpPr>
          <p:nvPr/>
        </p:nvGrpSpPr>
        <p:grpSpPr>
          <a:xfrm>
            <a:off x="2277265" y="4871142"/>
            <a:ext cx="1097280" cy="1453458"/>
            <a:chOff x="2374179" y="1849397"/>
            <a:chExt cx="2277441" cy="3016700"/>
          </a:xfrm>
        </p:grpSpPr>
        <p:sp>
          <p:nvSpPr>
            <p:cNvPr id="21" name="Oval 20"/>
            <p:cNvSpPr/>
            <p:nvPr/>
          </p:nvSpPr>
          <p:spPr>
            <a:xfrm rot="5400000">
              <a:off x="4281164" y="2543824"/>
              <a:ext cx="370442" cy="370471"/>
            </a:xfrm>
            <a:prstGeom prst="ellipse">
              <a:avLst/>
            </a:prstGeom>
            <a:noFill/>
            <a:ln>
              <a:solidFill>
                <a:schemeClr val="accent2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 rot="5400000">
              <a:off x="4281164" y="3827923"/>
              <a:ext cx="370442" cy="370471"/>
            </a:xfrm>
            <a:prstGeom prst="ellipse">
              <a:avLst/>
            </a:prstGeom>
            <a:noFill/>
            <a:ln>
              <a:solidFill>
                <a:schemeClr val="accent2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 rot="5400000">
              <a:off x="2282389" y="2496878"/>
              <a:ext cx="2646259" cy="1721735"/>
              <a:chOff x="8426111" y="4014729"/>
              <a:chExt cx="2013198" cy="1309847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 flipV="1">
                <a:off x="8426111" y="4014729"/>
                <a:ext cx="1364308" cy="1309847"/>
              </a:xfrm>
              <a:prstGeom prst="straightConnector1">
                <a:avLst/>
              </a:prstGeom>
              <a:ln w="1905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flipV="1">
                <a:off x="8930959" y="4114376"/>
                <a:ext cx="900732" cy="1210200"/>
              </a:xfrm>
              <a:prstGeom prst="straightConnector1">
                <a:avLst/>
              </a:prstGeom>
              <a:ln w="1905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flipV="1">
                <a:off x="9435808" y="4155651"/>
                <a:ext cx="495522" cy="1168925"/>
              </a:xfrm>
              <a:prstGeom prst="straightConnector1">
                <a:avLst/>
              </a:prstGeom>
              <a:ln w="1905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flipH="1" flipV="1">
                <a:off x="10072241" y="4014729"/>
                <a:ext cx="367068" cy="1309847"/>
              </a:xfrm>
              <a:prstGeom prst="straightConnector1">
                <a:avLst/>
              </a:prstGeom>
              <a:ln w="1905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 flipV="1">
                <a:off x="9942533" y="4114376"/>
                <a:ext cx="88436" cy="1210200"/>
              </a:xfrm>
              <a:prstGeom prst="straightConnector1">
                <a:avLst/>
              </a:prstGeom>
              <a:ln w="1905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 rot="5400000">
              <a:off x="2282389" y="2496878"/>
              <a:ext cx="2646259" cy="1721735"/>
              <a:chOff x="8426111" y="4014729"/>
              <a:chExt cx="2013198" cy="1309847"/>
            </a:xfrm>
          </p:grpSpPr>
          <p:cxnSp>
            <p:nvCxnSpPr>
              <p:cNvPr id="30" name="Straight Arrow Connector 29"/>
              <p:cNvCxnSpPr/>
              <p:nvPr/>
            </p:nvCxnSpPr>
            <p:spPr>
              <a:xfrm flipV="1">
                <a:off x="8426111" y="4014729"/>
                <a:ext cx="387402" cy="1309847"/>
              </a:xfrm>
              <a:prstGeom prst="straightConnector1">
                <a:avLst/>
              </a:prstGeom>
              <a:ln w="1905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 flipH="1" flipV="1">
                <a:off x="8854785" y="4114376"/>
                <a:ext cx="76174" cy="1210200"/>
              </a:xfrm>
              <a:prstGeom prst="straightConnector1">
                <a:avLst/>
              </a:prstGeom>
              <a:ln w="1905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 flipH="1" flipV="1">
                <a:off x="8954424" y="4155651"/>
                <a:ext cx="481384" cy="1168925"/>
              </a:xfrm>
              <a:prstGeom prst="straightConnector1">
                <a:avLst/>
              </a:prstGeom>
              <a:ln w="1905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 flipH="1" flipV="1">
                <a:off x="9054063" y="4114376"/>
                <a:ext cx="888470" cy="1210200"/>
              </a:xfrm>
              <a:prstGeom prst="straightConnector1">
                <a:avLst/>
              </a:prstGeom>
              <a:ln w="1905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 flipH="1" flipV="1">
                <a:off x="9095335" y="4014729"/>
                <a:ext cx="1343974" cy="1309847"/>
              </a:xfrm>
              <a:prstGeom prst="straightConnector1">
                <a:avLst/>
              </a:prstGeom>
              <a:ln w="1905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>
              <a:off x="2374179" y="1849397"/>
              <a:ext cx="370471" cy="3016700"/>
              <a:chOff x="2374179" y="2077997"/>
              <a:chExt cx="370471" cy="3016700"/>
            </a:xfrm>
          </p:grpSpPr>
          <p:sp>
            <p:nvSpPr>
              <p:cNvPr id="36" name="Oval 35"/>
              <p:cNvSpPr/>
              <p:nvPr/>
            </p:nvSpPr>
            <p:spPr>
              <a:xfrm rot="5400000">
                <a:off x="2374194" y="2077982"/>
                <a:ext cx="370442" cy="370471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 rot="5400000">
                <a:off x="2374194" y="2741582"/>
                <a:ext cx="370442" cy="370471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 rot="5400000">
                <a:off x="2374194" y="3405183"/>
                <a:ext cx="370442" cy="370471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 rot="5400000">
                <a:off x="2374194" y="4071250"/>
                <a:ext cx="370442" cy="370471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 rot="5400000">
                <a:off x="2374194" y="4724240"/>
                <a:ext cx="370442" cy="370471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2" name="Group 41"/>
          <p:cNvGrpSpPr>
            <a:grpSpLocks noChangeAspect="1"/>
          </p:cNvGrpSpPr>
          <p:nvPr/>
        </p:nvGrpSpPr>
        <p:grpSpPr>
          <a:xfrm>
            <a:off x="4342266" y="5117078"/>
            <a:ext cx="731520" cy="900260"/>
            <a:chOff x="1404596" y="2821322"/>
            <a:chExt cx="1344424" cy="1654541"/>
          </a:xfrm>
        </p:grpSpPr>
        <p:sp>
          <p:nvSpPr>
            <p:cNvPr id="43" name="Oval 42"/>
            <p:cNvSpPr/>
            <p:nvPr/>
          </p:nvSpPr>
          <p:spPr>
            <a:xfrm rot="5400000">
              <a:off x="1404611" y="2821307"/>
              <a:ext cx="370442" cy="370471"/>
            </a:xfrm>
            <a:prstGeom prst="ellipse">
              <a:avLst/>
            </a:prstGeom>
            <a:noFill/>
            <a:ln>
              <a:solidFill>
                <a:schemeClr val="accent2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 rot="5400000">
              <a:off x="1404611" y="4105406"/>
              <a:ext cx="370442" cy="370471"/>
            </a:xfrm>
            <a:prstGeom prst="ellipse">
              <a:avLst/>
            </a:prstGeom>
            <a:noFill/>
            <a:ln>
              <a:solidFill>
                <a:schemeClr val="accent2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5" name="Group 44"/>
            <p:cNvGrpSpPr/>
            <p:nvPr/>
          </p:nvGrpSpPr>
          <p:grpSpPr>
            <a:xfrm rot="5400000">
              <a:off x="1658352" y="3069002"/>
              <a:ext cx="1153132" cy="1028205"/>
              <a:chOff x="8954420" y="3132855"/>
              <a:chExt cx="877270" cy="782230"/>
            </a:xfrm>
            <a:noFill/>
          </p:grpSpPr>
          <p:sp>
            <p:nvSpPr>
              <p:cNvPr id="46" name="Oval 45"/>
              <p:cNvSpPr/>
              <p:nvPr/>
            </p:nvSpPr>
            <p:spPr>
              <a:xfrm>
                <a:off x="9283851" y="3132855"/>
                <a:ext cx="281822" cy="281844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Straight Arrow Connector 46"/>
              <p:cNvCxnSpPr/>
              <p:nvPr/>
            </p:nvCxnSpPr>
            <p:spPr>
              <a:xfrm rot="16200000">
                <a:off x="8889578" y="3438267"/>
                <a:ext cx="500388" cy="370703"/>
              </a:xfrm>
              <a:prstGeom prst="straightConnector1">
                <a:avLst/>
              </a:prstGeom>
              <a:grpFill/>
              <a:ln w="1905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 rot="16200000" flipV="1">
                <a:off x="9407215" y="3490610"/>
                <a:ext cx="541661" cy="307289"/>
              </a:xfrm>
              <a:prstGeom prst="straightConnector1">
                <a:avLst/>
              </a:prstGeom>
              <a:grpFill/>
              <a:ln w="1905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9" name="Group 48"/>
          <p:cNvGrpSpPr>
            <a:grpSpLocks noChangeAspect="1"/>
          </p:cNvGrpSpPr>
          <p:nvPr/>
        </p:nvGrpSpPr>
        <p:grpSpPr>
          <a:xfrm>
            <a:off x="5974080" y="4906218"/>
            <a:ext cx="731520" cy="1318220"/>
            <a:chOff x="5255097" y="2297449"/>
            <a:chExt cx="1279101" cy="2304975"/>
          </a:xfrm>
        </p:grpSpPr>
        <p:sp>
          <p:nvSpPr>
            <p:cNvPr id="50" name="Oval 49"/>
            <p:cNvSpPr/>
            <p:nvPr/>
          </p:nvSpPr>
          <p:spPr>
            <a:xfrm rot="5400000">
              <a:off x="5255112" y="3278135"/>
              <a:ext cx="370442" cy="370471"/>
            </a:xfrm>
            <a:prstGeom prst="ellipse">
              <a:avLst/>
            </a:prstGeom>
            <a:noFill/>
            <a:ln>
              <a:solidFill>
                <a:schemeClr val="accent2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 rot="5400000">
              <a:off x="6163742" y="2297434"/>
              <a:ext cx="370442" cy="370471"/>
            </a:xfrm>
            <a:prstGeom prst="ellipse">
              <a:avLst/>
            </a:prstGeom>
            <a:noFill/>
            <a:ln>
              <a:solidFill>
                <a:schemeClr val="accent2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 rot="5400000">
              <a:off x="6163742" y="4231967"/>
              <a:ext cx="370442" cy="370471"/>
            </a:xfrm>
            <a:prstGeom prst="ellipse">
              <a:avLst/>
            </a:prstGeom>
            <a:noFill/>
            <a:ln>
              <a:solidFill>
                <a:schemeClr val="accent2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 rot="5400000">
              <a:off x="6163742" y="3292427"/>
              <a:ext cx="370442" cy="370471"/>
            </a:xfrm>
            <a:prstGeom prst="ellipse">
              <a:avLst/>
            </a:prstGeom>
            <a:noFill/>
            <a:ln>
              <a:solidFill>
                <a:schemeClr val="accent2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 rot="5400000" flipH="1" flipV="1">
              <a:off x="5442656" y="2611328"/>
              <a:ext cx="849730" cy="592413"/>
            </a:xfrm>
            <a:prstGeom prst="straightConnector1">
              <a:avLst/>
            </a:prstGeom>
            <a:noFill/>
            <a:ln w="19050" cmpd="sng">
              <a:solidFill>
                <a:schemeClr val="accent2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rot="5400000" flipV="1">
              <a:off x="5887502" y="3201437"/>
              <a:ext cx="14292" cy="538159"/>
            </a:xfrm>
            <a:prstGeom prst="straightConnector1">
              <a:avLst/>
            </a:prstGeom>
            <a:noFill/>
            <a:ln w="19050" cmpd="sng">
              <a:solidFill>
                <a:schemeClr val="accent2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rot="5400000" flipV="1">
              <a:off x="5456090" y="3709565"/>
              <a:ext cx="822861" cy="592413"/>
            </a:xfrm>
            <a:prstGeom prst="straightConnector1">
              <a:avLst/>
            </a:prstGeom>
            <a:noFill/>
            <a:ln w="19050" cmpd="sng">
              <a:solidFill>
                <a:schemeClr val="accent2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21DAEB-EEFF-7C42-B0BF-8FF070AA0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000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/>
          <p:cNvGrpSpPr/>
          <p:nvPr/>
        </p:nvGrpSpPr>
        <p:grpSpPr>
          <a:xfrm>
            <a:off x="6492250" y="3553676"/>
            <a:ext cx="2316649" cy="1353469"/>
            <a:chOff x="1535760" y="4870223"/>
            <a:chExt cx="3088865" cy="1417158"/>
          </a:xfrm>
        </p:grpSpPr>
        <p:cxnSp>
          <p:nvCxnSpPr>
            <p:cNvPr id="77" name="Straight Arrow Connector 76"/>
            <p:cNvCxnSpPr/>
            <p:nvPr/>
          </p:nvCxnSpPr>
          <p:spPr>
            <a:xfrm flipV="1">
              <a:off x="1538245" y="5959333"/>
              <a:ext cx="3086380" cy="1"/>
            </a:xfrm>
            <a:prstGeom prst="straightConnector1">
              <a:avLst/>
            </a:prstGeom>
            <a:ln w="28575" cmpd="sng"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V="1">
              <a:off x="1535760" y="4879150"/>
              <a:ext cx="2485" cy="1086340"/>
            </a:xfrm>
            <a:prstGeom prst="straightConnector1">
              <a:avLst/>
            </a:prstGeom>
            <a:ln w="28575" cmpd="sng">
              <a:solidFill>
                <a:schemeClr val="accent2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1985698" y="4870223"/>
              <a:ext cx="0" cy="1090448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2444529" y="4870223"/>
              <a:ext cx="0" cy="1090448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2903360" y="4870223"/>
              <a:ext cx="0" cy="1090448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3362191" y="4870223"/>
              <a:ext cx="0" cy="1090448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3821022" y="4870223"/>
              <a:ext cx="0" cy="1090448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4279854" y="4870223"/>
              <a:ext cx="0" cy="1090448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2596567" y="5932896"/>
              <a:ext cx="763457" cy="3544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time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308855" y="5925529"/>
              <a:ext cx="359501" cy="2900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227617" y="5929376"/>
              <a:ext cx="359501" cy="2900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141778" y="5925529"/>
              <a:ext cx="359501" cy="2900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6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599636" y="3547782"/>
            <a:ext cx="2288298" cy="1353469"/>
            <a:chOff x="1535760" y="4870223"/>
            <a:chExt cx="3051064" cy="1417158"/>
          </a:xfrm>
        </p:grpSpPr>
        <p:cxnSp>
          <p:nvCxnSpPr>
            <p:cNvPr id="46" name="Straight Arrow Connector 45"/>
            <p:cNvCxnSpPr/>
            <p:nvPr/>
          </p:nvCxnSpPr>
          <p:spPr>
            <a:xfrm flipV="1">
              <a:off x="1538245" y="5959333"/>
              <a:ext cx="3048579" cy="1"/>
            </a:xfrm>
            <a:prstGeom prst="straightConnector1">
              <a:avLst/>
            </a:prstGeom>
            <a:ln w="28575" cmpd="sng"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1535760" y="4879150"/>
              <a:ext cx="2485" cy="1086340"/>
            </a:xfrm>
            <a:prstGeom prst="straightConnector1">
              <a:avLst/>
            </a:prstGeom>
            <a:ln w="28575" cmpd="sng">
              <a:solidFill>
                <a:schemeClr val="accent2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985698" y="4870223"/>
              <a:ext cx="0" cy="1090448"/>
            </a:xfrm>
            <a:prstGeom prst="line">
              <a:avLst/>
            </a:prstGeom>
            <a:ln>
              <a:solidFill>
                <a:schemeClr val="accent1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444529" y="4870223"/>
              <a:ext cx="0" cy="1090448"/>
            </a:xfrm>
            <a:prstGeom prst="line">
              <a:avLst/>
            </a:prstGeom>
            <a:ln>
              <a:solidFill>
                <a:schemeClr val="accent1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903360" y="4870223"/>
              <a:ext cx="0" cy="1090448"/>
            </a:xfrm>
            <a:prstGeom prst="line">
              <a:avLst/>
            </a:prstGeom>
            <a:ln>
              <a:solidFill>
                <a:schemeClr val="accent1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362191" y="4870223"/>
              <a:ext cx="0" cy="1090448"/>
            </a:xfrm>
            <a:prstGeom prst="line">
              <a:avLst/>
            </a:prstGeom>
            <a:ln>
              <a:solidFill>
                <a:schemeClr val="accent1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3821022" y="4870223"/>
              <a:ext cx="0" cy="1090448"/>
            </a:xfrm>
            <a:prstGeom prst="line">
              <a:avLst/>
            </a:prstGeom>
            <a:ln>
              <a:solidFill>
                <a:schemeClr val="accent1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4279854" y="4870223"/>
              <a:ext cx="0" cy="1090448"/>
            </a:xfrm>
            <a:prstGeom prst="line">
              <a:avLst/>
            </a:prstGeom>
            <a:ln>
              <a:solidFill>
                <a:schemeClr val="accent1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2596567" y="5932896"/>
              <a:ext cx="763457" cy="3544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time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308855" y="5925529"/>
              <a:ext cx="359501" cy="2900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227617" y="5929376"/>
              <a:ext cx="359501" cy="2900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141779" y="5925529"/>
              <a:ext cx="359501" cy="2900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6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53933" y="3548531"/>
            <a:ext cx="2313836" cy="1353469"/>
            <a:chOff x="1535760" y="4870223"/>
            <a:chExt cx="3085115" cy="1417158"/>
          </a:xfrm>
          <a:effectLst/>
        </p:grpSpPr>
        <p:cxnSp>
          <p:nvCxnSpPr>
            <p:cNvPr id="10" name="Straight Arrow Connector 9"/>
            <p:cNvCxnSpPr/>
            <p:nvPr/>
          </p:nvCxnSpPr>
          <p:spPr>
            <a:xfrm flipV="1">
              <a:off x="1538245" y="5959333"/>
              <a:ext cx="3082630" cy="1"/>
            </a:xfrm>
            <a:prstGeom prst="straightConnector1">
              <a:avLst/>
            </a:prstGeom>
            <a:ln w="28575" cmpd="sng"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1535760" y="4879150"/>
              <a:ext cx="2485" cy="1086340"/>
            </a:xfrm>
            <a:prstGeom prst="straightConnector1">
              <a:avLst/>
            </a:prstGeom>
            <a:ln w="28575" cmpd="sng">
              <a:solidFill>
                <a:schemeClr val="accent2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985698" y="4870223"/>
              <a:ext cx="0" cy="1090448"/>
            </a:xfrm>
            <a:prstGeom prst="line">
              <a:avLst/>
            </a:prstGeom>
            <a:ln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2444529" y="4870223"/>
              <a:ext cx="0" cy="1090448"/>
            </a:xfrm>
            <a:prstGeom prst="line">
              <a:avLst/>
            </a:prstGeom>
            <a:ln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903360" y="4870223"/>
              <a:ext cx="0" cy="1090448"/>
            </a:xfrm>
            <a:prstGeom prst="line">
              <a:avLst/>
            </a:prstGeom>
            <a:ln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362191" y="4870223"/>
              <a:ext cx="0" cy="1090448"/>
            </a:xfrm>
            <a:prstGeom prst="line">
              <a:avLst/>
            </a:prstGeom>
            <a:ln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821022" y="4870223"/>
              <a:ext cx="0" cy="1090448"/>
            </a:xfrm>
            <a:prstGeom prst="line">
              <a:avLst/>
            </a:prstGeom>
            <a:ln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279854" y="4870223"/>
              <a:ext cx="0" cy="1090448"/>
            </a:xfrm>
            <a:prstGeom prst="line">
              <a:avLst/>
            </a:prstGeom>
            <a:ln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596565" y="5932896"/>
              <a:ext cx="763457" cy="35448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time</a:t>
              </a:r>
              <a:endParaRPr lang="en-US" sz="2000" b="0" i="1" dirty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308855" y="5925529"/>
              <a:ext cx="359501" cy="2900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227618" y="5929376"/>
              <a:ext cx="359501" cy="2900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141778" y="5925529"/>
              <a:ext cx="359501" cy="2900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6</a:t>
              </a:r>
            </a:p>
          </p:txBody>
        </p: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inter-coflow scheduling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71061" y="3898031"/>
            <a:ext cx="2054310" cy="134191"/>
          </a:xfrm>
          <a:prstGeom prst="rect">
            <a:avLst/>
          </a:prstGeom>
          <a:solidFill>
            <a:srgbClr val="D3A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448363" y="4246507"/>
            <a:ext cx="2267084" cy="275865"/>
            <a:chOff x="1460689" y="4160512"/>
            <a:chExt cx="3296230" cy="367820"/>
          </a:xfrm>
        </p:grpSpPr>
        <p:sp>
          <p:nvSpPr>
            <p:cNvPr id="35" name="Freeform 34"/>
            <p:cNvSpPr/>
            <p:nvPr/>
          </p:nvSpPr>
          <p:spPr>
            <a:xfrm>
              <a:off x="1461562" y="4160512"/>
              <a:ext cx="3295357" cy="45719"/>
            </a:xfrm>
            <a:custGeom>
              <a:avLst/>
              <a:gdLst>
                <a:gd name="connsiteX0" fmla="*/ 0 w 3295357"/>
                <a:gd name="connsiteY0" fmla="*/ 16423 h 142417"/>
                <a:gd name="connsiteX1" fmla="*/ 1625782 w 3295357"/>
                <a:gd name="connsiteY1" fmla="*/ 142333 h 142417"/>
                <a:gd name="connsiteX2" fmla="*/ 3295357 w 3295357"/>
                <a:gd name="connsiteY2" fmla="*/ 0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5357" h="142417">
                  <a:moveTo>
                    <a:pt x="0" y="16423"/>
                  </a:moveTo>
                  <a:cubicBezTo>
                    <a:pt x="538278" y="80746"/>
                    <a:pt x="1076556" y="145070"/>
                    <a:pt x="1625782" y="142333"/>
                  </a:cubicBezTo>
                  <a:cubicBezTo>
                    <a:pt x="2175008" y="139596"/>
                    <a:pt x="3295357" y="0"/>
                    <a:pt x="3295357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6" name="Freeform 35"/>
            <p:cNvSpPr/>
            <p:nvPr/>
          </p:nvSpPr>
          <p:spPr>
            <a:xfrm rot="10800000">
              <a:off x="1460689" y="4482613"/>
              <a:ext cx="3295357" cy="45719"/>
            </a:xfrm>
            <a:custGeom>
              <a:avLst/>
              <a:gdLst>
                <a:gd name="connsiteX0" fmla="*/ 0 w 3295357"/>
                <a:gd name="connsiteY0" fmla="*/ 16423 h 142417"/>
                <a:gd name="connsiteX1" fmla="*/ 1625782 w 3295357"/>
                <a:gd name="connsiteY1" fmla="*/ 142333 h 142417"/>
                <a:gd name="connsiteX2" fmla="*/ 3295357 w 3295357"/>
                <a:gd name="connsiteY2" fmla="*/ 0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5357" h="142417">
                  <a:moveTo>
                    <a:pt x="0" y="16423"/>
                  </a:moveTo>
                  <a:cubicBezTo>
                    <a:pt x="538278" y="80746"/>
                    <a:pt x="1076556" y="145070"/>
                    <a:pt x="1625782" y="142333"/>
                  </a:cubicBezTo>
                  <a:cubicBezTo>
                    <a:pt x="2175008" y="139596"/>
                    <a:pt x="3295357" y="0"/>
                    <a:pt x="3295357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47709" y="3831167"/>
            <a:ext cx="2267084" cy="275865"/>
            <a:chOff x="1460689" y="4160512"/>
            <a:chExt cx="3296230" cy="367820"/>
          </a:xfrm>
        </p:grpSpPr>
        <p:sp>
          <p:nvSpPr>
            <p:cNvPr id="40" name="Freeform 39"/>
            <p:cNvSpPr/>
            <p:nvPr/>
          </p:nvSpPr>
          <p:spPr>
            <a:xfrm>
              <a:off x="1461562" y="4160512"/>
              <a:ext cx="3295357" cy="45719"/>
            </a:xfrm>
            <a:custGeom>
              <a:avLst/>
              <a:gdLst>
                <a:gd name="connsiteX0" fmla="*/ 0 w 3295357"/>
                <a:gd name="connsiteY0" fmla="*/ 16423 h 142417"/>
                <a:gd name="connsiteX1" fmla="*/ 1625782 w 3295357"/>
                <a:gd name="connsiteY1" fmla="*/ 142333 h 142417"/>
                <a:gd name="connsiteX2" fmla="*/ 3295357 w 3295357"/>
                <a:gd name="connsiteY2" fmla="*/ 0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5357" h="142417">
                  <a:moveTo>
                    <a:pt x="0" y="16423"/>
                  </a:moveTo>
                  <a:cubicBezTo>
                    <a:pt x="538278" y="80746"/>
                    <a:pt x="1076556" y="145070"/>
                    <a:pt x="1625782" y="142333"/>
                  </a:cubicBezTo>
                  <a:cubicBezTo>
                    <a:pt x="2175008" y="139596"/>
                    <a:pt x="3295357" y="0"/>
                    <a:pt x="3295357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1" name="Freeform 40"/>
            <p:cNvSpPr/>
            <p:nvPr/>
          </p:nvSpPr>
          <p:spPr>
            <a:xfrm rot="10800000">
              <a:off x="1460689" y="4482613"/>
              <a:ext cx="3295357" cy="45719"/>
            </a:xfrm>
            <a:custGeom>
              <a:avLst/>
              <a:gdLst>
                <a:gd name="connsiteX0" fmla="*/ 0 w 3295357"/>
                <a:gd name="connsiteY0" fmla="*/ 16423 h 142417"/>
                <a:gd name="connsiteX1" fmla="*/ 1625782 w 3295357"/>
                <a:gd name="connsiteY1" fmla="*/ 142333 h 142417"/>
                <a:gd name="connsiteX2" fmla="*/ 3295357 w 3295357"/>
                <a:gd name="connsiteY2" fmla="*/ 0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5357" h="142417">
                  <a:moveTo>
                    <a:pt x="0" y="16423"/>
                  </a:moveTo>
                  <a:cubicBezTo>
                    <a:pt x="538278" y="80746"/>
                    <a:pt x="1076556" y="145070"/>
                    <a:pt x="1625782" y="142333"/>
                  </a:cubicBezTo>
                  <a:cubicBezTo>
                    <a:pt x="2175008" y="139596"/>
                    <a:pt x="3295357" y="0"/>
                    <a:pt x="3295357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4287941" y="4317803"/>
            <a:ext cx="1036991" cy="13290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614588" y="4317485"/>
            <a:ext cx="671345" cy="133406"/>
          </a:xfrm>
          <a:prstGeom prst="rect">
            <a:avLst/>
          </a:prstGeom>
          <a:solidFill>
            <a:srgbClr val="D3A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516878" y="4320904"/>
            <a:ext cx="692211" cy="133351"/>
          </a:xfrm>
          <a:prstGeom prst="rect">
            <a:avLst/>
          </a:prstGeom>
          <a:solidFill>
            <a:srgbClr val="D3A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505083" y="4319781"/>
            <a:ext cx="1009880" cy="13340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51619" y="4905774"/>
            <a:ext cx="206024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0" i="1" dirty="0">
                <a:solidFill>
                  <a:srgbClr val="000000"/>
                </a:solidFill>
                <a:ea typeface="Arial" charset="0"/>
                <a:cs typeface="Arial" charset="0"/>
              </a:rPr>
              <a:t>Coflow1 comp. time = 5</a:t>
            </a:r>
          </a:p>
          <a:p>
            <a:pPr algn="r"/>
            <a:r>
              <a:rPr lang="en-US" sz="1400" b="0" i="1" dirty="0">
                <a:solidFill>
                  <a:srgbClr val="000000"/>
                </a:solidFill>
                <a:ea typeface="Arial" charset="0"/>
                <a:cs typeface="Arial" charset="0"/>
              </a:rPr>
              <a:t>Coflow2 comp. time = 6</a:t>
            </a:r>
          </a:p>
          <a:p>
            <a:pPr algn="r"/>
            <a:r>
              <a:rPr lang="en-US" sz="1400" b="0" dirty="0">
                <a:solidFill>
                  <a:srgbClr val="000000"/>
                </a:solidFill>
                <a:ea typeface="Arial" charset="0"/>
                <a:cs typeface="Arial" charset="0"/>
              </a:rPr>
              <a:t>Average FCT = </a:t>
            </a:r>
            <a:r>
              <a:rPr lang="en-US" sz="1400" b="0" i="1" dirty="0">
                <a:solidFill>
                  <a:srgbClr val="000000"/>
                </a:solidFill>
                <a:ea typeface="Arial" charset="0"/>
                <a:cs typeface="Arial" charset="0"/>
              </a:rPr>
              <a:t>5</a:t>
            </a:r>
            <a:endParaRPr lang="en-US" sz="1400" b="0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473324" y="4911671"/>
            <a:ext cx="21317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0" i="1" dirty="0">
                <a:solidFill>
                  <a:srgbClr val="000000"/>
                </a:solidFill>
                <a:ea typeface="Arial" charset="0"/>
                <a:cs typeface="Arial" charset="0"/>
              </a:rPr>
              <a:t>Coflow1 comp. time = 5</a:t>
            </a:r>
          </a:p>
          <a:p>
            <a:pPr algn="r"/>
            <a:r>
              <a:rPr lang="en-US" sz="1400" b="0" i="1" dirty="0">
                <a:solidFill>
                  <a:srgbClr val="000000"/>
                </a:solidFill>
                <a:ea typeface="Arial" charset="0"/>
                <a:cs typeface="Arial" charset="0"/>
              </a:rPr>
              <a:t>Coflow2 comp. time = 6</a:t>
            </a:r>
          </a:p>
          <a:p>
            <a:pPr algn="r"/>
            <a:r>
              <a:rPr lang="en-US" sz="1400" b="0" dirty="0">
                <a:solidFill>
                  <a:srgbClr val="000000"/>
                </a:solidFill>
                <a:ea typeface="Arial" charset="0"/>
                <a:cs typeface="Arial" charset="0"/>
              </a:rPr>
              <a:t>Average FCT = </a:t>
            </a:r>
            <a:r>
              <a:rPr lang="en-US" sz="1400" b="0" i="1" dirty="0">
                <a:solidFill>
                  <a:srgbClr val="0000FF"/>
                </a:solidFill>
                <a:ea typeface="Arial" charset="0"/>
                <a:cs typeface="Arial" charset="0"/>
              </a:rPr>
              <a:t>4.33</a:t>
            </a:r>
            <a:endParaRPr lang="en-US" sz="1400" b="0" dirty="0">
              <a:solidFill>
                <a:srgbClr val="0000FF"/>
              </a:solidFill>
              <a:ea typeface="Arial" charset="0"/>
              <a:cs typeface="Arial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09600" y="3187334"/>
            <a:ext cx="2381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>
                <a:solidFill>
                  <a:schemeClr val="accent2"/>
                </a:solidFill>
                <a:ea typeface="Arial" charset="0"/>
                <a:cs typeface="Arial" charset="0"/>
              </a:rPr>
              <a:t>Fair Sharing (TCP, DCTCP)</a:t>
            </a:r>
            <a:endParaRPr lang="en-US" sz="1400" b="0" dirty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505200" y="3185484"/>
            <a:ext cx="2472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chemeClr val="accent2"/>
                </a:solidFill>
                <a:ea typeface="Arial" charset="0"/>
                <a:cs typeface="Arial" charset="0"/>
              </a:rPr>
              <a:t>Smallest-Flow First (</a:t>
            </a:r>
            <a:r>
              <a:rPr lang="en-US" sz="1400" b="0" dirty="0" err="1">
                <a:solidFill>
                  <a:schemeClr val="accent2"/>
                </a:solidFill>
                <a:ea typeface="Arial" charset="0"/>
                <a:cs typeface="Arial" charset="0"/>
              </a:rPr>
              <a:t>pFabric</a:t>
            </a:r>
            <a:r>
              <a:rPr lang="en-US" sz="1400" b="0" dirty="0">
                <a:solidFill>
                  <a:schemeClr val="accent2"/>
                </a:solidFill>
                <a:ea typeface="Arial" charset="0"/>
                <a:cs typeface="Arial" charset="0"/>
              </a:rPr>
              <a:t>)</a:t>
            </a:r>
            <a:endParaRPr lang="en-US" sz="1400" b="0" baseline="30000" dirty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592961" y="3185485"/>
            <a:ext cx="18774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a typeface="Arial" charset="0"/>
                <a:cs typeface="Arial" charset="0"/>
              </a:rPr>
              <a:t>Smallest-</a:t>
            </a:r>
            <a:r>
              <a:rPr lang="en-US" sz="1400" b="0" dirty="0" err="1">
                <a:solidFill>
                  <a:srgbClr val="0000FF"/>
                </a:solidFill>
                <a:ea typeface="Arial" charset="0"/>
                <a:cs typeface="Arial" charset="0"/>
              </a:rPr>
              <a:t>Coflow</a:t>
            </a:r>
            <a:r>
              <a:rPr lang="en-US" sz="1400" b="0" dirty="0">
                <a:solidFill>
                  <a:srgbClr val="0000FF"/>
                </a:solidFill>
                <a:ea typeface="Arial" charset="0"/>
                <a:cs typeface="Arial" charset="0"/>
              </a:rPr>
              <a:t> First</a:t>
            </a:r>
          </a:p>
        </p:txBody>
      </p:sp>
      <p:grpSp>
        <p:nvGrpSpPr>
          <p:cNvPr id="102" name="Group 101"/>
          <p:cNvGrpSpPr/>
          <p:nvPr/>
        </p:nvGrpSpPr>
        <p:grpSpPr>
          <a:xfrm>
            <a:off x="3473979" y="4245017"/>
            <a:ext cx="2267084" cy="275865"/>
            <a:chOff x="1460689" y="4160512"/>
            <a:chExt cx="3296230" cy="367820"/>
          </a:xfrm>
        </p:grpSpPr>
        <p:sp>
          <p:nvSpPr>
            <p:cNvPr id="108" name="Freeform 107"/>
            <p:cNvSpPr/>
            <p:nvPr/>
          </p:nvSpPr>
          <p:spPr>
            <a:xfrm>
              <a:off x="1461562" y="4160512"/>
              <a:ext cx="3295357" cy="45719"/>
            </a:xfrm>
            <a:custGeom>
              <a:avLst/>
              <a:gdLst>
                <a:gd name="connsiteX0" fmla="*/ 0 w 3295357"/>
                <a:gd name="connsiteY0" fmla="*/ 16423 h 142417"/>
                <a:gd name="connsiteX1" fmla="*/ 1625782 w 3295357"/>
                <a:gd name="connsiteY1" fmla="*/ 142333 h 142417"/>
                <a:gd name="connsiteX2" fmla="*/ 3295357 w 3295357"/>
                <a:gd name="connsiteY2" fmla="*/ 0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5357" h="142417">
                  <a:moveTo>
                    <a:pt x="0" y="16423"/>
                  </a:moveTo>
                  <a:cubicBezTo>
                    <a:pt x="538278" y="80746"/>
                    <a:pt x="1076556" y="145070"/>
                    <a:pt x="1625782" y="142333"/>
                  </a:cubicBezTo>
                  <a:cubicBezTo>
                    <a:pt x="2175008" y="139596"/>
                    <a:pt x="3295357" y="0"/>
                    <a:pt x="3295357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9" name="Freeform 108"/>
            <p:cNvSpPr/>
            <p:nvPr/>
          </p:nvSpPr>
          <p:spPr>
            <a:xfrm rot="10800000">
              <a:off x="1460689" y="4482613"/>
              <a:ext cx="3295357" cy="45719"/>
            </a:xfrm>
            <a:custGeom>
              <a:avLst/>
              <a:gdLst>
                <a:gd name="connsiteX0" fmla="*/ 0 w 3295357"/>
                <a:gd name="connsiteY0" fmla="*/ 16423 h 142417"/>
                <a:gd name="connsiteX1" fmla="*/ 1625782 w 3295357"/>
                <a:gd name="connsiteY1" fmla="*/ 142333 h 142417"/>
                <a:gd name="connsiteX2" fmla="*/ 3295357 w 3295357"/>
                <a:gd name="connsiteY2" fmla="*/ 0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5357" h="142417">
                  <a:moveTo>
                    <a:pt x="0" y="16423"/>
                  </a:moveTo>
                  <a:cubicBezTo>
                    <a:pt x="538278" y="80746"/>
                    <a:pt x="1076556" y="145070"/>
                    <a:pt x="1625782" y="142333"/>
                  </a:cubicBezTo>
                  <a:cubicBezTo>
                    <a:pt x="2175008" y="139596"/>
                    <a:pt x="3295357" y="0"/>
                    <a:pt x="3295357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473325" y="3829676"/>
            <a:ext cx="2267084" cy="275865"/>
            <a:chOff x="1460689" y="4160512"/>
            <a:chExt cx="3296230" cy="367820"/>
          </a:xfrm>
        </p:grpSpPr>
        <p:sp>
          <p:nvSpPr>
            <p:cNvPr id="126" name="Freeform 125"/>
            <p:cNvSpPr/>
            <p:nvPr/>
          </p:nvSpPr>
          <p:spPr>
            <a:xfrm>
              <a:off x="1461562" y="4160512"/>
              <a:ext cx="3295357" cy="45719"/>
            </a:xfrm>
            <a:custGeom>
              <a:avLst/>
              <a:gdLst>
                <a:gd name="connsiteX0" fmla="*/ 0 w 3295357"/>
                <a:gd name="connsiteY0" fmla="*/ 16423 h 142417"/>
                <a:gd name="connsiteX1" fmla="*/ 1625782 w 3295357"/>
                <a:gd name="connsiteY1" fmla="*/ 142333 h 142417"/>
                <a:gd name="connsiteX2" fmla="*/ 3295357 w 3295357"/>
                <a:gd name="connsiteY2" fmla="*/ 0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5357" h="142417">
                  <a:moveTo>
                    <a:pt x="0" y="16423"/>
                  </a:moveTo>
                  <a:cubicBezTo>
                    <a:pt x="538278" y="80746"/>
                    <a:pt x="1076556" y="145070"/>
                    <a:pt x="1625782" y="142333"/>
                  </a:cubicBezTo>
                  <a:cubicBezTo>
                    <a:pt x="2175008" y="139596"/>
                    <a:pt x="3295357" y="0"/>
                    <a:pt x="3295357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7" name="Freeform 126"/>
            <p:cNvSpPr/>
            <p:nvPr/>
          </p:nvSpPr>
          <p:spPr>
            <a:xfrm rot="10800000">
              <a:off x="1460689" y="4482613"/>
              <a:ext cx="3295357" cy="45719"/>
            </a:xfrm>
            <a:custGeom>
              <a:avLst/>
              <a:gdLst>
                <a:gd name="connsiteX0" fmla="*/ 0 w 3295357"/>
                <a:gd name="connsiteY0" fmla="*/ 16423 h 142417"/>
                <a:gd name="connsiteX1" fmla="*/ 1625782 w 3295357"/>
                <a:gd name="connsiteY1" fmla="*/ 142333 h 142417"/>
                <a:gd name="connsiteX2" fmla="*/ 3295357 w 3295357"/>
                <a:gd name="connsiteY2" fmla="*/ 0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5357" h="142417">
                  <a:moveTo>
                    <a:pt x="0" y="16423"/>
                  </a:moveTo>
                  <a:cubicBezTo>
                    <a:pt x="538278" y="80746"/>
                    <a:pt x="1076556" y="145070"/>
                    <a:pt x="1625782" y="142333"/>
                  </a:cubicBezTo>
                  <a:cubicBezTo>
                    <a:pt x="2175008" y="139596"/>
                    <a:pt x="3295357" y="0"/>
                    <a:pt x="3295357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6375938" y="4245743"/>
            <a:ext cx="2267084" cy="275865"/>
            <a:chOff x="1460689" y="4160512"/>
            <a:chExt cx="3296230" cy="367820"/>
          </a:xfrm>
        </p:grpSpPr>
        <p:sp>
          <p:nvSpPr>
            <p:cNvPr id="129" name="Freeform 128"/>
            <p:cNvSpPr/>
            <p:nvPr/>
          </p:nvSpPr>
          <p:spPr>
            <a:xfrm>
              <a:off x="1461562" y="4160512"/>
              <a:ext cx="3295357" cy="45719"/>
            </a:xfrm>
            <a:custGeom>
              <a:avLst/>
              <a:gdLst>
                <a:gd name="connsiteX0" fmla="*/ 0 w 3295357"/>
                <a:gd name="connsiteY0" fmla="*/ 16423 h 142417"/>
                <a:gd name="connsiteX1" fmla="*/ 1625782 w 3295357"/>
                <a:gd name="connsiteY1" fmla="*/ 142333 h 142417"/>
                <a:gd name="connsiteX2" fmla="*/ 3295357 w 3295357"/>
                <a:gd name="connsiteY2" fmla="*/ 0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5357" h="142417">
                  <a:moveTo>
                    <a:pt x="0" y="16423"/>
                  </a:moveTo>
                  <a:cubicBezTo>
                    <a:pt x="538278" y="80746"/>
                    <a:pt x="1076556" y="145070"/>
                    <a:pt x="1625782" y="142333"/>
                  </a:cubicBezTo>
                  <a:cubicBezTo>
                    <a:pt x="2175008" y="139596"/>
                    <a:pt x="3295357" y="0"/>
                    <a:pt x="3295357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0" name="Freeform 129"/>
            <p:cNvSpPr/>
            <p:nvPr/>
          </p:nvSpPr>
          <p:spPr>
            <a:xfrm rot="10800000">
              <a:off x="1460689" y="4482613"/>
              <a:ext cx="3295357" cy="45719"/>
            </a:xfrm>
            <a:custGeom>
              <a:avLst/>
              <a:gdLst>
                <a:gd name="connsiteX0" fmla="*/ 0 w 3295357"/>
                <a:gd name="connsiteY0" fmla="*/ 16423 h 142417"/>
                <a:gd name="connsiteX1" fmla="*/ 1625782 w 3295357"/>
                <a:gd name="connsiteY1" fmla="*/ 142333 h 142417"/>
                <a:gd name="connsiteX2" fmla="*/ 3295357 w 3295357"/>
                <a:gd name="connsiteY2" fmla="*/ 0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5357" h="142417">
                  <a:moveTo>
                    <a:pt x="0" y="16423"/>
                  </a:moveTo>
                  <a:cubicBezTo>
                    <a:pt x="538278" y="80746"/>
                    <a:pt x="1076556" y="145070"/>
                    <a:pt x="1625782" y="142333"/>
                  </a:cubicBezTo>
                  <a:cubicBezTo>
                    <a:pt x="2175008" y="139596"/>
                    <a:pt x="3295357" y="0"/>
                    <a:pt x="3295357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6375284" y="3830403"/>
            <a:ext cx="2267084" cy="275865"/>
            <a:chOff x="1460689" y="4160512"/>
            <a:chExt cx="3296230" cy="367820"/>
          </a:xfrm>
        </p:grpSpPr>
        <p:sp>
          <p:nvSpPr>
            <p:cNvPr id="132" name="Freeform 131"/>
            <p:cNvSpPr/>
            <p:nvPr/>
          </p:nvSpPr>
          <p:spPr>
            <a:xfrm>
              <a:off x="1461562" y="4160512"/>
              <a:ext cx="3295357" cy="45719"/>
            </a:xfrm>
            <a:custGeom>
              <a:avLst/>
              <a:gdLst>
                <a:gd name="connsiteX0" fmla="*/ 0 w 3295357"/>
                <a:gd name="connsiteY0" fmla="*/ 16423 h 142417"/>
                <a:gd name="connsiteX1" fmla="*/ 1625782 w 3295357"/>
                <a:gd name="connsiteY1" fmla="*/ 142333 h 142417"/>
                <a:gd name="connsiteX2" fmla="*/ 3295357 w 3295357"/>
                <a:gd name="connsiteY2" fmla="*/ 0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5357" h="142417">
                  <a:moveTo>
                    <a:pt x="0" y="16423"/>
                  </a:moveTo>
                  <a:cubicBezTo>
                    <a:pt x="538278" y="80746"/>
                    <a:pt x="1076556" y="145070"/>
                    <a:pt x="1625782" y="142333"/>
                  </a:cubicBezTo>
                  <a:cubicBezTo>
                    <a:pt x="2175008" y="139596"/>
                    <a:pt x="3295357" y="0"/>
                    <a:pt x="3295357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3" name="Freeform 132"/>
            <p:cNvSpPr/>
            <p:nvPr/>
          </p:nvSpPr>
          <p:spPr>
            <a:xfrm rot="10800000">
              <a:off x="1460689" y="4482613"/>
              <a:ext cx="3295357" cy="45719"/>
            </a:xfrm>
            <a:custGeom>
              <a:avLst/>
              <a:gdLst>
                <a:gd name="connsiteX0" fmla="*/ 0 w 3295357"/>
                <a:gd name="connsiteY0" fmla="*/ 16423 h 142417"/>
                <a:gd name="connsiteX1" fmla="*/ 1625782 w 3295357"/>
                <a:gd name="connsiteY1" fmla="*/ 142333 h 142417"/>
                <a:gd name="connsiteX2" fmla="*/ 3295357 w 3295357"/>
                <a:gd name="connsiteY2" fmla="*/ 0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5357" h="142417">
                  <a:moveTo>
                    <a:pt x="0" y="16423"/>
                  </a:moveTo>
                  <a:cubicBezTo>
                    <a:pt x="538278" y="80746"/>
                    <a:pt x="1076556" y="145070"/>
                    <a:pt x="1625782" y="142333"/>
                  </a:cubicBezTo>
                  <a:cubicBezTo>
                    <a:pt x="2175008" y="139596"/>
                    <a:pt x="3295357" y="0"/>
                    <a:pt x="3295357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36" name="TextBox 135"/>
          <p:cNvSpPr txBox="1"/>
          <p:nvPr/>
        </p:nvSpPr>
        <p:spPr>
          <a:xfrm>
            <a:off x="6492251" y="4903189"/>
            <a:ext cx="20582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0" i="1" dirty="0">
                <a:solidFill>
                  <a:schemeClr val="accent2"/>
                </a:solidFill>
                <a:ea typeface="Arial" charset="0"/>
                <a:cs typeface="Arial" charset="0"/>
              </a:rPr>
              <a:t>Coflow1 comp. time = </a:t>
            </a:r>
            <a:r>
              <a:rPr lang="en-US" sz="1400" b="0" i="1" dirty="0">
                <a:solidFill>
                  <a:srgbClr val="0000FF"/>
                </a:solidFill>
                <a:ea typeface="Arial" charset="0"/>
                <a:cs typeface="Arial" charset="0"/>
              </a:rPr>
              <a:t>3</a:t>
            </a:r>
          </a:p>
          <a:p>
            <a:pPr algn="r"/>
            <a:r>
              <a:rPr lang="en-US" sz="1400" b="0" i="1" dirty="0">
                <a:solidFill>
                  <a:schemeClr val="accent2"/>
                </a:solidFill>
                <a:ea typeface="Arial" charset="0"/>
                <a:cs typeface="Arial" charset="0"/>
              </a:rPr>
              <a:t>Coflow2 comp. time = 6</a:t>
            </a:r>
          </a:p>
          <a:p>
            <a:pPr algn="r"/>
            <a:r>
              <a:rPr lang="en-US" sz="1400" b="0" dirty="0">
                <a:solidFill>
                  <a:schemeClr val="accent2"/>
                </a:solidFill>
                <a:ea typeface="Arial" charset="0"/>
                <a:cs typeface="Arial" charset="0"/>
              </a:rPr>
              <a:t>Average FCT = </a:t>
            </a:r>
            <a:r>
              <a:rPr lang="en-US" sz="1400" b="0" i="1" dirty="0">
                <a:solidFill>
                  <a:schemeClr val="accent2"/>
                </a:solidFill>
                <a:ea typeface="Arial" charset="0"/>
                <a:cs typeface="Arial" charset="0"/>
              </a:rPr>
              <a:t>4.67</a:t>
            </a:r>
            <a:endParaRPr lang="en-US" sz="1400" b="0" dirty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424563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1" dirty="0">
                <a:solidFill>
                  <a:schemeClr val="accent2"/>
                </a:solidFill>
                <a:ea typeface="Arial" charset="0"/>
                <a:cs typeface="Arial" charset="0"/>
              </a:rPr>
              <a:t>L1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228600" y="383129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1" dirty="0">
                <a:solidFill>
                  <a:schemeClr val="accent2"/>
                </a:solidFill>
                <a:ea typeface="Arial" charset="0"/>
                <a:cs typeface="Arial" charset="0"/>
              </a:rPr>
              <a:t>L2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276600" y="424563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1" dirty="0">
                <a:solidFill>
                  <a:schemeClr val="accent2"/>
                </a:solidFill>
                <a:ea typeface="Arial" charset="0"/>
                <a:cs typeface="Arial" charset="0"/>
              </a:rPr>
              <a:t>L1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3276600" y="383129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1" dirty="0">
                <a:solidFill>
                  <a:schemeClr val="accent2"/>
                </a:solidFill>
                <a:ea typeface="Arial" charset="0"/>
                <a:cs typeface="Arial" charset="0"/>
              </a:rPr>
              <a:t>L2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160294" y="424563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1" dirty="0">
                <a:solidFill>
                  <a:schemeClr val="accent2"/>
                </a:solidFill>
                <a:ea typeface="Arial" charset="0"/>
                <a:cs typeface="Arial" charset="0"/>
              </a:rPr>
              <a:t>L1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160294" y="383129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1" dirty="0">
                <a:solidFill>
                  <a:schemeClr val="accent2"/>
                </a:solidFill>
                <a:ea typeface="Arial" charset="0"/>
                <a:cs typeface="Arial" charset="0"/>
              </a:rPr>
              <a:t>L2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-152400" y="2272760"/>
            <a:ext cx="9448800" cy="607920"/>
            <a:chOff x="0" y="1887344"/>
            <a:chExt cx="12192000" cy="810559"/>
          </a:xfrm>
        </p:grpSpPr>
        <p:sp>
          <p:nvSpPr>
            <p:cNvPr id="123" name="TextBox 122"/>
            <p:cNvSpPr txBox="1"/>
            <p:nvPr/>
          </p:nvSpPr>
          <p:spPr>
            <a:xfrm>
              <a:off x="0" y="2287534"/>
              <a:ext cx="12192000" cy="410369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t">
              <a:spAutoFit/>
            </a:bodyPr>
            <a:lstStyle/>
            <a:p>
              <a:r>
                <a:rPr lang="en-US" sz="14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               Link 1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0" y="1887344"/>
              <a:ext cx="12192000" cy="4103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               Link 2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187864" y="1906302"/>
            <a:ext cx="5611712" cy="1044749"/>
            <a:chOff x="2187864" y="1906302"/>
            <a:chExt cx="5611712" cy="1044749"/>
          </a:xfrm>
        </p:grpSpPr>
        <p:sp>
          <p:nvSpPr>
            <p:cNvPr id="121" name="Rounded Rectangle 120"/>
            <p:cNvSpPr/>
            <p:nvPr/>
          </p:nvSpPr>
          <p:spPr>
            <a:xfrm>
              <a:off x="2191643" y="2192205"/>
              <a:ext cx="2016675" cy="758846"/>
            </a:xfrm>
            <a:prstGeom prst="roundRect">
              <a:avLst/>
            </a:prstGeom>
            <a:noFill/>
            <a:ln w="28575" cmpd="sng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460964" y="2571990"/>
              <a:ext cx="7425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3 Units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2187864" y="1908544"/>
              <a:ext cx="20146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Coflow 1</a:t>
              </a:r>
            </a:p>
          </p:txBody>
        </p:sp>
        <p:grpSp>
          <p:nvGrpSpPr>
            <p:cNvPr id="150" name="Group 149"/>
            <p:cNvGrpSpPr/>
            <p:nvPr/>
          </p:nvGrpSpPr>
          <p:grpSpPr>
            <a:xfrm>
              <a:off x="2368611" y="2643786"/>
              <a:ext cx="1015764" cy="133406"/>
              <a:chOff x="3223998" y="2381197"/>
              <a:chExt cx="1354352" cy="177874"/>
            </a:xfrm>
          </p:grpSpPr>
          <p:sp>
            <p:nvSpPr>
              <p:cNvPr id="145" name="Rectangle 144"/>
              <p:cNvSpPr/>
              <p:nvPr/>
            </p:nvSpPr>
            <p:spPr>
              <a:xfrm>
                <a:off x="3223998" y="2381197"/>
                <a:ext cx="430427" cy="17787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3687548" y="2381197"/>
                <a:ext cx="430427" cy="17787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147923" y="2381197"/>
                <a:ext cx="430427" cy="17787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34" name="Rounded Rectangle 133"/>
            <p:cNvSpPr/>
            <p:nvPr/>
          </p:nvSpPr>
          <p:spPr>
            <a:xfrm>
              <a:off x="4944042" y="2191050"/>
              <a:ext cx="2817101" cy="719367"/>
            </a:xfrm>
            <a:prstGeom prst="roundRect">
              <a:avLst/>
            </a:prstGeom>
            <a:noFill/>
            <a:ln w="28575" cmpd="sng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858000" y="2254048"/>
              <a:ext cx="9415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6 Units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941455" y="1906302"/>
              <a:ext cx="26900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Coflow 2</a:t>
              </a:r>
            </a:p>
          </p:txBody>
        </p:sp>
        <p:grpSp>
          <p:nvGrpSpPr>
            <p:cNvPr id="160" name="Group 159"/>
            <p:cNvGrpSpPr/>
            <p:nvPr/>
          </p:nvGrpSpPr>
          <p:grpSpPr>
            <a:xfrm>
              <a:off x="5032523" y="2354800"/>
              <a:ext cx="2053989" cy="133406"/>
              <a:chOff x="6700623" y="1981147"/>
              <a:chExt cx="2738652" cy="177874"/>
            </a:xfrm>
            <a:solidFill>
              <a:srgbClr val="D3A600"/>
            </a:solidFill>
          </p:grpSpPr>
          <p:sp>
            <p:nvSpPr>
              <p:cNvPr id="152" name="Rectangle 151"/>
              <p:cNvSpPr/>
              <p:nvPr/>
            </p:nvSpPr>
            <p:spPr>
              <a:xfrm>
                <a:off x="6700623" y="1981147"/>
                <a:ext cx="430427" cy="177874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7164173" y="1981147"/>
                <a:ext cx="430427" cy="177874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7624548" y="1981147"/>
                <a:ext cx="430427" cy="177874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57" name="Rectangle 156"/>
              <p:cNvSpPr/>
              <p:nvPr/>
            </p:nvSpPr>
            <p:spPr>
              <a:xfrm>
                <a:off x="8084923" y="1981147"/>
                <a:ext cx="430427" cy="177874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8548473" y="1981147"/>
                <a:ext cx="430427" cy="177874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9008848" y="1981147"/>
                <a:ext cx="430427" cy="177874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18" name="TextBox 117"/>
            <p:cNvSpPr txBox="1"/>
            <p:nvPr/>
          </p:nvSpPr>
          <p:spPr>
            <a:xfrm>
              <a:off x="7010400" y="2571990"/>
              <a:ext cx="7831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2 Units</a:t>
              </a:r>
            </a:p>
          </p:txBody>
        </p:sp>
        <p:grpSp>
          <p:nvGrpSpPr>
            <p:cNvPr id="119" name="Group 118"/>
            <p:cNvGrpSpPr/>
            <p:nvPr/>
          </p:nvGrpSpPr>
          <p:grpSpPr>
            <a:xfrm>
              <a:off x="5028168" y="2643786"/>
              <a:ext cx="670483" cy="133406"/>
              <a:chOff x="3223998" y="1981147"/>
              <a:chExt cx="893977" cy="177874"/>
            </a:xfrm>
            <a:solidFill>
              <a:srgbClr val="D3A600"/>
            </a:solidFill>
          </p:grpSpPr>
          <p:sp>
            <p:nvSpPr>
              <p:cNvPr id="135" name="Rectangle 134"/>
              <p:cNvSpPr/>
              <p:nvPr/>
            </p:nvSpPr>
            <p:spPr>
              <a:xfrm>
                <a:off x="3223998" y="1981147"/>
                <a:ext cx="430427" cy="177874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3687548" y="1981147"/>
                <a:ext cx="430427" cy="177874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sp>
        <p:nvSpPr>
          <p:cNvPr id="140" name="Rectangle 139"/>
          <p:cNvSpPr/>
          <p:nvPr/>
        </p:nvSpPr>
        <p:spPr>
          <a:xfrm>
            <a:off x="3615999" y="3909674"/>
            <a:ext cx="665564" cy="133406"/>
          </a:xfrm>
          <a:prstGeom prst="rect">
            <a:avLst/>
          </a:prstGeom>
          <a:solidFill>
            <a:srgbClr val="D3A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4290085" y="3909674"/>
            <a:ext cx="1372199" cy="133406"/>
          </a:xfrm>
          <a:prstGeom prst="rect">
            <a:avLst/>
          </a:prstGeom>
          <a:solidFill>
            <a:srgbClr val="D3A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6508070" y="3900432"/>
            <a:ext cx="1009880" cy="133406"/>
          </a:xfrm>
          <a:prstGeom prst="rect">
            <a:avLst/>
          </a:prstGeom>
          <a:solidFill>
            <a:srgbClr val="D3A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7527336" y="3900432"/>
            <a:ext cx="1021511" cy="133406"/>
          </a:xfrm>
          <a:prstGeom prst="rect">
            <a:avLst/>
          </a:prstGeom>
          <a:solidFill>
            <a:srgbClr val="D3A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71409" y="4313373"/>
            <a:ext cx="1704236" cy="143962"/>
            <a:chOff x="747771" y="4730688"/>
            <a:chExt cx="2272314" cy="191949"/>
          </a:xfrm>
        </p:grpSpPr>
        <p:sp>
          <p:nvSpPr>
            <p:cNvPr id="16" name="Rectangle 15"/>
            <p:cNvSpPr/>
            <p:nvPr/>
          </p:nvSpPr>
          <p:spPr>
            <a:xfrm>
              <a:off x="748178" y="4730688"/>
              <a:ext cx="1813909" cy="95312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47771" y="4827325"/>
              <a:ext cx="1813909" cy="9531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2564338" y="4732953"/>
              <a:ext cx="455747" cy="18894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1458936" y="5791200"/>
            <a:ext cx="6226129" cy="960218"/>
          </a:xfrm>
          <a:prstGeom prst="rect">
            <a:avLst/>
          </a:prstGeom>
          <a:solidFill>
            <a:srgbClr val="D3A600"/>
          </a:solidFill>
          <a:ln w="28575" cmpd="sng">
            <a:noFill/>
          </a:ln>
          <a:effectLst/>
        </p:spPr>
        <p:txBody>
          <a:bodyPr wrap="square" lIns="137160" tIns="34290" rIns="137160" bIns="34290" rtlCol="0" anchor="ctr">
            <a:noAutofit/>
          </a:bodyPr>
          <a:lstStyle/>
          <a:p>
            <a:pPr algn="ctr"/>
            <a:r>
              <a:rPr lang="en-US" sz="2000" dirty="0">
                <a:ea typeface="Arial" charset="0"/>
                <a:cs typeface="Arial" charset="0"/>
              </a:rPr>
              <a:t>Coflow completion time (CCT) is a better predictor </a:t>
            </a:r>
            <a:r>
              <a:rPr lang="en-US" sz="2000">
                <a:ea typeface="Arial" charset="0"/>
                <a:cs typeface="Arial" charset="0"/>
              </a:rPr>
              <a:t>of job-level performance than </a:t>
            </a:r>
            <a:r>
              <a:rPr lang="en-US" sz="2000" dirty="0">
                <a:ea typeface="Arial" charset="0"/>
                <a:cs typeface="Arial" charset="0"/>
              </a:rPr>
              <a:t>FCT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A4FB7F-40BD-E344-8D35-766C3D330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01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3" grpId="0" animBg="1"/>
      <p:bldP spid="44" grpId="0" animBg="1"/>
      <p:bldP spid="68" grpId="0" animBg="1"/>
      <p:bldP spid="69" grpId="0" animBg="1"/>
      <p:bldP spid="90" grpId="0"/>
      <p:bldP spid="92" grpId="0"/>
      <p:bldP spid="95" grpId="0"/>
      <p:bldP spid="96" grpId="0"/>
      <p:bldP spid="97" grpId="0"/>
      <p:bldP spid="4" grpId="0"/>
      <p:bldP spid="107" grpId="0"/>
      <p:bldP spid="113" grpId="0"/>
      <p:bldP spid="114" grpId="0"/>
      <p:bldP spid="115" grpId="0"/>
      <p:bldP spid="116" grpId="0"/>
      <p:bldP spid="140" grpId="0" animBg="1"/>
      <p:bldP spid="141" grpId="0" animBg="1"/>
      <p:bldP spid="151" grpId="0" animBg="1"/>
      <p:bldP spid="155" grpId="0" animBg="1"/>
      <p:bldP spid="13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Networking in modern datacenters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L2/L3:</a:t>
            </a:r>
            <a:r>
              <a:rPr lang="en-US" dirty="0"/>
              <a:t> Source routing and load balancing to exploit multiple paths over the Clos topology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L4:</a:t>
            </a:r>
            <a:r>
              <a:rPr lang="en-US" dirty="0"/>
              <a:t> Find a better balance between latency and throughput requirements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L7:</a:t>
            </a:r>
            <a:r>
              <a:rPr lang="en-US" dirty="0"/>
              <a:t> Exploit application-level information with </a:t>
            </a:r>
            <a:r>
              <a:rPr lang="en-US" dirty="0" err="1">
                <a:solidFill>
                  <a:srgbClr val="0000FF"/>
                </a:solidFill>
              </a:rPr>
              <a:t>coflows</a:t>
            </a:r>
            <a:endParaRPr lang="en-US" dirty="0"/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No class this Wednesday (April 10, 2024)</a:t>
            </a:r>
          </a:p>
          <a:p>
            <a:r>
              <a:rPr lang="en-US" dirty="0">
                <a:solidFill>
                  <a:srgbClr val="0000FF"/>
                </a:solidFill>
              </a:rPr>
              <a:t>Last class</a:t>
            </a:r>
            <a:r>
              <a:rPr lang="en-US" dirty="0"/>
              <a:t>: Final Review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C97160-56B7-EB44-9B7A-49440AD18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E6538-A3D2-5849-B7E3-AB3ADA7B4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E2DF2-4CA2-8F47-BE24-E1BE6A5BC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BF23B-0C12-7D47-B217-97391E37D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323FA-92D1-204C-AF2C-9F64C71F5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22E58-206C-1D45-8AED-334DFE0CC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872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w/ per-packet load balancing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</a:t>
            </a:r>
          </a:p>
          <a:p>
            <a:pPr lvl="1"/>
            <a:r>
              <a:rPr lang="en-US" dirty="0"/>
              <a:t>Sender sends </a:t>
            </a:r>
            <a:r>
              <a:rPr lang="en-US" dirty="0" err="1"/>
              <a:t>seq</a:t>
            </a:r>
            <a:r>
              <a:rPr lang="en-US" dirty="0"/>
              <a:t>#: 1,2,3,4,5 </a:t>
            </a:r>
          </a:p>
          <a:p>
            <a:pPr lvl="1"/>
            <a:r>
              <a:rPr lang="en-US" dirty="0"/>
              <a:t>Receiver receives: 5,4,3,2,1</a:t>
            </a:r>
          </a:p>
          <a:p>
            <a:pPr lvl="1"/>
            <a:r>
              <a:rPr lang="en-US" dirty="0"/>
              <a:t>Sender will enter fast retransmit, reduce CWND, retransmit #1, …</a:t>
            </a:r>
          </a:p>
          <a:p>
            <a:pPr lvl="1"/>
            <a:r>
              <a:rPr lang="en-US" dirty="0"/>
              <a:t>Repeatedly!</a:t>
            </a:r>
          </a:p>
          <a:p>
            <a:r>
              <a:rPr lang="en-US" dirty="0"/>
              <a:t>Information sharing between multiple paths affects TCP</a:t>
            </a:r>
          </a:p>
          <a:p>
            <a:pPr lvl="1"/>
            <a:r>
              <a:rPr lang="en-US" dirty="0"/>
              <a:t>One RTT and timeout estimator for multiple paths</a:t>
            </a:r>
          </a:p>
          <a:p>
            <a:pPr lvl="1"/>
            <a:r>
              <a:rPr lang="en-US" dirty="0"/>
              <a:t>CWND halved when a packet is dropped on any path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CB85CD-04D0-EB46-9711-0FE4F081C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902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Multipath TCP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Multipath TCP (MPTCP) is an ongoing effort to extend TCP to coexist with multipath routing </a:t>
            </a:r>
          </a:p>
          <a:p>
            <a:pPr lvl="1"/>
            <a:r>
              <a:rPr lang="en-US" dirty="0"/>
              <a:t>Value beyond datacenters (e.g., spread traffic across WiFi and 4G access)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D9CC8-1EAA-5042-873D-D917B07B5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0819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ideal for a transport protocol?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flow is completely transferred?</a:t>
            </a:r>
          </a:p>
          <a:p>
            <a:r>
              <a:rPr lang="en-US" dirty="0"/>
              <a:t>Latency of each packet in the flow?</a:t>
            </a:r>
          </a:p>
          <a:p>
            <a:r>
              <a:rPr lang="en-US" dirty="0"/>
              <a:t>Number of packet drops?</a:t>
            </a:r>
          </a:p>
          <a:p>
            <a:r>
              <a:rPr lang="en-US" dirty="0"/>
              <a:t>Link utilization? </a:t>
            </a:r>
          </a:p>
          <a:p>
            <a:r>
              <a:rPr lang="en-US" dirty="0"/>
              <a:t>Average queue length at switches?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5DFCA8-BA0E-6748-BA4A-8B4E919A9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20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implement coflows?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 applications to annotate coflows</a:t>
            </a:r>
          </a:p>
          <a:p>
            <a:pPr lvl="1"/>
            <a:r>
              <a:rPr lang="en-US" dirty="0"/>
              <a:t>Possible to infer them as well [SIGCOMM’16]</a:t>
            </a:r>
          </a:p>
          <a:p>
            <a:r>
              <a:rPr lang="en-US" dirty="0"/>
              <a:t>Managed communication</a:t>
            </a:r>
          </a:p>
          <a:p>
            <a:pPr lvl="1"/>
            <a:r>
              <a:rPr lang="en-US" dirty="0"/>
              <a:t>Applications do not communicate; instead, a central entity does the communication on their behalf</a:t>
            </a:r>
          </a:p>
          <a:p>
            <a:r>
              <a:rPr lang="en-US" dirty="0"/>
              <a:t>Centralized scheduling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E241-A764-1747-8CC1-9155AE38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76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Networking in modern datacenters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L2/L3 design</a:t>
            </a:r>
          </a:p>
          <a:p>
            <a:pPr lvl="2"/>
            <a:r>
              <a:rPr lang="en-US" dirty="0"/>
              <a:t>Addressing / routing / forwarding in the Fat-Tree</a:t>
            </a:r>
          </a:p>
          <a:p>
            <a:pPr lvl="1"/>
            <a:r>
              <a:rPr lang="en-US" dirty="0"/>
              <a:t>L4 design</a:t>
            </a:r>
          </a:p>
          <a:p>
            <a:pPr lvl="2"/>
            <a:r>
              <a:rPr lang="en-US" dirty="0"/>
              <a:t>Transport protocol design (w/ Fat-Tree)</a:t>
            </a:r>
          </a:p>
          <a:p>
            <a:pPr lvl="1"/>
            <a:r>
              <a:rPr lang="en-US" dirty="0"/>
              <a:t>L7 design</a:t>
            </a:r>
          </a:p>
          <a:p>
            <a:pPr lvl="2"/>
            <a:r>
              <a:rPr lang="en-US" dirty="0"/>
              <a:t>Exploiting application-level information (w/ Fat-Tree)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03FC8-BABF-FB4A-8542-A31BA4F47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304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789099" y="1417638"/>
            <a:ext cx="7545766" cy="4611236"/>
            <a:chOff x="9276" y="915023"/>
            <a:chExt cx="9022668" cy="5097981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76" y="915023"/>
              <a:ext cx="9022668" cy="5097981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2347265" y="1876481"/>
              <a:ext cx="4728615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54300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364596" y="378902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26534" y="4583834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563615" y="472390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multiple paths well</a:t>
            </a:r>
          </a:p>
        </p:txBody>
      </p:sp>
      <p:sp>
        <p:nvSpPr>
          <p:cNvPr id="5" name="Freeform 4"/>
          <p:cNvSpPr/>
          <p:nvPr/>
        </p:nvSpPr>
        <p:spPr>
          <a:xfrm>
            <a:off x="1122002" y="2724707"/>
            <a:ext cx="4746927" cy="2724706"/>
          </a:xfrm>
          <a:custGeom>
            <a:avLst/>
            <a:gdLst>
              <a:gd name="connsiteX0" fmla="*/ 0 w 4746927"/>
              <a:gd name="connsiteY0" fmla="*/ 2724706 h 2724706"/>
              <a:gd name="connsiteX1" fmla="*/ 172616 w 4746927"/>
              <a:gd name="connsiteY1" fmla="*/ 2441139 h 2724706"/>
              <a:gd name="connsiteX2" fmla="*/ 197275 w 4746927"/>
              <a:gd name="connsiteY2" fmla="*/ 1602768 h 2724706"/>
              <a:gd name="connsiteX3" fmla="*/ 1849452 w 4746927"/>
              <a:gd name="connsiteY3" fmla="*/ 0 h 2724706"/>
              <a:gd name="connsiteX4" fmla="*/ 4068795 w 4746927"/>
              <a:gd name="connsiteY4" fmla="*/ 1541123 h 2724706"/>
              <a:gd name="connsiteX5" fmla="*/ 4685279 w 4746927"/>
              <a:gd name="connsiteY5" fmla="*/ 2145244 h 2724706"/>
              <a:gd name="connsiteX6" fmla="*/ 4746927 w 4746927"/>
              <a:gd name="connsiteY6" fmla="*/ 2650732 h 2724706"/>
              <a:gd name="connsiteX7" fmla="*/ 4746927 w 4746927"/>
              <a:gd name="connsiteY7" fmla="*/ 2650732 h 2724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6927" h="2724706">
                <a:moveTo>
                  <a:pt x="0" y="2724706"/>
                </a:moveTo>
                <a:lnTo>
                  <a:pt x="172616" y="2441139"/>
                </a:lnTo>
                <a:lnTo>
                  <a:pt x="197275" y="1602768"/>
                </a:lnTo>
                <a:lnTo>
                  <a:pt x="1849452" y="0"/>
                </a:lnTo>
                <a:lnTo>
                  <a:pt x="4068795" y="1541123"/>
                </a:lnTo>
                <a:lnTo>
                  <a:pt x="4685279" y="2145244"/>
                </a:lnTo>
                <a:lnTo>
                  <a:pt x="4746927" y="2650732"/>
                </a:lnTo>
                <a:lnTo>
                  <a:pt x="4746927" y="2650732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1208309" y="2626075"/>
            <a:ext cx="4734597" cy="2860325"/>
          </a:xfrm>
          <a:custGeom>
            <a:avLst/>
            <a:gdLst>
              <a:gd name="connsiteX0" fmla="*/ 0 w 4734597"/>
              <a:gd name="connsiteY0" fmla="*/ 2774022 h 2860325"/>
              <a:gd name="connsiteX1" fmla="*/ 197275 w 4734597"/>
              <a:gd name="connsiteY1" fmla="*/ 2305521 h 2860325"/>
              <a:gd name="connsiteX2" fmla="*/ 283582 w 4734597"/>
              <a:gd name="connsiteY2" fmla="*/ 1689071 h 2860325"/>
              <a:gd name="connsiteX3" fmla="*/ 2946794 w 4734597"/>
              <a:gd name="connsiteY3" fmla="*/ 0 h 2860325"/>
              <a:gd name="connsiteX4" fmla="*/ 3982487 w 4734597"/>
              <a:gd name="connsiteY4" fmla="*/ 1504136 h 2860325"/>
              <a:gd name="connsiteX5" fmla="*/ 4672949 w 4734597"/>
              <a:gd name="connsiteY5" fmla="*/ 2182231 h 2860325"/>
              <a:gd name="connsiteX6" fmla="*/ 4734597 w 4734597"/>
              <a:gd name="connsiteY6" fmla="*/ 2860325 h 2860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34597" h="2860325">
                <a:moveTo>
                  <a:pt x="0" y="2774022"/>
                </a:moveTo>
                <a:lnTo>
                  <a:pt x="197275" y="2305521"/>
                </a:lnTo>
                <a:lnTo>
                  <a:pt x="283582" y="1689071"/>
                </a:lnTo>
                <a:lnTo>
                  <a:pt x="2946794" y="0"/>
                </a:lnTo>
                <a:lnTo>
                  <a:pt x="3982487" y="1504136"/>
                </a:lnTo>
                <a:lnTo>
                  <a:pt x="4672949" y="2182231"/>
                </a:lnTo>
                <a:lnTo>
                  <a:pt x="4734597" y="2860325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1282287" y="2576759"/>
            <a:ext cx="4771587" cy="2884983"/>
          </a:xfrm>
          <a:custGeom>
            <a:avLst/>
            <a:gdLst>
              <a:gd name="connsiteX0" fmla="*/ 0 w 4771587"/>
              <a:gd name="connsiteY0" fmla="*/ 2884983 h 2884983"/>
              <a:gd name="connsiteX1" fmla="*/ 209604 w 4771587"/>
              <a:gd name="connsiteY1" fmla="*/ 2453468 h 2884983"/>
              <a:gd name="connsiteX2" fmla="*/ 875407 w 4771587"/>
              <a:gd name="connsiteY2" fmla="*/ 1812361 h 2884983"/>
              <a:gd name="connsiteX3" fmla="*/ 4056465 w 4771587"/>
              <a:gd name="connsiteY3" fmla="*/ 0 h 2884983"/>
              <a:gd name="connsiteX4" fmla="*/ 4771587 w 4771587"/>
              <a:gd name="connsiteY4" fmla="*/ 1615097 h 2884983"/>
              <a:gd name="connsiteX5" fmla="*/ 4771587 w 4771587"/>
              <a:gd name="connsiteY5" fmla="*/ 2330179 h 2884983"/>
              <a:gd name="connsiteX6" fmla="*/ 4709938 w 4771587"/>
              <a:gd name="connsiteY6" fmla="*/ 2811009 h 288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71587" h="2884983">
                <a:moveTo>
                  <a:pt x="0" y="2884983"/>
                </a:moveTo>
                <a:lnTo>
                  <a:pt x="209604" y="2453468"/>
                </a:lnTo>
                <a:lnTo>
                  <a:pt x="875407" y="1812361"/>
                </a:lnTo>
                <a:lnTo>
                  <a:pt x="4056465" y="0"/>
                </a:lnTo>
                <a:lnTo>
                  <a:pt x="4771587" y="1615097"/>
                </a:lnTo>
                <a:lnTo>
                  <a:pt x="4771587" y="2330179"/>
                </a:lnTo>
                <a:lnTo>
                  <a:pt x="4709938" y="2811009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368595" y="2737036"/>
            <a:ext cx="5079828" cy="2700048"/>
          </a:xfrm>
          <a:custGeom>
            <a:avLst/>
            <a:gdLst>
              <a:gd name="connsiteX0" fmla="*/ 0 w 5079828"/>
              <a:gd name="connsiteY0" fmla="*/ 2700048 h 2700048"/>
              <a:gd name="connsiteX1" fmla="*/ 184945 w 5079828"/>
              <a:gd name="connsiteY1" fmla="*/ 2305520 h 2700048"/>
              <a:gd name="connsiteX2" fmla="*/ 924726 w 5079828"/>
              <a:gd name="connsiteY2" fmla="*/ 1664413 h 2700048"/>
              <a:gd name="connsiteX3" fmla="*/ 5079828 w 5079828"/>
              <a:gd name="connsiteY3" fmla="*/ 0 h 2700048"/>
              <a:gd name="connsiteX4" fmla="*/ 4771586 w 5079828"/>
              <a:gd name="connsiteY4" fmla="*/ 1479478 h 2700048"/>
              <a:gd name="connsiteX5" fmla="*/ 4734597 w 5079828"/>
              <a:gd name="connsiteY5" fmla="*/ 2219217 h 2700048"/>
              <a:gd name="connsiteX6" fmla="*/ 4660619 w 5079828"/>
              <a:gd name="connsiteY6" fmla="*/ 2663061 h 270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9828" h="2700048">
                <a:moveTo>
                  <a:pt x="0" y="2700048"/>
                </a:moveTo>
                <a:lnTo>
                  <a:pt x="184945" y="2305520"/>
                </a:lnTo>
                <a:lnTo>
                  <a:pt x="924726" y="1664413"/>
                </a:lnTo>
                <a:lnTo>
                  <a:pt x="5079828" y="0"/>
                </a:lnTo>
                <a:lnTo>
                  <a:pt x="4771586" y="1479478"/>
                </a:lnTo>
                <a:lnTo>
                  <a:pt x="4734597" y="2219217"/>
                </a:lnTo>
                <a:lnTo>
                  <a:pt x="4660619" y="2663061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B40C1A5-A3C0-194E-B965-0971298AC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79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L2/L3 design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Routing protocol must expose all available paths</a:t>
            </a:r>
          </a:p>
          <a:p>
            <a:r>
              <a:rPr lang="en-US" dirty="0"/>
              <a:t>Forwarding must spread traffic evenly over all paths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A6DBE-FB36-2742-9782-BADD6CCE8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02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Extend DV / LS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  <a:p>
            <a:pPr lvl="1"/>
            <a:r>
              <a:rPr lang="en-US" dirty="0"/>
              <a:t>Distance-Vector: Remember all next-hops that advertise equal cost to a destination 	</a:t>
            </a:r>
          </a:p>
          <a:p>
            <a:pPr lvl="1"/>
            <a:r>
              <a:rPr lang="en-US" dirty="0"/>
              <a:t>Link-State: Extend Dijkstra’s to compute all equal cost shortest paths to each destination </a:t>
            </a:r>
          </a:p>
          <a:p>
            <a:r>
              <a:rPr lang="en-US" dirty="0"/>
              <a:t>Forwarding: how to spread traffic across next hops?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BC1BD9-FCA6-7143-99C2-EDB78C570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61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Forwarding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/>
          </a:p>
          <a:p>
            <a:r>
              <a:rPr lang="en-US"/>
              <a:t>Per-packet </a:t>
            </a:r>
            <a:r>
              <a:rPr lang="en-US" dirty="0"/>
              <a:t>load balancing 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3084998" y="1620484"/>
            <a:ext cx="3313923" cy="2438348"/>
            <a:chOff x="3084998" y="1620484"/>
            <a:chExt cx="3313923" cy="2438348"/>
          </a:xfrm>
        </p:grpSpPr>
        <p:grpSp>
          <p:nvGrpSpPr>
            <p:cNvPr id="43" name="Group 42"/>
            <p:cNvGrpSpPr/>
            <p:nvPr/>
          </p:nvGrpSpPr>
          <p:grpSpPr>
            <a:xfrm>
              <a:off x="3084998" y="1620484"/>
              <a:ext cx="3313923" cy="1480601"/>
              <a:chOff x="3084998" y="1620484"/>
              <a:chExt cx="3313923" cy="1480601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4049276" y="2558609"/>
                <a:ext cx="1331606" cy="542476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 flipH="1" flipV="1">
                <a:off x="3665097" y="2120349"/>
                <a:ext cx="649665" cy="43826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 flipH="1" flipV="1">
                <a:off x="4682538" y="2058941"/>
                <a:ext cx="1" cy="4917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 flipV="1">
                <a:off x="4921247" y="2058941"/>
                <a:ext cx="677123" cy="49966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4382178" y="1620484"/>
                <a:ext cx="62160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to D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084998" y="1720238"/>
                <a:ext cx="62160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to D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777312" y="1842990"/>
                <a:ext cx="62160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to D</a:t>
                </a:r>
              </a:p>
            </p:txBody>
          </p:sp>
        </p:grpSp>
        <p:cxnSp>
          <p:nvCxnSpPr>
            <p:cNvPr id="22" name="Straight Arrow Connector 21"/>
            <p:cNvCxnSpPr/>
            <p:nvPr/>
          </p:nvCxnSpPr>
          <p:spPr>
            <a:xfrm flipV="1">
              <a:off x="3596680" y="3101086"/>
              <a:ext cx="797828" cy="78905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 flipV="1">
              <a:off x="4682537" y="3101086"/>
              <a:ext cx="1" cy="9577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 flipV="1">
              <a:off x="5003788" y="3101085"/>
              <a:ext cx="594582" cy="78905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2516707" y="3430053"/>
            <a:ext cx="1189900" cy="1394298"/>
            <a:chOff x="2516707" y="3430053"/>
            <a:chExt cx="1189900" cy="1394298"/>
          </a:xfrm>
        </p:grpSpPr>
        <p:sp>
          <p:nvSpPr>
            <p:cNvPr id="28" name="Rectangle 27"/>
            <p:cNvSpPr/>
            <p:nvPr/>
          </p:nvSpPr>
          <p:spPr>
            <a:xfrm>
              <a:off x="3395803" y="3430053"/>
              <a:ext cx="310804" cy="197264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252283" y="3582453"/>
              <a:ext cx="310804" cy="197264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096881" y="3733777"/>
              <a:ext cx="310804" cy="197264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953361" y="3898506"/>
              <a:ext cx="310804" cy="197264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516707" y="4116465"/>
              <a:ext cx="90281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from A</a:t>
              </a:r>
              <a:br>
                <a:rPr lang="en-US" sz="2000" dirty="0"/>
              </a:br>
              <a:r>
                <a:rPr lang="en-US" sz="2000" dirty="0"/>
                <a:t> (to D)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996063" y="3475993"/>
            <a:ext cx="902811" cy="1360687"/>
            <a:chOff x="3996063" y="3475993"/>
            <a:chExt cx="902811" cy="1360687"/>
          </a:xfrm>
        </p:grpSpPr>
        <p:sp>
          <p:nvSpPr>
            <p:cNvPr id="32" name="Rectangle 31"/>
            <p:cNvSpPr/>
            <p:nvPr/>
          </p:nvSpPr>
          <p:spPr>
            <a:xfrm>
              <a:off x="4314762" y="3475993"/>
              <a:ext cx="310804" cy="19726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314762" y="3861568"/>
              <a:ext cx="310804" cy="19726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996063" y="4128794"/>
              <a:ext cx="90281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from B</a:t>
              </a:r>
              <a:br>
                <a:rPr lang="en-US" sz="2000" dirty="0"/>
              </a:br>
              <a:r>
                <a:rPr lang="en-US" sz="2000" dirty="0"/>
                <a:t> (to D)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380882" y="3500602"/>
            <a:ext cx="902811" cy="1316994"/>
            <a:chOff x="5380882" y="3500602"/>
            <a:chExt cx="902811" cy="1316994"/>
          </a:xfrm>
        </p:grpSpPr>
        <p:sp>
          <p:nvSpPr>
            <p:cNvPr id="34" name="Rectangle 33"/>
            <p:cNvSpPr/>
            <p:nvPr/>
          </p:nvSpPr>
          <p:spPr>
            <a:xfrm>
              <a:off x="5466508" y="3500602"/>
              <a:ext cx="310804" cy="197264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80882" y="4109710"/>
              <a:ext cx="90281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from C</a:t>
              </a:r>
              <a:br>
                <a:rPr lang="en-US" sz="2000" dirty="0"/>
              </a:br>
              <a:r>
                <a:rPr lang="en-US" sz="2000" dirty="0"/>
                <a:t> (to D)</a:t>
              </a: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D049E2-0FA7-A34E-9F03-7A623C927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099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5|0.1|0.6|0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5.4|37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5.4|37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6|16.7|34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7|23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8.9|12.2|14.5|8.8|8.4|1.9|2.2"/>
</p:tagLst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1490453642</TotalTime>
  <Pages>7</Pages>
  <Words>3231</Words>
  <Application>Microsoft Macintosh PowerPoint</Application>
  <PresentationFormat>On-screen Show (4:3)</PresentationFormat>
  <Paragraphs>743</Paragraphs>
  <Slides>48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8" baseType="lpstr">
      <vt:lpstr>ＭＳ Ｐゴシック</vt:lpstr>
      <vt:lpstr>Arial</vt:lpstr>
      <vt:lpstr>Arial Black</vt:lpstr>
      <vt:lpstr>Calibri</vt:lpstr>
      <vt:lpstr>Gill Sans</vt:lpstr>
      <vt:lpstr>Monotype Sorts</vt:lpstr>
      <vt:lpstr>Segoe UI</vt:lpstr>
      <vt:lpstr>Times New Roman</vt:lpstr>
      <vt:lpstr>Wingdings</vt:lpstr>
      <vt:lpstr>dbllineb</vt:lpstr>
      <vt:lpstr>EECS 489 Computer Networks  Winter 2024</vt:lpstr>
      <vt:lpstr>Agenda</vt:lpstr>
      <vt:lpstr>Recap: Datacenter network requirements</vt:lpstr>
      <vt:lpstr>Recap: Clos topology</vt:lpstr>
      <vt:lpstr>Agenda</vt:lpstr>
      <vt:lpstr>Using multiple paths well</vt:lpstr>
      <vt:lpstr>L2/L3 design goals</vt:lpstr>
      <vt:lpstr>Extend DV / LS ?</vt:lpstr>
      <vt:lpstr>Forwarding </vt:lpstr>
      <vt:lpstr>Forwarding </vt:lpstr>
      <vt:lpstr>Forwarding </vt:lpstr>
      <vt:lpstr>Forwarding </vt:lpstr>
      <vt:lpstr>Extend DV / LS ?</vt:lpstr>
      <vt:lpstr>Solution 1: Topology-aware addressing</vt:lpstr>
      <vt:lpstr>Solution 1: Topology-aware addressing</vt:lpstr>
      <vt:lpstr>Solution 1: Topology-aware addressing</vt:lpstr>
      <vt:lpstr>Solution 1: Topology-aware addressing</vt:lpstr>
      <vt:lpstr>Solution 1: Topology-aware addressing</vt:lpstr>
      <vt:lpstr>Solution 1: Topology-aware addressing</vt:lpstr>
      <vt:lpstr>Solution 1: Topology-aware addressing</vt:lpstr>
      <vt:lpstr>Solution 1: Topology-aware addressing</vt:lpstr>
      <vt:lpstr>Solution 2: Centralize + Source routes</vt:lpstr>
      <vt:lpstr>Solution 2: Centralize + Source routes</vt:lpstr>
      <vt:lpstr>5-minute break!</vt:lpstr>
      <vt:lpstr>Announcements</vt:lpstr>
      <vt:lpstr>Agenda</vt:lpstr>
      <vt:lpstr>Workloads</vt:lpstr>
      <vt:lpstr>Tension between requirements</vt:lpstr>
      <vt:lpstr>Data Center TCP (DCTCP)</vt:lpstr>
      <vt:lpstr>Recap: Explicit Congestion Notification (ECN)</vt:lpstr>
      <vt:lpstr>DCTCP: Key ideas</vt:lpstr>
      <vt:lpstr>Actions due to DCTCP</vt:lpstr>
      <vt:lpstr>DCTCP: Why it works</vt:lpstr>
      <vt:lpstr>Flow Completion Time (FCT)</vt:lpstr>
      <vt:lpstr>FCT with DCTCP</vt:lpstr>
      <vt:lpstr>Solution: Use priorities!</vt:lpstr>
      <vt:lpstr>Are we there yet?</vt:lpstr>
      <vt:lpstr>Agenda</vt:lpstr>
      <vt:lpstr>The Map-Reduce Example</vt:lpstr>
      <vt:lpstr>Flow-based solutions</vt:lpstr>
      <vt:lpstr>The Coflow abstraction [SIGCOMM’14]</vt:lpstr>
      <vt:lpstr>Benefits of inter-coflow scheduling</vt:lpstr>
      <vt:lpstr>Summary</vt:lpstr>
      <vt:lpstr>PowerPoint Presentation</vt:lpstr>
      <vt:lpstr>TCP w/ per-packet load balancing</vt:lpstr>
      <vt:lpstr>Multipath TCP</vt:lpstr>
      <vt:lpstr>What’s ideal for a transport protocol?</vt:lpstr>
      <vt:lpstr>How to implement coflows?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Mosharaf  Chowdhury</cp:lastModifiedBy>
  <cp:revision>1266</cp:revision>
  <cp:lastPrinted>1999-09-08T17:25:07Z</cp:lastPrinted>
  <dcterms:created xsi:type="dcterms:W3CDTF">2014-01-14T18:15:50Z</dcterms:created>
  <dcterms:modified xsi:type="dcterms:W3CDTF">2024-04-08T15:44:45Z</dcterms:modified>
  <cp:category/>
</cp:coreProperties>
</file>