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8" r:id="rId2"/>
    <p:sldId id="598" r:id="rId3"/>
    <p:sldId id="514" r:id="rId4"/>
    <p:sldId id="515" r:id="rId5"/>
    <p:sldId id="516" r:id="rId6"/>
    <p:sldId id="517" r:id="rId7"/>
    <p:sldId id="520" r:id="rId8"/>
    <p:sldId id="603" r:id="rId9"/>
    <p:sldId id="519" r:id="rId10"/>
    <p:sldId id="521" r:id="rId11"/>
    <p:sldId id="522" r:id="rId12"/>
    <p:sldId id="604" r:id="rId13"/>
    <p:sldId id="605" r:id="rId14"/>
    <p:sldId id="527" r:id="rId15"/>
    <p:sldId id="528" r:id="rId16"/>
    <p:sldId id="529" r:id="rId17"/>
    <p:sldId id="531" r:id="rId18"/>
    <p:sldId id="530" r:id="rId19"/>
    <p:sldId id="532" r:id="rId20"/>
    <p:sldId id="533" r:id="rId21"/>
    <p:sldId id="534" r:id="rId22"/>
    <p:sldId id="609" r:id="rId23"/>
    <p:sldId id="535" r:id="rId24"/>
    <p:sldId id="611" r:id="rId25"/>
    <p:sldId id="612" r:id="rId26"/>
    <p:sldId id="613" r:id="rId27"/>
    <p:sldId id="614" r:id="rId28"/>
    <p:sldId id="540" r:id="rId29"/>
    <p:sldId id="541" r:id="rId30"/>
    <p:sldId id="615" r:id="rId31"/>
    <p:sldId id="542" r:id="rId32"/>
    <p:sldId id="625" r:id="rId33"/>
    <p:sldId id="582" r:id="rId34"/>
    <p:sldId id="617" r:id="rId35"/>
    <p:sldId id="548" r:id="rId36"/>
    <p:sldId id="549" r:id="rId37"/>
    <p:sldId id="550" r:id="rId38"/>
    <p:sldId id="551" r:id="rId39"/>
    <p:sldId id="619" r:id="rId40"/>
    <p:sldId id="620" r:id="rId41"/>
    <p:sldId id="621" r:id="rId42"/>
    <p:sldId id="622" r:id="rId43"/>
    <p:sldId id="623" r:id="rId44"/>
    <p:sldId id="554" r:id="rId45"/>
    <p:sldId id="555" r:id="rId46"/>
    <p:sldId id="556" r:id="rId47"/>
    <p:sldId id="557" r:id="rId48"/>
    <p:sldId id="558" r:id="rId49"/>
    <p:sldId id="525" r:id="rId50"/>
    <p:sldId id="526" r:id="rId51"/>
    <p:sldId id="559" r:id="rId52"/>
    <p:sldId id="560" r:id="rId53"/>
    <p:sldId id="562" r:id="rId54"/>
    <p:sldId id="563" r:id="rId55"/>
    <p:sldId id="573" r:id="rId56"/>
    <p:sldId id="574" r:id="rId57"/>
    <p:sldId id="564" r:id="rId58"/>
    <p:sldId id="565" r:id="rId59"/>
    <p:sldId id="566" r:id="rId60"/>
    <p:sldId id="581" r:id="rId61"/>
    <p:sldId id="624" r:id="rId62"/>
    <p:sldId id="568" r:id="rId63"/>
    <p:sldId id="569" r:id="rId64"/>
    <p:sldId id="570" r:id="rId65"/>
    <p:sldId id="571" r:id="rId66"/>
    <p:sldId id="575" r:id="rId67"/>
    <p:sldId id="576" r:id="rId68"/>
    <p:sldId id="577" r:id="rId69"/>
    <p:sldId id="578" r:id="rId70"/>
    <p:sldId id="512" r:id="rId7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8"/>
    <p:restoredTop sz="94648"/>
  </p:normalViewPr>
  <p:slideViewPr>
    <p:cSldViewPr>
      <p:cViewPr varScale="1">
        <p:scale>
          <a:sx n="112" d="100"/>
          <a:sy n="112" d="100"/>
        </p:scale>
        <p:origin x="15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7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36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6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7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54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08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55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28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56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5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74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02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E02E9D-6A4F-4CD9-95CC-5E495CE0D39D}" type="slidenum">
              <a:rPr lang="en-US" sz="1300" b="0" smtClean="0">
                <a:latin typeface="Times New Roman" pitchFamily="18" charset="0"/>
              </a:rPr>
              <a:pPr eaLnBrk="1" hangingPunct="1"/>
              <a:t>60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8" tIns="47869" rIns="95738" bIns="47869" anchor="b"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3545A94-B8A9-4FD7-9026-7BA0DA2A648D}" type="slidenum">
              <a:rPr lang="en-US" sz="1300" b="0">
                <a:latin typeface="Times New Roman" pitchFamily="18" charset="0"/>
              </a:rPr>
              <a:pPr eaLnBrk="1" hangingPunct="1"/>
              <a:t>60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12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8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3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5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April 15,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Final Review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FDEED-B07F-04D8-100D-15EA9E7D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0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Local vs. global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Intra-domain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(LS) routing protocol</a:t>
            </a:r>
          </a:p>
          <a:p>
            <a:pPr lvl="1"/>
            <a:r>
              <a:rPr lang="en-US" dirty="0"/>
              <a:t>Dijkstra’s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Broadcast neighbors’ info to everyone</a:t>
            </a:r>
          </a:p>
          <a:p>
            <a:r>
              <a:rPr lang="en-US" dirty="0"/>
              <a:t>Distance vector (DV) routing protocol</a:t>
            </a:r>
          </a:p>
          <a:p>
            <a:pPr lvl="1"/>
            <a:r>
              <a:rPr lang="en-US" dirty="0"/>
              <a:t>Bellman-Ford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Gossip to neighbors about everyone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Count-to-infinity</a:t>
            </a:r>
            <a:r>
              <a:rPr lang="en-US" dirty="0"/>
              <a:t>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</a:t>
            </a:r>
            <a:r>
              <a:rPr lang="en-US" dirty="0">
                <a:solidFill>
                  <a:srgbClr val="0000FF"/>
                </a:solidFill>
              </a:rPr>
              <a:t>errors propagate</a:t>
            </a:r>
            <a:r>
              <a:rPr lang="en-US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is key to scalable inter-domain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tables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pPr lvl="1"/>
            <a:r>
              <a:rPr lang="en-US" dirty="0"/>
              <a:t>Except for taking the exam over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>
                <a:solidFill>
                  <a:srgbClr val="0000FF"/>
                </a:solidFill>
              </a:rPr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6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2F8D6-57F1-857C-9165-030746B9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4DF36-F894-65D6-E111-1D0B8870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4904E5B-68DD-664B-7EAB-7788F743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0" animBg="1"/>
      <p:bldP spid="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sections, and assignments </a:t>
            </a:r>
            <a:r>
              <a:rPr lang="en-US" dirty="0">
                <a:solidFill>
                  <a:srgbClr val="0000FF"/>
                </a:solidFill>
              </a:rPr>
              <a:t>after midterm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2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via shortest path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A70DC6-E321-8E46-B9FF-8F80D3D3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8CC887-B12B-564A-8F04-F2BE0B1C7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FD1C-FD1B-0544-9F2C-9D991D7A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B75A-C321-F744-84A7-D74C50CD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2801-AABB-6D41-9F7A-92D483AA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72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B60A15-3C0B-964A-95A0-CFC10CD4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91D4D9-66A7-EF4A-BAF3-79C99B6D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Due by </a:t>
            </a:r>
            <a:r>
              <a:rPr lang="en-US" dirty="0">
                <a:solidFill>
                  <a:srgbClr val="0000FF"/>
                </a:solidFill>
              </a:rPr>
              <a:t>Apr 24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  <a:p>
            <a:pPr lvl="2"/>
            <a:r>
              <a:rPr lang="en-US" dirty="0"/>
              <a:t>We are still below </a:t>
            </a:r>
            <a:r>
              <a:rPr lang="en-US" b="1" dirty="0">
                <a:solidFill>
                  <a:srgbClr val="0000FF"/>
                </a:solidFill>
              </a:rPr>
              <a:t>30%</a:t>
            </a:r>
          </a:p>
          <a:p>
            <a:pPr lvl="2"/>
            <a:endParaRPr lang="en-US" b="1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Sample final exam solution will be released this week!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9309-7423-C245-B09C-AD279FC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B767-231E-A942-A567-54C6916C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E4A-485B-C54D-88BE-4C108F6B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2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/>
              <a:t>Need an </a:t>
            </a:r>
            <a:r>
              <a:rPr lang="en-US" dirty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7C47D3-BCB0-204D-8B60-3F39E818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0879A-E483-4344-9573-38943C09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9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Robustness to failures</a:t>
            </a:r>
            <a:r>
              <a:rPr lang="en-US" dirty="0"/>
              <a:t>: leverage strong theory of reliable distributed system for control plane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Security</a:t>
            </a:r>
            <a:r>
              <a:rPr lang="en-US" dirty="0"/>
              <a:t>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7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756-2E16-534A-97B9-9EFF1EE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Fixed-function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1E66-D3BB-B242-A1B5-D84DF239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switches are fixed-function</a:t>
            </a:r>
          </a:p>
          <a:p>
            <a:pPr lvl="1"/>
            <a:r>
              <a:rPr lang="en-US" dirty="0"/>
              <a:t>They can do whatever they can do at birth, but they cannot change!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Bottom-up design</a:t>
            </a:r>
          </a:p>
          <a:p>
            <a:endParaRPr lang="en-US" dirty="0"/>
          </a:p>
          <a:p>
            <a:r>
              <a:rPr lang="en-US" dirty="0"/>
              <a:t>Even OpenFlow was designed to be a fixed protocol</a:t>
            </a:r>
          </a:p>
          <a:p>
            <a:pPr lvl="1"/>
            <a:r>
              <a:rPr lang="en-US" dirty="0"/>
              <a:t>With a fixed table format</a:t>
            </a:r>
          </a:p>
          <a:p>
            <a:pPr lvl="1"/>
            <a:r>
              <a:rPr lang="en-US" dirty="0"/>
              <a:t>Capable of doing limited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DA5F-FA19-0146-A821-44A648D4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0FC1-30A8-6B45-BCE3-EBF420DF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D87E-2533-7048-ABBB-EEBB384C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7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C67F-C08E-914D-B688-0C8C9BE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49C-2C42-6541-853A-8774DCB6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if we could tell switches exactly what we want?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table to keep?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rules to use?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data to keep track of?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C168-3CA2-0345-AAFC-8043CD88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9BD8-6330-3C4C-8336-73B2195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DB9-F3EC-1149-93FF-34E0354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0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D9E6-C04E-5F42-A584-A140DD4C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E6E1-DD2D-0C4E-9F87-317A4A3A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Precisely specify using a well-defined language</a:t>
            </a:r>
          </a:p>
          <a:p>
            <a:r>
              <a:rPr lang="en-US" dirty="0"/>
              <a:t>Compile it down to run on a standardized hardware (e.g., using P4)</a:t>
            </a:r>
          </a:p>
          <a:p>
            <a:r>
              <a:rPr lang="en-US" dirty="0"/>
              <a:t>Run at line speed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822DF-BADD-0A4A-955A-74E18D23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E7F1-D58A-0C45-A50D-3EE6A728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9902-7286-D74E-BFCD-0DA8E46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2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D20-AFA4-2342-B863-27B85AFF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PISA: Protocol Independent Switch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C468-9DF3-0446-A6F3-02099FE2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B7D7-2C0B-EB47-960D-A8E38E1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D27F-4CB7-3849-8C55-9F311916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81CF4A-FEDA-F64A-BE84-4ACB4C92F601}"/>
              </a:ext>
            </a:extLst>
          </p:cNvPr>
          <p:cNvGrpSpPr/>
          <p:nvPr/>
        </p:nvGrpSpPr>
        <p:grpSpPr>
          <a:xfrm>
            <a:off x="7515907" y="3240058"/>
            <a:ext cx="552334" cy="519142"/>
            <a:chOff x="8131589" y="4009362"/>
            <a:chExt cx="552334" cy="692189"/>
          </a:xfrm>
        </p:grpSpPr>
        <p:grpSp>
          <p:nvGrpSpPr>
            <p:cNvPr id="266" name="Group 65">
              <a:extLst>
                <a:ext uri="{FF2B5EF4-FFF2-40B4-BE49-F238E27FC236}">
                  <a16:creationId xmlns:a16="http://schemas.microsoft.com/office/drawing/2014/main" id="{7939DBD5-C532-104B-8C23-A45920E79A3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AB1DE14-6A37-9940-9FB0-558F0DE59D6C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364A080-2EB8-0D46-91A3-41FCEE1B228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1C1A9DA-7685-334B-8438-71E724F1C059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67" name="Group 70">
              <a:extLst>
                <a:ext uri="{FF2B5EF4-FFF2-40B4-BE49-F238E27FC236}">
                  <a16:creationId xmlns:a16="http://schemas.microsoft.com/office/drawing/2014/main" id="{414E6434-D0E4-E54E-9713-130260358E1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41BC9F9-5D2B-FB41-92B3-958E88A7F58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1BD52F4-BFEC-AA44-868D-3B7FB95D3BF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31113B9-3EB0-114A-A5D7-558AF2BD9CD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AC22D4B-8EFD-8144-84C5-5F34E5AC9871}"/>
              </a:ext>
            </a:extLst>
          </p:cNvPr>
          <p:cNvGrpSpPr/>
          <p:nvPr/>
        </p:nvGrpSpPr>
        <p:grpSpPr>
          <a:xfrm>
            <a:off x="8097638" y="3246874"/>
            <a:ext cx="512735" cy="1191971"/>
            <a:chOff x="2488822" y="2403406"/>
            <a:chExt cx="529093" cy="1589294"/>
          </a:xfrm>
        </p:grpSpPr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AAEF7B5-9BEB-A844-8B8C-F7A9B9E83F84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9D66C66-12AF-F641-B184-2F4EF61DAC8B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66F41F8-E497-3447-8261-3352DE0D5F7B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5B7A1F-B11B-7146-882C-256A77BE4E46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3F3EC19-C38A-B743-9E65-CA41BFA6AD3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58C96AE8-3B4B-8F4E-849D-73E50AF59C95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A3A57FD-961B-474D-B711-EBA4FA9025E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4CE5B4A6-84C2-434F-8224-DEBF4314B327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57E44E6-D626-A148-A6C9-BE9D1E42C721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4FC816EF-FBA0-3C4A-8028-6C4C16A3ECD4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2BF2A-E1BF-D846-99C3-F552EEC4CD1F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C0ECB59-933D-A840-8C2D-2A6A82B9952A}"/>
              </a:ext>
            </a:extLst>
          </p:cNvPr>
          <p:cNvGrpSpPr/>
          <p:nvPr/>
        </p:nvGrpSpPr>
        <p:grpSpPr>
          <a:xfrm>
            <a:off x="557347" y="3204129"/>
            <a:ext cx="381108" cy="1191971"/>
            <a:chOff x="2488822" y="2403406"/>
            <a:chExt cx="529093" cy="1589294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FAE8607-CDA8-2E4D-8EB8-7A8A64F0F707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AF780E3-7340-A249-80DA-11B1DEDCDE19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8CE68E0C-414B-EC4E-AC83-C4F4B5E684DF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27322BA-6D56-A84E-81E8-F2E6C4E8A53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523FFC-FF75-6E44-9722-3F966014EBF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EF6F981-4641-2B44-8393-93423E7FB990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D50277-FFFD-BA41-8E4C-0001865F15B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AA100D99-1CD1-1644-8E37-459B990C68E5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446386D3-CF2B-F24C-A713-B6DF39901CA0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5D4F3344-912F-8243-9E53-6A7A206F26C0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82C482A-51C0-A047-9B65-CDB0D4C5CB8C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A7AAA9BB-3B2A-3140-AD48-52F2A09480ED}"/>
              </a:ext>
            </a:extLst>
          </p:cNvPr>
          <p:cNvGrpSpPr/>
          <p:nvPr/>
        </p:nvGrpSpPr>
        <p:grpSpPr>
          <a:xfrm>
            <a:off x="1761235" y="3002385"/>
            <a:ext cx="1124342" cy="1626876"/>
            <a:chOff x="1908358" y="3002385"/>
            <a:chExt cx="1124342" cy="1626876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4C7BA8-894B-C341-8D17-13E4BB23179D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F368233-0518-D34E-9ADD-666E3FDEE62A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E1F675E-3C11-2C44-8778-15C0D93F547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9CEA699-8429-EA42-8986-8FD6EE6A3813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477AE534-107A-5B40-8CD1-C2241E2093D9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FB23DE5-71BA-A846-86CB-8D6AA310E357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5468401-3F85-2E4A-9271-B0C636D26DFD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13AE27E-8545-834C-9986-E55C6FB925AA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A4E8FBB3-708C-7A42-8F6C-A67D2D92E188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6CA6866A-E19D-1847-B4D9-D82999A377C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5" name="Trapezoid 304">
                <a:extLst>
                  <a:ext uri="{FF2B5EF4-FFF2-40B4-BE49-F238E27FC236}">
                    <a16:creationId xmlns:a16="http://schemas.microsoft.com/office/drawing/2014/main" id="{FB3E3F58-0025-2E4A-B215-5F9EF7C4AA7F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6" name="Trapezoid 305">
                <a:extLst>
                  <a:ext uri="{FF2B5EF4-FFF2-40B4-BE49-F238E27FC236}">
                    <a16:creationId xmlns:a16="http://schemas.microsoft.com/office/drawing/2014/main" id="{6DD38230-54D2-E14B-B4AB-0C741D526199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7" name="Trapezoid 306">
                <a:extLst>
                  <a:ext uri="{FF2B5EF4-FFF2-40B4-BE49-F238E27FC236}">
                    <a16:creationId xmlns:a16="http://schemas.microsoft.com/office/drawing/2014/main" id="{CEADC2D8-0230-1C43-A58D-1BADADBF2648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8" name="Trapezoid 307">
                <a:extLst>
                  <a:ext uri="{FF2B5EF4-FFF2-40B4-BE49-F238E27FC236}">
                    <a16:creationId xmlns:a16="http://schemas.microsoft.com/office/drawing/2014/main" id="{572165D4-0F0D-A842-B62F-8DFDF7E43605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9" name="Trapezoid 308">
                <a:extLst>
                  <a:ext uri="{FF2B5EF4-FFF2-40B4-BE49-F238E27FC236}">
                    <a16:creationId xmlns:a16="http://schemas.microsoft.com/office/drawing/2014/main" id="{41F932B5-A8D8-8444-938E-701067D2E175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0" name="Trapezoid 309">
                <a:extLst>
                  <a:ext uri="{FF2B5EF4-FFF2-40B4-BE49-F238E27FC236}">
                    <a16:creationId xmlns:a16="http://schemas.microsoft.com/office/drawing/2014/main" id="{6D4E9633-2C74-1C4D-AB4D-BCC5338DB090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61820246-221C-7147-9056-9DD64E32C96F}"/>
              </a:ext>
            </a:extLst>
          </p:cNvPr>
          <p:cNvSpPr txBox="1"/>
          <p:nvPr/>
        </p:nvSpPr>
        <p:spPr>
          <a:xfrm>
            <a:off x="1704028" y="2733446"/>
            <a:ext cx="2008004" cy="313270"/>
          </a:xfrm>
          <a:prstGeom prst="rect">
            <a:avLst/>
          </a:prstGeom>
          <a:noFill/>
        </p:spPr>
        <p:txBody>
          <a:bodyPr wrap="square" lIns="81639" tIns="40820" rIns="81639" bIns="4082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+ Action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B720349-39CE-A04E-A7B7-2BE20C4A7684}"/>
              </a:ext>
            </a:extLst>
          </p:cNvPr>
          <p:cNvGrpSpPr/>
          <p:nvPr/>
        </p:nvGrpSpPr>
        <p:grpSpPr>
          <a:xfrm>
            <a:off x="7516650" y="3935632"/>
            <a:ext cx="552334" cy="519142"/>
            <a:chOff x="8131589" y="4009362"/>
            <a:chExt cx="552334" cy="692189"/>
          </a:xfrm>
        </p:grpSpPr>
        <p:grpSp>
          <p:nvGrpSpPr>
            <p:cNvPr id="352" name="Group 65">
              <a:extLst>
                <a:ext uri="{FF2B5EF4-FFF2-40B4-BE49-F238E27FC236}">
                  <a16:creationId xmlns:a16="http://schemas.microsoft.com/office/drawing/2014/main" id="{581BE93C-8E42-4647-AF4B-3CE1CBFEC96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85C49E7B-A01D-954D-9E6E-A7DC0B98A36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FBC95AF-DA67-3845-9C0E-06F8D0EF9FC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1D65A84-7D19-4D44-995A-60D1C49A44F5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3" name="Group 70">
              <a:extLst>
                <a:ext uri="{FF2B5EF4-FFF2-40B4-BE49-F238E27FC236}">
                  <a16:creationId xmlns:a16="http://schemas.microsoft.com/office/drawing/2014/main" id="{6F1BA334-B1C7-F74E-B2C7-C0EC66D8F6B0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3D3161CF-CDD9-9349-9713-2F9EC7DD65A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2A39C8-DA71-8440-82A6-1F90F2A5D37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0ABAA2D-B713-8946-BDD2-B86C6087AA76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CCE64D5-2FDA-2944-B52B-E15D99B92470}"/>
              </a:ext>
            </a:extLst>
          </p:cNvPr>
          <p:cNvCxnSpPr>
            <a:cxnSpLocks/>
            <a:endCxn id="255" idx="1"/>
          </p:cNvCxnSpPr>
          <p:nvPr/>
        </p:nvCxnSpPr>
        <p:spPr>
          <a:xfrm>
            <a:off x="1354116" y="3807275"/>
            <a:ext cx="407120" cy="424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5DF6251-F7CA-554F-84CA-24AC74DF4D07}"/>
              </a:ext>
            </a:extLst>
          </p:cNvPr>
          <p:cNvCxnSpPr>
            <a:cxnSpLocks/>
          </p:cNvCxnSpPr>
          <p:nvPr/>
        </p:nvCxnSpPr>
        <p:spPr>
          <a:xfrm flipV="1">
            <a:off x="4301677" y="3822995"/>
            <a:ext cx="275612" cy="241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F3DF7373-78AD-8A42-BCA7-FFAF2AD53FE7}"/>
              </a:ext>
            </a:extLst>
          </p:cNvPr>
          <p:cNvCxnSpPr>
            <a:cxnSpLocks/>
          </p:cNvCxnSpPr>
          <p:nvPr/>
        </p:nvCxnSpPr>
        <p:spPr>
          <a:xfrm>
            <a:off x="5701630" y="3831612"/>
            <a:ext cx="280639" cy="344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936E5FFB-5127-F141-B59C-EF58293B439B}"/>
              </a:ext>
            </a:extLst>
          </p:cNvPr>
          <p:cNvCxnSpPr>
            <a:cxnSpLocks/>
          </p:cNvCxnSpPr>
          <p:nvPr/>
        </p:nvCxnSpPr>
        <p:spPr>
          <a:xfrm>
            <a:off x="7106610" y="3831956"/>
            <a:ext cx="409297" cy="476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AA8C0C8D-BCF3-ED48-8FC7-6007DA070790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2885577" y="3801949"/>
            <a:ext cx="291760" cy="5282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E3781C4A-BFD2-5A4F-A50C-47C3D9254E9F}"/>
              </a:ext>
            </a:extLst>
          </p:cNvPr>
          <p:cNvSpPr txBox="1"/>
          <p:nvPr/>
        </p:nvSpPr>
        <p:spPr>
          <a:xfrm>
            <a:off x="1802578" y="3047438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2C8030E-5F82-F64B-B8EB-44BC4DFDA52C}"/>
              </a:ext>
            </a:extLst>
          </p:cNvPr>
          <p:cNvSpPr txBox="1"/>
          <p:nvPr/>
        </p:nvSpPr>
        <p:spPr>
          <a:xfrm>
            <a:off x="2412647" y="306118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7479213-F216-3D40-BCC7-2B22D01BC952}"/>
              </a:ext>
            </a:extLst>
          </p:cNvPr>
          <p:cNvSpPr/>
          <p:nvPr/>
        </p:nvSpPr>
        <p:spPr>
          <a:xfrm rot="16200000">
            <a:off x="276364" y="3591605"/>
            <a:ext cx="1745942" cy="420688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16621" tIns="58311" rIns="116621" bIns="58311" rtlCol="0" anchor="ctr"/>
          <a:lstStyle/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Programmable</a:t>
            </a:r>
          </a:p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Parser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CBBE7F0-419A-BC40-908F-72D60054A639}"/>
              </a:ext>
            </a:extLst>
          </p:cNvPr>
          <p:cNvGrpSpPr/>
          <p:nvPr/>
        </p:nvGrpSpPr>
        <p:grpSpPr>
          <a:xfrm>
            <a:off x="-76200" y="1868446"/>
            <a:ext cx="2462534" cy="1250655"/>
            <a:chOff x="-151249" y="1086858"/>
            <a:chExt cx="3283379" cy="1667540"/>
          </a:xfrm>
        </p:grpSpPr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EAC51B5-1895-4B45-A19B-97DDBDBB3BAE}"/>
                </a:ext>
              </a:extLst>
            </p:cNvPr>
            <p:cNvSpPr txBox="1"/>
            <p:nvPr/>
          </p:nvSpPr>
          <p:spPr>
            <a:xfrm>
              <a:off x="-151249" y="1086858"/>
              <a:ext cx="328337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which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headers are recognized</a:t>
              </a: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5D8D58C7-902A-D34A-B060-02551196B73D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490441" y="1784485"/>
              <a:ext cx="115107" cy="96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40918D2-5EAE-9D4B-A398-263E0E5B3B85}"/>
              </a:ext>
            </a:extLst>
          </p:cNvPr>
          <p:cNvGrpSpPr/>
          <p:nvPr/>
        </p:nvGrpSpPr>
        <p:grpSpPr>
          <a:xfrm>
            <a:off x="1761244" y="1752600"/>
            <a:ext cx="5345375" cy="1066799"/>
            <a:chOff x="2298675" y="932397"/>
            <a:chExt cx="7127166" cy="1422399"/>
          </a:xfrm>
        </p:grpSpPr>
        <p:sp>
          <p:nvSpPr>
            <p:cNvPr id="372" name="Right Brace 371">
              <a:extLst>
                <a:ext uri="{FF2B5EF4-FFF2-40B4-BE49-F238E27FC236}">
                  <a16:creationId xmlns:a16="http://schemas.microsoft.com/office/drawing/2014/main" id="{AB4450D3-CA45-CE41-8C00-B295A6595E27}"/>
                </a:ext>
              </a:extLst>
            </p:cNvPr>
            <p:cNvSpPr/>
            <p:nvPr/>
          </p:nvSpPr>
          <p:spPr>
            <a:xfrm rot="16200000">
              <a:off x="5668154" y="-1402891"/>
              <a:ext cx="388208" cy="7127166"/>
            </a:xfrm>
            <a:prstGeom prst="rightBrace">
              <a:avLst>
                <a:gd name="adj1" fmla="val 109281"/>
                <a:gd name="adj2" fmla="val 48982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DF9CDB5-08FB-1441-8D69-E50E977DD21F}"/>
                </a:ext>
              </a:extLst>
            </p:cNvPr>
            <p:cNvSpPr txBox="1"/>
            <p:nvPr/>
          </p:nvSpPr>
          <p:spPr>
            <a:xfrm>
              <a:off x="2990578" y="932397"/>
              <a:ext cx="558956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what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tables are needed and how packets are processed</a:t>
              </a:r>
            </a:p>
          </p:txBody>
        </p: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556FE78-6372-D541-8994-5708C3D36D91}"/>
                </a:ext>
              </a:extLst>
            </p:cNvPr>
            <p:cNvCxnSpPr>
              <a:stCxn id="373" idx="2"/>
              <a:endCxn id="372" idx="1"/>
            </p:cNvCxnSpPr>
            <p:nvPr/>
          </p:nvCxnSpPr>
          <p:spPr>
            <a:xfrm>
              <a:off x="5785360" y="1630024"/>
              <a:ext cx="4345" cy="3365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1B75A47D-B5E7-9E42-AF50-DE313BB2B5BC}"/>
              </a:ext>
            </a:extLst>
          </p:cNvPr>
          <p:cNvSpPr txBox="1"/>
          <p:nvPr/>
        </p:nvSpPr>
        <p:spPr>
          <a:xfrm>
            <a:off x="481970" y="5296240"/>
            <a:ext cx="818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stages </a:t>
            </a:r>
            <a:r>
              <a:rPr lang="en-US" sz="21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identical – makes PISA a good “compiler target”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1F38EF-72E9-A64F-9252-D55671487842}"/>
              </a:ext>
            </a:extLst>
          </p:cNvPr>
          <p:cNvGrpSpPr/>
          <p:nvPr/>
        </p:nvGrpSpPr>
        <p:grpSpPr>
          <a:xfrm>
            <a:off x="3156893" y="2994713"/>
            <a:ext cx="1124342" cy="1626876"/>
            <a:chOff x="1908358" y="3002385"/>
            <a:chExt cx="1124342" cy="1626876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2D0D6C45-5EB4-9646-B764-8A0A3E58B82E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2634C318-DCD5-A245-A57B-662CD258A3B4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5977883-DD27-E74B-9161-3828E5062E7B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AFA2340D-8F97-5448-BEF4-6B3D906B93C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66213FE3-583C-1249-94EA-1B9BCE0F3F42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69732217-70CC-9F41-B5A4-1D0705F5EE22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4A4C1D1-0AE3-BE41-AB55-D376EAA09CE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4E00C405-C950-1D46-A22E-C139EDF82E52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1D05405C-3054-C24B-BCE8-8FAD5CB7DD56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416C83FC-98BB-A14A-BB53-28120BB904DF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Trapezoid 388">
                <a:extLst>
                  <a:ext uri="{FF2B5EF4-FFF2-40B4-BE49-F238E27FC236}">
                    <a16:creationId xmlns:a16="http://schemas.microsoft.com/office/drawing/2014/main" id="{0260F25A-E0DE-D748-92E1-82D75269212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Trapezoid 389">
                <a:extLst>
                  <a:ext uri="{FF2B5EF4-FFF2-40B4-BE49-F238E27FC236}">
                    <a16:creationId xmlns:a16="http://schemas.microsoft.com/office/drawing/2014/main" id="{41F6E46A-6D49-7A45-9F49-765386EB1206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Trapezoid 390">
                <a:extLst>
                  <a:ext uri="{FF2B5EF4-FFF2-40B4-BE49-F238E27FC236}">
                    <a16:creationId xmlns:a16="http://schemas.microsoft.com/office/drawing/2014/main" id="{13A27BC4-DC66-F545-8B8C-5A5C3EE3CB4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01E0F7CF-8D66-AA43-A4C1-1BABD4213500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4CEF48A4-ADFD-7544-98C0-143EA4447E5A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3DC5273D-81F4-804B-955F-7E6504CB57F2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21ACFE1-61B7-6348-801E-57AE443AD4EA}"/>
              </a:ext>
            </a:extLst>
          </p:cNvPr>
          <p:cNvGrpSpPr/>
          <p:nvPr/>
        </p:nvGrpSpPr>
        <p:grpSpPr>
          <a:xfrm>
            <a:off x="4568036" y="2982689"/>
            <a:ext cx="1124342" cy="1626876"/>
            <a:chOff x="1908358" y="3002385"/>
            <a:chExt cx="1124342" cy="1626876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7DECBC4-B4DE-6B45-A74D-D1A797EFBE85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05772F61-4438-4E4C-93A2-54D060FABF65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81C7B6B-7017-C94E-A58E-4D08869C8F9A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71A345F-4B03-2D4B-8C1B-1B37FD4FA691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6A43E5E-DA8C-0E4A-A9CD-0D1274B8038B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4A2DE725-DE5F-C548-9968-C7C6497467A5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750A9E0-CB9C-3146-A442-97EF2084199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2E28DA6-1E31-454E-8637-0283A0DA227D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BC69B4C-DD0F-5E4A-A6FA-29B3DA2C7A3A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B0359FA-ECC8-6549-BE7E-223528115C11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6" name="Trapezoid 405">
                <a:extLst>
                  <a:ext uri="{FF2B5EF4-FFF2-40B4-BE49-F238E27FC236}">
                    <a16:creationId xmlns:a16="http://schemas.microsoft.com/office/drawing/2014/main" id="{BAA17843-2D6E-B64D-BBC7-3F62AF78315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7" name="Trapezoid 406">
                <a:extLst>
                  <a:ext uri="{FF2B5EF4-FFF2-40B4-BE49-F238E27FC236}">
                    <a16:creationId xmlns:a16="http://schemas.microsoft.com/office/drawing/2014/main" id="{59919433-5B66-C74F-B1D4-3017BDE2EC4F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8" name="Trapezoid 407">
                <a:extLst>
                  <a:ext uri="{FF2B5EF4-FFF2-40B4-BE49-F238E27FC236}">
                    <a16:creationId xmlns:a16="http://schemas.microsoft.com/office/drawing/2014/main" id="{ADC641F2-03C4-634C-9CF6-8E4CBBAD513A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9" name="Trapezoid 408">
                <a:extLst>
                  <a:ext uri="{FF2B5EF4-FFF2-40B4-BE49-F238E27FC236}">
                    <a16:creationId xmlns:a16="http://schemas.microsoft.com/office/drawing/2014/main" id="{A3E65B3A-49ED-964F-8AAF-9F2AB91AD581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0" name="Trapezoid 409">
                <a:extLst>
                  <a:ext uri="{FF2B5EF4-FFF2-40B4-BE49-F238E27FC236}">
                    <a16:creationId xmlns:a16="http://schemas.microsoft.com/office/drawing/2014/main" id="{8334A7A6-D014-CD47-9F8E-C36E9F46C5A6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1" name="Trapezoid 410">
                <a:extLst>
                  <a:ext uri="{FF2B5EF4-FFF2-40B4-BE49-F238E27FC236}">
                    <a16:creationId xmlns:a16="http://schemas.microsoft.com/office/drawing/2014/main" id="{53B7947B-ED5E-C649-B8BD-E5F596A796D3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F948BDC4-26C7-E846-B9D1-2E39AEAF5DD9}"/>
              </a:ext>
            </a:extLst>
          </p:cNvPr>
          <p:cNvGrpSpPr/>
          <p:nvPr/>
        </p:nvGrpSpPr>
        <p:grpSpPr>
          <a:xfrm>
            <a:off x="5981873" y="2982689"/>
            <a:ext cx="1124342" cy="1626876"/>
            <a:chOff x="1908358" y="3002385"/>
            <a:chExt cx="1124342" cy="162687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A927E1FC-3BE2-FA4C-A0D9-39ABE954EB73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B2760C1-F7B2-084A-BC06-0AAC71262DF6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7BA4E89-79FD-BE4C-98CC-E38B641E9819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6D83746-B821-4340-A872-76266EC6123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556A61E-8899-8742-910B-51AA99482F95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85F684A-8934-9748-B2E7-68D0A9DE858B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1A381042-922F-DC49-A541-E5F341B0698F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DF595AB-CA69-5440-AB83-69A89D67A806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A1ADBCF-4F4E-BC43-8A48-848C36A0DC73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50C3071-10C1-2449-A0B5-D75B0F766BD2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3" name="Trapezoid 422">
                <a:extLst>
                  <a:ext uri="{FF2B5EF4-FFF2-40B4-BE49-F238E27FC236}">
                    <a16:creationId xmlns:a16="http://schemas.microsoft.com/office/drawing/2014/main" id="{B0E7ABFF-93BC-AC48-AE19-43A6BFCEC8E3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4" name="Trapezoid 423">
                <a:extLst>
                  <a:ext uri="{FF2B5EF4-FFF2-40B4-BE49-F238E27FC236}">
                    <a16:creationId xmlns:a16="http://schemas.microsoft.com/office/drawing/2014/main" id="{84E6191D-7CAC-C240-B34E-714AA4A676BC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5" name="Trapezoid 424">
                <a:extLst>
                  <a:ext uri="{FF2B5EF4-FFF2-40B4-BE49-F238E27FC236}">
                    <a16:creationId xmlns:a16="http://schemas.microsoft.com/office/drawing/2014/main" id="{A6082EB5-4B43-734D-ACF5-A2FC683F4A8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6" name="Trapezoid 425">
                <a:extLst>
                  <a:ext uri="{FF2B5EF4-FFF2-40B4-BE49-F238E27FC236}">
                    <a16:creationId xmlns:a16="http://schemas.microsoft.com/office/drawing/2014/main" id="{C410E377-3307-DE4C-BAC3-9377E44F5E17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7" name="Trapezoid 426">
                <a:extLst>
                  <a:ext uri="{FF2B5EF4-FFF2-40B4-BE49-F238E27FC236}">
                    <a16:creationId xmlns:a16="http://schemas.microsoft.com/office/drawing/2014/main" id="{785804E5-77DB-FE49-B0DA-819DE38718F8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8" name="Trapezoid 427">
                <a:extLst>
                  <a:ext uri="{FF2B5EF4-FFF2-40B4-BE49-F238E27FC236}">
                    <a16:creationId xmlns:a16="http://schemas.microsoft.com/office/drawing/2014/main" id="{8000D2D7-8954-1548-86A6-ACBA9BBE80A1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1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65" grpId="0"/>
      <p:bldP spid="366" grpId="0"/>
      <p:bldP spid="37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12–16)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Intra-domain routing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/>
              <a:t>Link layer (lectures 17–19)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Like midterm, but based on your feedback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we’re working to avoid cascading mistakes;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there will be a text box or image upload feature to show your work</a:t>
            </a:r>
          </a:p>
          <a:p>
            <a:r>
              <a:rPr lang="en-US" dirty="0"/>
              <a:t>Questions not ordered in terms of complexity</a:t>
            </a:r>
          </a:p>
          <a:p>
            <a:pPr lvl="2"/>
            <a:r>
              <a:rPr lang="en-US" dirty="0"/>
              <a:t>Read all carefully</a:t>
            </a:r>
          </a:p>
          <a:p>
            <a:r>
              <a:rPr lang="en-US" dirty="0"/>
              <a:t>Pace yourself accordingly!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948" imgH="1084823" progId="MS_ClipArt_Gallery.2">
                    <p:embed/>
                  </p:oleObj>
                </mc:Choice>
                <mc:Fallback>
                  <p:oleObj name="Clip" r:id="rId3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948" imgH="1084823" progId="MS_ClipArt_Gallery.2">
                    <p:embed/>
                  </p:oleObj>
                </mc:Choice>
                <mc:Fallback>
                  <p:oleObj name="Clip" r:id="rId5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E9787D-A36B-A8BB-21DD-9B9753C5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link characteristics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important differences from wired link 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Decreased signal strength</a:t>
            </a:r>
            <a:r>
              <a:rPr lang="en-US" dirty="0"/>
              <a:t>: Radio signal attenuates as it propagates through matter (path loss)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Multipath propagation</a:t>
            </a:r>
            <a:r>
              <a:rPr lang="en-US" dirty="0"/>
              <a:t>: Radio signal reflects off objects ground, arriving at destination at slightly different times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Interference from other sources</a:t>
            </a:r>
            <a:r>
              <a:rPr lang="en-US" dirty="0"/>
              <a:t>: Standardized wireless network frequencies (e.g., 2.4 GHz) shared by other devices (e.g., phone); devices (motors) interfere as well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D4ADA-A602-F84E-A7DA-25B283A7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31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wireless senders and receivers create many problems</a:t>
            </a:r>
          </a:p>
          <a:p>
            <a:pPr lvl="1"/>
            <a:r>
              <a:rPr lang="en-US" dirty="0"/>
              <a:t>Multiple access issues (we’ve seen this before)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Hidden terminal problem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9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A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C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A, C can not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Hence, A, C are unaware of their interference at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29200" y="1600200"/>
            <a:ext cx="3203575" cy="1828495"/>
            <a:chOff x="698500" y="2413000"/>
            <a:chExt cx="3203575" cy="1828495"/>
          </a:xfrm>
        </p:grpSpPr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2163763" y="2570163"/>
              <a:ext cx="627062" cy="642937"/>
              <a:chOff x="313" y="1497"/>
              <a:chExt cx="1152" cy="1014"/>
            </a:xfrm>
          </p:grpSpPr>
          <p:pic>
            <p:nvPicPr>
              <p:cNvPr id="2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98500" y="241300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2019027" y="3627437"/>
              <a:ext cx="951186" cy="331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644775" y="3148013"/>
              <a:ext cx="407988" cy="322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1090613" y="3798888"/>
              <a:ext cx="3508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563938" y="3292475"/>
              <a:ext cx="3381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741613" y="2587625"/>
              <a:ext cx="3508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" name="Group 356"/>
            <p:cNvGrpSpPr>
              <a:grpSpLocks/>
            </p:cNvGrpSpPr>
            <p:nvPr/>
          </p:nvGrpSpPr>
          <p:grpSpPr bwMode="auto">
            <a:xfrm>
              <a:off x="2925763" y="3119438"/>
              <a:ext cx="627062" cy="642937"/>
              <a:chOff x="313" y="1497"/>
              <a:chExt cx="1152" cy="1014"/>
            </a:xfrm>
          </p:grpSpPr>
          <p:pic>
            <p:nvPicPr>
              <p:cNvPr id="2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356"/>
            <p:cNvGrpSpPr>
              <a:grpSpLocks/>
            </p:cNvGrpSpPr>
            <p:nvPr/>
          </p:nvGrpSpPr>
          <p:grpSpPr bwMode="auto">
            <a:xfrm>
              <a:off x="1401763" y="3260725"/>
              <a:ext cx="627062" cy="980770"/>
              <a:chOff x="313" y="1497"/>
              <a:chExt cx="1152" cy="1543"/>
            </a:xfrm>
          </p:grpSpPr>
          <p:pic>
            <p:nvPicPr>
              <p:cNvPr id="1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2256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738884" y="3738562"/>
            <a:ext cx="3659188" cy="2263775"/>
            <a:chOff x="4943475" y="2124075"/>
            <a:chExt cx="3659188" cy="2263775"/>
          </a:xfrm>
        </p:grpSpPr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943475" y="2292350"/>
              <a:ext cx="3321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6853238" y="22891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8034338" y="23320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5016500" y="3119438"/>
              <a:ext cx="10695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78413" y="4148138"/>
              <a:ext cx="326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024438" y="2968625"/>
              <a:ext cx="0" cy="1138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5106988" y="30241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6362700" y="41116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 flipH="1">
              <a:off x="5202238" y="29940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7643813" y="30480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403850" y="2855913"/>
              <a:ext cx="26988" cy="1263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6624638" y="2924175"/>
              <a:ext cx="0" cy="1208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7705725" y="2908300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9" name="Group 356"/>
            <p:cNvGrpSpPr>
              <a:grpSpLocks/>
            </p:cNvGrpSpPr>
            <p:nvPr/>
          </p:nvGrpSpPr>
          <p:grpSpPr bwMode="auto">
            <a:xfrm>
              <a:off x="5130800" y="2154238"/>
              <a:ext cx="627063" cy="642937"/>
              <a:chOff x="313" y="1497"/>
              <a:chExt cx="1152" cy="1014"/>
            </a:xfrm>
          </p:grpSpPr>
          <p:pic>
            <p:nvPicPr>
              <p:cNvPr id="4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56"/>
            <p:cNvGrpSpPr>
              <a:grpSpLocks/>
            </p:cNvGrpSpPr>
            <p:nvPr/>
          </p:nvGrpSpPr>
          <p:grpSpPr bwMode="auto">
            <a:xfrm>
              <a:off x="6319838" y="2193925"/>
              <a:ext cx="627062" cy="644525"/>
              <a:chOff x="313" y="1497"/>
              <a:chExt cx="1152" cy="1014"/>
            </a:xfrm>
          </p:grpSpPr>
          <p:pic>
            <p:nvPicPr>
              <p:cNvPr id="4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/>
            <p:cNvGrpSpPr>
              <a:grpSpLocks/>
            </p:cNvGrpSpPr>
            <p:nvPr/>
          </p:nvGrpSpPr>
          <p:grpSpPr bwMode="auto">
            <a:xfrm>
              <a:off x="7396163" y="2124075"/>
              <a:ext cx="627062" cy="642938"/>
              <a:chOff x="313" y="1497"/>
              <a:chExt cx="1152" cy="1014"/>
            </a:xfrm>
          </p:grpSpPr>
          <p:pic>
            <p:nvPicPr>
              <p:cNvPr id="4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98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since the midterm: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62313"/>
            <a:ext cx="7924800" cy="2757487"/>
          </a:xfrm>
        </p:spPr>
        <p:txBody>
          <a:bodyPr/>
          <a:lstStyle/>
          <a:p>
            <a:r>
              <a:rPr lang="en-US" dirty="0"/>
              <a:t>Before every data transmission </a:t>
            </a:r>
          </a:p>
          <a:p>
            <a:pPr lvl="1"/>
            <a:r>
              <a:rPr lang="en-US" dirty="0"/>
              <a:t>Sender sends a Request to Send (RTS) frame with the length of transmission and the destination</a:t>
            </a:r>
          </a:p>
          <a:p>
            <a:pPr lvl="1"/>
            <a:r>
              <a:rPr lang="en-US" dirty="0"/>
              <a:t>Receiver respond with a Clear to Send (CTS) frame</a:t>
            </a:r>
          </a:p>
          <a:p>
            <a:pPr lvl="1"/>
            <a:r>
              <a:rPr lang="en-US" dirty="0"/>
              <a:t>Sender sends data</a:t>
            </a:r>
          </a:p>
          <a:p>
            <a:pPr lvl="1"/>
            <a:r>
              <a:rPr lang="en-US" dirty="0"/>
              <a:t>Receiver sends an ACK</a:t>
            </a:r>
          </a:p>
          <a:p>
            <a:r>
              <a:rPr lang="en-US" dirty="0"/>
              <a:t>If sender doesn’</a:t>
            </a:r>
            <a:r>
              <a:rPr lang="en-US" altLang="ja-JP" dirty="0"/>
              <a:t>t get a CTS back, it assumes collision </a:t>
            </a:r>
            <a:endParaRPr lang="en-US" dirty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1090612" y="1828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6052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56626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72034" y="1495425"/>
            <a:ext cx="8768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3146172" y="1495425"/>
            <a:ext cx="10371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Receiver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4863306" y="1371600"/>
            <a:ext cx="164147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Other node in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4825" y="1752600"/>
            <a:ext cx="5157787" cy="457200"/>
            <a:chOff x="927" y="1104"/>
            <a:chExt cx="3249" cy="288"/>
          </a:xfrm>
        </p:grpSpPr>
        <p:sp>
          <p:nvSpPr>
            <p:cNvPr id="32792" name="Line 11"/>
            <p:cNvSpPr>
              <a:spLocks noChangeShapeType="1"/>
            </p:cNvSpPr>
            <p:nvPr/>
          </p:nvSpPr>
          <p:spPr bwMode="auto">
            <a:xfrm>
              <a:off x="1306" y="1200"/>
              <a:ext cx="2870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>
              <a:off x="1296" y="1200"/>
              <a:ext cx="1584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4" name="Text Box 13"/>
            <p:cNvSpPr txBox="1">
              <a:spLocks noChangeArrowheads="1"/>
            </p:cNvSpPr>
            <p:nvPr/>
          </p:nvSpPr>
          <p:spPr bwMode="auto">
            <a:xfrm>
              <a:off x="927" y="1104"/>
              <a:ext cx="3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D3A600"/>
                  </a:solidFill>
                  <a:latin typeface="Arial" charset="0"/>
                  <a:ea typeface="Arial" charset="0"/>
                  <a:cs typeface="Arial" charset="0"/>
                </a:rPr>
                <a:t>RTS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1012" y="2819400"/>
            <a:ext cx="5181600" cy="398463"/>
            <a:chOff x="912" y="1776"/>
            <a:chExt cx="3264" cy="251"/>
          </a:xfrm>
        </p:grpSpPr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 flipH="1">
              <a:off x="1296" y="1776"/>
              <a:ext cx="1584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>
              <a:off x="2880" y="1776"/>
              <a:ext cx="1296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1" name="Text Box 17"/>
            <p:cNvSpPr txBox="1">
              <a:spLocks noChangeArrowheads="1"/>
            </p:cNvSpPr>
            <p:nvPr/>
          </p:nvSpPr>
          <p:spPr bwMode="auto">
            <a:xfrm>
              <a:off x="912" y="18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ysDash"/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ACK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7200" y="2362200"/>
            <a:ext cx="3148013" cy="381000"/>
            <a:chOff x="897" y="1488"/>
            <a:chExt cx="1983" cy="2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1296" y="1536"/>
              <a:ext cx="1584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97" y="1488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1012" y="2133600"/>
            <a:ext cx="5181600" cy="381000"/>
            <a:chOff x="912" y="1344"/>
            <a:chExt cx="3264" cy="240"/>
          </a:xfrm>
        </p:grpSpPr>
        <p:grpSp>
          <p:nvGrpSpPr>
            <p:cNvPr id="32783" name="Group 22"/>
            <p:cNvGrpSpPr>
              <a:grpSpLocks/>
            </p:cNvGrpSpPr>
            <p:nvPr/>
          </p:nvGrpSpPr>
          <p:grpSpPr bwMode="auto">
            <a:xfrm>
              <a:off x="912" y="1344"/>
              <a:ext cx="1968" cy="210"/>
              <a:chOff x="912" y="1344"/>
              <a:chExt cx="1968" cy="210"/>
            </a:xfrm>
          </p:grpSpPr>
          <p:sp>
            <p:nvSpPr>
              <p:cNvPr id="32785" name="Line 23"/>
              <p:cNvSpPr>
                <a:spLocks noChangeShapeType="1"/>
              </p:cNvSpPr>
              <p:nvPr/>
            </p:nvSpPr>
            <p:spPr bwMode="auto">
              <a:xfrm flipH="1">
                <a:off x="1296" y="1440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2786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44"/>
                <a:ext cx="3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742950" indent="-28575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marL="11430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marL="16002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marL="20574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CTS</a:t>
                </a:r>
              </a:p>
            </p:txBody>
          </p:sp>
        </p:grp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>
              <a:off x="2880" y="1440"/>
              <a:ext cx="12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D25473-8F75-E14F-ADDF-D5A03BF7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60CFDF30-62B3-0748-8985-225304D4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0237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AFC8F4BA-BE6C-8D4F-B899-891CD4D9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042" y="1339850"/>
            <a:ext cx="166231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Node outside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FD186BFC-0281-A94C-8E7D-374F4A65D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2" y="2283386"/>
            <a:ext cx="4090988" cy="24550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E2D87EC3-CDDF-784E-B0AB-35778B0D8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338" y="2816786"/>
            <a:ext cx="4106862" cy="169301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3" grpId="0" uiExpand="1" build="p"/>
      <p:bldP spid="30" grpId="0" animBg="1"/>
      <p:bldP spid="3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12–16)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Intra-domain routing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 layer (lectures 17–19)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applications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5148794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32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 while forwarding</a:t>
            </a:r>
          </a:p>
          <a:p>
            <a:pPr lvl="1"/>
            <a:r>
              <a:rPr lang="en-US" dirty="0"/>
              <a:t>Per-packet</a:t>
            </a:r>
          </a:p>
          <a:p>
            <a:pPr lvl="1"/>
            <a:r>
              <a:rPr lang="en-US" dirty="0"/>
              <a:t>Per-flow</a:t>
            </a:r>
          </a:p>
          <a:p>
            <a:r>
              <a:rPr lang="en-US" dirty="0"/>
              <a:t>Hard-coded addressing or via indirection</a:t>
            </a:r>
          </a:p>
          <a:p>
            <a:r>
              <a:rPr lang="en-US" dirty="0"/>
              <a:t>Modified LS/DV or source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Tension between high throughput and low latency requirements</a:t>
            </a:r>
          </a:p>
          <a:p>
            <a:pPr lvl="1"/>
            <a:r>
              <a:rPr lang="en-US" dirty="0"/>
              <a:t>Deep queues vs shallow queues</a:t>
            </a:r>
          </a:p>
          <a:p>
            <a:r>
              <a:rPr lang="en-US" dirty="0"/>
              <a:t>DCTCP</a:t>
            </a:r>
          </a:p>
          <a:p>
            <a:pPr lvl="1"/>
            <a:r>
              <a:rPr lang="en-US" dirty="0"/>
              <a:t>React early, quickly, and with certainty using ECN</a:t>
            </a:r>
          </a:p>
          <a:p>
            <a:pPr lvl="1"/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applications care about?</a:t>
            </a:r>
          </a:p>
          <a:p>
            <a:pPr lvl="1"/>
            <a:r>
              <a:rPr lang="en-US" dirty="0"/>
              <a:t>Flow completion time (FCT)</a:t>
            </a:r>
          </a:p>
          <a:p>
            <a:pPr lvl="1"/>
            <a:r>
              <a:rPr lang="en-US" dirty="0"/>
              <a:t>Coflow completion time (CCT)</a:t>
            </a:r>
          </a:p>
          <a:p>
            <a:pPr lvl="2"/>
            <a:r>
              <a:rPr lang="en-US" dirty="0"/>
              <a:t>A coflow is a collection of flows with a shared application-level objective</a:t>
            </a:r>
          </a:p>
          <a:p>
            <a:pPr lvl="1"/>
            <a:r>
              <a:rPr lang="en-US" dirty="0"/>
              <a:t>We should strive to optimize as close an objective as possible to the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networking stack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7399" y="3441700"/>
            <a:ext cx="2200603" cy="2577900"/>
            <a:chOff x="817399" y="3441700"/>
            <a:chExt cx="2200603" cy="2577900"/>
          </a:xfrm>
        </p:grpSpPr>
        <p:sp>
          <p:nvSpPr>
            <p:cNvPr id="29699" name="Rectangle 4"/>
            <p:cNvSpPr>
              <a:spLocks noChangeArrowheads="1"/>
            </p:cNvSpPr>
            <p:nvPr/>
          </p:nvSpPr>
          <p:spPr bwMode="auto">
            <a:xfrm>
              <a:off x="10668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0" name="Text Box 5"/>
            <p:cNvSpPr txBox="1">
              <a:spLocks noChangeArrowheads="1"/>
            </p:cNvSpPr>
            <p:nvPr/>
          </p:nvSpPr>
          <p:spPr bwMode="auto">
            <a:xfrm>
              <a:off x="12334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1" name="Rectangle 6"/>
            <p:cNvSpPr>
              <a:spLocks noChangeArrowheads="1"/>
            </p:cNvSpPr>
            <p:nvPr/>
          </p:nvSpPr>
          <p:spPr bwMode="auto">
            <a:xfrm>
              <a:off x="10668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13255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10668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13319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10668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3112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10668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1143000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29" name="Text Box 39"/>
            <p:cNvSpPr txBox="1">
              <a:spLocks noChangeArrowheads="1"/>
            </p:cNvSpPr>
            <p:nvPr/>
          </p:nvSpPr>
          <p:spPr bwMode="auto">
            <a:xfrm>
              <a:off x="817399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9187" y="3441700"/>
            <a:ext cx="2200603" cy="2577900"/>
            <a:chOff x="6229187" y="3441700"/>
            <a:chExt cx="2200603" cy="2577900"/>
          </a:xfrm>
        </p:grpSpPr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64770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66436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64770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67357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64770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67421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64770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67214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64770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6510338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0" name="Text Box 40"/>
            <p:cNvSpPr txBox="1">
              <a:spLocks noChangeArrowheads="1"/>
            </p:cNvSpPr>
            <p:nvPr/>
          </p:nvSpPr>
          <p:spPr bwMode="auto">
            <a:xfrm>
              <a:off x="6229187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70188" y="3632200"/>
            <a:ext cx="3740150" cy="2387400"/>
            <a:chOff x="2770188" y="3632200"/>
            <a:chExt cx="3740150" cy="2387400"/>
          </a:xfrm>
        </p:grpSpPr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3706813" y="4203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3965575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3706813" y="4584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3971925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9" name="Rectangle 24"/>
            <p:cNvSpPr>
              <a:spLocks noChangeArrowheads="1"/>
            </p:cNvSpPr>
            <p:nvPr/>
          </p:nvSpPr>
          <p:spPr bwMode="auto">
            <a:xfrm>
              <a:off x="3706813" y="4965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3951288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cxnSp>
          <p:nvCxnSpPr>
            <p:cNvPr id="29721" name="AutoShape 26"/>
            <p:cNvCxnSpPr>
              <a:cxnSpLocks noChangeShapeType="1"/>
              <a:stCxn id="29705" idx="3"/>
              <a:endCxn id="29719" idx="1"/>
            </p:cNvCxnSpPr>
            <p:nvPr/>
          </p:nvCxnSpPr>
          <p:spPr bwMode="auto">
            <a:xfrm>
              <a:off x="2782888" y="5156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AutoShape 27"/>
            <p:cNvCxnSpPr>
              <a:cxnSpLocks noChangeShapeType="1"/>
              <a:stCxn id="29703" idx="3"/>
              <a:endCxn id="29717" idx="1"/>
            </p:cNvCxnSpPr>
            <p:nvPr/>
          </p:nvCxnSpPr>
          <p:spPr bwMode="auto">
            <a:xfrm>
              <a:off x="2782888" y="4775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AutoShape 28"/>
            <p:cNvCxnSpPr>
              <a:cxnSpLocks noChangeShapeType="1"/>
              <a:stCxn id="29701" idx="3"/>
              <a:endCxn id="29715" idx="1"/>
            </p:cNvCxnSpPr>
            <p:nvPr/>
          </p:nvCxnSpPr>
          <p:spPr bwMode="auto">
            <a:xfrm>
              <a:off x="2782888" y="4394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4" name="AutoShape 29"/>
            <p:cNvCxnSpPr>
              <a:cxnSpLocks noChangeShapeType="1"/>
              <a:stCxn id="29719" idx="3"/>
              <a:endCxn id="29713" idx="1"/>
            </p:cNvCxnSpPr>
            <p:nvPr/>
          </p:nvCxnSpPr>
          <p:spPr bwMode="auto">
            <a:xfrm>
              <a:off x="5422900" y="5156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5" name="AutoShape 30"/>
            <p:cNvCxnSpPr>
              <a:cxnSpLocks noChangeShapeType="1"/>
              <a:stCxn id="29717" idx="3"/>
              <a:endCxn id="29711" idx="1"/>
            </p:cNvCxnSpPr>
            <p:nvPr/>
          </p:nvCxnSpPr>
          <p:spPr bwMode="auto">
            <a:xfrm>
              <a:off x="5422900" y="4775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6" name="AutoShape 31"/>
            <p:cNvCxnSpPr>
              <a:cxnSpLocks noChangeShapeType="1"/>
              <a:stCxn id="29715" idx="3"/>
              <a:endCxn id="29709" idx="1"/>
            </p:cNvCxnSpPr>
            <p:nvPr/>
          </p:nvCxnSpPr>
          <p:spPr bwMode="auto">
            <a:xfrm>
              <a:off x="5422900" y="4394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7" name="AutoShape 32"/>
            <p:cNvCxnSpPr>
              <a:cxnSpLocks noChangeShapeType="1"/>
              <a:stCxn id="29699" idx="3"/>
              <a:endCxn id="29707" idx="1"/>
            </p:cNvCxnSpPr>
            <p:nvPr/>
          </p:nvCxnSpPr>
          <p:spPr bwMode="auto">
            <a:xfrm>
              <a:off x="2782888" y="4013200"/>
              <a:ext cx="36814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2770188" y="3632200"/>
              <a:ext cx="3740150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31" name="Text Box 41"/>
            <p:cNvSpPr txBox="1">
              <a:spLocks noChangeArrowheads="1"/>
            </p:cNvSpPr>
            <p:nvPr/>
          </p:nvSpPr>
          <p:spPr bwMode="auto">
            <a:xfrm>
              <a:off x="3887818" y="5499100"/>
              <a:ext cx="1339790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Switch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7767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THANK YOU SO MUCH!!!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(lectures 12–16)</a:t>
            </a:r>
          </a:p>
          <a:p>
            <a:pPr lvl="1"/>
            <a:r>
              <a:rPr lang="en-US" dirty="0"/>
              <a:t>Intra-domain routing </a:t>
            </a:r>
          </a:p>
          <a:p>
            <a:pPr lvl="1"/>
            <a:r>
              <a:rPr lang="en-US" dirty="0"/>
              <a:t>Inter-domain routing</a:t>
            </a:r>
          </a:p>
          <a:p>
            <a:pPr lvl="1"/>
            <a:r>
              <a:rPr lang="en-US" dirty="0"/>
              <a:t>SDN</a:t>
            </a:r>
          </a:p>
          <a:p>
            <a:r>
              <a:rPr lang="en-US" dirty="0"/>
              <a:t>Link layer (lectures 17–19)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03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1490456977</TotalTime>
  <Pages>7</Pages>
  <Words>3839</Words>
  <Application>Microsoft Macintosh PowerPoint</Application>
  <PresentationFormat>On-screen Show (4:3)</PresentationFormat>
  <Paragraphs>877</Paragraphs>
  <Slides>70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6" baseType="lpstr">
      <vt:lpstr>ＭＳ Ｐゴシック</vt:lpstr>
      <vt:lpstr>宋体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Palatino Linotype</vt:lpstr>
      <vt:lpstr>Symbol</vt:lpstr>
      <vt:lpstr>Tahoma</vt:lpstr>
      <vt:lpstr>Times New Roman</vt:lpstr>
      <vt:lpstr>Wingdings</vt:lpstr>
      <vt:lpstr>dbllineb</vt:lpstr>
      <vt:lpstr>Clip</vt:lpstr>
      <vt:lpstr>EECS 489 Computer Networks  Winter 2024</vt:lpstr>
      <vt:lpstr>Logistics</vt:lpstr>
      <vt:lpstr>General guidelines (1)</vt:lpstr>
      <vt:lpstr>General guidelines (2)</vt:lpstr>
      <vt:lpstr>General guidelines (3)</vt:lpstr>
      <vt:lpstr>This review</vt:lpstr>
      <vt:lpstr>The networking stack</vt:lpstr>
      <vt:lpstr>Topics</vt:lpstr>
      <vt:lpstr>Network layer</vt:lpstr>
      <vt:lpstr>Forwarding vs. routing</vt:lpstr>
      <vt:lpstr>What’s inside a router?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Hierarchy in IP addressing</vt:lpstr>
      <vt:lpstr>Administrative structure shapes Inter-domain routing</vt:lpstr>
      <vt:lpstr>Business relationships</vt:lpstr>
      <vt:lpstr>Routing follows the money!</vt:lpstr>
      <vt:lpstr>BGP inspired by Distance-Vector with four differences</vt:lpstr>
      <vt:lpstr>BGP: Basic idea</vt:lpstr>
      <vt:lpstr>Policy dictates how routes are “selected” and “exported”</vt:lpstr>
      <vt:lpstr>Typical export policy</vt:lpstr>
      <vt:lpstr>Selection using attributes</vt:lpstr>
      <vt:lpstr>eBGP, iBGP, and IGP</vt:lpstr>
      <vt:lpstr>5-minute break!</vt:lpstr>
      <vt:lpstr>Announcements</vt:lpstr>
      <vt:lpstr>“The Power of Abstraction”</vt:lpstr>
      <vt:lpstr>Separate concerns with abstractions</vt:lpstr>
      <vt:lpstr>Traditional fully decentralized control plane</vt:lpstr>
      <vt:lpstr>Logically centralized  control plane</vt:lpstr>
      <vt:lpstr>SDN: Many challenges remain</vt:lpstr>
      <vt:lpstr>Fixed-function data plane</vt:lpstr>
      <vt:lpstr>Programmable data plane</vt:lpstr>
      <vt:lpstr>Top-down workflow</vt:lpstr>
      <vt:lpstr>PISA: Protocol Independent Switch Architecture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Limits on CSMA/CD network length</vt:lpstr>
      <vt:lpstr>Limits on CSMA/CD network length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Wireless link characteristics</vt:lpstr>
      <vt:lpstr>Wireless network characteristics</vt:lpstr>
      <vt:lpstr>Hidden terminal problem</vt:lpstr>
      <vt:lpstr>CSMA/CA</vt:lpstr>
      <vt:lpstr>Topics</vt:lpstr>
      <vt:lpstr>Datacenter applications</vt:lpstr>
      <vt:lpstr>Datacenter traffic characteristics</vt:lpstr>
      <vt:lpstr>Clos topology</vt:lpstr>
      <vt:lpstr>Datacenter networking stack</vt:lpstr>
      <vt:lpstr>Using multiple paths well</vt:lpstr>
      <vt:lpstr>L2/L3 highlights</vt:lpstr>
      <vt:lpstr>L4 highlights</vt:lpstr>
      <vt:lpstr>L7 highlights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1283</cp:revision>
  <cp:lastPrinted>1999-09-08T17:25:07Z</cp:lastPrinted>
  <dcterms:created xsi:type="dcterms:W3CDTF">2014-01-14T18:15:50Z</dcterms:created>
  <dcterms:modified xsi:type="dcterms:W3CDTF">2024-04-15T14:24:14Z</dcterms:modified>
  <cp:category/>
</cp:coreProperties>
</file>