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8"/>
  </p:normalViewPr>
  <p:slideViewPr>
    <p:cSldViewPr snapToGrid="0" snapToObjects="1">
      <p:cViewPr varScale="1">
        <p:scale>
          <a:sx n="108" d="100"/>
          <a:sy n="108" d="100"/>
        </p:scale>
        <p:origin x="1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06550-24D5-2242-B8AD-251DD6808DD3}" type="datetimeFigureOut">
              <a:rPr lang="en-US" smtClean="0"/>
              <a:t>6/1/2017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D92B2-7DC6-5E4B-9425-72114CE241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D92B2-7DC6-5E4B-9425-72114CE241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2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D92B2-7DC6-5E4B-9425-72114CE241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56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1D92B2-7DC6-5E4B-9425-72114CE241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9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6/1/2017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yasskin@math.tamu.edu" TargetMode="External"/><Relationship Id="rId2" Type="http://schemas.openxmlformats.org/officeDocument/2006/relationships/hyperlink" Target="mailto:parthsarin@tamu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.uni-bielefeld.de/~sillke/PUZZLES/gossips.pdf" TargetMode="External"/><Relationship Id="rId2" Type="http://schemas.openxmlformats.org/officeDocument/2006/relationships/hyperlink" Target="http://www.nieuwarchief.nl/serie5/pdf/naw5-2000-01-2-20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590600"/>
            <a:ext cx="8991600" cy="1645920"/>
          </a:xfrm>
        </p:spPr>
        <p:txBody>
          <a:bodyPr>
            <a:normAutofit/>
          </a:bodyPr>
          <a:lstStyle/>
          <a:p>
            <a:r>
              <a:rPr lang="en-US" sz="4400" dirty="0"/>
              <a:t>Gossip!</a:t>
            </a:r>
            <a:br>
              <a:rPr lang="en-US" sz="4000" dirty="0"/>
            </a:br>
            <a:r>
              <a:rPr lang="en-US" sz="2800" dirty="0"/>
              <a:t>MAA </a:t>
            </a:r>
            <a:r>
              <a:rPr lang="en-US" sz="2800" dirty="0" err="1"/>
              <a:t>MathFest</a:t>
            </a:r>
            <a:r>
              <a:rPr lang="en-US" sz="2800" dirty="0"/>
              <a:t> 2017, Chicago, IL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1600200" y="2656100"/>
            <a:ext cx="3865880" cy="261257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Parth Sarin</a:t>
            </a:r>
          </a:p>
          <a:p>
            <a:pPr algn="ctr"/>
            <a:endParaRPr lang="en-US" dirty="0"/>
          </a:p>
          <a:p>
            <a:pPr algn="ctr"/>
            <a:r>
              <a:rPr lang="en-US" sz="2400" dirty="0"/>
              <a:t>A&amp;M Consolidated HS</a:t>
            </a:r>
          </a:p>
          <a:p>
            <a:pPr algn="ctr"/>
            <a:r>
              <a:rPr lang="en-US" sz="2400" dirty="0">
                <a:hlinkClick r:id="rId2"/>
              </a:rPr>
              <a:t>parthsarin@tamu.edu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654800" y="2656099"/>
            <a:ext cx="3937000" cy="2612571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Dr. Philip </a:t>
            </a:r>
            <a:r>
              <a:rPr lang="en-US" sz="3200" b="1" dirty="0" err="1"/>
              <a:t>Yasskin</a:t>
            </a:r>
            <a:endParaRPr lang="en-US" sz="3200" b="1" dirty="0"/>
          </a:p>
          <a:p>
            <a:pPr algn="ctr"/>
            <a:endParaRPr lang="en-US" dirty="0"/>
          </a:p>
          <a:p>
            <a:pPr algn="ctr"/>
            <a:r>
              <a:rPr lang="en-US" sz="2400" dirty="0"/>
              <a:t>Texas A&amp;M University</a:t>
            </a:r>
          </a:p>
          <a:p>
            <a:pPr algn="ctr"/>
            <a:r>
              <a:rPr lang="en-US" sz="2400" dirty="0">
                <a:hlinkClick r:id="rId3"/>
              </a:rPr>
              <a:t>yasskin@math.tamu.edu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1600200" y="5691538"/>
            <a:ext cx="8991600" cy="735933"/>
          </a:xfrm>
          <a:prstGeom prst="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Representing the Texas A&amp;M University Math Circle</a:t>
            </a:r>
          </a:p>
        </p:txBody>
      </p:sp>
    </p:spTree>
    <p:extLst>
      <p:ext uri="{BB962C8B-B14F-4D97-AF65-F5344CB8AC3E}">
        <p14:creationId xmlns:p14="http://schemas.microsoft.com/office/powerpoint/2010/main" val="121770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944" y="1306286"/>
            <a:ext cx="2549820" cy="3711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514988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3243" y="2068003"/>
                <a:ext cx="5963317" cy="4343328"/>
              </a:xfrm>
            </p:spPr>
            <p:txBody>
              <a:bodyPr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ClrTx/>
                  <a:buNone/>
                </a:pPr>
                <a:r>
                  <a:rPr lang="en-US" sz="2400" dirty="0"/>
                  <a:t>Each student in a group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students (perhaps 4, 5 or 6) has a different pet. Everyone wants to know who has which pet. </a:t>
                </a:r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endParaRPr lang="en-US" sz="2400" dirty="0"/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r>
                  <a:rPr lang="en-US" sz="2400" dirty="0"/>
                  <a:t>They communicate by gossiping. Initially each student only knows their own pet.  When two students gossip, they exchange all the information they have with one another. In a group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𝑛</m:t>
                    </m:r>
                    <m:r>
                      <a:rPr lang="en-US" sz="2400" b="0" i="0" smtClean="0">
                        <a:latin typeface="Cambria Math" charset="0"/>
                      </a:rPr>
                      <m:t> </m:t>
                    </m:r>
                  </m:oMath>
                </a14:m>
                <a:r>
                  <a:rPr lang="en-US" sz="2400" dirty="0"/>
                  <a:t>students, what is the minimum number of conversations it takes until everyone knows everything?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243" y="2068003"/>
                <a:ext cx="5963317" cy="4343328"/>
              </a:xfrm>
              <a:blipFill rotWithShape="0">
                <a:blip r:embed="rId4"/>
                <a:stretch>
                  <a:fillRect l="-1636" t="-1122" r="-2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779898" y="5053721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Actually, we’re studying “Gossip networks”!</a:t>
            </a:r>
          </a:p>
        </p:txBody>
      </p:sp>
    </p:spTree>
    <p:extLst>
      <p:ext uri="{BB962C8B-B14F-4D97-AF65-F5344CB8AC3E}">
        <p14:creationId xmlns:p14="http://schemas.microsoft.com/office/powerpoint/2010/main" val="56694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183560"/>
                  </p:ext>
                </p:extLst>
              </p:nvPr>
            </p:nvGraphicFramePr>
            <p:xfrm>
              <a:off x="1889760" y="303106"/>
              <a:ext cx="8128000" cy="6309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360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600" i="1" dirty="0" smtClean="0">
                                    <a:latin typeface="Cambria Math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Minimum # of Conversations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12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2183560"/>
                  </p:ext>
                </p:extLst>
              </p:nvPr>
            </p:nvGraphicFramePr>
            <p:xfrm>
              <a:off x="1889760" y="303106"/>
              <a:ext cx="8128000" cy="630936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064000"/>
                    <a:gridCol w="4064000"/>
                  </a:tblGrid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0" t="-7692" r="-100600" b="-45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Minimum # of Conversations</a:t>
                          </a:r>
                          <a:endParaRPr lang="en-US" sz="3600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1</a:t>
                          </a:r>
                          <a:endParaRPr 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0</a:t>
                          </a:r>
                          <a:endParaRPr lang="en-US" sz="3600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2</a:t>
                          </a:r>
                          <a:endParaRPr 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1</a:t>
                          </a:r>
                          <a:endParaRPr lang="en-US" sz="3600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3</a:t>
                          </a:r>
                          <a:endParaRPr 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3</a:t>
                          </a:r>
                          <a:endParaRPr lang="en-US" sz="3600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4</a:t>
                          </a:r>
                          <a:endParaRPr 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4</a:t>
                          </a:r>
                          <a:endParaRPr lang="en-US" sz="3600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5</a:t>
                          </a:r>
                          <a:endParaRPr 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6</a:t>
                          </a:r>
                          <a:endParaRPr lang="en-US" sz="3600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6</a:t>
                          </a:r>
                          <a:endParaRPr 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8</a:t>
                          </a:r>
                          <a:endParaRPr lang="en-US" sz="3600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7</a:t>
                          </a:r>
                          <a:endParaRPr 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10</a:t>
                          </a:r>
                          <a:endParaRPr lang="en-US" sz="3600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8</a:t>
                          </a:r>
                          <a:endParaRPr lang="en-US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 smtClean="0"/>
                            <a:t>12</a:t>
                          </a:r>
                          <a:endParaRPr lang="en-US" sz="36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Rectangle 1"/>
          <p:cNvSpPr/>
          <p:nvPr/>
        </p:nvSpPr>
        <p:spPr>
          <a:xfrm>
            <a:off x="7649030" y="1553028"/>
            <a:ext cx="624114" cy="522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49030" y="2198346"/>
            <a:ext cx="624114" cy="522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49030" y="2843664"/>
            <a:ext cx="624114" cy="522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649030" y="3467550"/>
            <a:ext cx="624114" cy="522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49030" y="4115700"/>
            <a:ext cx="624114" cy="522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649030" y="4742418"/>
            <a:ext cx="624114" cy="522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49030" y="5389023"/>
            <a:ext cx="624114" cy="522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649030" y="6021340"/>
            <a:ext cx="624114" cy="5225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84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en-US" dirty="0"/>
              <a:t>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3243" y="2892044"/>
                <a:ext cx="5963317" cy="3142996"/>
              </a:xfrm>
            </p:spPr>
            <p:txBody>
              <a:bodyPr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ClrTx/>
                  <a:buNone/>
                </a:pPr>
                <a:r>
                  <a:rPr lang="en-US" sz="2800" dirty="0"/>
                  <a:t>The solution relies entirely on the case for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charset="0"/>
                      </a:rPr>
                      <m:t>=4</m:t>
                    </m:r>
                  </m:oMath>
                </a14:m>
                <a:r>
                  <a:rPr lang="en-US" sz="2800" dirty="0"/>
                  <a:t>. From this, we can build a solution to the remaining problem.</a:t>
                </a:r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endParaRPr lang="en-US" sz="2800" dirty="0"/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r>
                  <a:rPr lang="en-US" sz="2800" b="0" dirty="0"/>
                  <a:t>4 students can finish the gossip problem in 4 conversations.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243" y="2892044"/>
                <a:ext cx="5963317" cy="3142996"/>
              </a:xfrm>
              <a:blipFill rotWithShape="0">
                <a:blip r:embed="rId3"/>
                <a:stretch>
                  <a:fillRect l="-2147" t="-1938" b="-3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>
            <a:spLocks noChangeAspect="1"/>
          </p:cNvSpPr>
          <p:nvPr/>
        </p:nvSpPr>
        <p:spPr>
          <a:xfrm>
            <a:off x="8001000" y="514025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10580914" y="514025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001000" y="2397254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10580914" y="2397254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8" name="Straight Arrow Connector 7"/>
          <p:cNvCxnSpPr>
            <a:stCxn id="6" idx="5"/>
            <a:endCxn id="13" idx="1"/>
          </p:cNvCxnSpPr>
          <p:nvPr/>
        </p:nvCxnSpPr>
        <p:spPr>
          <a:xfrm>
            <a:off x="8391245" y="904270"/>
            <a:ext cx="2256624" cy="1559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2" idx="7"/>
          </p:cNvCxnSpPr>
          <p:nvPr/>
        </p:nvCxnSpPr>
        <p:spPr>
          <a:xfrm flipH="1">
            <a:off x="8391245" y="904270"/>
            <a:ext cx="2256624" cy="1559939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6"/>
          </p:cNvCxnSpPr>
          <p:nvPr/>
        </p:nvCxnSpPr>
        <p:spPr>
          <a:xfrm flipH="1">
            <a:off x="8458200" y="742625"/>
            <a:ext cx="2122714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>
            <a:off x="8458200" y="2625854"/>
            <a:ext cx="2122714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8001000" y="3560821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10580914" y="3560821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8001000" y="5444050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10580914" y="5444050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7" name="Straight Arrow Connector 26"/>
          <p:cNvCxnSpPr>
            <a:stCxn id="27" idx="5"/>
          </p:cNvCxnSpPr>
          <p:nvPr/>
        </p:nvCxnSpPr>
        <p:spPr>
          <a:xfrm>
            <a:off x="8391245" y="3951066"/>
            <a:ext cx="2256624" cy="1559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391245" y="3951066"/>
            <a:ext cx="2256624" cy="1559939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7" idx="6"/>
          </p:cNvCxnSpPr>
          <p:nvPr/>
        </p:nvCxnSpPr>
        <p:spPr>
          <a:xfrm flipH="1">
            <a:off x="8458200" y="3789421"/>
            <a:ext cx="2122714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458200" y="5672650"/>
            <a:ext cx="2122714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760148" y="4230925"/>
                <a:ext cx="258571" cy="2208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0148" y="4230925"/>
                <a:ext cx="258571" cy="220894"/>
              </a:xfrm>
              <a:prstGeom prst="rect">
                <a:avLst/>
              </a:prstGeom>
              <a:blipFill rotWithShape="0">
                <a:blip r:embed="rId4"/>
                <a:stretch>
                  <a:fillRect b="-2564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9987525" y="4230925"/>
                <a:ext cx="258571" cy="2208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7525" y="4230925"/>
                <a:ext cx="258571" cy="220894"/>
              </a:xfrm>
              <a:prstGeom prst="rect">
                <a:avLst/>
              </a:prstGeom>
              <a:blipFill rotWithShape="0">
                <a:blip r:embed="rId5"/>
                <a:stretch>
                  <a:fillRect b="-2564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9388813" y="3678914"/>
                <a:ext cx="258571" cy="2208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813" y="3678914"/>
                <a:ext cx="258571" cy="220894"/>
              </a:xfrm>
              <a:prstGeom prst="rect">
                <a:avLst/>
              </a:prstGeom>
              <a:blipFill rotWithShape="0">
                <a:blip r:embed="rId6"/>
                <a:stretch>
                  <a:fillRect b="-25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9388812" y="5562202"/>
                <a:ext cx="258571" cy="2208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812" y="5562202"/>
                <a:ext cx="258571" cy="2208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93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537972"/>
            <a:ext cx="5894832" cy="691388"/>
          </a:xfrm>
        </p:spPr>
        <p:txBody>
          <a:bodyPr>
            <a:normAutofit fontScale="90000"/>
          </a:bodyPr>
          <a:lstStyle/>
          <a:p>
            <a:r>
              <a:rPr lang="en-US" dirty="0"/>
              <a:t>The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3243" y="1427174"/>
                <a:ext cx="6254253" cy="4689146"/>
              </a:xfrm>
            </p:spPr>
            <p:txBody>
              <a:bodyPr>
                <a:noAutofit/>
              </a:bodyPr>
              <a:lstStyle/>
              <a:p>
                <a:pPr marL="0" lvl="0" indent="0">
                  <a:spcBef>
                    <a:spcPts val="0"/>
                  </a:spcBef>
                  <a:buClrTx/>
                  <a:buNone/>
                </a:pPr>
                <a:r>
                  <a:rPr lang="en-US" sz="2400" dirty="0"/>
                  <a:t>The proof is done inductively.</a:t>
                </a:r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be the number of conversations needed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sz="2400" dirty="0"/>
                  <a:t> students.</a:t>
                </a:r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endParaRPr lang="en-US" sz="2400" dirty="0"/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r>
                  <a:rPr lang="en-US" sz="2400" dirty="0"/>
                  <a:t>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𝑛</m:t>
                    </m:r>
                    <m:r>
                      <a:rPr lang="en-US" sz="2400" b="0" i="1" smtClean="0">
                        <a:latin typeface="Cambria Math" charset="0"/>
                      </a:rPr>
                      <m:t>+1</m:t>
                    </m:r>
                  </m:oMath>
                </a14:m>
                <a:r>
                  <a:rPr lang="en-US" sz="2400" dirty="0"/>
                  <a:t> students require</a:t>
                </a:r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)+2</m:t>
                    </m:r>
                  </m:oMath>
                </a14:m>
                <a:r>
                  <a:rPr lang="en-US" sz="2400" dirty="0"/>
                  <a:t> conversations</a:t>
                </a:r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endParaRPr lang="en-US" sz="2400" dirty="0"/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r>
                  <a:rPr lang="en-US" sz="2400" dirty="0"/>
                  <a:t>The case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charset="0"/>
                      </a:rPr>
                      <m:t>𝑛</m:t>
                    </m:r>
                    <m:r>
                      <a:rPr lang="en-US" sz="2400" b="0" i="1" smtClean="0">
                        <a:latin typeface="Cambria Math" charset="0"/>
                      </a:rPr>
                      <m:t>=5</m:t>
                    </m:r>
                  </m:oMath>
                </a14:m>
                <a:r>
                  <a:rPr lang="en-US" sz="2400" dirty="0"/>
                  <a:t> is shown at the right. The general case is clear from this.</a:t>
                </a:r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endParaRPr lang="en-US" sz="2400" dirty="0"/>
              </a:p>
              <a:p>
                <a:pPr marL="0" lvl="0" indent="0">
                  <a:spcBef>
                    <a:spcPts val="0"/>
                  </a:spcBef>
                  <a:buClrTx/>
                  <a:buNone/>
                </a:pPr>
                <a:r>
                  <a:rPr lang="en-US" sz="2400" dirty="0"/>
                  <a:t>This algorithm gives</a:t>
                </a:r>
              </a:p>
              <a:p>
                <a:pPr marL="0" lvl="0" indent="0" algn="ctr">
                  <a:spcBef>
                    <a:spcPts val="0"/>
                  </a:spcBef>
                  <a:buClrTx/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charset="0"/>
                      </a:rPr>
                      <m:t>=2</m:t>
                    </m:r>
                    <m:r>
                      <a:rPr lang="en-US" sz="2400" b="0" i="1" smtClean="0">
                        <a:latin typeface="Cambria Math" charset="0"/>
                      </a:rPr>
                      <m:t>𝑛</m:t>
                    </m:r>
                    <m:r>
                      <a:rPr lang="en-US" sz="2400" b="0" i="1" smtClean="0">
                        <a:latin typeface="Cambria Math" charset="0"/>
                      </a:rPr>
                      <m:t>−4</m:t>
                    </m:r>
                  </m:oMath>
                </a14:m>
                <a:r>
                  <a:rPr lang="en-US" sz="2400" b="0" dirty="0"/>
                  <a:t> </a:t>
                </a:r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charset="0"/>
                      </a:rPr>
                      <m:t>𝑛</m:t>
                    </m:r>
                    <m:r>
                      <a:rPr 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≥4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243" y="1427174"/>
                <a:ext cx="6254253" cy="4689146"/>
              </a:xfrm>
              <a:blipFill rotWithShape="0">
                <a:blip r:embed="rId3"/>
                <a:stretch>
                  <a:fillRect l="-1559" t="-1040" r="-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>
            <a:spLocks noChangeAspect="1"/>
          </p:cNvSpPr>
          <p:nvPr/>
        </p:nvSpPr>
        <p:spPr>
          <a:xfrm>
            <a:off x="7400922" y="514025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9980836" y="514025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7400922" y="2397254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9980836" y="2397254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8" name="Straight Arrow Connector 7"/>
          <p:cNvCxnSpPr>
            <a:stCxn id="6" idx="5"/>
            <a:endCxn id="13" idx="1"/>
          </p:cNvCxnSpPr>
          <p:nvPr/>
        </p:nvCxnSpPr>
        <p:spPr>
          <a:xfrm>
            <a:off x="7791167" y="904270"/>
            <a:ext cx="2256624" cy="1559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3"/>
            <a:endCxn id="12" idx="7"/>
          </p:cNvCxnSpPr>
          <p:nvPr/>
        </p:nvCxnSpPr>
        <p:spPr>
          <a:xfrm flipH="1">
            <a:off x="7791167" y="904270"/>
            <a:ext cx="2256624" cy="1559939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6" idx="6"/>
          </p:cNvCxnSpPr>
          <p:nvPr/>
        </p:nvCxnSpPr>
        <p:spPr>
          <a:xfrm flipH="1">
            <a:off x="7858122" y="742625"/>
            <a:ext cx="2122714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2" idx="6"/>
            <a:endCxn id="13" idx="2"/>
          </p:cNvCxnSpPr>
          <p:nvPr/>
        </p:nvCxnSpPr>
        <p:spPr>
          <a:xfrm>
            <a:off x="7858122" y="2625854"/>
            <a:ext cx="2122714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7400922" y="3560821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9980836" y="3560821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7400922" y="5444050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9980836" y="5444050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7" name="Straight Arrow Connector 26"/>
          <p:cNvCxnSpPr>
            <a:stCxn id="27" idx="5"/>
          </p:cNvCxnSpPr>
          <p:nvPr/>
        </p:nvCxnSpPr>
        <p:spPr>
          <a:xfrm>
            <a:off x="7791167" y="3951066"/>
            <a:ext cx="2256624" cy="1559939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791167" y="3951066"/>
            <a:ext cx="2256624" cy="1559939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7" idx="6"/>
          </p:cNvCxnSpPr>
          <p:nvPr/>
        </p:nvCxnSpPr>
        <p:spPr>
          <a:xfrm flipH="1">
            <a:off x="7858122" y="3789421"/>
            <a:ext cx="2122714" cy="0"/>
          </a:xfrm>
          <a:prstGeom prst="straightConnector1">
            <a:avLst/>
          </a:prstGeom>
          <a:ln w="28575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858122" y="5672650"/>
            <a:ext cx="2122714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8160070" y="4230925"/>
                <a:ext cx="258571" cy="2208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070" y="4230925"/>
                <a:ext cx="258571" cy="220894"/>
              </a:xfrm>
              <a:prstGeom prst="rect">
                <a:avLst/>
              </a:prstGeom>
              <a:blipFill rotWithShape="0">
                <a:blip r:embed="rId4"/>
                <a:stretch>
                  <a:fillRect b="-2564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9387447" y="4230925"/>
                <a:ext cx="258571" cy="2208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3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447" y="4230925"/>
                <a:ext cx="258571" cy="220894"/>
              </a:xfrm>
              <a:prstGeom prst="rect">
                <a:avLst/>
              </a:prstGeom>
              <a:blipFill rotWithShape="0">
                <a:blip r:embed="rId5"/>
                <a:stretch>
                  <a:fillRect b="-2564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8788735" y="3678914"/>
                <a:ext cx="258571" cy="2208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4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735" y="3678914"/>
                <a:ext cx="258571" cy="22089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8788734" y="5562202"/>
                <a:ext cx="258571" cy="2208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734" y="5562202"/>
                <a:ext cx="258571" cy="220894"/>
              </a:xfrm>
              <a:prstGeom prst="rect">
                <a:avLst/>
              </a:prstGeom>
              <a:blipFill rotWithShape="0">
                <a:blip r:embed="rId7"/>
                <a:stretch>
                  <a:fillRect b="-25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>
            <a:spLocks noChangeAspect="1"/>
          </p:cNvSpPr>
          <p:nvPr/>
        </p:nvSpPr>
        <p:spPr>
          <a:xfrm>
            <a:off x="11104752" y="1455639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5" name="Straight Arrow Connector 4"/>
          <p:cNvCxnSpPr>
            <a:stCxn id="10" idx="5"/>
            <a:endCxn id="35" idx="1"/>
          </p:cNvCxnSpPr>
          <p:nvPr/>
        </p:nvCxnSpPr>
        <p:spPr>
          <a:xfrm>
            <a:off x="10371081" y="904270"/>
            <a:ext cx="800626" cy="618324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6"/>
            <a:endCxn id="35" idx="3"/>
          </p:cNvCxnSpPr>
          <p:nvPr/>
        </p:nvCxnSpPr>
        <p:spPr>
          <a:xfrm flipV="1">
            <a:off x="10438036" y="1845884"/>
            <a:ext cx="733671" cy="77997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>
            <a:spLocks noChangeAspect="1"/>
          </p:cNvSpPr>
          <p:nvPr/>
        </p:nvSpPr>
        <p:spPr>
          <a:xfrm>
            <a:off x="11139443" y="4500749"/>
            <a:ext cx="457200" cy="457200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10405772" y="3949380"/>
            <a:ext cx="800626" cy="618324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0472727" y="4890994"/>
            <a:ext cx="733671" cy="779970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0710276" y="4159200"/>
                <a:ext cx="258571" cy="2208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0276" y="4159200"/>
                <a:ext cx="258571" cy="22089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0710275" y="5223156"/>
                <a:ext cx="258571" cy="220894"/>
              </a:xfrm>
              <a:prstGeom prst="rect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charset="0"/>
                        </a:rPr>
                        <m:t>6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0275" y="5223156"/>
                <a:ext cx="258571" cy="220894"/>
              </a:xfrm>
              <a:prstGeom prst="rect">
                <a:avLst/>
              </a:prstGeom>
              <a:blipFill rotWithShape="0">
                <a:blip r:embed="rId9"/>
                <a:stretch>
                  <a:fillRect b="-2564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2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866" y="395072"/>
            <a:ext cx="10288268" cy="813968"/>
          </a:xfrm>
        </p:spPr>
        <p:txBody>
          <a:bodyPr/>
          <a:lstStyle/>
          <a:p>
            <a:r>
              <a:rPr lang="en-US" dirty="0"/>
              <a:t>Some housekeeping... (and references)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7453" y="1326118"/>
                <a:ext cx="11317095" cy="5095002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In this talk, we have seen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</a:rPr>
                      <m:t>2</m:t>
                    </m:r>
                    <m:r>
                      <a:rPr lang="en-US" sz="2800" i="1">
                        <a:latin typeface="Cambria Math" charset="0"/>
                      </a:rPr>
                      <m:t>𝑛</m:t>
                    </m:r>
                    <m:r>
                      <a:rPr lang="en-US" sz="2800" i="1">
                        <a:latin typeface="Cambria Math" charset="0"/>
                      </a:rPr>
                      <m:t>−4</m:t>
                    </m:r>
                  </m:oMath>
                </a14:m>
                <a:r>
                  <a:rPr lang="en-US" sz="2800" dirty="0"/>
                  <a:t> is an upper bound on the minimum number of conversations. It remains to show that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charset="0"/>
                      </a:rPr>
                      <m:t>2</m:t>
                    </m:r>
                    <m:r>
                      <a:rPr lang="en-US" sz="2800" b="0" i="1" smtClean="0">
                        <a:latin typeface="Cambria Math" charset="0"/>
                      </a:rPr>
                      <m:t>𝑛</m:t>
                    </m:r>
                    <m:r>
                      <a:rPr lang="en-US" sz="2800" b="0" i="1" smtClean="0">
                        <a:latin typeface="Cambria Math" charset="0"/>
                      </a:rPr>
                      <m:t>−4</m:t>
                    </m:r>
                  </m:oMath>
                </a14:m>
                <a:r>
                  <a:rPr lang="en-US" sz="2800" dirty="0"/>
                  <a:t> is, as claimed, the smallest possible solution. This has been done, though the proof is quite tedious.</a:t>
                </a:r>
              </a:p>
              <a:p>
                <a:pPr lvl="1"/>
                <a:r>
                  <a:rPr lang="en-US" sz="2400" dirty="0"/>
                  <a:t>See “Spreading gossip efficiently” (</a:t>
                </a:r>
                <a:r>
                  <a:rPr lang="en-US" sz="2400" dirty="0">
                    <a:hlinkClick r:id="rId2"/>
                  </a:rPr>
                  <a:t>http://www.nieuwarchief.nl/serie5/pdf/naw5-2000-01-2-208.pdf</a:t>
                </a:r>
                <a:r>
                  <a:rPr lang="en-US" sz="2400" dirty="0"/>
                  <a:t>)</a:t>
                </a:r>
              </a:p>
              <a:p>
                <a:r>
                  <a:rPr lang="en-US" sz="2800" dirty="0"/>
                  <a:t>This problem was formulated in 1972. It circulated around mathematicians, leading to several extensions.</a:t>
                </a:r>
              </a:p>
              <a:p>
                <a:pPr lvl="1"/>
                <a:r>
                  <a:rPr lang="en-US" sz="2400" dirty="0"/>
                  <a:t>See “Gossips and Telephones”</a:t>
                </a:r>
              </a:p>
              <a:p>
                <a:pPr marL="228600" lvl="1" indent="0">
                  <a:buNone/>
                </a:pPr>
                <a:r>
                  <a:rPr lang="en-US" sz="2400" dirty="0"/>
                  <a:t>  (</a:t>
                </a:r>
                <a:r>
                  <a:rPr lang="en-US" sz="2400" dirty="0">
                    <a:hlinkClick r:id="rId3"/>
                  </a:rPr>
                  <a:t>https://www.math.uni-bielefeld.de/~sillke/PUZZLES/gossips.pdf</a:t>
                </a:r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453" y="1326118"/>
                <a:ext cx="11317095" cy="5095002"/>
              </a:xfrm>
              <a:blipFill rotWithShape="0">
                <a:blip r:embed="rId4"/>
                <a:stretch>
                  <a:fillRect l="-970" t="-1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170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100</TotalTime>
  <Words>383</Words>
  <Application>Microsoft Office PowerPoint</Application>
  <PresentationFormat>Widescreen</PresentationFormat>
  <Paragraphs>86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Cambria Math</vt:lpstr>
      <vt:lpstr>Gill Sans MT</vt:lpstr>
      <vt:lpstr>Parcel</vt:lpstr>
      <vt:lpstr>Gossip! MAA MathFest 2017, Chicago, IL</vt:lpstr>
      <vt:lpstr>The problem</vt:lpstr>
      <vt:lpstr>PowerPoint Presentation</vt:lpstr>
      <vt:lpstr>The solution</vt:lpstr>
      <vt:lpstr>The solution</vt:lpstr>
      <vt:lpstr>Some housekeeping... (and references)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Gossip! (MAA MathFest 2017; Chicago, IL)</dc:title>
  <dc:creator>Parth Sarin</dc:creator>
  <cp:lastModifiedBy>Parth</cp:lastModifiedBy>
  <cp:revision>36</cp:revision>
  <dcterms:created xsi:type="dcterms:W3CDTF">2017-05-25T04:47:06Z</dcterms:created>
  <dcterms:modified xsi:type="dcterms:W3CDTF">2017-06-01T18:36:10Z</dcterms:modified>
</cp:coreProperties>
</file>